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6" r:id="rId9"/>
    <p:sldId id="269" r:id="rId10"/>
    <p:sldId id="268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Nome Cognome: Fabio Gallone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Matricola: 1000001752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Data: 29/04/2022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della seconda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262506"/>
            <a:ext cx="6555347" cy="119276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Questa seconda API </a:t>
            </a:r>
            <a:r>
              <a:rPr lang="it-IT" sz="2000" dirty="0">
                <a:solidFill>
                  <a:srgbClr val="FF0000"/>
                </a:solidFill>
              </a:rPr>
              <a:t>necessita di un’autenticazione OAuth2. </a:t>
            </a:r>
            <a:r>
              <a:rPr lang="it-IT" sz="2000" dirty="0"/>
              <a:t>Per avere indietro il token per poterci lavorare, infatti, è stato necessario registrarsi al relativo sito «</a:t>
            </a:r>
            <a:r>
              <a:rPr lang="it-IT" sz="2000" dirty="0" err="1"/>
              <a:t>Kitsu</a:t>
            </a:r>
            <a:r>
              <a:rPr lang="it-IT" sz="2000" dirty="0"/>
              <a:t>»: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3EABC37-6281-533B-7191-D774C46EE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569" y="1465415"/>
            <a:ext cx="6773198" cy="323864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6AFAD4-73E0-8F59-6E59-4B2D9917D146}"/>
              </a:ext>
            </a:extLst>
          </p:cNvPr>
          <p:cNvSpPr txBox="1">
            <a:spLocks/>
          </p:cNvSpPr>
          <p:nvPr/>
        </p:nvSpPr>
        <p:spPr>
          <a:xfrm>
            <a:off x="4614968" y="4877849"/>
            <a:ext cx="6841909" cy="1192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Essa utilizza una </a:t>
            </a:r>
            <a:r>
              <a:rPr lang="it-IT" sz="2000" dirty="0" err="1"/>
              <a:t>grant_type</a:t>
            </a:r>
            <a:r>
              <a:rPr lang="it-IT" sz="2000" dirty="0"/>
              <a:t> di tipo password, in quanto, a detta della documentazione, non è stata implementata la possibilità di accedere tramite </a:t>
            </a:r>
            <a:r>
              <a:rPr lang="it-IT" sz="2000" dirty="0" err="1"/>
              <a:t>client_credentials</a:t>
            </a:r>
            <a:r>
              <a:rPr lang="it-IT" sz="2000" dirty="0"/>
              <a:t>. Poco male.</a:t>
            </a:r>
          </a:p>
        </p:txBody>
      </p:sp>
    </p:spTree>
    <p:extLst>
      <p:ext uri="{BB962C8B-B14F-4D97-AF65-F5344CB8AC3E}">
        <p14:creationId xmlns:p14="http://schemas.microsoft.com/office/powerpoint/2010/main" val="318203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della seconda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750" y="414289"/>
            <a:ext cx="6555347" cy="73556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Una volta ricevuto il token,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F8E7A7-B490-BEA2-A0C4-AC39DC9B7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80" y="1159998"/>
            <a:ext cx="5020376" cy="173379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046745-F6E0-95D5-55E5-75AF8CDE8F13}"/>
              </a:ext>
            </a:extLst>
          </p:cNvPr>
          <p:cNvSpPr txBox="1">
            <a:spLocks/>
          </p:cNvSpPr>
          <p:nvPr/>
        </p:nvSpPr>
        <p:spPr>
          <a:xfrm>
            <a:off x="4808749" y="2657752"/>
            <a:ext cx="6555347" cy="73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Il resto è molto semplice e simile alla API precedente. Ho deciso infatti di aggiungere al link di base (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https://kitsu.io/api/edge</a:t>
            </a:r>
            <a:r>
              <a:rPr lang="it-IT" sz="2000" dirty="0"/>
              <a:t>) una parte di link che mi permettere di filtrare il contenuto della pagina in base all’anime che ho specificato nel relativo </a:t>
            </a:r>
            <a:r>
              <a:rPr lang="it-IT" sz="2000" dirty="0" err="1"/>
              <a:t>form</a:t>
            </a:r>
            <a:r>
              <a:rPr lang="it-IT" sz="2000" dirty="0"/>
              <a:t> (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anime?filter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[text]=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anime_inserito</a:t>
            </a:r>
            <a:r>
              <a:rPr lang="it-IT" sz="2000" dirty="0"/>
              <a:t>).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A000A55-9F15-E49D-FA6E-BAE414236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42" y="3599002"/>
            <a:ext cx="5354652" cy="218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8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della seconda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95808"/>
            <a:ext cx="6953450" cy="112898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Ho deciso di richiedere le informazioni relative alla descrizione, al titolo, e all’immagine, per ottenere il layout mostrato in precedenza.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201938-B7AF-B4A7-30F1-C13373C4F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27" y="1224794"/>
            <a:ext cx="7867473" cy="40821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794315C-A6F2-6D52-F541-E1FDA7E4B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299" y="3055802"/>
            <a:ext cx="4037840" cy="35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Considerazioni finali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Nel complesso, l’</a:t>
            </a:r>
            <a:r>
              <a:rPr lang="it-IT" sz="2000" dirty="0" err="1"/>
              <a:t>homework</a:t>
            </a:r>
            <a:r>
              <a:rPr lang="it-IT" sz="2000" dirty="0"/>
              <a:t> è stato utile per capire come implementare diversi tipi di API.</a:t>
            </a:r>
          </a:p>
          <a:p>
            <a:pPr marL="0" indent="0">
              <a:buNone/>
            </a:pPr>
            <a:r>
              <a:rPr lang="it-IT" sz="2000" dirty="0"/>
              <a:t>Studiare, analizzare e capire come funziona un’API è infatti stato un lavoro «impegnativo» ma allo stesso tempo stimolante e interessante, anche per capire in che modo effettivamente un’altra persona ha lavorato a questa per conseguentemente «adattarsi» a questo lavoro.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Entrambe le API REST utilizzate sono state prese dal link consigliato, ovvero «https://github.com/public-</a:t>
            </a:r>
            <a:r>
              <a:rPr lang="it-IT" sz="2000" dirty="0" err="1"/>
              <a:t>apis</a:t>
            </a:r>
            <a:r>
              <a:rPr lang="it-IT" sz="2000" dirty="0"/>
              <a:t>/public-</a:t>
            </a:r>
            <a:r>
              <a:rPr lang="it-IT" sz="2000" dirty="0" err="1"/>
              <a:t>apis</a:t>
            </a:r>
            <a:r>
              <a:rPr lang="it-IT" sz="2000" dirty="0"/>
              <a:t>».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Ho deciso di utilizzare un unico file script .</a:t>
            </a:r>
            <a:r>
              <a:rPr lang="it-IT" sz="2000" dirty="0" err="1"/>
              <a:t>js</a:t>
            </a:r>
            <a:r>
              <a:rPr lang="it-IT" sz="2000" dirty="0"/>
              <a:t> in modo da avere tutte le variabili </a:t>
            </a:r>
            <a:r>
              <a:rPr lang="it-IT" sz="2000"/>
              <a:t>a «portata di mano», </a:t>
            </a:r>
            <a:r>
              <a:rPr lang="it-IT" sz="2000" dirty="0"/>
              <a:t>dato che, in ogni caso, sarebbe avvenuta </a:t>
            </a:r>
            <a:r>
              <a:rPr lang="it-IT" sz="2000"/>
              <a:t>una sincronizzazione con i vari file.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50779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L’obiettivo dell’</a:t>
            </a:r>
            <a:r>
              <a:rPr lang="it-IT" sz="2000" dirty="0" err="1"/>
              <a:t>homework</a:t>
            </a:r>
            <a:r>
              <a:rPr lang="it-IT" sz="2000" dirty="0"/>
              <a:t> era quello di implementare almeno 2 API – di cui una senza autenticazione e un’altra con autenticazione OAuth2 – all’interno di uno dei siti dei precedenti </a:t>
            </a:r>
            <a:r>
              <a:rPr lang="it-IT" sz="2000" dirty="0" err="1"/>
              <a:t>homework</a:t>
            </a:r>
            <a:r>
              <a:rPr lang="it-IT" sz="2000" dirty="0"/>
              <a:t>.</a:t>
            </a:r>
          </a:p>
          <a:p>
            <a:pPr lvl="1"/>
            <a:r>
              <a:rPr lang="it-IT" sz="2000" dirty="0"/>
              <a:t>Le API dovranno funzionare contemporaneamente e dovranno essere inerenti all’</a:t>
            </a:r>
            <a:r>
              <a:rPr lang="it-IT" sz="2000" dirty="0" err="1"/>
              <a:t>homework</a:t>
            </a:r>
            <a:r>
              <a:rPr lang="it-IT" sz="2000" dirty="0"/>
              <a:t> scelto.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 utilizzata:   </a:t>
            </a:r>
            <a:r>
              <a:rPr lang="it-IT" sz="4000" dirty="0" err="1">
                <a:solidFill>
                  <a:srgbClr val="FFFFFF"/>
                </a:solidFill>
              </a:rPr>
              <a:t>PokéApi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F699302-10C8-A2CC-10D1-00E279E23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675" y="172430"/>
            <a:ext cx="4260480" cy="15909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7027DAC-CEE1-0A16-CEBA-4AE939A5F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86" y="1923856"/>
            <a:ext cx="4842891" cy="47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della prima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Questa prima API è senza alcun tipo di autenticazione ed è stata infatti possibile utilizzarla senza effettuare nessun accesso o senza effettivamente possedere alcuna API KEY.</a:t>
            </a:r>
          </a:p>
          <a:p>
            <a:r>
              <a:rPr lang="it-IT" sz="2000" dirty="0"/>
              <a:t>In che modo l’API è stata implementata: </a:t>
            </a:r>
          </a:p>
          <a:p>
            <a:pPr marL="0" indent="0">
              <a:buNone/>
            </a:pPr>
            <a:r>
              <a:rPr lang="it-IT" sz="2000" dirty="0"/>
              <a:t>Ho deciso di implementare questa api in modo tale che, nel momento in cui si aggiunge un tipo Pokémon nella barra di ricerca (tra quelli indicati nell’immagine), essa farà generare 9 immagini </a:t>
            </a:r>
            <a:r>
              <a:rPr lang="it-IT" sz="2000" dirty="0" err="1"/>
              <a:t>pokémon</a:t>
            </a:r>
            <a:r>
              <a:rPr lang="it-IT" sz="2000" dirty="0"/>
              <a:t> in maniera casuale distribuite nelle rispettive posizioni.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Questa API è molto versatile: infatti è possibile cercare, ad esempio, i singoli </a:t>
            </a:r>
            <a:r>
              <a:rPr lang="it-IT" sz="2000" dirty="0" err="1"/>
              <a:t>pokémon</a:t>
            </a:r>
            <a:r>
              <a:rPr lang="it-IT" sz="2000" dirty="0"/>
              <a:t>, filtrare i </a:t>
            </a:r>
            <a:r>
              <a:rPr lang="it-IT" sz="2000" dirty="0" err="1"/>
              <a:t>pokémon</a:t>
            </a:r>
            <a:r>
              <a:rPr lang="it-IT" sz="2000" dirty="0"/>
              <a:t> per abilità o avere una lista di tutti i </a:t>
            </a:r>
            <a:r>
              <a:rPr lang="it-IT" sz="2000" dirty="0" err="1"/>
              <a:t>pokémon</a:t>
            </a:r>
            <a:r>
              <a:rPr lang="it-IT" sz="2000" dirty="0"/>
              <a:t>. Ho scelto di generare immagini </a:t>
            </a:r>
            <a:r>
              <a:rPr lang="it-IT" sz="2000" dirty="0" err="1"/>
              <a:t>pokémon</a:t>
            </a:r>
            <a:r>
              <a:rPr lang="it-IT" sz="2000" dirty="0"/>
              <a:t> a seconda del tipo per aumentare la specificità.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della prima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181352"/>
            <a:ext cx="6555347" cy="1278101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Il link di base è «</a:t>
            </a:r>
            <a:r>
              <a:rPr lang="it-IT" sz="14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https://pokeapi.co/api/v2/»</a:t>
            </a:r>
            <a:r>
              <a:rPr lang="it-IT" sz="2000" dirty="0"/>
              <a:t> alla quale deve essere poi aggiunta la parte di link relativa al tipo (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type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/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tipo_effettivo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br>
              <a:rPr lang="it-IT" sz="1400" dirty="0"/>
            </a:b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57971A-7420-8A2C-D375-B059D0B0F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85" y="1025969"/>
            <a:ext cx="6686366" cy="17442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E6526C2-3830-1F27-054A-34416609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68" y="3011375"/>
            <a:ext cx="3841337" cy="376665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ECD1AB8-5902-1C67-190A-6C92BEB1EC08}"/>
              </a:ext>
            </a:extLst>
          </p:cNvPr>
          <p:cNvSpPr txBox="1"/>
          <p:nvPr/>
        </p:nvSpPr>
        <p:spPr>
          <a:xfrm>
            <a:off x="4905054" y="3011375"/>
            <a:ext cx="2586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Quello che viene restituito sono una serie di informazioni in cui vado a prendere la lista «</a:t>
            </a:r>
            <a:r>
              <a:rPr lang="it-IT" dirty="0" err="1"/>
              <a:t>pokemon</a:t>
            </a:r>
            <a:r>
              <a:rPr lang="it-IT" dirty="0"/>
              <a:t>»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85950D8-A838-021F-A3F8-C65739F73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45" y="4724735"/>
            <a:ext cx="3431583" cy="5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della prima API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0D559C-348A-9AE6-4A90-5449B9B1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12" y="163461"/>
            <a:ext cx="4123176" cy="3655917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7DF70B3-A755-FDA9-5448-1791DE0F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246" y="4107431"/>
            <a:ext cx="6309220" cy="2587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600" dirty="0"/>
              <a:t>Per fare in modo che venissero </a:t>
            </a:r>
            <a:r>
              <a:rPr lang="it-IT" sz="1600" dirty="0" err="1"/>
              <a:t>restituti</a:t>
            </a:r>
            <a:r>
              <a:rPr lang="it-IT" sz="1600" dirty="0"/>
              <a:t> </a:t>
            </a:r>
            <a:r>
              <a:rPr lang="it-IT" sz="1600" dirty="0" err="1"/>
              <a:t>pokémon</a:t>
            </a:r>
            <a:r>
              <a:rPr lang="it-IT" sz="1600" dirty="0"/>
              <a:t> casuali, quello che ho pensato è stato implementare un generatore di numeri casuali che mi prendesse un </a:t>
            </a:r>
            <a:r>
              <a:rPr lang="it-IT" sz="1600" dirty="0" err="1"/>
              <a:t>pokémon</a:t>
            </a:r>
            <a:r>
              <a:rPr lang="it-IT" sz="1600" dirty="0"/>
              <a:t> specifico della lista e da questo estraesse il link del campo «</a:t>
            </a:r>
            <a:r>
              <a:rPr lang="it-IT" sz="1600" dirty="0" err="1"/>
              <a:t>url</a:t>
            </a:r>
            <a:r>
              <a:rPr lang="it-IT" sz="1600" dirty="0"/>
              <a:t>» (che si vede in figura). In realtà, la cosa «strana» di questa API è che non è stato possibile utilizzare un solo link (quello della fetch, per intenderci), ma è stato necessario lavorare con ben 2. </a:t>
            </a:r>
          </a:p>
          <a:p>
            <a:pPr marL="0" indent="0">
              <a:buNone/>
            </a:pPr>
            <a:r>
              <a:rPr lang="it-IT" sz="1600" dirty="0"/>
              <a:t>Una volta acceduto a questo link, quello che ho fatto è stato prendermi l’immagine del campo "official-artwork</a:t>
            </a:r>
            <a:r>
              <a:rPr lang="it-IT" sz="1600" b="0" i="0" dirty="0">
                <a:effectLst/>
                <a:latin typeface="Monaco"/>
              </a:rPr>
              <a:t>"</a:t>
            </a:r>
            <a:r>
              <a:rPr lang="it-IT" sz="1600" dirty="0"/>
              <a:t> (facendo varie operazioni per estrarre il numero </a:t>
            </a:r>
            <a:r>
              <a:rPr lang="it-IT" sz="1600" dirty="0" err="1"/>
              <a:t>dall’url</a:t>
            </a:r>
            <a:r>
              <a:rPr lang="it-IT" sz="1600" dirty="0"/>
              <a:t>) ed adattarlo alla rispettiva posizione (questo è stata decisamente la parte più complessa, dato che bisognava effettuare vari controlli).</a:t>
            </a:r>
          </a:p>
        </p:txBody>
      </p:sp>
    </p:spTree>
    <p:extLst>
      <p:ext uri="{BB962C8B-B14F-4D97-AF65-F5344CB8AC3E}">
        <p14:creationId xmlns:p14="http://schemas.microsoft.com/office/powerpoint/2010/main" val="118298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della prima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Ripetuta l’operazione per tre volte e separando le rispettive </a:t>
            </a:r>
            <a:r>
              <a:rPr lang="it-IT" sz="2000" dirty="0" err="1"/>
              <a:t>querySelector</a:t>
            </a:r>
            <a:r>
              <a:rPr lang="it-IT" sz="2000" dirty="0"/>
              <a:t> dei vari </a:t>
            </a:r>
            <a:r>
              <a:rPr lang="it-IT" sz="2000" dirty="0" err="1"/>
              <a:t>form</a:t>
            </a:r>
            <a:r>
              <a:rPr lang="it-IT" sz="2000" dirty="0"/>
              <a:t> l’uno con l’altro, il risultato finale è stato questo: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6942131-D8A6-139D-EB76-22D92C963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24" y="273332"/>
            <a:ext cx="6798615" cy="19066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AF32104-719E-6AE9-0593-533423571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24" y="3974352"/>
            <a:ext cx="6919966" cy="23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Problemi della prima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326751"/>
            <a:ext cx="7378693" cy="1206214"/>
          </a:xfrm>
        </p:spPr>
        <p:txBody>
          <a:bodyPr anchor="ctr">
            <a:normAutofit fontScale="92500"/>
          </a:bodyPr>
          <a:lstStyle/>
          <a:p>
            <a:r>
              <a:rPr lang="it-IT" sz="2000" dirty="0"/>
              <a:t>Un problema che ho riscontrato provando e riprovando le funzionalità di questa API, è stato quello di non trovare occasionalmente delle immagini. Questo problema è dato dal fatto che alcuni link contengono effettivamente un campo "official-artwork</a:t>
            </a:r>
            <a:r>
              <a:rPr lang="it-IT" sz="2000" b="0" i="0" dirty="0">
                <a:effectLst/>
                <a:latin typeface="Monaco"/>
              </a:rPr>
              <a:t>"</a:t>
            </a:r>
            <a:r>
              <a:rPr lang="it-IT" sz="2000" dirty="0"/>
              <a:t> vuoto.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139B48-8E9B-B5B5-6FC8-2EC255998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22" y="1576984"/>
            <a:ext cx="2803652" cy="31637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ED8329-4695-849A-ADBE-BC76407917AA}"/>
              </a:ext>
            </a:extLst>
          </p:cNvPr>
          <p:cNvSpPr txBox="1">
            <a:spLocks/>
          </p:cNvSpPr>
          <p:nvPr/>
        </p:nvSpPr>
        <p:spPr>
          <a:xfrm>
            <a:off x="4287185" y="4569811"/>
            <a:ext cx="7378693" cy="120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Il messaggio di errore è infatti il seguente: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4711B9E-1339-79E3-5800-3ACEE996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9" y="5416880"/>
            <a:ext cx="473458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2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88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 utilizzata: </a:t>
            </a:r>
            <a:r>
              <a:rPr lang="it-IT" sz="4000" dirty="0" err="1">
                <a:solidFill>
                  <a:srgbClr val="FFFFFF"/>
                </a:solidFill>
              </a:rPr>
              <a:t>Kitsu</a:t>
            </a:r>
            <a:r>
              <a:rPr lang="it-IT" sz="4000" dirty="0">
                <a:solidFill>
                  <a:srgbClr val="FFFFFF"/>
                </a:solidFill>
              </a:rPr>
              <a:t> API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B398D0-3572-2CF0-BA90-C29F7923B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22" y="591672"/>
            <a:ext cx="4953691" cy="88594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9D17F2D-0FBD-D663-8DF1-E237626E8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02" y="2007599"/>
            <a:ext cx="7389930" cy="359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6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779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Monaco</vt:lpstr>
      <vt:lpstr>Office Theme</vt:lpstr>
      <vt:lpstr>MHW3</vt:lpstr>
      <vt:lpstr>Descrizione del progetto</vt:lpstr>
      <vt:lpstr>Prima API utilizzata:   PokéApi</vt:lpstr>
      <vt:lpstr>Descrizione della prima API</vt:lpstr>
      <vt:lpstr>Descrizione della prima API</vt:lpstr>
      <vt:lpstr>Descrizione della prima API</vt:lpstr>
      <vt:lpstr>Descrizione della prima API</vt:lpstr>
      <vt:lpstr>Problemi della prima API</vt:lpstr>
      <vt:lpstr>Seconda API utilizzata: Kitsu API </vt:lpstr>
      <vt:lpstr>Descrizione della seconda API</vt:lpstr>
      <vt:lpstr>Descrizione della seconda API</vt:lpstr>
      <vt:lpstr>Descrizione della seconda API</vt:lpstr>
      <vt:lpstr>Considerazioni finali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Fabio</cp:lastModifiedBy>
  <cp:revision>18</cp:revision>
  <dcterms:created xsi:type="dcterms:W3CDTF">2021-03-24T16:57:46Z</dcterms:created>
  <dcterms:modified xsi:type="dcterms:W3CDTF">2022-04-29T19:02:06Z</dcterms:modified>
</cp:coreProperties>
</file>