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AA60DD-8245-4268-A930-9E50F73A62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7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42DB-30E1-4015-AF3D-4B3C04413A1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CCA-E69C-4B84-A9CE-FAD9505D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5FC-C26C-4613-9E1A-8803531A2090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0648-E27C-4BBE-AAAB-6E4041B9D726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1C86-0187-45F7-A12E-E90C5AC18A15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5F42-9B24-41A9-BC79-1F54A90986D8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079F-2C43-47B9-96A9-071C610706B9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8D38-BAAD-46E4-A642-DE16073D8D0D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A1F2-15AD-43D8-BE5B-FBFCC08E5745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E77D-D715-4797-847C-CF270C7B70F8}" type="datetime1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5B0E-B863-43BB-80E5-BBD0EE8148A7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2B4648-F101-4748-A7E2-DBC6D3E50700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998B-2FC9-406C-82F7-A183041A9534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830E4C-511A-48D2-AECC-026C46C091F5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D8CEC-AAE4-4987-B1E6-2FC40B52A4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FF2A-2F31-8127-1040-546532DE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53032"/>
            <a:ext cx="10058400" cy="1572080"/>
          </a:xfrm>
        </p:spPr>
        <p:txBody>
          <a:bodyPr>
            <a:normAutofit/>
          </a:bodyPr>
          <a:lstStyle/>
          <a:p>
            <a:r>
              <a:rPr lang="en-US" sz="50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Distributed dependency injection in serverless scenarios</a:t>
            </a:r>
            <a:endParaRPr lang="en-US" sz="5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13961-7B45-23C1-151A-AFE2A1A3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65077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								</a:t>
            </a:r>
          </a:p>
          <a:p>
            <a:r>
              <a:rPr lang="it-IT" dirty="0"/>
              <a:t>								Author:</a:t>
            </a:r>
          </a:p>
          <a:p>
            <a:r>
              <a:rPr lang="it-IT" dirty="0"/>
              <a:t>								fabio gentili	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35D980-9F49-6AD5-4F8C-F7434D5C9F6D}"/>
              </a:ext>
            </a:extLst>
          </p:cNvPr>
          <p:cNvSpPr txBox="1">
            <a:spLocks/>
          </p:cNvSpPr>
          <p:nvPr/>
        </p:nvSpPr>
        <p:spPr>
          <a:xfrm>
            <a:off x="1097280" y="781665"/>
            <a:ext cx="10058400" cy="1572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kern="100" dirty="0">
                <a:ea typeface="Aptos" panose="020B0004020202020204" pitchFamily="34" charset="0"/>
                <a:cs typeface="Times New Roman" panose="02020603050405020304" pitchFamily="18" charset="0"/>
              </a:rPr>
              <a:t>Project work on Distributed Systems M</a:t>
            </a:r>
            <a:endParaRPr lang="en-US" sz="3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E304-AA90-0F37-296F-F7670B57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C7417-145D-8271-E979-5FDFA8D2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4CFD-51E4-788A-F710-0BC8664F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Benefits in </a:t>
            </a:r>
            <a:r>
              <a:rPr lang="it-IT" b="1" dirty="0" err="1">
                <a:latin typeface="+mn-lt"/>
              </a:rPr>
              <a:t>Serverless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latin typeface="+mn-lt"/>
              </a:rPr>
              <a:t>scenarios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5091-DAA5-2579-7516-C5B4F998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Loosely-coupled code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400" dirty="0">
              <a:effectLst/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Enhanced testability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400" dirty="0"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Separated concerns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400" dirty="0"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Flexibility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297F5-90F7-B6B9-9653-C1548D08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27F0-9B52-4BEA-B979-2EF7DF4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20" y="866131"/>
            <a:ext cx="3084844" cy="16970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Distributed</a:t>
            </a:r>
            <a:br>
              <a:rPr lang="en-US" sz="4800" b="1" dirty="0"/>
            </a:br>
            <a:r>
              <a:rPr lang="en-US" sz="4800" b="1" dirty="0"/>
              <a:t>dependency injection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0822C-2C11-2266-446D-1FA8C2B8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20" y="3134841"/>
            <a:ext cx="3084844" cy="3762590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Distributed systems design pattern</a:t>
            </a:r>
            <a:endParaRPr lang="en-US" sz="2200" dirty="0">
              <a:effectLst/>
            </a:endParaRP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Based on services, not objects</a:t>
            </a: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Scalability and efficiency constraints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87E97-7578-8CEC-94E3-CCFC9EA27DA5}"/>
              </a:ext>
            </a:extLst>
          </p:cNvPr>
          <p:cNvSpPr txBox="1">
            <a:spLocks/>
          </p:cNvSpPr>
          <p:nvPr/>
        </p:nvSpPr>
        <p:spPr>
          <a:xfrm>
            <a:off x="4182419" y="3500285"/>
            <a:ext cx="7685115" cy="302833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Aptos" panose="020B0004020202020204" pitchFamily="34" charset="0"/>
              </a:rPr>
              <a:t>Services: the basic components of distributed systems. </a:t>
            </a:r>
          </a:p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DI container: it is the </a:t>
            </a:r>
            <a:r>
              <a:rPr lang="en-US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Aptos" panose="020B0004020202020204" pitchFamily="34" charset="0"/>
              </a:rPr>
              <a:t>component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that exposes an API for the registration and retrieval of dependencies and that performs the injection at runtime.</a:t>
            </a:r>
          </a:p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Registry: it provides a centralized repository to store information about dependencies.</a:t>
            </a:r>
          </a:p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Proxy: it enables transparent inter-node communication to retrieve non-local dependencies.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DD72-776E-9D04-A75B-283F3AE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D8CEC-AAE4-4987-B1E6-2FC40B52A42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7194EA76-1C6F-BA68-F711-9D52D145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7" r="-202" b="63540"/>
          <a:stretch/>
        </p:blipFill>
        <p:spPr bwMode="auto">
          <a:xfrm>
            <a:off x="4719608" y="473129"/>
            <a:ext cx="6492875" cy="2884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585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AWS Lambda and Azure </a:t>
            </a:r>
            <a:r>
              <a:rPr lang="it-IT" b="1" dirty="0" err="1">
                <a:latin typeface="+mn-lt"/>
              </a:rPr>
              <a:t>Functions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Two of the main public clouds’ offers for Function as a Service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Both give the possibility to create a free trial account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Both offer well integrated ecosystems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Both allow to use many different runtimes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AWS Lambda limits the maximum number of function instances running at the same time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First </a:t>
            </a:r>
            <a:r>
              <a:rPr lang="it-IT" b="1" dirty="0" err="1">
                <a:latin typeface="+mn-lt"/>
              </a:rPr>
              <a:t>architecture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latin typeface="+mn-lt"/>
              </a:rPr>
              <a:t>implementation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We decided to implement the </a:t>
            </a:r>
            <a:r>
              <a:rPr lang="en-US" sz="3400" b="1" dirty="0">
                <a:effectLst/>
                <a:ea typeface="Aptos" panose="020B0004020202020204" pitchFamily="34" charset="0"/>
              </a:rPr>
              <a:t>injector as a class </a:t>
            </a:r>
            <a:r>
              <a:rPr lang="en-US" sz="3400" dirty="0">
                <a:effectLst/>
                <a:ea typeface="Aptos" panose="020B0004020202020204" pitchFamily="34" charset="0"/>
              </a:rPr>
              <a:t>inside our functions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We chose thre</a:t>
            </a:r>
            <a:r>
              <a:rPr lang="en-US" sz="3400" dirty="0">
                <a:ea typeface="Aptos" panose="020B0004020202020204" pitchFamily="34" charset="0"/>
              </a:rPr>
              <a:t>e different languages (</a:t>
            </a:r>
            <a:r>
              <a:rPr lang="en-US" sz="3400" dirty="0" err="1">
                <a:ea typeface="Aptos" panose="020B0004020202020204" pitchFamily="34" charset="0"/>
              </a:rPr>
              <a:t>Javascript</a:t>
            </a:r>
            <a:r>
              <a:rPr lang="en-US" sz="3400" dirty="0">
                <a:ea typeface="Aptos" panose="020B0004020202020204" pitchFamily="34" charset="0"/>
              </a:rPr>
              <a:t>, Java and Go)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We used </a:t>
            </a:r>
            <a:r>
              <a:rPr lang="en-US" sz="3400" b="1" dirty="0">
                <a:ea typeface="Aptos" panose="020B0004020202020204" pitchFamily="34" charset="0"/>
              </a:rPr>
              <a:t>DynamoDB and </a:t>
            </a:r>
            <a:r>
              <a:rPr lang="en-US" sz="3400" b="1" dirty="0" err="1">
                <a:ea typeface="Aptos" panose="020B0004020202020204" pitchFamily="34" charset="0"/>
              </a:rPr>
              <a:t>CosmosDB</a:t>
            </a:r>
            <a:r>
              <a:rPr lang="en-US" sz="3400" b="1" dirty="0">
                <a:ea typeface="Aptos" panose="020B0004020202020204" pitchFamily="34" charset="0"/>
              </a:rPr>
              <a:t> as registries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We created a simple function to be used as dependency provider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Injector</a:t>
            </a:r>
            <a:r>
              <a:rPr lang="it-IT" b="1" dirty="0">
                <a:latin typeface="+mn-lt"/>
              </a:rPr>
              <a:t> SDK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587"/>
            <a:ext cx="10058400" cy="413797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US" sz="3700" dirty="0"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Implemented with </a:t>
            </a:r>
            <a:r>
              <a:rPr lang="en-US" sz="3400" b="1" dirty="0">
                <a:ea typeface="Aptos" panose="020B0004020202020204" pitchFamily="34" charset="0"/>
              </a:rPr>
              <a:t>Singleton</a:t>
            </a:r>
            <a:r>
              <a:rPr lang="en-US" sz="3400" dirty="0">
                <a:ea typeface="Aptos" panose="020B0004020202020204" pitchFamily="34" charset="0"/>
              </a:rPr>
              <a:t> pattern to optimize the number of connections to the DBs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400" dirty="0">
              <a:effectLst/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Exposes an API to perform CRUD operations on th</a:t>
            </a:r>
            <a:r>
              <a:rPr lang="en-US" sz="3400" dirty="0">
                <a:ea typeface="Aptos" panose="020B0004020202020204" pitchFamily="34" charset="0"/>
              </a:rPr>
              <a:t>e DBs through the SDKs provided by the vendors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3700" dirty="0">
              <a:ea typeface="Aptos" panose="020B00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3700" dirty="0">
              <a:ea typeface="Aptos" panose="020B00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3700" dirty="0">
              <a:ea typeface="Aptos" panose="020B00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3700" dirty="0">
              <a:effectLst/>
              <a:ea typeface="Aptos" panose="020B00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Performance testing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We disposed a </a:t>
            </a:r>
            <a:r>
              <a:rPr lang="en-US" sz="3400" dirty="0" err="1">
                <a:ea typeface="Aptos" panose="020B0004020202020204" pitchFamily="34" charset="0"/>
              </a:rPr>
              <a:t>stresser</a:t>
            </a:r>
            <a:r>
              <a:rPr lang="en-US" sz="3400" dirty="0">
                <a:ea typeface="Aptos" panose="020B0004020202020204" pitchFamily="34" charset="0"/>
              </a:rPr>
              <a:t> to invoke our functions through </a:t>
            </a:r>
            <a:r>
              <a:rPr lang="en-US" sz="3400" b="1" dirty="0">
                <a:ea typeface="Aptos" panose="020B0004020202020204" pitchFamily="34" charset="0"/>
              </a:rPr>
              <a:t>HTTP triggers</a:t>
            </a:r>
            <a:endParaRPr lang="en-US" sz="3400" b="1" dirty="0">
              <a:effectLst/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ffectLst/>
                <a:ea typeface="Aptos" panose="020B0004020202020204" pitchFamily="34" charset="0"/>
              </a:rPr>
              <a:t>It simulates a constant workload followed by a peak of requests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400" dirty="0">
                <a:ea typeface="Aptos" panose="020B0004020202020204" pitchFamily="34" charset="0"/>
              </a:rPr>
              <a:t>We kept track of functions duration, access time to DBs and service binding duration using vendors’ monitoring systems</a:t>
            </a:r>
            <a:endParaRPr lang="en-US" sz="3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4385"/>
            <a:ext cx="10058400" cy="736282"/>
          </a:xfrm>
        </p:spPr>
        <p:txBody>
          <a:bodyPr/>
          <a:lstStyle/>
          <a:p>
            <a:pPr algn="ctr"/>
            <a:r>
              <a:rPr lang="it-IT" b="1" dirty="0" err="1">
                <a:latin typeface="+mn-lt"/>
              </a:rPr>
              <a:t>Results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729976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EABAD78-44D5-F107-CE42-FA6A3E7D9428}"/>
              </a:ext>
            </a:extLst>
          </p:cNvPr>
          <p:cNvSpPr txBox="1">
            <a:spLocks/>
          </p:cNvSpPr>
          <p:nvPr/>
        </p:nvSpPr>
        <p:spPr>
          <a:xfrm>
            <a:off x="1188720" y="1244807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AWS Lambda</a:t>
            </a:r>
            <a:endParaRPr lang="en-US" sz="260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206A092-3FD8-5121-95E2-7606B3BACBB0}"/>
              </a:ext>
            </a:extLst>
          </p:cNvPr>
          <p:cNvSpPr txBox="1">
            <a:spLocks/>
          </p:cNvSpPr>
          <p:nvPr/>
        </p:nvSpPr>
        <p:spPr>
          <a:xfrm>
            <a:off x="6217920" y="1268142"/>
            <a:ext cx="4937760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Azure </a:t>
            </a:r>
            <a:r>
              <a:rPr lang="it-IT" sz="2600" dirty="0" err="1"/>
              <a:t>Functions</a:t>
            </a:r>
            <a:endParaRPr lang="en-US" sz="2600" dirty="0"/>
          </a:p>
        </p:txBody>
      </p:sp>
      <p:pic>
        <p:nvPicPr>
          <p:cNvPr id="11" name="Picture 10" descr="A graph of a number of invoices&#10;&#10;Description automatically generated">
            <a:extLst>
              <a:ext uri="{FF2B5EF4-FFF2-40B4-BE49-F238E27FC236}">
                <a16:creationId xmlns:a16="http://schemas.microsoft.com/office/drawing/2014/main" id="{3CFCCECE-AAB9-3D22-47DA-233DC91E7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94"/>
            <a:ext cx="6035040" cy="2796812"/>
          </a:xfrm>
          <a:prstGeom prst="rect">
            <a:avLst/>
          </a:prstGeom>
        </p:spPr>
      </p:pic>
      <p:pic>
        <p:nvPicPr>
          <p:cNvPr id="14" name="Picture 13" descr="A graph of a number of invoices&#10;&#10;Description automatically generated">
            <a:extLst>
              <a:ext uri="{FF2B5EF4-FFF2-40B4-BE49-F238E27FC236}">
                <a16:creationId xmlns:a16="http://schemas.microsoft.com/office/drawing/2014/main" id="{13C0868A-142F-9049-077A-ADB3516F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030593"/>
            <a:ext cx="6035040" cy="2796813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5E3327D-7827-E1CB-F4F4-A7115B444C05}"/>
              </a:ext>
            </a:extLst>
          </p:cNvPr>
          <p:cNvSpPr txBox="1">
            <a:spLocks/>
          </p:cNvSpPr>
          <p:nvPr/>
        </p:nvSpPr>
        <p:spPr>
          <a:xfrm>
            <a:off x="0" y="5258650"/>
            <a:ext cx="12192000" cy="1053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Differences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the </a:t>
            </a:r>
            <a:r>
              <a:rPr lang="it-IT" sz="2600" dirty="0" err="1"/>
              <a:t>functions</a:t>
            </a:r>
            <a:r>
              <a:rPr lang="it-IT" sz="2600" dirty="0"/>
              <a:t> are due to the </a:t>
            </a:r>
            <a:r>
              <a:rPr lang="it-IT" sz="2600" dirty="0" err="1"/>
              <a:t>different</a:t>
            </a:r>
            <a:r>
              <a:rPr lang="it-IT" sz="2600" dirty="0"/>
              <a:t> moments in </a:t>
            </a:r>
            <a:r>
              <a:rPr lang="it-IT" sz="2600" dirty="0" err="1"/>
              <a:t>which</a:t>
            </a:r>
            <a:r>
              <a:rPr lang="it-IT" sz="2600" dirty="0"/>
              <a:t> the </a:t>
            </a:r>
            <a:r>
              <a:rPr lang="it-IT" sz="2600" dirty="0" err="1"/>
              <a:t>stresser</a:t>
            </a:r>
            <a:r>
              <a:rPr lang="it-IT" sz="2600" dirty="0"/>
              <a:t> </a:t>
            </a:r>
            <a:r>
              <a:rPr lang="it-IT" sz="2600" dirty="0" err="1"/>
              <a:t>was</a:t>
            </a:r>
            <a:r>
              <a:rPr lang="it-IT" sz="2600" dirty="0"/>
              <a:t> </a:t>
            </a:r>
            <a:r>
              <a:rPr lang="it-IT" sz="2600" dirty="0" err="1"/>
              <a:t>executed</a:t>
            </a:r>
            <a:r>
              <a:rPr lang="it-IT" sz="2600" dirty="0"/>
              <a:t>. In general </a:t>
            </a:r>
            <a:r>
              <a:rPr lang="it-IT" sz="2600" dirty="0" err="1"/>
              <a:t>there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an </a:t>
            </a:r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constant</a:t>
            </a:r>
            <a:r>
              <a:rPr lang="it-IT" sz="2600" dirty="0"/>
              <a:t> </a:t>
            </a:r>
            <a:r>
              <a:rPr lang="it-IT" sz="2600" dirty="0" err="1"/>
              <a:t>number</a:t>
            </a:r>
            <a:r>
              <a:rPr lang="it-IT" sz="2600" dirty="0"/>
              <a:t> of </a:t>
            </a:r>
            <a:r>
              <a:rPr lang="it-IT" sz="2600" dirty="0" err="1"/>
              <a:t>req</a:t>
            </a:r>
            <a:r>
              <a:rPr lang="it-IT" sz="2600" dirty="0"/>
              <a:t>/s </a:t>
            </a:r>
            <a:r>
              <a:rPr lang="it-IT" sz="2600" dirty="0" err="1"/>
              <a:t>followed</a:t>
            </a:r>
            <a:r>
              <a:rPr lang="it-IT" sz="2600" dirty="0"/>
              <a:t> by a </a:t>
            </a:r>
            <a:r>
              <a:rPr lang="it-IT" sz="2600" dirty="0" err="1"/>
              <a:t>peak</a:t>
            </a:r>
            <a:r>
              <a:rPr lang="it-IT" sz="2600" dirty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6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17</a:t>
            </a:fld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91A631E-444E-1796-EAD1-3DE1E9613333}"/>
              </a:ext>
            </a:extLst>
          </p:cNvPr>
          <p:cNvSpPr txBox="1">
            <a:spLocks/>
          </p:cNvSpPr>
          <p:nvPr/>
        </p:nvSpPr>
        <p:spPr>
          <a:xfrm>
            <a:off x="708874" y="330363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AWS Lambda</a:t>
            </a:r>
            <a:endParaRPr lang="en-US" sz="260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65D47E-4650-54EB-B7B7-320BE49815B9}"/>
              </a:ext>
            </a:extLst>
          </p:cNvPr>
          <p:cNvSpPr txBox="1">
            <a:spLocks/>
          </p:cNvSpPr>
          <p:nvPr/>
        </p:nvSpPr>
        <p:spPr>
          <a:xfrm>
            <a:off x="6545368" y="330363"/>
            <a:ext cx="4937760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Azure </a:t>
            </a:r>
            <a:r>
              <a:rPr lang="it-IT" sz="2600" dirty="0" err="1"/>
              <a:t>Functions</a:t>
            </a:r>
            <a:endParaRPr lang="en-US" sz="2600" dirty="0"/>
          </a:p>
        </p:txBody>
      </p:sp>
      <p:pic>
        <p:nvPicPr>
          <p:cNvPr id="5" name="Picture 4" descr="A graph of different types of execution&#10;&#10;Description automatically generated">
            <a:extLst>
              <a:ext uri="{FF2B5EF4-FFF2-40B4-BE49-F238E27FC236}">
                <a16:creationId xmlns:a16="http://schemas.microsoft.com/office/drawing/2014/main" id="{D7613BBC-506C-FC67-3D20-8791EC1B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83"/>
            <a:ext cx="5950924" cy="4888050"/>
          </a:xfrm>
          <a:prstGeom prst="rect">
            <a:avLst/>
          </a:prstGeom>
        </p:spPr>
      </p:pic>
      <p:pic>
        <p:nvPicPr>
          <p:cNvPr id="10" name="Content Placeholder 9" descr="A graph of different types of execution&#10;&#10;Description automatically generated with medium confidence">
            <a:extLst>
              <a:ext uri="{FF2B5EF4-FFF2-40B4-BE49-F238E27FC236}">
                <a16:creationId xmlns:a16="http://schemas.microsoft.com/office/drawing/2014/main" id="{1D9C2C30-E292-F127-E8C3-849F6337D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24" y="815983"/>
            <a:ext cx="6003484" cy="4888050"/>
          </a:xfr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3B643A73-B03B-AA51-599C-013FD09B383E}"/>
              </a:ext>
            </a:extLst>
          </p:cNvPr>
          <p:cNvSpPr txBox="1">
            <a:spLocks/>
          </p:cNvSpPr>
          <p:nvPr/>
        </p:nvSpPr>
        <p:spPr>
          <a:xfrm>
            <a:off x="0" y="5869094"/>
            <a:ext cx="12192000" cy="7362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Except</a:t>
            </a:r>
            <a:r>
              <a:rPr lang="it-IT" sz="2600" dirty="0"/>
              <a:t> from </a:t>
            </a:r>
            <a:r>
              <a:rPr lang="it-IT" sz="2600" dirty="0" err="1"/>
              <a:t>js</a:t>
            </a:r>
            <a:r>
              <a:rPr lang="it-IT" sz="2600" dirty="0"/>
              <a:t> </a:t>
            </a:r>
            <a:r>
              <a:rPr lang="it-IT" sz="2600" dirty="0" err="1"/>
              <a:t>function</a:t>
            </a:r>
            <a:r>
              <a:rPr lang="it-IT" sz="2600" dirty="0"/>
              <a:t> max duration, </a:t>
            </a:r>
            <a:r>
              <a:rPr lang="it-IT" sz="2600" dirty="0" err="1"/>
              <a:t>our</a:t>
            </a:r>
            <a:r>
              <a:rPr lang="it-IT" sz="2600" dirty="0"/>
              <a:t> </a:t>
            </a:r>
            <a:r>
              <a:rPr lang="it-IT" sz="2600" dirty="0" err="1"/>
              <a:t>architecture</a:t>
            </a:r>
            <a:r>
              <a:rPr lang="it-IT" sz="2600" dirty="0"/>
              <a:t> </a:t>
            </a:r>
            <a:r>
              <a:rPr lang="it-IT" sz="2600" dirty="0" err="1"/>
              <a:t>performed</a:t>
            </a:r>
            <a:r>
              <a:rPr lang="it-IT" sz="2600" dirty="0"/>
              <a:t> </a:t>
            </a:r>
            <a:r>
              <a:rPr lang="it-IT" sz="2600" dirty="0" err="1"/>
              <a:t>better</a:t>
            </a:r>
            <a:r>
              <a:rPr lang="it-IT" sz="2600" dirty="0"/>
              <a:t> on Azure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662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18</a:t>
            </a:fld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91A631E-444E-1796-EAD1-3DE1E9613333}"/>
              </a:ext>
            </a:extLst>
          </p:cNvPr>
          <p:cNvSpPr txBox="1">
            <a:spLocks/>
          </p:cNvSpPr>
          <p:nvPr/>
        </p:nvSpPr>
        <p:spPr>
          <a:xfrm>
            <a:off x="3627119" y="988906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AWS Lambda</a:t>
            </a:r>
            <a:endParaRPr lang="en-US" sz="2600" dirty="0"/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6F2D8A5-0378-7E00-59CC-41F5132E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68" y="1845734"/>
            <a:ext cx="7041863" cy="3263403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5A238D9-8ED7-B965-7431-D0E94DE242F6}"/>
              </a:ext>
            </a:extLst>
          </p:cNvPr>
          <p:cNvSpPr txBox="1">
            <a:spLocks/>
          </p:cNvSpPr>
          <p:nvPr/>
        </p:nvSpPr>
        <p:spPr>
          <a:xfrm>
            <a:off x="0" y="5370791"/>
            <a:ext cx="12192000" cy="8449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Throttles</a:t>
            </a:r>
            <a:r>
              <a:rPr lang="it-IT" sz="2600" dirty="0"/>
              <a:t> are due to the </a:t>
            </a:r>
            <a:r>
              <a:rPr lang="it-IT" sz="2600" dirty="0" err="1"/>
              <a:t>limit</a:t>
            </a:r>
            <a:r>
              <a:rPr lang="it-IT" sz="2600" dirty="0"/>
              <a:t> of </a:t>
            </a:r>
            <a:r>
              <a:rPr lang="it-IT" sz="2600" dirty="0" err="1"/>
              <a:t>ten</a:t>
            </a:r>
            <a:r>
              <a:rPr lang="it-IT" sz="2600" dirty="0"/>
              <a:t> </a:t>
            </a:r>
            <a:r>
              <a:rPr lang="it-IT" sz="2600" dirty="0" err="1"/>
              <a:t>instances</a:t>
            </a:r>
            <a:r>
              <a:rPr lang="it-IT" sz="2600" dirty="0"/>
              <a:t> running </a:t>
            </a:r>
            <a:r>
              <a:rPr lang="it-IT" sz="2600" dirty="0" err="1"/>
              <a:t>at</a:t>
            </a:r>
            <a:r>
              <a:rPr lang="it-IT" sz="2600" dirty="0"/>
              <a:t> the </a:t>
            </a:r>
            <a:r>
              <a:rPr lang="it-IT" sz="2600" dirty="0" err="1"/>
              <a:t>same</a:t>
            </a:r>
            <a:r>
              <a:rPr lang="it-IT" sz="2600" dirty="0"/>
              <a:t> time per </a:t>
            </a:r>
            <a:r>
              <a:rPr lang="it-IT" sz="2600" dirty="0" err="1"/>
              <a:t>function</a:t>
            </a:r>
            <a:r>
              <a:rPr lang="it-IT" sz="2600" dirty="0"/>
              <a:t>. </a:t>
            </a:r>
            <a:r>
              <a:rPr lang="it-IT" sz="2600" dirty="0" err="1"/>
              <a:t>This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why</a:t>
            </a:r>
            <a:r>
              <a:rPr lang="it-IT" sz="2600" dirty="0"/>
              <a:t> </a:t>
            </a:r>
            <a:r>
              <a:rPr lang="it-IT" sz="2600" dirty="0" err="1"/>
              <a:t>we</a:t>
            </a:r>
            <a:r>
              <a:rPr lang="it-IT" sz="2600" dirty="0"/>
              <a:t> </a:t>
            </a:r>
            <a:r>
              <a:rPr lang="it-IT" sz="2600" dirty="0" err="1"/>
              <a:t>don’t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throttles</a:t>
            </a:r>
            <a:r>
              <a:rPr lang="it-IT" sz="2600" dirty="0"/>
              <a:t> in Azure.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6002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19</a:t>
            </a:fld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91A631E-444E-1796-EAD1-3DE1E9613333}"/>
              </a:ext>
            </a:extLst>
          </p:cNvPr>
          <p:cNvSpPr txBox="1">
            <a:spLocks/>
          </p:cNvSpPr>
          <p:nvPr/>
        </p:nvSpPr>
        <p:spPr>
          <a:xfrm>
            <a:off x="708873" y="988906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AWS Lambda</a:t>
            </a:r>
            <a:endParaRPr lang="en-US" sz="260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65D47E-4650-54EB-B7B7-320BE49815B9}"/>
              </a:ext>
            </a:extLst>
          </p:cNvPr>
          <p:cNvSpPr txBox="1">
            <a:spLocks/>
          </p:cNvSpPr>
          <p:nvPr/>
        </p:nvSpPr>
        <p:spPr>
          <a:xfrm>
            <a:off x="6545367" y="988906"/>
            <a:ext cx="4937760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Azure </a:t>
            </a:r>
            <a:r>
              <a:rPr lang="it-IT" sz="2600" dirty="0" err="1"/>
              <a:t>Functions</a:t>
            </a:r>
            <a:endParaRPr lang="en-US" sz="2600" dirty="0"/>
          </a:p>
        </p:txBody>
      </p:sp>
      <p:pic>
        <p:nvPicPr>
          <p:cNvPr id="2" name="Picture 1" descr="A graph of a service retrieval&#10;&#10;Description automatically generated">
            <a:extLst>
              <a:ext uri="{FF2B5EF4-FFF2-40B4-BE49-F238E27FC236}">
                <a16:creationId xmlns:a16="http://schemas.microsoft.com/office/drawing/2014/main" id="{3D6FBAB0-172B-AF15-B355-09A313CA3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9030"/>
            <a:ext cx="5948515" cy="28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58DE85A3-479B-E146-9F55-2A0E04A6F3D3}"/>
              </a:ext>
            </a:extLst>
          </p:cNvPr>
          <p:cNvSpPr txBox="1">
            <a:spLocks/>
          </p:cNvSpPr>
          <p:nvPr/>
        </p:nvSpPr>
        <p:spPr>
          <a:xfrm>
            <a:off x="-1" y="5132812"/>
            <a:ext cx="12191999" cy="1179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Peaks</a:t>
            </a:r>
            <a:r>
              <a:rPr lang="it-IT" sz="2600" dirty="0"/>
              <a:t> </a:t>
            </a:r>
            <a:r>
              <a:rPr lang="it-IT" sz="2600" dirty="0" err="1"/>
              <a:t>correspond</a:t>
            </a:r>
            <a:r>
              <a:rPr lang="it-IT" sz="2600" dirty="0"/>
              <a:t> to the </a:t>
            </a:r>
            <a:r>
              <a:rPr lang="it-IT" sz="2600" dirty="0" err="1"/>
              <a:t>creation</a:t>
            </a:r>
            <a:r>
              <a:rPr lang="it-IT" sz="2600" dirty="0"/>
              <a:t> of new connections to the </a:t>
            </a:r>
            <a:r>
              <a:rPr lang="it-IT" sz="2600" dirty="0" err="1"/>
              <a:t>DBs</a:t>
            </a:r>
            <a:r>
              <a:rPr lang="it-IT" sz="2600" dirty="0"/>
              <a:t>. In the graphic on the </a:t>
            </a:r>
            <a:r>
              <a:rPr lang="it-IT" sz="2600" dirty="0" err="1"/>
              <a:t>right</a:t>
            </a:r>
            <a:r>
              <a:rPr lang="it-IT" sz="2600" dirty="0"/>
              <a:t> </a:t>
            </a:r>
            <a:r>
              <a:rPr lang="it-IT" sz="2600" dirty="0" err="1"/>
              <a:t>we</a:t>
            </a:r>
            <a:r>
              <a:rPr lang="it-IT" sz="2600" dirty="0"/>
              <a:t> can </a:t>
            </a:r>
            <a:r>
              <a:rPr lang="it-IT" sz="2600" dirty="0" err="1"/>
              <a:t>notice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there</a:t>
            </a:r>
            <a:r>
              <a:rPr lang="it-IT" sz="2600" dirty="0"/>
              <a:t> are </a:t>
            </a:r>
            <a:r>
              <a:rPr lang="it-IT" sz="2600" dirty="0" err="1"/>
              <a:t>less</a:t>
            </a:r>
            <a:r>
              <a:rPr lang="it-IT" sz="2600" dirty="0"/>
              <a:t> </a:t>
            </a:r>
            <a:r>
              <a:rPr lang="it-IT" sz="2600" dirty="0" err="1"/>
              <a:t>peaks</a:t>
            </a:r>
            <a:r>
              <a:rPr lang="it-IT" sz="2600" dirty="0"/>
              <a:t>. </a:t>
            </a:r>
            <a:r>
              <a:rPr lang="it-IT" sz="2600" dirty="0" err="1"/>
              <a:t>This</a:t>
            </a:r>
            <a:r>
              <a:rPr lang="it-IT" sz="2600" dirty="0"/>
              <a:t> </a:t>
            </a:r>
            <a:r>
              <a:rPr lang="it-IT" sz="2600" dirty="0" err="1"/>
              <a:t>means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Azure </a:t>
            </a:r>
            <a:r>
              <a:rPr lang="it-IT" sz="2600" dirty="0" err="1"/>
              <a:t>could</a:t>
            </a:r>
            <a:r>
              <a:rPr lang="it-IT" sz="2600" dirty="0"/>
              <a:t> serve </a:t>
            </a:r>
            <a:r>
              <a:rPr lang="it-IT" sz="2600" dirty="0" err="1"/>
              <a:t>all</a:t>
            </a:r>
            <a:r>
              <a:rPr lang="it-IT" sz="2600" dirty="0"/>
              <a:t> the incoming </a:t>
            </a:r>
            <a:r>
              <a:rPr lang="it-IT" sz="2600" dirty="0" err="1"/>
              <a:t>requests</a:t>
            </a:r>
            <a:r>
              <a:rPr lang="it-IT" sz="2600" dirty="0"/>
              <a:t> with a </a:t>
            </a:r>
            <a:r>
              <a:rPr lang="it-IT" sz="2600" dirty="0" err="1"/>
              <a:t>smaller</a:t>
            </a:r>
            <a:r>
              <a:rPr lang="it-IT" sz="2600" dirty="0"/>
              <a:t> </a:t>
            </a:r>
            <a:r>
              <a:rPr lang="it-IT" sz="2600" dirty="0" err="1"/>
              <a:t>number</a:t>
            </a:r>
            <a:r>
              <a:rPr lang="it-IT" sz="2600" dirty="0"/>
              <a:t> of </a:t>
            </a:r>
            <a:r>
              <a:rPr lang="it-IT" sz="2600" dirty="0" err="1"/>
              <a:t>instances</a:t>
            </a:r>
            <a:r>
              <a:rPr lang="it-IT" sz="2600" dirty="0"/>
              <a:t> per </a:t>
            </a:r>
            <a:r>
              <a:rPr lang="it-IT" sz="2600" dirty="0" err="1"/>
              <a:t>function</a:t>
            </a:r>
            <a:r>
              <a:rPr lang="it-IT" sz="2600" dirty="0"/>
              <a:t>.</a:t>
            </a:r>
            <a:endParaRPr lang="en-US" sz="2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F9D58-83AB-72BB-961C-BC96B6E5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16" y="1959030"/>
            <a:ext cx="6185422" cy="28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D935-C2AE-4A79-18AE-AE9C6D46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3137"/>
            <a:ext cx="10058400" cy="1304224"/>
          </a:xfrm>
        </p:spPr>
        <p:txBody>
          <a:bodyPr/>
          <a:lstStyle/>
          <a:p>
            <a:pPr algn="ctr"/>
            <a:r>
              <a:rPr lang="it-IT" b="1" dirty="0" err="1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007D-1B20-A41B-F542-5AD010A9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7366"/>
            <a:ext cx="10058400" cy="2913201"/>
          </a:xfrm>
        </p:spPr>
        <p:txBody>
          <a:bodyPr>
            <a:normAutofit fontScale="85000" lnSpcReduction="20000"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it-IT" sz="4000" dirty="0"/>
              <a:t>The </a:t>
            </a:r>
            <a:r>
              <a:rPr lang="it-IT" sz="4000" dirty="0" err="1"/>
              <a:t>aim</a:t>
            </a:r>
            <a:r>
              <a:rPr lang="it-IT" sz="4000" dirty="0"/>
              <a:t> of </a:t>
            </a:r>
            <a:r>
              <a:rPr lang="it-IT" sz="4000" dirty="0" err="1"/>
              <a:t>this</a:t>
            </a:r>
            <a:r>
              <a:rPr lang="it-IT" sz="4000" dirty="0"/>
              <a:t> work </a:t>
            </a:r>
            <a:r>
              <a:rPr lang="it-IT" sz="4000" dirty="0" err="1"/>
              <a:t>is</a:t>
            </a:r>
            <a:r>
              <a:rPr lang="it-IT" sz="4000" dirty="0"/>
              <a:t> to propose an </a:t>
            </a:r>
            <a:r>
              <a:rPr lang="it-IT" sz="4000" dirty="0" err="1"/>
              <a:t>implementation</a:t>
            </a:r>
            <a:r>
              <a:rPr lang="it-IT" sz="4000" dirty="0"/>
              <a:t> of the </a:t>
            </a:r>
            <a:r>
              <a:rPr lang="it-IT" sz="4000" b="1" dirty="0" err="1"/>
              <a:t>Dependency</a:t>
            </a:r>
            <a:r>
              <a:rPr lang="it-IT" sz="4000" b="1" dirty="0"/>
              <a:t> Injection</a:t>
            </a:r>
            <a:r>
              <a:rPr lang="it-IT" sz="4000" dirty="0"/>
              <a:t> </a:t>
            </a:r>
            <a:r>
              <a:rPr lang="it-IT" sz="4000" dirty="0" err="1"/>
              <a:t>principle</a:t>
            </a:r>
            <a:r>
              <a:rPr lang="it-IT" sz="4000" dirty="0"/>
              <a:t> in </a:t>
            </a:r>
            <a:r>
              <a:rPr lang="it-IT" sz="4000" dirty="0" err="1"/>
              <a:t>Serverless</a:t>
            </a:r>
            <a:r>
              <a:rPr lang="it-IT" sz="4000" dirty="0"/>
              <a:t> systems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4000" dirty="0"/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We will show how to implement it on the main </a:t>
            </a:r>
            <a:r>
              <a:rPr lang="en-US" sz="4000" b="1" dirty="0"/>
              <a:t>public cloud platforms</a:t>
            </a:r>
            <a:r>
              <a:rPr lang="en-US" sz="4000" dirty="0"/>
              <a:t> and we will test it to evaluate its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6EF9-940A-98C4-C6CE-6C60430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20</a:t>
            </a:fld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91A631E-444E-1796-EAD1-3DE1E9613333}"/>
              </a:ext>
            </a:extLst>
          </p:cNvPr>
          <p:cNvSpPr txBox="1">
            <a:spLocks/>
          </p:cNvSpPr>
          <p:nvPr/>
        </p:nvSpPr>
        <p:spPr>
          <a:xfrm>
            <a:off x="708873" y="988906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AWS Lambda</a:t>
            </a:r>
            <a:endParaRPr lang="en-US" sz="260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65D47E-4650-54EB-B7B7-320BE49815B9}"/>
              </a:ext>
            </a:extLst>
          </p:cNvPr>
          <p:cNvSpPr txBox="1">
            <a:spLocks/>
          </p:cNvSpPr>
          <p:nvPr/>
        </p:nvSpPr>
        <p:spPr>
          <a:xfrm>
            <a:off x="6545367" y="988906"/>
            <a:ext cx="4937760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dirty="0"/>
              <a:t>Azure </a:t>
            </a:r>
            <a:r>
              <a:rPr lang="it-IT" sz="2600" dirty="0" err="1"/>
              <a:t>Functions</a:t>
            </a:r>
            <a:endParaRPr lang="en-US" sz="2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1D2FFA-4E64-1F88-05FB-D2505A77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56" y="2053789"/>
            <a:ext cx="5783544" cy="26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4BE22FEF-D3E1-4504-E560-8AEEA6F2C2D5}"/>
              </a:ext>
            </a:extLst>
          </p:cNvPr>
          <p:cNvSpPr txBox="1">
            <a:spLocks/>
          </p:cNvSpPr>
          <p:nvPr/>
        </p:nvSpPr>
        <p:spPr>
          <a:xfrm>
            <a:off x="-1" y="5132812"/>
            <a:ext cx="12191999" cy="1179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/>
              <a:t>The </a:t>
            </a:r>
            <a:r>
              <a:rPr lang="it-IT" sz="2600" dirty="0" err="1"/>
              <a:t>javascript</a:t>
            </a:r>
            <a:r>
              <a:rPr lang="it-IT" sz="2600" dirty="0"/>
              <a:t> </a:t>
            </a:r>
            <a:r>
              <a:rPr lang="it-IT" sz="2600" dirty="0" err="1"/>
              <a:t>function</a:t>
            </a:r>
            <a:r>
              <a:rPr lang="it-IT" sz="2600" dirty="0"/>
              <a:t> </a:t>
            </a:r>
            <a:r>
              <a:rPr lang="it-IT" sz="2600" dirty="0" err="1"/>
              <a:t>performed</a:t>
            </a:r>
            <a:r>
              <a:rPr lang="it-IT" sz="2600" dirty="0"/>
              <a:t> a </a:t>
            </a:r>
            <a:r>
              <a:rPr lang="it-IT" sz="2600" dirty="0" err="1"/>
              <a:t>lot</a:t>
            </a:r>
            <a:r>
              <a:rPr lang="it-IT" sz="2600" dirty="0"/>
              <a:t> </a:t>
            </a:r>
            <a:r>
              <a:rPr lang="it-IT" sz="2600" dirty="0" err="1"/>
              <a:t>better</a:t>
            </a:r>
            <a:r>
              <a:rPr lang="it-IT" sz="2600" dirty="0"/>
              <a:t> on Azure, </a:t>
            </a:r>
            <a:r>
              <a:rPr lang="it-IT" sz="2600" dirty="0" err="1"/>
              <a:t>while</a:t>
            </a:r>
            <a:r>
              <a:rPr lang="it-IT" sz="2600" dirty="0"/>
              <a:t> the java </a:t>
            </a:r>
            <a:r>
              <a:rPr lang="it-IT" sz="2600" dirty="0" err="1"/>
              <a:t>function</a:t>
            </a:r>
            <a:r>
              <a:rPr lang="it-IT" sz="2600" dirty="0"/>
              <a:t> </a:t>
            </a:r>
            <a:r>
              <a:rPr lang="it-IT" sz="2600" dirty="0" err="1"/>
              <a:t>performed</a:t>
            </a:r>
            <a:r>
              <a:rPr lang="it-IT" sz="2600" dirty="0"/>
              <a:t> </a:t>
            </a:r>
            <a:r>
              <a:rPr lang="it-IT" sz="2600" dirty="0" err="1"/>
              <a:t>slightly</a:t>
            </a:r>
            <a:r>
              <a:rPr lang="it-IT" sz="2600" dirty="0"/>
              <a:t> </a:t>
            </a:r>
            <a:r>
              <a:rPr lang="it-IT" sz="2600" dirty="0" err="1"/>
              <a:t>worse</a:t>
            </a:r>
            <a:r>
              <a:rPr lang="it-IT" sz="2600" dirty="0"/>
              <a:t>. </a:t>
            </a:r>
            <a:r>
              <a:rPr lang="it-IT" sz="2600" dirty="0" err="1"/>
              <a:t>Nevertheless</a:t>
            </a:r>
            <a:r>
              <a:rPr lang="it-IT" sz="2600" dirty="0"/>
              <a:t>, on Azure </a:t>
            </a:r>
            <a:r>
              <a:rPr lang="it-IT" sz="2600" dirty="0" err="1"/>
              <a:t>we</a:t>
            </a:r>
            <a:r>
              <a:rPr lang="it-IT" sz="2600" dirty="0"/>
              <a:t> </a:t>
            </a:r>
            <a:r>
              <a:rPr lang="it-IT" sz="2600" dirty="0" err="1"/>
              <a:t>had</a:t>
            </a:r>
            <a:r>
              <a:rPr lang="it-IT" sz="2600" dirty="0"/>
              <a:t> </a:t>
            </a:r>
            <a:r>
              <a:rPr lang="it-IT" sz="2600" dirty="0" err="1"/>
              <a:t>less</a:t>
            </a:r>
            <a:r>
              <a:rPr lang="it-IT" sz="2600" dirty="0"/>
              <a:t> </a:t>
            </a:r>
            <a:r>
              <a:rPr lang="it-IT" sz="2600" dirty="0" err="1"/>
              <a:t>peaks</a:t>
            </a:r>
            <a:r>
              <a:rPr lang="it-IT" sz="2600" dirty="0"/>
              <a:t> (= </a:t>
            </a:r>
            <a:r>
              <a:rPr lang="it-IT" sz="2600" dirty="0" err="1"/>
              <a:t>less</a:t>
            </a:r>
            <a:r>
              <a:rPr lang="it-IT" sz="2600" dirty="0"/>
              <a:t> hello-world </a:t>
            </a:r>
            <a:r>
              <a:rPr lang="it-IT" sz="2600" dirty="0" err="1"/>
              <a:t>function</a:t>
            </a:r>
            <a:r>
              <a:rPr lang="it-IT" sz="2600" dirty="0"/>
              <a:t> </a:t>
            </a:r>
            <a:r>
              <a:rPr lang="it-IT" sz="2600" dirty="0" err="1"/>
              <a:t>instances</a:t>
            </a:r>
            <a:r>
              <a:rPr lang="it-IT" sz="2600" dirty="0"/>
              <a:t>)</a:t>
            </a:r>
            <a:endParaRPr lang="en-US" sz="2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47279-8E1B-A598-D1E5-7B7F92A8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3788"/>
            <a:ext cx="6369729" cy="26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6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Conclusions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 fontScale="92500"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>
                <a:ea typeface="Aptos" panose="020B0004020202020204" pitchFamily="34" charset="0"/>
              </a:rPr>
              <a:t>Our architecture performs better on Azure Functions, both in terms of average latency and resource usage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 err="1">
                <a:effectLst/>
                <a:ea typeface="Aptos" panose="020B0004020202020204" pitchFamily="34" charset="0"/>
              </a:rPr>
              <a:t>CosmosDB’s</a:t>
            </a:r>
            <a:r>
              <a:rPr lang="en-US" sz="3700" dirty="0">
                <a:effectLst/>
                <a:ea typeface="Aptos" panose="020B0004020202020204" pitchFamily="34" charset="0"/>
              </a:rPr>
              <a:t> SDKs performed better both in creating new connections and reading the data, except from Go SDK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>
                <a:ea typeface="Aptos" panose="020B0004020202020204" pitchFamily="34" charset="0"/>
              </a:rPr>
              <a:t>Service binding duration is similar on both the platforms, except from the </a:t>
            </a:r>
            <a:r>
              <a:rPr lang="en-US" sz="3700" dirty="0" err="1">
                <a:ea typeface="Aptos" panose="020B0004020202020204" pitchFamily="34" charset="0"/>
              </a:rPr>
              <a:t>javascript</a:t>
            </a:r>
            <a:r>
              <a:rPr lang="en-US" sz="3700" dirty="0">
                <a:ea typeface="Aptos" panose="020B0004020202020204" pitchFamily="34" charset="0"/>
              </a:rPr>
              <a:t> function on Azure that performed better</a:t>
            </a:r>
            <a:endParaRPr lang="en-US" sz="37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Further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latin typeface="+mn-lt"/>
              </a:rPr>
              <a:t>research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06" y="2306499"/>
            <a:ext cx="5029200" cy="2245002"/>
          </a:xfrm>
        </p:spPr>
        <p:txBody>
          <a:bodyPr>
            <a:noAutofit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it-IT" sz="3400" dirty="0" err="1"/>
              <a:t>Vendor</a:t>
            </a:r>
            <a:r>
              <a:rPr lang="it-IT" sz="3400" dirty="0"/>
              <a:t> lock-in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it-IT" sz="34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3400" b="1" dirty="0"/>
              <a:t>No control on the </a:t>
            </a:r>
            <a:r>
              <a:rPr lang="it-IT" sz="3400" b="1" dirty="0" err="1"/>
              <a:t>infrastructure</a:t>
            </a:r>
            <a:endParaRPr lang="it-IT" sz="3400" b="1" dirty="0"/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it-IT" sz="3400" dirty="0"/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it-IT" sz="3400" dirty="0"/>
              <a:t>Private </a:t>
            </a:r>
            <a:r>
              <a:rPr lang="it-IT" sz="3400" dirty="0" err="1"/>
              <a:t>ecosystems</a:t>
            </a:r>
            <a:endParaRPr lang="en-US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55D600-BF50-9386-EE20-77E36BC6814E}"/>
              </a:ext>
            </a:extLst>
          </p:cNvPr>
          <p:cNvSpPr/>
          <p:nvPr/>
        </p:nvSpPr>
        <p:spPr>
          <a:xfrm>
            <a:off x="5558589" y="3771886"/>
            <a:ext cx="1074821" cy="24411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EC7AF6-137A-BFBC-DB72-0D0B023F980D}"/>
              </a:ext>
            </a:extLst>
          </p:cNvPr>
          <p:cNvSpPr txBox="1">
            <a:spLocks/>
          </p:cNvSpPr>
          <p:nvPr/>
        </p:nvSpPr>
        <p:spPr>
          <a:xfrm>
            <a:off x="7247357" y="2771444"/>
            <a:ext cx="4193682" cy="22450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None/>
            </a:pPr>
            <a:endParaRPr lang="it-IT" sz="2600" dirty="0"/>
          </a:p>
          <a:p>
            <a:pPr marL="201168" lvl="1" indent="0" algn="just">
              <a:buNone/>
            </a:pPr>
            <a:endParaRPr lang="it-IT" sz="2600" dirty="0"/>
          </a:p>
          <a:p>
            <a:pPr marL="201168" lvl="1" indent="0" algn="just">
              <a:buNone/>
            </a:pPr>
            <a:r>
              <a:rPr lang="it-IT" sz="3400" dirty="0"/>
              <a:t>On-</a:t>
            </a:r>
            <a:r>
              <a:rPr lang="it-IT" sz="3400" dirty="0" err="1"/>
              <a:t>premises</a:t>
            </a:r>
            <a:r>
              <a:rPr lang="it-IT" sz="3400" dirty="0"/>
              <a:t> </a:t>
            </a:r>
            <a:r>
              <a:rPr lang="it-IT" sz="3400" dirty="0" err="1"/>
              <a:t>solutions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374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B256D-B797-6484-19EE-0A070C3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666251"/>
            <a:ext cx="3084844" cy="13212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120A8-EDAF-214E-515C-33881F03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1"/>
            <a:ext cx="3084844" cy="1964497"/>
          </a:xfrm>
        </p:spPr>
        <p:txBody>
          <a:bodyPr vert="horz" lIns="0" tIns="45720" rIns="0" bIns="45720" rtlCol="0">
            <a:no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FFFFFF"/>
                </a:solidFill>
              </a:rPr>
              <a:t>On-demand self-service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FFFFFF"/>
                </a:solidFill>
              </a:rPr>
              <a:t>Broad network access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FFFFFF"/>
                </a:solidFill>
              </a:rPr>
              <a:t>Resource pooling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FFFFFF"/>
                </a:solidFill>
              </a:rPr>
              <a:t>Rapid </a:t>
            </a:r>
            <a:r>
              <a:rPr lang="it-IT" sz="2200" dirty="0" err="1">
                <a:solidFill>
                  <a:srgbClr val="FFFFFF"/>
                </a:solidFill>
              </a:rPr>
              <a:t>elasticity</a:t>
            </a:r>
            <a:endParaRPr lang="it-IT" sz="2200" dirty="0">
              <a:solidFill>
                <a:srgbClr val="FFFFFF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FFFFFF"/>
                </a:solidFill>
              </a:rPr>
              <a:t>Measured</a:t>
            </a:r>
            <a:r>
              <a:rPr lang="it-IT" sz="2200" dirty="0">
                <a:solidFill>
                  <a:srgbClr val="FFFFFF"/>
                </a:solidFill>
              </a:rPr>
              <a:t> service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Content Placeholder 1" descr="A diagram of a cloud with text&#10;&#10;Description automatically generated">
            <a:extLst>
              <a:ext uri="{FF2B5EF4-FFF2-40B4-BE49-F238E27FC236}">
                <a16:creationId xmlns:a16="http://schemas.microsoft.com/office/drawing/2014/main" id="{EAE6F463-4B0A-B246-D324-3821A43F1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66935" y="749102"/>
            <a:ext cx="7137741" cy="535979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6954-699A-A802-E92C-BB1664D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B560-0D70-D7ED-7566-1ABE490C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>
                <a:latin typeface="+mn-lt"/>
              </a:rPr>
              <a:t>Service Models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 descr="A diagram of a service&#10;&#10;Description automatically generated">
            <a:extLst>
              <a:ext uri="{FF2B5EF4-FFF2-40B4-BE49-F238E27FC236}">
                <a16:creationId xmlns:a16="http://schemas.microsoft.com/office/drawing/2014/main" id="{D7662F88-C89F-E917-84B6-675749E9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31" y="1908338"/>
            <a:ext cx="7967738" cy="44217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4B8BC-F609-6A47-AB88-DA57D48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842-C720-E2B4-0DE0-65CD07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Serverless</a:t>
            </a:r>
            <a:r>
              <a:rPr lang="it-IT" b="1" dirty="0">
                <a:latin typeface="+mn-lt"/>
              </a:rPr>
              <a:t> Computing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968-49AB-9D59-3297-890F2F1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6577"/>
            <a:ext cx="10058400" cy="4137970"/>
          </a:xfrm>
        </p:spPr>
        <p:txBody>
          <a:bodyPr>
            <a:normAutofit fontScale="92500" lnSpcReduction="20000"/>
          </a:bodyPr>
          <a:lstStyle/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>
                <a:ea typeface="Aptos" panose="020B0004020202020204" pitchFamily="34" charset="0"/>
              </a:rPr>
              <a:t>C</a:t>
            </a:r>
            <a:r>
              <a:rPr lang="en-US" sz="3700" dirty="0">
                <a:effectLst/>
                <a:ea typeface="Aptos" panose="020B0004020202020204" pitchFamily="34" charset="0"/>
              </a:rPr>
              <a:t>loud-native development model that allows developers to build and run applications without having to manage servers.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700" dirty="0">
              <a:effectLst/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>
                <a:ea typeface="Aptos" panose="020B0004020202020204" pitchFamily="34" charset="0"/>
              </a:rPr>
              <a:t>T</a:t>
            </a:r>
            <a:r>
              <a:rPr lang="en-US" sz="3700" dirty="0">
                <a:effectLst/>
                <a:ea typeface="Aptos" panose="020B0004020202020204" pitchFamily="34" charset="0"/>
              </a:rPr>
              <a:t>he cloud provider is responsible for managing the scaling of the deployed apps, with the possibility of the so called “</a:t>
            </a:r>
            <a:r>
              <a:rPr lang="en-US" sz="3700" b="1" dirty="0">
                <a:effectLst/>
                <a:ea typeface="Aptos" panose="020B0004020202020204" pitchFamily="34" charset="0"/>
              </a:rPr>
              <a:t>zero scaling</a:t>
            </a:r>
            <a:r>
              <a:rPr lang="en-US" sz="3700" dirty="0">
                <a:effectLst/>
                <a:ea typeface="Aptos" panose="020B0004020202020204" pitchFamily="34" charset="0"/>
              </a:rPr>
              <a:t>”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endParaRPr lang="en-US" sz="3700" dirty="0">
              <a:effectLst/>
              <a:ea typeface="Aptos" panose="020B0004020202020204" pitchFamily="34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3700" dirty="0">
                <a:effectLst/>
                <a:ea typeface="Aptos" panose="020B0004020202020204" pitchFamily="34" charset="0"/>
              </a:rPr>
              <a:t>Serverless encompasses two main models: BaaS e </a:t>
            </a:r>
            <a:r>
              <a:rPr lang="en-US" sz="3700" dirty="0" err="1">
                <a:effectLst/>
                <a:ea typeface="Aptos" panose="020B0004020202020204" pitchFamily="34" charset="0"/>
              </a:rPr>
              <a:t>FaaS</a:t>
            </a:r>
            <a:endParaRPr lang="en-US" sz="3700" dirty="0">
              <a:effectLst/>
              <a:ea typeface="Aptos" panose="020B00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Aptos" panose="020B0004020202020204" pitchFamily="34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764-42F3-56D7-6EE0-1BD95F4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7F0-9B52-4BEA-B979-2EF7DF4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868681"/>
            <a:ext cx="3084844" cy="11430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Function as a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0822C-2C11-2266-446D-1FA8C2B8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20" y="2505242"/>
            <a:ext cx="3084844" cy="3762590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>
                <a:effectLst/>
              </a:rPr>
              <a:t>omputational model based on events</a:t>
            </a: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>
                <a:effectLst/>
              </a:rPr>
              <a:t>“Functions” are triggered upon the arrival of predefined events</a:t>
            </a: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Functions</a:t>
            </a:r>
            <a:r>
              <a:rPr lang="en-US" sz="2200" dirty="0">
                <a:effectLst/>
              </a:rPr>
              <a:t> run on ephemeral containers that are terminated at the end of the execution.</a:t>
            </a: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magine 1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86502D4B-1DC9-E705-53EA-090EF51FC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824" y="392881"/>
            <a:ext cx="6798082" cy="2583270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87E97-7578-8CEC-94E3-CCFC9EA27DA5}"/>
              </a:ext>
            </a:extLst>
          </p:cNvPr>
          <p:cNvSpPr txBox="1">
            <a:spLocks/>
          </p:cNvSpPr>
          <p:nvPr/>
        </p:nvSpPr>
        <p:spPr>
          <a:xfrm>
            <a:off x="4160506" y="3082810"/>
            <a:ext cx="7579210" cy="337696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4000" b="1" dirty="0">
                <a:ea typeface="Aptos" panose="020B0004020202020204" pitchFamily="34" charset="0"/>
              </a:rPr>
              <a:t>Trigger</a:t>
            </a:r>
            <a:r>
              <a:rPr lang="en-US" sz="4000" dirty="0">
                <a:ea typeface="Aptos" panose="020B0004020202020204" pitchFamily="34" charset="0"/>
              </a:rPr>
              <a:t>: creates a bridge between external events and those manageable by the </a:t>
            </a:r>
            <a:r>
              <a:rPr lang="en-US" sz="4000" dirty="0" err="1">
                <a:ea typeface="Aptos" panose="020B0004020202020204" pitchFamily="34" charset="0"/>
              </a:rPr>
              <a:t>FaaS</a:t>
            </a:r>
            <a:r>
              <a:rPr lang="en-US" sz="4000" dirty="0">
                <a:ea typeface="Aptos" panose="020B0004020202020204" pitchFamily="34" charset="0"/>
              </a:rPr>
              <a:t> infrastructure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4000" b="1" dirty="0">
                <a:ea typeface="Aptos" panose="020B0004020202020204" pitchFamily="34" charset="0"/>
              </a:rPr>
              <a:t>Controller</a:t>
            </a:r>
            <a:r>
              <a:rPr lang="en-US" sz="4000" dirty="0">
                <a:ea typeface="Aptos" panose="020B0004020202020204" pitchFamily="34" charset="0"/>
              </a:rPr>
              <a:t>: associates functions with events received from the trigger. 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4000" b="1" dirty="0">
                <a:ea typeface="Aptos" panose="020B0004020202020204" pitchFamily="34" charset="0"/>
              </a:rPr>
              <a:t>Invoker</a:t>
            </a:r>
            <a:r>
              <a:rPr lang="en-US" sz="4000" dirty="0">
                <a:ea typeface="Aptos" panose="020B0004020202020204" pitchFamily="34" charset="0"/>
              </a:rPr>
              <a:t>: receives the events from the controller and instantiates the functions with their execution environments to produce the correspondent output</a:t>
            </a:r>
            <a:endParaRPr lang="en-US" sz="4000" dirty="0"/>
          </a:p>
          <a:p>
            <a:pPr algn="just"/>
            <a:endParaRPr lang="en-US" sz="2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DD72-776E-9D04-A75B-283F3AE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D4A4-77BF-BFBD-59B5-B12C62E3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Service Model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 descr="A table of software components&#10;&#10;Description automatically generated with medium confidence">
            <a:extLst>
              <a:ext uri="{FF2B5EF4-FFF2-40B4-BE49-F238E27FC236}">
                <a16:creationId xmlns:a16="http://schemas.microsoft.com/office/drawing/2014/main" id="{BC8E6234-F314-DCAA-13CC-A0EFA6AD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38" y="1860884"/>
            <a:ext cx="9821884" cy="4412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9A9E-60DE-02A7-AAE0-671217F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06F0-F461-3DC8-E8CD-F46D266B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Drawbacks</a:t>
            </a:r>
            <a:r>
              <a:rPr lang="it-IT" b="1" dirty="0">
                <a:latin typeface="+mn-lt"/>
              </a:rPr>
              <a:t> and best practices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DD09-A9F3-D978-C23F-2905E8AA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89" y="1772318"/>
            <a:ext cx="3731342" cy="4023360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01168" lvl="1" indent="0">
              <a:buNone/>
            </a:pPr>
            <a:endParaRPr lang="it-IT" sz="2200" dirty="0"/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it-IT" sz="22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4000" dirty="0"/>
              <a:t>No in-server state		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it-IT" sz="40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4000" dirty="0" err="1"/>
              <a:t>Cold</a:t>
            </a:r>
            <a:r>
              <a:rPr lang="it-IT" sz="4000" dirty="0"/>
              <a:t> starts						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it-IT" sz="40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4000" dirty="0"/>
              <a:t>Testing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E945-EB38-04AE-F110-0376D779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8CEC-AAE4-4987-B1E6-2FC40B52A429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D12245-C218-AA26-106F-DB8B7BC477E5}"/>
              </a:ext>
            </a:extLst>
          </p:cNvPr>
          <p:cNvSpPr/>
          <p:nvPr/>
        </p:nvSpPr>
        <p:spPr>
          <a:xfrm>
            <a:off x="4148231" y="2710697"/>
            <a:ext cx="2153264" cy="2083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8C93DF-D7DE-DDAF-8B45-419923CE2459}"/>
              </a:ext>
            </a:extLst>
          </p:cNvPr>
          <p:cNvSpPr/>
          <p:nvPr/>
        </p:nvSpPr>
        <p:spPr>
          <a:xfrm>
            <a:off x="4148231" y="5286259"/>
            <a:ext cx="2153264" cy="2083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F5C734-C2C8-C7B2-E1D8-15B1EEB3C8D4}"/>
              </a:ext>
            </a:extLst>
          </p:cNvPr>
          <p:cNvSpPr/>
          <p:nvPr/>
        </p:nvSpPr>
        <p:spPr>
          <a:xfrm>
            <a:off x="4148231" y="3857465"/>
            <a:ext cx="2153264" cy="2083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690483-7453-169E-5890-630325A51871}"/>
              </a:ext>
            </a:extLst>
          </p:cNvPr>
          <p:cNvSpPr txBox="1">
            <a:spLocks/>
          </p:cNvSpPr>
          <p:nvPr/>
        </p:nvSpPr>
        <p:spPr>
          <a:xfrm>
            <a:off x="6825126" y="1773738"/>
            <a:ext cx="5366873" cy="4568067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01168" lvl="1" indent="0">
              <a:buFont typeface="Calibri" pitchFamily="34" charset="0"/>
              <a:buNone/>
            </a:pPr>
            <a:endParaRPr lang="it-IT" sz="2200" dirty="0"/>
          </a:p>
          <a:p>
            <a:pPr marL="201168" lvl="1" indent="0">
              <a:buFont typeface="Calibri" pitchFamily="34" charset="0"/>
              <a:buNone/>
            </a:pPr>
            <a:endParaRPr lang="it-IT" sz="49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6200" dirty="0" err="1"/>
              <a:t>Idempotent</a:t>
            </a:r>
            <a:r>
              <a:rPr lang="it-IT" sz="6200" dirty="0"/>
              <a:t> code					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it-IT" sz="62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6200" dirty="0"/>
              <a:t>Language </a:t>
            </a:r>
            <a:r>
              <a:rPr lang="it-IT" sz="6200" dirty="0" err="1"/>
              <a:t>choice</a:t>
            </a:r>
            <a:r>
              <a:rPr lang="it-IT" sz="6200" dirty="0"/>
              <a:t> and package size			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it-IT" sz="62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6200" dirty="0" err="1"/>
              <a:t>Minimize</a:t>
            </a:r>
            <a:r>
              <a:rPr lang="it-IT" sz="6200" dirty="0"/>
              <a:t> </a:t>
            </a:r>
            <a:r>
              <a:rPr lang="it-IT" sz="6200" dirty="0" err="1"/>
              <a:t>dependencies</a:t>
            </a:r>
            <a:r>
              <a:rPr lang="it-IT" sz="6200" dirty="0"/>
              <a:t> </a:t>
            </a:r>
            <a:r>
              <a:rPr lang="it-IT" sz="6200" dirty="0" err="1"/>
              <a:t>complexity</a:t>
            </a:r>
            <a:r>
              <a:rPr lang="it-IT" sz="6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7F0-9B52-4BEA-B979-2EF7DF4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786461"/>
            <a:ext cx="3227193" cy="11788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Dependency injection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0822C-2C11-2266-446D-1FA8C2B8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20" y="2505242"/>
            <a:ext cx="3084844" cy="3762590"/>
          </a:xfrm>
        </p:spPr>
        <p:txBody>
          <a:bodyPr vert="horz" lIns="0" tIns="45720" rIns="0" bIns="45720" rtlCol="0">
            <a:noAutofit/>
          </a:bodyPr>
          <a:lstStyle/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OO design pattern</a:t>
            </a:r>
            <a:endParaRPr lang="en-US" sz="2200" dirty="0">
              <a:effectLst/>
            </a:endParaRP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Allows the developing of loosely coupled code</a:t>
            </a:r>
          </a:p>
          <a:p>
            <a:pPr marL="285750" indent="-285750">
              <a:buClrTx/>
              <a:buFont typeface="Calibri" panose="020F0502020204030204" pitchFamily="34" charset="0"/>
              <a:buChar char="•"/>
            </a:pPr>
            <a:r>
              <a:rPr lang="en-US" sz="2200" dirty="0"/>
              <a:t>Based on the idea of having dependencies injected by someone else instead of instantiating them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87E97-7578-8CEC-94E3-CCFC9EA27DA5}"/>
              </a:ext>
            </a:extLst>
          </p:cNvPr>
          <p:cNvSpPr txBox="1">
            <a:spLocks/>
          </p:cNvSpPr>
          <p:nvPr/>
        </p:nvSpPr>
        <p:spPr>
          <a:xfrm>
            <a:off x="4182420" y="3854246"/>
            <a:ext cx="7635954" cy="2186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Aptos" panose="020B0004020202020204" pitchFamily="34" charset="0"/>
              </a:rPr>
              <a:t>Client</a:t>
            </a:r>
            <a:r>
              <a:rPr lang="en-US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ea typeface="Aptos" panose="020B0004020202020204" pitchFamily="34" charset="0"/>
              </a:rPr>
              <a:t>: </a:t>
            </a:r>
            <a:r>
              <a:rPr lang="en-US" sz="3400" dirty="0">
                <a:effectLst/>
                <a:ea typeface="Aptos" panose="020B0004020202020204" pitchFamily="34" charset="0"/>
              </a:rPr>
              <a:t>the class that needs dependency.</a:t>
            </a:r>
            <a:endParaRPr kumimoji="0" lang="en-US" sz="3400" b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Aptos" panose="020B0004020202020204" pitchFamily="34" charset="0"/>
              <a:cs typeface="+mn-cs"/>
            </a:endParaRPr>
          </a:p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Service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: the class that is needed.</a:t>
            </a:r>
          </a:p>
          <a:p>
            <a:pPr marL="384048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Injector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Aptos" panose="020B0004020202020204" pitchFamily="34" charset="0"/>
                <a:cs typeface="+mn-cs"/>
              </a:rPr>
              <a:t>: the class that creates the service and injects it into the client. 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DD72-776E-9D04-A75B-283F3AE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D8CEC-AAE4-4987-B1E6-2FC40B52A42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2">
            <a:extLst>
              <a:ext uri="{FF2B5EF4-FFF2-40B4-BE49-F238E27FC236}">
                <a16:creationId xmlns:a16="http://schemas.microsoft.com/office/drawing/2014/main" id="{FDF73635-A43A-48EF-BC4D-7FA75B314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34" y="868681"/>
            <a:ext cx="4581525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469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11040</TotalTime>
  <Words>853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Retrospect</vt:lpstr>
      <vt:lpstr>Distributed dependency injection in serverless scenarios</vt:lpstr>
      <vt:lpstr>Introduction</vt:lpstr>
      <vt:lpstr>Cloud Computing</vt:lpstr>
      <vt:lpstr>Service Models</vt:lpstr>
      <vt:lpstr>Serverless Computing</vt:lpstr>
      <vt:lpstr>Function as a Service</vt:lpstr>
      <vt:lpstr>Service Model</vt:lpstr>
      <vt:lpstr>Drawbacks and best practices</vt:lpstr>
      <vt:lpstr>Dependency injection</vt:lpstr>
      <vt:lpstr>Benefits in Serverless scenarios</vt:lpstr>
      <vt:lpstr>Distributed dependency injection</vt:lpstr>
      <vt:lpstr>AWS Lambda and Azure Functions</vt:lpstr>
      <vt:lpstr>First architecture implementation</vt:lpstr>
      <vt:lpstr>Injector SDK</vt:lpstr>
      <vt:lpstr>Performance testing</vt:lpstr>
      <vt:lpstr>Results</vt:lpstr>
      <vt:lpstr>PowerPoint Presentation</vt:lpstr>
      <vt:lpstr>PowerPoint Presentation</vt:lpstr>
      <vt:lpstr>PowerPoint Presentation</vt:lpstr>
      <vt:lpstr>PowerPoint Presentation</vt:lpstr>
      <vt:lpstr>Conclusions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Gentili - fabio.gentili3@studio.unibo.it</dc:creator>
  <cp:lastModifiedBy>Fabio Gentili - fabio.gentili3@studio.unibo.it</cp:lastModifiedBy>
  <cp:revision>22</cp:revision>
  <dcterms:created xsi:type="dcterms:W3CDTF">2024-10-23T09:47:50Z</dcterms:created>
  <dcterms:modified xsi:type="dcterms:W3CDTF">2024-11-02T20:06:39Z</dcterms:modified>
</cp:coreProperties>
</file>