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1" r:id="rId9"/>
    <p:sldId id="265" r:id="rId10"/>
    <p:sldId id="272" r:id="rId11"/>
    <p:sldId id="266" r:id="rId12"/>
    <p:sldId id="273" r:id="rId13"/>
    <p:sldId id="267" r:id="rId14"/>
    <p:sldId id="274" r:id="rId15"/>
    <p:sldId id="268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noProof="0" dirty="0"/>
              <a:t>Capacitated Vehicle Routing Problem with Time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noProof="0" dirty="0"/>
                  <a:t>m vehicles</a:t>
                </a:r>
              </a:p>
              <a:p>
                <a:r>
                  <a:rPr lang="en-US" sz="2000" noProof="0" dirty="0"/>
                  <a:t>n locations (n-1 customers + depot).</a:t>
                </a:r>
              </a:p>
              <a:p>
                <a:r>
                  <a:rPr lang="en-US" sz="2000" noProof="0" dirty="0"/>
                  <a:t>Each customer has a demand d</a:t>
                </a:r>
                <a:r>
                  <a:rPr lang="en-US" sz="2000" baseline="-25000" noProof="0" dirty="0"/>
                  <a:t>i</a:t>
                </a:r>
                <a:r>
                  <a:rPr lang="en-US" sz="2000" noProof="0" dirty="0"/>
                  <a:t> , a service time </a:t>
                </a:r>
                <a:r>
                  <a:rPr lang="en-US" sz="2000" noProof="0" dirty="0" err="1"/>
                  <a:t>s</a:t>
                </a:r>
                <a:r>
                  <a:rPr lang="en-US" sz="2000" baseline="-25000" noProof="0" dirty="0" err="1"/>
                  <a:t>i</a:t>
                </a:r>
                <a:r>
                  <a:rPr lang="en-US" sz="2000" noProof="0" dirty="0"/>
                  <a:t> (time to spend at the customer’s location),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000" b="0" i="0" noProof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noProof="0" dirty="0"/>
              </a:p>
              <a:p>
                <a:r>
                  <a:rPr lang="en-US" sz="2000" noProof="0" dirty="0"/>
                  <a:t>Each vehicle has a capacity q.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Two locations have a distance </a:t>
                </a:r>
                <a:r>
                  <a:rPr lang="en-US" sz="2000" noProof="0" dirty="0" err="1"/>
                  <a:t>c</a:t>
                </a:r>
                <a:r>
                  <a:rPr lang="en-US" sz="2000" baseline="-25000" noProof="0" dirty="0" err="1"/>
                  <a:t>ij</a:t>
                </a:r>
                <a:r>
                  <a:rPr lang="en-US" sz="2000" dirty="0"/>
                  <a:t> 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We must visit each customer once within its time window, starting and ending at the depot , without exceeding the capacity of the vehicles.</a:t>
                </a:r>
              </a:p>
              <a:p>
                <a:r>
                  <a:rPr lang="en-US" sz="2000" noProof="0" dirty="0"/>
                  <a:t>The objective is to minimize the total distance traveled.</a:t>
                </a:r>
              </a:p>
            </p:txBody>
          </p:sp>
        </mc:Choice>
        <mc:Fallback xmlns="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r="-764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939E-8E34-7E61-3E34-F911180A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6B391-FB23-F67C-16A7-2DAE0D3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E3A57F-A593-9FB7-F0F1-1A4B4FA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2-Group, the instances are less constrained.</a:t>
            </a:r>
          </a:p>
          <a:p>
            <a:r>
              <a:rPr lang="en-US" noProof="0" dirty="0"/>
              <a:t>The dual bounds seem to struggle more in the search guidance process, making the two DIDP models without dual bounds perform better.</a:t>
            </a:r>
          </a:p>
          <a:p>
            <a:r>
              <a:rPr lang="en-US" noProof="0" dirty="0"/>
              <a:t>The highest performance gap remains the one between CP and DIDP.</a:t>
            </a:r>
          </a:p>
        </p:txBody>
      </p:sp>
    </p:spTree>
    <p:extLst>
      <p:ext uri="{BB962C8B-B14F-4D97-AF65-F5344CB8AC3E}">
        <p14:creationId xmlns:p14="http://schemas.microsoft.com/office/powerpoint/2010/main" val="3879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51D0-38D9-E8CF-3935-7F8097B1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7B13-3905-15B9-BB5F-5837208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pic>
        <p:nvPicPr>
          <p:cNvPr id="7" name="Segnaposto contenuto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8C6B4A9-AC43-1985-E07F-13B4753BC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111249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39897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090D-A38B-41BA-079C-49E9603E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2AC9A-1142-F454-4716-A13FD7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16EC2-6DEB-F6D7-B42C-CCFC137A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The C-group shows a stranger behavior, with DIDP complete even slightly outperforming CP at the beginning, before becoming the worst among all models.</a:t>
            </a:r>
          </a:p>
          <a:p>
            <a:pPr marL="0" indent="0">
              <a:buNone/>
            </a:pPr>
            <a:r>
              <a:rPr lang="en-US" noProof="0" dirty="0"/>
              <a:t>C instances have clustered locations: dual bounds are unable to capture the high discrepancy between the minimum distance from and to a location (distances inside the same cluster) and the actual cost of a transition if we have to reach a location from outside its cluster.</a:t>
            </a:r>
          </a:p>
          <a:p>
            <a:r>
              <a:rPr lang="en-US" noProof="0" dirty="0"/>
              <a:t>In C1, the natural solution of trying to assign a vehicle for cluster is not possible due to the strict constraints, so the dual bounds are not penalizing the search process, leading to similar performances for all the models.</a:t>
            </a:r>
          </a:p>
          <a:p>
            <a:r>
              <a:rPr lang="en-US" noProof="0" dirty="0"/>
              <a:t>In C2, the low quality of the dual bounds for search guidance emerges, making the models with bounds the worst.</a:t>
            </a:r>
          </a:p>
        </p:txBody>
      </p:sp>
    </p:spTree>
    <p:extLst>
      <p:ext uri="{BB962C8B-B14F-4D97-AF65-F5344CB8AC3E}">
        <p14:creationId xmlns:p14="http://schemas.microsoft.com/office/powerpoint/2010/main" val="8428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EC4E-2E6F-6251-B8FC-5DFBE63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96F35-4689-5248-3311-353C54E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pic>
        <p:nvPicPr>
          <p:cNvPr id="7" name="Segnaposto contenuto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DB9E8F-A0C9-0DF4-6A61-930832BBE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099458"/>
            <a:ext cx="8958943" cy="5599339"/>
          </a:xfrm>
        </p:spPr>
      </p:pic>
    </p:spTree>
    <p:extLst>
      <p:ext uri="{BB962C8B-B14F-4D97-AF65-F5344CB8AC3E}">
        <p14:creationId xmlns:p14="http://schemas.microsoft.com/office/powerpoint/2010/main" val="16567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526-5B70-AE63-8A99-A66368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A9917-E988-AC61-6C0C-C32E365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C7276-2264-17DB-3F68-64EEBEE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R instances have random locations: the discrepancy between the minimum distance from and to a location and the actual cost of a transition is probably lower than in the C instances.</a:t>
            </a:r>
          </a:p>
          <a:p>
            <a:r>
              <a:rPr lang="en-US" noProof="0" dirty="0"/>
              <a:t>In this case the dual bounds actually help the search process.</a:t>
            </a:r>
          </a:p>
          <a:p>
            <a:r>
              <a:rPr lang="en-US" noProof="0" dirty="0"/>
              <a:t>As for the 1-Group, the resource variables make the models perform better independently from the usage of dual bounds.</a:t>
            </a:r>
          </a:p>
          <a:p>
            <a:r>
              <a:rPr lang="en-US" noProof="0" dirty="0"/>
              <a:t>The greatest gap remains between CP and DIDP.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0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B846-65FC-7958-36CC-36E67CD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4DA4-CB6E-C786-8480-639BE5C2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307069-801E-F89C-2D3A-C941922B3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9458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28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57FE-80F8-31E5-DF65-663631B1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7B5F4-B415-63D2-A351-5310994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9DD47-D085-7E70-627C-0882281D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As for the C-group, the model without the bounds and with the resource variables is the best among the DIDP models.</a:t>
            </a:r>
          </a:p>
          <a:p>
            <a:r>
              <a:rPr lang="en-US" noProof="0" dirty="0"/>
              <a:t>The difference in the performances is mitigated by the fact that only part of the customers are clustered.</a:t>
            </a:r>
          </a:p>
        </p:txBody>
      </p:sp>
    </p:spTree>
    <p:extLst>
      <p:ext uri="{BB962C8B-B14F-4D97-AF65-F5344CB8AC3E}">
        <p14:creationId xmlns:p14="http://schemas.microsoft.com/office/powerpoint/2010/main" val="24693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8A0D2-18B6-B315-4E2A-09D20169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94EB6-08CE-11CC-030B-8CFF2A9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Total </a:t>
            </a:r>
            <a:r>
              <a:rPr lang="en-US" noProof="0" dirty="0" err="1"/>
              <a:t>perfomances</a:t>
            </a:r>
            <a:endParaRPr lang="en-US" noProof="0" dirty="0"/>
          </a:p>
        </p:txBody>
      </p:sp>
      <p:pic>
        <p:nvPicPr>
          <p:cNvPr id="6" name="Segnaposto contenuto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6CB75469-2E39-927E-BD44-C8103E2F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099458"/>
            <a:ext cx="9022081" cy="5638800"/>
          </a:xfrm>
        </p:spPr>
      </p:pic>
    </p:spTree>
    <p:extLst>
      <p:ext uri="{BB962C8B-B14F-4D97-AF65-F5344CB8AC3E}">
        <p14:creationId xmlns:p14="http://schemas.microsoft.com/office/powerpoint/2010/main" val="15294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EFFFB-FDDE-2406-F781-1F52FB3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noProof="0" dirty="0"/>
              <a:t>Total 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638FA-B96A-8773-3AB9-552DF94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noProof="0" dirty="0"/>
              <a:t>CP outperforms all the DIDP models.</a:t>
            </a:r>
          </a:p>
          <a:p>
            <a:r>
              <a:rPr lang="en-US" noProof="0" dirty="0"/>
              <a:t>The difference in overall performances between the DIDP models is not so big, but we can state that: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For most of the instances, the dual bounds are not good for search guidance.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If the only difference between two models is the usage of resource variables, the one exploiting them has </a:t>
            </a:r>
            <a:r>
              <a:rPr lang="en-US" noProof="0"/>
              <a:t>better performance </a:t>
            </a:r>
            <a:r>
              <a:rPr lang="en-US" noProof="0" dirty="0"/>
              <a:t>than the other.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State Variables:</a:t>
                </a:r>
              </a:p>
              <a:p>
                <a:r>
                  <a:rPr lang="en-US" noProof="0" dirty="0"/>
                  <a:t>U: set of unvisited customers</a:t>
                </a:r>
              </a:p>
              <a:p>
                <a:r>
                  <a:rPr lang="en-US" noProof="0" dirty="0" err="1"/>
                  <a:t>i</a:t>
                </a:r>
                <a:r>
                  <a:rPr lang="en-US" noProof="0" dirty="0"/>
                  <a:t> : location</a:t>
                </a:r>
              </a:p>
              <a:p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noProof="0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used vehicles</a:t>
                </a:r>
              </a:p>
              <a:p>
                <a:r>
                  <a:rPr lang="en-US" noProof="0" dirty="0"/>
                  <a:t>t: time</a:t>
                </a:r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noProof="0" dirty="0"/>
                  <a:t>Constants:</a:t>
                </a:r>
              </a:p>
              <a:p>
                <a:r>
                  <a:rPr lang="en-US" noProof="0" dirty="0"/>
                  <a:t>N: customers (0 is the depot)</a:t>
                </a:r>
              </a:p>
              <a:p>
                <a:r>
                  <a:rPr lang="en-US" noProof="0" dirty="0"/>
                  <a:t>m: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: travel cost from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to j</a:t>
                </a:r>
              </a:p>
              <a:p>
                <a:r>
                  <a:rPr lang="en-US" noProof="0" dirty="0"/>
                  <a:t>q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vehicle’s capacity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customers’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: customer’s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noProof="0" dirty="0"/>
                  <a:t>: customer’s time window</a:t>
                </a:r>
              </a:p>
              <a:p>
                <a:endParaRPr lang="en-US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noProof="0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75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noProof="0" dirty="0"/>
              </a:p>
            </p:txBody>
          </p:sp>
        </mc:Choice>
        <mc:Fallback xmlns="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en-US" noProof="0" dirty="0"/>
              <a:t>DIDP </a:t>
            </a:r>
            <a:r>
              <a:rPr lang="en-US" noProof="0" dirty="0" err="1"/>
              <a:t>Formultation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noProof="0" dirty="0">
                    <a:latin typeface="Cambria Math" panose="02040503050406030204" pitchFamily="18" charset="0"/>
                  </a:rPr>
                  <a:t>Resource variables:</a:t>
                </a:r>
                <a:br>
                  <a:rPr lang="en-US" noProof="0" dirty="0">
                    <a:latin typeface="Cambria Math" panose="02040503050406030204" pitchFamily="18" charset="0"/>
                  </a:rPr>
                </a:br>
                <a:br>
                  <a:rPr lang="en-US" i="1" noProof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noProof="0" dirty="0"/>
              </a:p>
              <a:p>
                <a:r>
                  <a:rPr lang="en-US" noProof="0" dirty="0"/>
                  <a:t>State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Four different DIDP models: complete; without dual bounds; without resource variables; and without dual bounds and resource variables.</a:t>
            </a:r>
          </a:p>
          <a:p>
            <a:r>
              <a:rPr lang="en-US" noProof="0" dirty="0"/>
              <a:t>Each model has been run on the Solomon’s benchmark instances with the LNBS solver with a time limit of 10 minutes on an ASUS </a:t>
            </a:r>
            <a:r>
              <a:rPr lang="en-US" noProof="0" dirty="0" err="1"/>
              <a:t>Zenbook</a:t>
            </a:r>
            <a:r>
              <a:rPr lang="en-US" noProof="0" dirty="0"/>
              <a:t> UX431FN, Intel(R) Core(TM)i7-8565U CPU @ 1.80GHz, 8,00 GB RAM.</a:t>
            </a:r>
          </a:p>
          <a:p>
            <a:r>
              <a:rPr lang="en-US" noProof="0" dirty="0"/>
              <a:t>The primal integral and the primal gap have been computed to compare the performances with a CP model defined on </a:t>
            </a:r>
            <a:r>
              <a:rPr lang="en-US" noProof="0" dirty="0" err="1"/>
              <a:t>MiniZinc</a:t>
            </a:r>
            <a:r>
              <a:rPr lang="en-US" noProof="0" dirty="0"/>
              <a:t>, using LNS and </a:t>
            </a:r>
            <a:r>
              <a:rPr lang="en-US" noProof="0" dirty="0" err="1"/>
              <a:t>Gecode</a:t>
            </a:r>
            <a:r>
              <a:rPr lang="en-US" noProof="0" dirty="0"/>
              <a:t> as solver.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Solomon’s benchmark instances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Composed of six sets of instances highlighting several factors that affect the behavior of routing and scheduling algorithms:</a:t>
            </a:r>
          </a:p>
          <a:p>
            <a:r>
              <a:rPr lang="en-US" noProof="0" dirty="0"/>
              <a:t>C1 &amp; C2: clustered geographical data</a:t>
            </a:r>
          </a:p>
          <a:p>
            <a:r>
              <a:rPr lang="en-US" noProof="0" dirty="0"/>
              <a:t>R1 &amp; R2: random-generated geographical data</a:t>
            </a:r>
          </a:p>
          <a:p>
            <a:r>
              <a:rPr lang="en-US" noProof="0" dirty="0"/>
              <a:t>RC1 &amp; RC2: mixture of clustered and random data</a:t>
            </a:r>
          </a:p>
          <a:p>
            <a:pPr marL="0" indent="0">
              <a:buNone/>
            </a:pPr>
            <a:r>
              <a:rPr lang="en-US" noProof="0" dirty="0"/>
              <a:t>The coordinates are the same within sets of problems of one type (C, R, RC), but C1, R1 and RC1 have a shorter scheduling horizon and a lower vehicle capacity, allowing only a few customers per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110A-F5CD-1071-6FCA-3E1DA9CB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pic>
        <p:nvPicPr>
          <p:cNvPr id="10" name="Segnaposto contenuto 9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547955F-4703-AFA7-7187-3ECDAD40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099458"/>
            <a:ext cx="9622470" cy="5393416"/>
          </a:xfrm>
        </p:spPr>
      </p:pic>
    </p:spTree>
    <p:extLst>
      <p:ext uri="{BB962C8B-B14F-4D97-AF65-F5344CB8AC3E}">
        <p14:creationId xmlns:p14="http://schemas.microsoft.com/office/powerpoint/2010/main" val="23193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BFC9-0187-1E29-9228-4BB8D787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D9AA5-C38F-F932-6C51-477441A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DCCA24-8F32-167A-BDC3-E0E416A7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1-Group, we have stricter constraints on time windows and capacity, allowing fewer transitions in each state.</a:t>
            </a:r>
          </a:p>
          <a:p>
            <a:r>
              <a:rPr lang="en-US" noProof="0" dirty="0"/>
              <a:t>With a lower branching factor, the dual bounds seem to be good for search guidance, making the Complete model the best among the DIDP variations.</a:t>
            </a:r>
          </a:p>
          <a:p>
            <a:r>
              <a:rPr lang="en-US" noProof="0" dirty="0"/>
              <a:t>The worst DIDP models are the ones without resource variables.</a:t>
            </a:r>
          </a:p>
          <a:p>
            <a:r>
              <a:rPr lang="en-US" noProof="0" dirty="0"/>
              <a:t>The difference in performances between DIDP models is not so high compared to CP vs DIDP.</a:t>
            </a:r>
          </a:p>
        </p:txBody>
      </p:sp>
    </p:spTree>
    <p:extLst>
      <p:ext uri="{BB962C8B-B14F-4D97-AF65-F5344CB8AC3E}">
        <p14:creationId xmlns:p14="http://schemas.microsoft.com/office/powerpoint/2010/main" val="38701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7CA6-8B32-A15E-651D-10BD9FB0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E75E-1CB0-F92D-E31C-3759E3B3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047B36B-7AB6-5695-6019-BED968ED7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1031080"/>
            <a:ext cx="9017635" cy="5461794"/>
          </a:xfrm>
        </p:spPr>
      </p:pic>
    </p:spTree>
    <p:extLst>
      <p:ext uri="{BB962C8B-B14F-4D97-AF65-F5344CB8AC3E}">
        <p14:creationId xmlns:p14="http://schemas.microsoft.com/office/powerpoint/2010/main" val="343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952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Tema di Office</vt:lpstr>
      <vt:lpstr>Capacitated Vehicle Routing Problem with Time Windows</vt:lpstr>
      <vt:lpstr>DIDP Formulation</vt:lpstr>
      <vt:lpstr>DIDP Formulation</vt:lpstr>
      <vt:lpstr>DIDP Formultation</vt:lpstr>
      <vt:lpstr>Testing the models</vt:lpstr>
      <vt:lpstr>Solomon’s benchmark instances</vt:lpstr>
      <vt:lpstr>Results on the 1-Group instances</vt:lpstr>
      <vt:lpstr>Results on the 1-Group instances</vt:lpstr>
      <vt:lpstr>Results on the 2-Group instances</vt:lpstr>
      <vt:lpstr>Results on the 2-Group instances</vt:lpstr>
      <vt:lpstr>Results on the C-Group instances</vt:lpstr>
      <vt:lpstr>Results on the C-Group instances</vt:lpstr>
      <vt:lpstr>Results on the R-Group instances</vt:lpstr>
      <vt:lpstr>Results on the R-Group instances</vt:lpstr>
      <vt:lpstr>Results on the RC-Group instances</vt:lpstr>
      <vt:lpstr>Results on the RC-Group instances</vt:lpstr>
      <vt:lpstr>Total perfomances</vt:lpstr>
      <vt:lpstr>Total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67</cp:revision>
  <dcterms:created xsi:type="dcterms:W3CDTF">2025-04-04T20:35:04Z</dcterms:created>
  <dcterms:modified xsi:type="dcterms:W3CDTF">2025-07-21T13:39:07Z</dcterms:modified>
</cp:coreProperties>
</file>