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AD911D-5201-BFFD-51B1-336358454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50185B1-2303-AC7C-4334-0E6805A97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16B6F0C-2D21-79C7-8822-51681570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1D7C5E7-8588-CB78-820A-038B7695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EAC39E-6529-C6B0-C4D5-6CAD7995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35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7F17DF-8808-2F07-37B1-7B53CCEB1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6012B20-0AF4-889D-D281-4121DF4E4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4288691-7CC1-EFBF-A21B-C1BD0D1B6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4649F2-D70F-B68F-E715-1C2B77316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514109-1CB9-8F5F-6912-445F9216B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384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B3B8CDF-3BDF-4279-5447-0DB0F4894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FB44D8-558B-1A6F-5C8D-02FC218AB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EE93E8-D827-9507-8E4C-A961CE113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F6E37-32CD-67AD-F49A-02F4A69D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187FAC-CDBA-355A-97AB-EBC71C6B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753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57727A-7875-C818-7D41-8DBFBE1CF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313F61-2955-BB3D-BCC8-855D314C2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8808B7B-5441-F43C-1997-758E9FCB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1E55AEB-7498-98F8-E907-E99D2B8C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036741-2CF7-DE58-0013-04D3E295F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5219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BCA0F-830D-F86E-02A9-D63799A40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2C0B069-B064-83D0-0525-D7A027457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F63EB9-54FE-DAD6-9C8F-C1ABC8F0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B12AC0-7B78-43F1-78A8-2320CB0D1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DAC005E-D345-1FA8-EECF-D12E02CB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847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280F6F-4136-BA61-A55B-DACE502F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F6B0B32-CD5D-ADD0-8681-809DFC7599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B4231B7-A8B7-216B-CBD9-0ADC9409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9B67645-3995-B47F-3B6A-E0C1BFF5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FC6F53-CB15-F209-655E-1AE181D57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020EBAC-0303-64D8-C24C-A3D10F9D6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82534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6FA202-1813-6CA4-303C-7FE7B374A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4EFE23-088F-3794-5C1F-6B5B6739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72A0E6E-B289-75B1-D40D-E723738B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57C4A3F-2D53-4A55-04B6-0E69D2C0F6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2063717-6173-138F-D90A-DDDD6BFF2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00E3329-B4B2-EB53-F819-E1BA4CDA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F9BBB41-AFAF-A64F-2F13-8351797C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D8B6CFD6-957E-7F0F-0669-9AB4E089C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021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CF247-BADB-0B7C-738F-AC54D78CA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527A7C0-5830-0436-2ECC-EB80FAA7A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4444B04-348E-51BB-CDDA-6C4BED521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82DA70E-2713-FF1C-A88D-F833317A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47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0CDB342-A9AC-462E-1330-BD5A4BA3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41F9EBF-67BE-356E-E9E6-E60376C9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C3C171-5A82-2C67-7BA2-CE232149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942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35D700-E1C1-9655-A806-F89F5C8F3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6A73B06-9DD2-AAEB-0A03-229926608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22D07E-1C83-9E12-38BF-D405AB219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50E1144-1A46-301F-26B5-6974B578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656A0B1-A186-6F64-01A9-6417433CF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1CF5CD6-7A33-C441-E66A-CEB53046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872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312AB0-021E-FBEE-E32F-4637DA1E8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B8C28F8-876B-11A9-9FDB-B6571C1A08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ACD7647-F036-3E28-8BF1-C48D0B0DE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197478-6C59-8D1A-195E-7D0C1E92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9EB16-9B05-4C73-9EC2-D5C69DC6B901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5DA678A-0CE4-267B-E2E4-669E2BF79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189E78-A905-F2A0-722C-0E0CBF43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620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DD8476-0BB1-552C-2252-9CEA558C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8D540F-992C-F2B5-F424-F85D05B55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9FEEEA2-A462-D48D-E2A4-F818A8404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09EB16-9B05-4C73-9EC2-D5C69DC6B901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B33A268-5504-A6E0-81D8-D92D6F55E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4313E80-55BD-53F1-B47A-E5463229D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8999A-2BB3-459F-9A8D-44A8AFDA0AB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18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22A4502-5390-87A9-BD25-D3A7951D8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37883"/>
            <a:ext cx="4783697" cy="1942810"/>
          </a:xfrm>
        </p:spPr>
        <p:txBody>
          <a:bodyPr anchor="b">
            <a:normAutofit/>
          </a:bodyPr>
          <a:lstStyle/>
          <a:p>
            <a:r>
              <a:rPr lang="it-IT" sz="4000" dirty="0" err="1"/>
              <a:t>Capacited</a:t>
            </a:r>
            <a:r>
              <a:rPr lang="it-IT" sz="4000" dirty="0"/>
              <a:t> </a:t>
            </a:r>
            <a:r>
              <a:rPr lang="it-IT" sz="4000" dirty="0" err="1"/>
              <a:t>Vehicle</a:t>
            </a:r>
            <a:r>
              <a:rPr lang="it-IT" sz="4000" dirty="0"/>
              <a:t> Routing </a:t>
            </a:r>
            <a:r>
              <a:rPr lang="it-IT" sz="4000" dirty="0" err="1"/>
              <a:t>Problem</a:t>
            </a:r>
            <a:r>
              <a:rPr lang="it-IT" sz="4000" dirty="0"/>
              <a:t> with Time Windows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0">
                <a:extLst>
                  <a:ext uri="{FF2B5EF4-FFF2-40B4-BE49-F238E27FC236}">
                    <a16:creationId xmlns:a16="http://schemas.microsoft.com/office/drawing/2014/main" id="{883B3ACC-C512-BA6D-35FB-A233BFBACF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686323"/>
                <a:ext cx="4783697" cy="34335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2000" dirty="0"/>
                  <a:t>m vehicles</a:t>
                </a:r>
              </a:p>
              <a:p>
                <a:r>
                  <a:rPr lang="en-US" sz="2000" dirty="0"/>
                  <a:t>n locations (n-1 customers + depot)</a:t>
                </a:r>
              </a:p>
              <a:p>
                <a:r>
                  <a:rPr lang="en-US" sz="2000" dirty="0"/>
                  <a:t>Each customer has a demand d</a:t>
                </a:r>
                <a:r>
                  <a:rPr lang="en-US" sz="2000" baseline="-25000" dirty="0"/>
                  <a:t>i</a:t>
                </a:r>
                <a:r>
                  <a:rPr lang="en-US" sz="2000" dirty="0"/>
                  <a:t> , a service time </a:t>
                </a:r>
                <a:r>
                  <a:rPr lang="en-US" sz="2000" dirty="0" err="1"/>
                  <a:t>s</a:t>
                </a:r>
                <a:r>
                  <a:rPr lang="en-US" sz="2000" baseline="-25000" dirty="0" err="1"/>
                  <a:t>i</a:t>
                </a:r>
                <a:r>
                  <a:rPr lang="en-US" sz="2000" dirty="0"/>
                  <a:t> (time to spent at the customer’s location) and a time window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Each vehicle has a capacity q</a:t>
                </a:r>
                <a:endParaRPr lang="en-US" sz="2000" baseline="-25000" dirty="0"/>
              </a:p>
              <a:p>
                <a:r>
                  <a:rPr lang="en-US" sz="2000" dirty="0"/>
                  <a:t>Two locations have a distance </a:t>
                </a:r>
                <a:r>
                  <a:rPr lang="en-US" sz="2000" dirty="0" err="1"/>
                  <a:t>c</a:t>
                </a:r>
                <a:r>
                  <a:rPr lang="en-US" sz="2000" baseline="-25000" dirty="0" err="1"/>
                  <a:t>ij</a:t>
                </a:r>
                <a:endParaRPr lang="en-US" sz="2000" baseline="-25000" dirty="0"/>
              </a:p>
              <a:p>
                <a:r>
                  <a:rPr lang="en-US" sz="2000" dirty="0"/>
                  <a:t>We must visit each customer once within its time window starting and ending at the depot , without exceeding the capacity of the vehicles.</a:t>
                </a:r>
              </a:p>
              <a:p>
                <a:r>
                  <a:rPr lang="en-US" sz="2000" dirty="0"/>
                  <a:t>The objective is to minimize the total distance traveled</a:t>
                </a:r>
              </a:p>
            </p:txBody>
          </p:sp>
        </mc:Choice>
        <mc:Fallback xmlns="">
          <p:sp>
            <p:nvSpPr>
              <p:cNvPr id="26" name="Content Placeholder 10">
                <a:extLst>
                  <a:ext uri="{FF2B5EF4-FFF2-40B4-BE49-F238E27FC236}">
                    <a16:creationId xmlns:a16="http://schemas.microsoft.com/office/drawing/2014/main" id="{883B3ACC-C512-BA6D-35FB-A233BFBAC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686323"/>
                <a:ext cx="4783697" cy="3433583"/>
              </a:xfrm>
              <a:blipFill>
                <a:blip r:embed="rId2"/>
                <a:stretch>
                  <a:fillRect l="-510" t="-1776" b="-1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testo, linea, diagramma, schermata">
            <a:extLst>
              <a:ext uri="{FF2B5EF4-FFF2-40B4-BE49-F238E27FC236}">
                <a16:creationId xmlns:a16="http://schemas.microsoft.com/office/drawing/2014/main" id="{6CFEA728-2FC9-5CCA-5427-6F0DE3F2C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313" y="1255875"/>
            <a:ext cx="6041573" cy="434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9DC4297-E7F9-4A24-A812-CAD2E05C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DIDP </a:t>
            </a:r>
            <a:r>
              <a:rPr lang="it-IT" dirty="0" err="1"/>
              <a:t>Formulation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State </a:t>
                </a:r>
                <a:r>
                  <a:rPr lang="it-IT" dirty="0" err="1"/>
                  <a:t>Variables</a:t>
                </a:r>
                <a:r>
                  <a:rPr lang="it-IT" dirty="0"/>
                  <a:t>:</a:t>
                </a:r>
              </a:p>
              <a:p>
                <a:r>
                  <a:rPr lang="it-IT" dirty="0"/>
                  <a:t>U: set of </a:t>
                </a:r>
                <a:r>
                  <a:rPr lang="it-IT" dirty="0" err="1"/>
                  <a:t>unvisited</a:t>
                </a:r>
                <a:r>
                  <a:rPr lang="it-IT" dirty="0"/>
                  <a:t> customers</a:t>
                </a:r>
              </a:p>
              <a:p>
                <a:r>
                  <a:rPr lang="it-IT" dirty="0"/>
                  <a:t>i : location</a:t>
                </a:r>
              </a:p>
              <a:p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it-IT" dirty="0"/>
                  <a:t>load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used</a:t>
                </a:r>
                <a:r>
                  <a:rPr lang="it-IT" dirty="0"/>
                  <a:t> </a:t>
                </a:r>
                <a:r>
                  <a:rPr lang="it-IT" dirty="0" err="1"/>
                  <a:t>vehicles</a:t>
                </a:r>
                <a:endParaRPr lang="it-IT" dirty="0"/>
              </a:p>
              <a:p>
                <a:r>
                  <a:rPr lang="it-IT" dirty="0"/>
                  <a:t>t: time</a:t>
                </a:r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E1FC194-9D5E-1E05-4811-81627C1C1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876800" cy="4351338"/>
              </a:xfrm>
              <a:blipFill>
                <a:blip r:embed="rId2"/>
                <a:stretch>
                  <a:fillRect l="-2625" t="-2381" r="-2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it-IT" dirty="0"/>
                  <a:t>Constants:</a:t>
                </a:r>
              </a:p>
              <a:p>
                <a:r>
                  <a:rPr lang="it-IT" dirty="0"/>
                  <a:t>N: customers (0 </a:t>
                </a:r>
                <a:r>
                  <a:rPr lang="it-IT" dirty="0" err="1"/>
                  <a:t>is</a:t>
                </a:r>
                <a:r>
                  <a:rPr lang="it-IT" dirty="0"/>
                  <a:t> the depot)</a:t>
                </a:r>
              </a:p>
              <a:p>
                <a:r>
                  <a:rPr lang="it-IT" dirty="0"/>
                  <a:t>m: </a:t>
                </a:r>
                <a:r>
                  <a:rPr lang="it-IT" dirty="0" err="1"/>
                  <a:t>number</a:t>
                </a:r>
                <a:r>
                  <a:rPr lang="it-IT" dirty="0"/>
                  <a:t> of </a:t>
                </a:r>
                <a:r>
                  <a:rPr lang="it-IT" dirty="0" err="1"/>
                  <a:t>vehicles</a:t>
                </a:r>
                <a:r>
                  <a:rPr lang="it-IT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it-IT" dirty="0"/>
                  <a:t>: travel cost from i to j</a:t>
                </a:r>
              </a:p>
              <a:p>
                <a:r>
                  <a:rPr lang="it-IT" dirty="0"/>
                  <a:t>q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dirty="0"/>
                  <a:t> </a:t>
                </a:r>
                <a:r>
                  <a:rPr lang="it-IT" dirty="0" err="1"/>
                  <a:t>vehicle’s</a:t>
                </a:r>
                <a:r>
                  <a:rPr lang="it-IT" dirty="0"/>
                  <a:t> </a:t>
                </a:r>
                <a:r>
                  <a:rPr lang="it-IT" dirty="0" err="1"/>
                  <a:t>capacity</a:t>
                </a:r>
                <a:r>
                  <a:rPr lang="it-IT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it-IT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customers’s</a:t>
                </a:r>
                <a:r>
                  <a:rPr lang="it-IT" dirty="0"/>
                  <a:t> demands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customer’s</a:t>
                </a:r>
                <a:r>
                  <a:rPr lang="it-IT" dirty="0"/>
                  <a:t> service time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it-IT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: customer’s time window</a:t>
                </a:r>
              </a:p>
              <a:p>
                <a:endParaRPr lang="it-IT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it-IT" dirty="0"/>
              </a:p>
            </p:txBody>
          </p:sp>
        </mc:Choice>
        <mc:Fallback xmlns="">
          <p:sp>
            <p:nvSpPr>
              <p:cNvPr id="4" name="Segnaposto contenuto 2">
                <a:extLst>
                  <a:ext uri="{FF2B5EF4-FFF2-40B4-BE49-F238E27FC236}">
                    <a16:creationId xmlns:a16="http://schemas.microsoft.com/office/drawing/2014/main" id="{23C5FB54-3062-1629-10C4-6A7A5EEA3F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825625"/>
                <a:ext cx="5769430" cy="4351338"/>
              </a:xfrm>
              <a:prstGeom prst="rect">
                <a:avLst/>
              </a:prstGeom>
              <a:blipFill>
                <a:blip r:embed="rId3"/>
                <a:stretch>
                  <a:fillRect l="-2114" t="-30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246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12959F-631F-8D52-C32B-6BDDBD5E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9018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DIDP </a:t>
            </a:r>
            <a:r>
              <a:rPr lang="it-IT" dirty="0" err="1"/>
              <a:t>Formulation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F0F1726E-96EE-CD05-89C3-14B5F78C5C56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125185" y="1034144"/>
                <a:ext cx="11941629" cy="51163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75" smtClean="0">
                          <a:latin typeface="Cambria Math" panose="02040503050406030204" pitchFamily="18" charset="0"/>
                        </a:rPr>
                        <m:t>compute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75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 \</m:t>
                      </m:r>
                      <m:r>
                        <m:rPr>
                          <m:lit/>
                        </m:rPr>
                        <a:rPr lang="en-US" sz="1875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8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1875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75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0, 0, 1, 0</m:t>
                      </m:r>
                      <m:r>
                        <a:rPr lang="en-US" sz="1875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sz="1875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sz="1875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875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sz="1875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875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875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eqArr>
                                <m:eqArrPr>
                                  <m:ctrlP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</m:t>
                                  </m:r>
                                  <m:d>
                                    <m:dPr>
                                      <m:begChr m:val="{"/>
                                      <m:endChr m:val=""/>
                                      <m:ctrlP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eqArr>
                                        <m:eqArrPr>
                                          <m:ctrlPr>
                                            <a:rPr lang="it-IT" sz="1875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func>
                                            <m:funcPr>
                                              <m:ctrlPr>
                                                <a:rPr lang="it-IT" sz="1875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it-IT" sz="1875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𝑑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𝑞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≤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\</m:t>
                                                      </m:r>
                                                      <m:d>
                                                        <m:dPr>
                                                          <m:begChr m:val="{"/>
                                                          <m:endChr m:val="}"/>
                                                          <m:ctrlP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𝑙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𝑚𝑎𝑥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𝑡</m:t>
                                                          </m:r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+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𝑖𝑗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it-IT" sz="1875" b="0" i="1" smtClean="0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  <m:e>
                                          <m:func>
                                            <m:funcPr>
                                              <m:ctrlPr>
                                                <a:rPr lang="it-IT" sz="1875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limLow>
                                                <m:limLowPr>
                                                  <m:ctrlP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limLowPr>
                                                <m:e>
                                                  <m:r>
                                                    <m:rPr>
                                                      <m:sty m:val="p"/>
                                                    </m:rPr>
                                                    <a:rPr lang="it-IT" sz="1875" b="0" i="0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min</m:t>
                                                  </m:r>
                                                </m:e>
                                                <m:lim>
                                                  <m:r>
                                                    <a:rPr lang="it-IT" sz="1875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 </m:t>
                                                  </m:r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∈</m:t>
                                                  </m:r>
                                                  <m:r>
                                                    <a:rPr lang="it-IT" sz="1875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𝑈</m:t>
                                                  </m:r>
                                                </m:lim>
                                              </m:limLow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it-IT" sz="1875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it-IT" sz="1875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𝑈</m:t>
                                                      </m:r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\</m:t>
                                                      </m:r>
                                                      <m:d>
                                                        <m:dPr>
                                                          <m:begChr m:val="{"/>
                                                          <m:endChr m:val="}"/>
                                                          <m:ctrlP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e>
                                                      </m:d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𝑑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it-IT" sz="1875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+1</m:t>
                                                      </m:r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,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𝑠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</m:s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+</m:t>
                                                      </m:r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𝑚𝑎𝑥</m:t>
                                                      </m:r>
                                                      <m:d>
                                                        <m:dPr>
                                                          <m:ctrlP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it-IT" sz="1875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it-IT" sz="1875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𝑐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it-IT" sz="1875" b="0" i="1" smtClean="0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0</m:t>
                                                              </m:r>
                                                              <m:r>
                                                                <a:rPr lang="it-IT" sz="1875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  <m:r>
                                                            <a:rPr lang="it-IT" sz="1875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,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it-IT" sz="1875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it-IT" sz="1875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𝑎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it-IT" sz="1875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𝑗</m:t>
                                                              </m:r>
                                                            </m:sub>
                                                          </m:sSub>
                                                        </m:e>
                                                      </m:d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eqArr>
                                    </m:e>
                                  </m:d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≠∅, 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/>
                                <m:e>
                                  <m:func>
                                    <m:funcPr>
                                      <m:ctrlPr>
                                        <a:rPr lang="it-IT" sz="1875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it-IT" sz="1875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min</m:t>
                                          </m:r>
                                        </m:e>
                                        <m:lim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𝑑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lim>
                                      </m:limLow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𝑖𝑗</m:t>
                                              </m:r>
                                            </m:sub>
                                          </m:sSub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it-IT" sz="1875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  <m:d>
                                            <m:dPr>
                                              <m:ctrlP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𝑈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\</m:t>
                                              </m:r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𝑠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it-IT" sz="1875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𝑚𝑎𝑥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𝑖𝑗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sz="1875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sz="1875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≠∅,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/>
                                <m:e>
                                  <m:sSub>
                                    <m:sSubPr>
                                      <m:ctrlP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  <m:d>
                                    <m:dPr>
                                      <m:ctrlP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𝑈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,0, 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sz="1875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                                           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1875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∅, 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≠0  </m:t>
                                  </m:r>
                                </m:e>
                                <m:e/>
                                <m:e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0                                                                           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                                                                                  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𝑖𝑓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1875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=∅,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875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eqArr>
                            </m:e>
                            <m:e/>
                          </m:eqArr>
                        </m:e>
                      </m:d>
                    </m:oMath>
                  </m:oMathPara>
                </a14:m>
                <a:endParaRPr lang="en-US" sz="1875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sz="1875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75" dirty="0"/>
              </a:p>
            </p:txBody>
          </p:sp>
        </mc:Choice>
        <mc:Fallback>
          <p:sp>
            <p:nvSpPr>
              <p:cNvPr id="4" name="テキスト ボックス 5">
                <a:extLst>
                  <a:ext uri="{FF2B5EF4-FFF2-40B4-BE49-F238E27FC236}">
                    <a16:creationId xmlns:a16="http://schemas.microsoft.com/office/drawing/2014/main" id="{F0F1726E-96EE-CD05-89C3-14B5F78C5C56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185" y="1034144"/>
                <a:ext cx="11941629" cy="5116337"/>
              </a:xfrm>
              <a:prstGeom prst="rect">
                <a:avLst/>
              </a:prstGeom>
              <a:blipFill>
                <a:blip r:embed="rId2"/>
                <a:stretch>
                  <a:fillRect l="-868" t="-5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90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3A429-9F71-E202-E7F1-6FC173BA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6104"/>
          </a:xfrm>
        </p:spPr>
        <p:txBody>
          <a:bodyPr/>
          <a:lstStyle/>
          <a:p>
            <a:pPr algn="ctr"/>
            <a:r>
              <a:rPr lang="it-IT" dirty="0"/>
              <a:t>DIDP </a:t>
            </a:r>
            <a:r>
              <a:rPr lang="it-IT" dirty="0" err="1"/>
              <a:t>Formultation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1257" y="936171"/>
                <a:ext cx="11767457" cy="5736772"/>
              </a:xfrm>
            </p:spPr>
            <p:txBody>
              <a:bodyPr>
                <a:normAutofit fontScale="92500"/>
              </a:bodyPr>
              <a:lstStyle/>
              <a:p>
                <a:r>
                  <a:rPr lang="it-IT" i="1" dirty="0">
                    <a:latin typeface="Cambria Math" panose="02040503050406030204" pitchFamily="18" charset="0"/>
                  </a:rPr>
                  <a:t> </a:t>
                </a:r>
                <a:r>
                  <a:rPr lang="it-IT" dirty="0">
                    <a:latin typeface="Cambria Math" panose="02040503050406030204" pitchFamily="18" charset="0"/>
                  </a:rPr>
                  <a:t>Resource </a:t>
                </a:r>
                <a:r>
                  <a:rPr lang="it-IT" dirty="0" err="1">
                    <a:latin typeface="Cambria Math" panose="02040503050406030204" pitchFamily="18" charset="0"/>
                  </a:rPr>
                  <a:t>variables</a:t>
                </a:r>
                <a:r>
                  <a:rPr lang="it-IT" dirty="0">
                    <a:latin typeface="Cambria Math" panose="02040503050406030204" pitchFamily="18" charset="0"/>
                  </a:rPr>
                  <a:t>:</a:t>
                </a:r>
                <a:br>
                  <a:rPr lang="it-IT" dirty="0">
                    <a:latin typeface="Cambria Math" panose="02040503050406030204" pitchFamily="18" charset="0"/>
                  </a:rPr>
                </a:br>
                <a:br>
                  <a:rPr lang="it-IT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it-IT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′,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it-IT" dirty="0"/>
              </a:p>
              <a:p>
                <a:r>
                  <a:rPr lang="it-IT" dirty="0"/>
                  <a:t>Dual bounds: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it-IT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it-IT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it-IT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∈(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\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  <m:sup/>
                        <m:e>
                          <m:func>
                            <m:func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it-IT" dirty="0"/>
              </a:p>
              <a:p>
                <a:r>
                  <a:rPr lang="it-IT" dirty="0"/>
                  <a:t>State </a:t>
                </a:r>
                <a:r>
                  <a:rPr lang="it-IT" dirty="0" err="1"/>
                  <a:t>constraints</a:t>
                </a:r>
                <a:r>
                  <a:rPr lang="it-IT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nary>
                        <m:naryPr>
                          <m:chr m:val="∑"/>
                          <m:supHide m:val="on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9FEBE17-9008-8DD8-BD6D-C43AA85AF6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1257" y="936171"/>
                <a:ext cx="11767457" cy="5736772"/>
              </a:xfrm>
              <a:blipFill>
                <a:blip r:embed="rId2"/>
                <a:stretch>
                  <a:fillRect l="-829" t="-1807" b="-7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21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5ACF1-3FF5-A0CD-21CA-3757B59D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Testing the models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0B1D80B-27B1-FCEC-B760-70367C606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Four</a:t>
            </a:r>
            <a:r>
              <a:rPr lang="it-IT" dirty="0"/>
              <a:t> </a:t>
            </a:r>
            <a:r>
              <a:rPr lang="it-IT" dirty="0" err="1"/>
              <a:t>different</a:t>
            </a:r>
            <a:r>
              <a:rPr lang="it-IT" dirty="0"/>
              <a:t> DIDP models: complete; </a:t>
            </a:r>
            <a:r>
              <a:rPr lang="it-IT" dirty="0" err="1"/>
              <a:t>without</a:t>
            </a:r>
            <a:r>
              <a:rPr lang="it-IT" dirty="0"/>
              <a:t> dual bounds; </a:t>
            </a:r>
            <a:r>
              <a:rPr lang="it-IT" dirty="0" err="1"/>
              <a:t>without</a:t>
            </a:r>
            <a:r>
              <a:rPr lang="it-IT" dirty="0"/>
              <a:t>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; </a:t>
            </a:r>
            <a:r>
              <a:rPr lang="it-IT" dirty="0" err="1"/>
              <a:t>without</a:t>
            </a:r>
            <a:r>
              <a:rPr lang="it-IT" dirty="0"/>
              <a:t> dual bounds and </a:t>
            </a:r>
            <a:r>
              <a:rPr lang="it-IT" dirty="0" err="1"/>
              <a:t>resource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.</a:t>
            </a:r>
          </a:p>
          <a:p>
            <a:r>
              <a:rPr lang="it-IT" dirty="0" err="1"/>
              <a:t>Each</a:t>
            </a:r>
            <a:r>
              <a:rPr lang="it-IT" dirty="0"/>
              <a:t> model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run</a:t>
            </a:r>
            <a:r>
              <a:rPr lang="it-IT" dirty="0"/>
              <a:t> on the </a:t>
            </a:r>
            <a:r>
              <a:rPr lang="it-IT" dirty="0" err="1"/>
              <a:t>Solomon’s</a:t>
            </a:r>
            <a:r>
              <a:rPr lang="it-IT" dirty="0"/>
              <a:t> benchmark </a:t>
            </a:r>
            <a:r>
              <a:rPr lang="it-IT" dirty="0" err="1"/>
              <a:t>instances</a:t>
            </a:r>
            <a:r>
              <a:rPr lang="it-IT" dirty="0"/>
              <a:t> with </a:t>
            </a:r>
            <a:r>
              <a:rPr lang="it-IT"/>
              <a:t>LNBS solver </a:t>
            </a:r>
            <a:r>
              <a:rPr lang="it-IT" dirty="0"/>
              <a:t>with a time </a:t>
            </a:r>
            <a:r>
              <a:rPr lang="it-IT" dirty="0" err="1"/>
              <a:t>limit</a:t>
            </a:r>
            <a:r>
              <a:rPr lang="it-IT" dirty="0"/>
              <a:t> of 10 minutes on an ASUS </a:t>
            </a:r>
            <a:r>
              <a:rPr lang="it-IT" dirty="0" err="1"/>
              <a:t>Zenbook</a:t>
            </a:r>
            <a:r>
              <a:rPr lang="it-IT" dirty="0"/>
              <a:t> UX431FN, Intel(R) Core(TM)i7-8565U CPU @ 1.80GHz, 8,00 GB RAM.</a:t>
            </a:r>
          </a:p>
          <a:p>
            <a:r>
              <a:rPr lang="it-IT" dirty="0"/>
              <a:t>The </a:t>
            </a:r>
            <a:r>
              <a:rPr lang="it-IT" dirty="0" err="1"/>
              <a:t>primal</a:t>
            </a:r>
            <a:r>
              <a:rPr lang="it-IT" dirty="0"/>
              <a:t> </a:t>
            </a:r>
            <a:r>
              <a:rPr lang="it-IT" dirty="0" err="1"/>
              <a:t>integral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computed</a:t>
            </a:r>
            <a:r>
              <a:rPr lang="it-IT" dirty="0"/>
              <a:t> to compare the performances with a CP model </a:t>
            </a:r>
            <a:r>
              <a:rPr lang="it-IT" dirty="0" err="1"/>
              <a:t>defined</a:t>
            </a:r>
            <a:r>
              <a:rPr lang="it-IT" dirty="0"/>
              <a:t> on </a:t>
            </a:r>
            <a:r>
              <a:rPr lang="it-IT" dirty="0" err="1"/>
              <a:t>Minizinc</a:t>
            </a:r>
            <a:r>
              <a:rPr lang="it-IT" dirty="0"/>
              <a:t>, </a:t>
            </a:r>
            <a:r>
              <a:rPr lang="it-IT" dirty="0" err="1"/>
              <a:t>using</a:t>
            </a:r>
            <a:r>
              <a:rPr lang="it-IT" dirty="0"/>
              <a:t> LNS and </a:t>
            </a:r>
            <a:r>
              <a:rPr lang="it-IT" dirty="0" err="1"/>
              <a:t>Gecode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solver.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497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F3E5F1-C89B-9507-49AE-E2CFD0AD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Solomon’s</a:t>
            </a:r>
            <a:r>
              <a:rPr lang="it-IT" dirty="0"/>
              <a:t> benchmark </a:t>
            </a:r>
            <a:r>
              <a:rPr lang="it-IT" dirty="0" err="1"/>
              <a:t>instances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FD9825-C614-107A-0D52-BE2564BF2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err="1"/>
              <a:t>Composed</a:t>
            </a:r>
            <a:r>
              <a:rPr lang="it-IT" dirty="0"/>
              <a:t> by </a:t>
            </a:r>
            <a:r>
              <a:rPr lang="it-IT" dirty="0" err="1"/>
              <a:t>six</a:t>
            </a:r>
            <a:r>
              <a:rPr lang="it-IT" dirty="0"/>
              <a:t> sets of </a:t>
            </a:r>
            <a:r>
              <a:rPr lang="it-IT" dirty="0" err="1"/>
              <a:t>instances</a:t>
            </a:r>
            <a:r>
              <a:rPr lang="it-IT" dirty="0"/>
              <a:t> </a:t>
            </a:r>
            <a:r>
              <a:rPr lang="it-IT" dirty="0" err="1"/>
              <a:t>highlighting</a:t>
            </a:r>
            <a:r>
              <a:rPr lang="it-IT" dirty="0"/>
              <a:t> </a:t>
            </a:r>
            <a:r>
              <a:rPr lang="en-US" dirty="0"/>
              <a:t>several factors that  affect the behavior of routing and scheduling algorithms:</a:t>
            </a:r>
          </a:p>
          <a:p>
            <a:r>
              <a:rPr lang="en-US" dirty="0"/>
              <a:t>C1 &amp; C2: clustered geographical data</a:t>
            </a:r>
          </a:p>
          <a:p>
            <a:r>
              <a:rPr lang="en-US" dirty="0"/>
              <a:t>R1 &amp; 2: random-generated geographical data</a:t>
            </a:r>
          </a:p>
          <a:p>
            <a:r>
              <a:rPr lang="en-US" dirty="0"/>
              <a:t>CR1 &amp; CR2: mixture of clustered and random data</a:t>
            </a:r>
          </a:p>
          <a:p>
            <a:pPr marL="0" indent="0">
              <a:buNone/>
            </a:pPr>
            <a:r>
              <a:rPr lang="en-US" dirty="0"/>
              <a:t>The coordinates are the same within sets of problems of one type (C, R, RC), but C1, R1 and RC1 have a shorter scheduling horizon, allowing only a few customers for route.</a:t>
            </a:r>
          </a:p>
        </p:txBody>
      </p:sp>
    </p:spTree>
    <p:extLst>
      <p:ext uri="{BB962C8B-B14F-4D97-AF65-F5344CB8AC3E}">
        <p14:creationId xmlns:p14="http://schemas.microsoft.com/office/powerpoint/2010/main" val="3954846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416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Tema di Office</vt:lpstr>
      <vt:lpstr>Capacited Vehicle Routing Problem with Time Windows</vt:lpstr>
      <vt:lpstr>DIDP Formulation</vt:lpstr>
      <vt:lpstr>DIDP Formulation</vt:lpstr>
      <vt:lpstr>DIDP Formultation</vt:lpstr>
      <vt:lpstr>Testing the models</vt:lpstr>
      <vt:lpstr>Solomon’s benchmark instances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Fabio Giordana - fabio.giordana@studio.unibo.it</dc:creator>
  <cp:lastModifiedBy>Fabio Giordana - fabio.giordana@studio.unibo.it</cp:lastModifiedBy>
  <cp:revision>25</cp:revision>
  <dcterms:created xsi:type="dcterms:W3CDTF">2025-04-04T20:35:04Z</dcterms:created>
  <dcterms:modified xsi:type="dcterms:W3CDTF">2025-04-04T23:23:03Z</dcterms:modified>
</cp:coreProperties>
</file>