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EB13F-169D-65EE-A97D-3E941FBC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5D504-9D7D-FA42-6739-FB62DB09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3F3A1-E0AB-2D84-3434-F65928A7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4A208-0A78-A2AD-A4F5-42C0B15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5339E-65D1-8DDF-5773-1C88672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91777-C17C-DD9E-367A-CE92062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0AFD2D-38CE-FD2E-0E0F-C3CF3F44E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3551E-E33F-262D-14C7-E264D08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8C4F-CA69-764A-8D26-FF589593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8FFE42-7754-B8D1-B551-C394E09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CCA3EC-F552-D6D7-340C-D729F41C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C0D758-566F-82F4-9525-E7AF47F2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56942-446B-AA45-404C-77A60B7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135D1-DEC1-5AED-4377-AEFFA74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27F48-65B9-59A4-1B3D-CD9A146A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6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7F834-D9FF-D92F-8063-EA3EDB56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A44EB-1C02-8A48-6E29-103654FA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A384F-673F-04FB-B0A0-60C63F3C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42D0A-9FEF-DD5F-2B7C-9C8B0F3A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73EEA-FFE5-7A29-776D-E5A804B5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5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C3036-473B-4250-49CB-C3BC5DA3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7596A8-7347-0427-5517-BCD8F6D3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C04C3F-2228-5223-5943-D5EAFD2C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2E2CE-EC2B-D07D-1CB0-668FF75E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B3F71-383E-1E17-8E61-DC0FD726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8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259AF-BA5E-3B1D-F391-C1C6F361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E63A3-6145-7D00-3599-52666001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C501D0-BEC5-B2D1-4C41-CFE3D669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B7263-8D48-6B6E-EC29-C6A92F11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406180-8AF2-2FCF-C069-8342839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6A6EE-F4E1-C767-F20D-9DD3419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C7E89-904F-BD83-7115-F1C5AE3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A84D0-9CEF-F982-DEEB-A5926511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E06044-EE20-7407-231C-C6AA75DD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5E0E72-9499-794E-4522-2DD93330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6CDEB6-CFE3-EA99-B2F9-3FD60ACD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1C145A-0B34-5CF1-FCA6-716B3C4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9F1CA0-2C4A-572A-D5A9-3C8E73A9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A534A6-9055-F918-417C-8F5D84C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28DD7-0ADD-A71A-D771-C39B3EF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AA28CF-19B6-BBBB-CA67-55083CBB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2CA55-F840-97EB-78C2-4014344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2B4857-1187-F4F6-96A9-A24A8E7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9A2C32-372B-9A11-D23A-23B2ACE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A0336B-530B-36AF-92B2-DA31B771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DF3CE-D51D-1687-C67D-7C390345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5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E249A-078D-0526-6096-214BC9C9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98189-7A13-C2FA-3B6A-66C462CB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C5339-F694-CD47-387C-4042CBD8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B4A35E-161A-5B84-D810-F781D5CC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13AD9F-2110-24F6-B57B-CA34FCF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BB9E2-83DB-19E1-63B1-C7B8945C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B0CEE-5BB7-443F-72A0-50D286AA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270708-2FAE-8003-02EE-AF6CC830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9BFC0E-F274-9B97-0785-75D8B4E8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A12822-0F47-9BD4-BF34-13B9D89C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8935A3-7D32-180E-9181-6DC5479C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2FA415-067F-EEBA-6B4F-2716950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1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0B1677-8791-211E-DC67-2DD9226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B171C8-3A22-1ADF-9128-B5DE7EDB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3D268A-9E01-67CC-54AC-FCFAAC7C3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274B3-CBB2-8575-4AA1-84D0E1F48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D7686-C0CF-E1FE-0560-57305C4C2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54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it-IT" sz="4000"/>
              <a:t>Min-Max Capacited Vehicle Routing Problem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883B3ACC-C512-BA6D-35FB-A233BFBA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 vehicles</a:t>
            </a:r>
          </a:p>
          <a:p>
            <a:r>
              <a:rPr lang="en-US" sz="2000" dirty="0"/>
              <a:t>n locations (n-1 customers + depot)</a:t>
            </a:r>
          </a:p>
          <a:p>
            <a:r>
              <a:rPr lang="en-US" sz="2000" dirty="0"/>
              <a:t>Each customer has a demand d</a:t>
            </a:r>
            <a:r>
              <a:rPr lang="en-US" sz="2000" baseline="-25000" dirty="0"/>
              <a:t>i </a:t>
            </a:r>
            <a:endParaRPr lang="en-US" sz="2000" dirty="0"/>
          </a:p>
          <a:p>
            <a:r>
              <a:rPr lang="en-US" sz="2000" dirty="0"/>
              <a:t>Each vehicle has a capacity </a:t>
            </a:r>
            <a:r>
              <a:rPr lang="en-US" sz="2000" dirty="0" err="1"/>
              <a:t>q</a:t>
            </a:r>
            <a:r>
              <a:rPr lang="en-US" sz="2000" baseline="-25000" dirty="0" err="1"/>
              <a:t>z</a:t>
            </a:r>
            <a:endParaRPr lang="en-US" sz="2000" baseline="-25000" dirty="0"/>
          </a:p>
          <a:p>
            <a:r>
              <a:rPr lang="en-US" sz="2000" dirty="0"/>
              <a:t>Two locations have a distance </a:t>
            </a:r>
            <a:r>
              <a:rPr lang="en-US" sz="2000" dirty="0" err="1"/>
              <a:t>c</a:t>
            </a:r>
            <a:r>
              <a:rPr lang="en-US" sz="2000" baseline="-25000" dirty="0" err="1"/>
              <a:t>ij</a:t>
            </a:r>
            <a:endParaRPr lang="en-US" sz="2000" baseline="-25000" dirty="0"/>
          </a:p>
          <a:p>
            <a:r>
              <a:rPr lang="en-US" sz="2000" dirty="0"/>
              <a:t>We must visit each customer once starting and ending at the depot, without exceeding each </a:t>
            </a:r>
            <a:r>
              <a:rPr lang="en-US" sz="2000"/>
              <a:t>vehicle’s capacity.</a:t>
            </a:r>
            <a:endParaRPr lang="en-US" sz="2000" dirty="0"/>
          </a:p>
          <a:p>
            <a:r>
              <a:rPr lang="en-US" sz="2000" dirty="0"/>
              <a:t>The objective is to minimize the maximum distance traveled by a single vehicle.</a:t>
            </a:r>
          </a:p>
        </p:txBody>
      </p:sp>
      <p:pic>
        <p:nvPicPr>
          <p:cNvPr id="3" name="Immagine 2" descr="Immagine che contiene cerchi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7898A5BC-858E-0BF9-264B-3D0622D2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50" y="537883"/>
            <a:ext cx="5233147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State </a:t>
                </a:r>
                <a:r>
                  <a:rPr lang="it-IT" dirty="0" err="1"/>
                  <a:t>Variables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U: set of </a:t>
                </a:r>
                <a:r>
                  <a:rPr lang="it-IT" dirty="0" err="1"/>
                  <a:t>unvisited</a:t>
                </a:r>
                <a:r>
                  <a:rPr lang="it-IT" dirty="0"/>
                  <a:t> customers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locations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it-IT" dirty="0"/>
                  <a:t>loads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distances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used</a:t>
                </a:r>
                <a:r>
                  <a:rPr lang="it-IT" dirty="0"/>
                  <a:t>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Constants:</a:t>
                </a:r>
              </a:p>
              <a:p>
                <a:r>
                  <a:rPr lang="it-IT" dirty="0"/>
                  <a:t>N: customers (0 </a:t>
                </a:r>
                <a:r>
                  <a:rPr lang="it-IT" dirty="0" err="1"/>
                  <a:t>is</a:t>
                </a:r>
                <a:r>
                  <a:rPr lang="it-IT" dirty="0"/>
                  <a:t> the depot)</a:t>
                </a:r>
              </a:p>
              <a:p>
                <a:r>
                  <a:rPr lang="it-IT" dirty="0"/>
                  <a:t>m: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: travel cost from i to j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vehicle’s</a:t>
                </a:r>
                <a:r>
                  <a:rPr lang="it-IT" dirty="0"/>
                  <a:t> </a:t>
                </a:r>
                <a:r>
                  <a:rPr lang="it-IT" dirty="0" err="1"/>
                  <a:t>capacities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customers’s</a:t>
                </a:r>
                <a:r>
                  <a:rPr lang="it-IT" dirty="0"/>
                  <a:t> demands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A4DC8-6A1F-B3E7-28C4-089283C1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7177F-F032-6A2B-C59C-9D08E37A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744297B1-BB1F-216D-9737-EF9CC9E66E8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669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0,…,0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 …,0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0,…0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1875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1,…,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≠0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1875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1,…,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′′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     </m:t>
                                          </m:r>
                                        </m:e>
                                      </m:func>
                                    </m:e>
                                  </m:eqAr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</m:t>
                                  </m:r>
                                </m:e>
                              </m:d>
                            </m:e>
                            <m:e/>
                            <m:e>
                              <m:func>
                                <m:func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87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1,…,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  <m:d>
                                        <m:d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</m:t>
                              </m:r>
                            </m:e>
                            <m:e/>
                            <m:e>
                              <m:func>
                                <m:func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87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1,…,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  <m:d>
                                    <m:d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e>
                                  </m:d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=∅,∃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func>
                            </m:e>
                            <m:e/>
                            <m:e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0                                                                           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=∅,∄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875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875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sz="1875" b="0" dirty="0"/>
              </a:p>
              <a:p>
                <a:pPr marL="0" indent="0">
                  <a:buNone/>
                </a:pPr>
                <a:endParaRPr lang="it-IT" sz="1875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1875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875" dirty="0"/>
              </a:p>
              <a:p>
                <a:pPr marL="0" indent="0">
                  <a:buNone/>
                </a:pPr>
                <a:endParaRPr lang="en-US" sz="1875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1875" i="1">
                          <a:latin typeface="Cambria Math" panose="02040503050406030204" pitchFamily="18" charset="0"/>
                        </a:rPr>
                        <m:t>′′′=</m:t>
                      </m:r>
                      <m:r>
                        <a:rPr lang="it-IT" sz="18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744297B1-BB1F-216D-9737-EF9CC9E66E8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669052"/>
              </a:xfrm>
              <a:prstGeom prst="rect">
                <a:avLst/>
              </a:prstGeom>
              <a:blipFill>
                <a:blip r:embed="rId2"/>
                <a:stretch>
                  <a:fillRect l="-868" t="-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C46E46-1747-1D22-0A99-25208714EB38}"/>
                  </a:ext>
                </a:extLst>
              </p:cNvPr>
              <p:cNvSpPr txBox="1"/>
              <p:nvPr/>
            </p:nvSpPr>
            <p:spPr>
              <a:xfrm>
                <a:off x="9764486" y="2007204"/>
                <a:ext cx="230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C46E46-1747-1D22-0A99-25208714E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86" y="2007204"/>
                <a:ext cx="23023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058B3A0-DD31-F6E6-1398-BE12BE5EC205}"/>
                  </a:ext>
                </a:extLst>
              </p:cNvPr>
              <p:cNvSpPr txBox="1"/>
              <p:nvPr/>
            </p:nvSpPr>
            <p:spPr>
              <a:xfrm>
                <a:off x="9443357" y="2980264"/>
                <a:ext cx="2748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058B3A0-DD31-F6E6-1398-BE12BE5E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357" y="2980264"/>
                <a:ext cx="27486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2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Formultation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</p:spPr>
            <p:txBody>
              <a:bodyPr>
                <a:normAutofit/>
              </a:bodyPr>
              <a:lstStyle/>
              <a:p>
                <a:r>
                  <a:rPr lang="it-IT" i="1" dirty="0">
                    <a:latin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</a:rPr>
                  <a:t>Resource </a:t>
                </a:r>
                <a:r>
                  <a:rPr lang="it-IT" dirty="0" err="1">
                    <a:latin typeface="Cambria Math" panose="02040503050406030204" pitchFamily="18" charset="0"/>
                  </a:rPr>
                  <a:t>variables</a:t>
                </a:r>
                <a:r>
                  <a:rPr lang="it-IT" dirty="0">
                    <a:latin typeface="Cambria Math" panose="02040503050406030204" pitchFamily="18" charset="0"/>
                  </a:rPr>
                  <a:t>: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it-IT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Dual </a:t>
                </a:r>
                <a:r>
                  <a:rPr lang="it-IT" dirty="0" err="1"/>
                  <a:t>bound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  <a:blipFill>
                <a:blip r:embed="rId2"/>
                <a:stretch>
                  <a:fillRect l="-93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models: </a:t>
            </a:r>
            <a:r>
              <a:rPr lang="it-IT" dirty="0" err="1"/>
              <a:t>bound</a:t>
            </a:r>
            <a:r>
              <a:rPr lang="it-IT" dirty="0"/>
              <a:t> vs no </a:t>
            </a:r>
            <a:r>
              <a:rPr lang="it-IT" dirty="0" err="1"/>
              <a:t>bound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on 21 </a:t>
            </a:r>
            <a:r>
              <a:rPr lang="it-IT" dirty="0" err="1"/>
              <a:t>instances</a:t>
            </a:r>
            <a:r>
              <a:rPr lang="it-IT" dirty="0"/>
              <a:t> with </a:t>
            </a:r>
            <a:r>
              <a:rPr lang="it-IT"/>
              <a:t>LNBS solver </a:t>
            </a:r>
            <a:r>
              <a:rPr lang="it-IT" dirty="0"/>
              <a:t>and  with a time </a:t>
            </a:r>
            <a:r>
              <a:rPr lang="it-IT" dirty="0" err="1"/>
              <a:t>limit</a:t>
            </a:r>
            <a:r>
              <a:rPr lang="it-IT" dirty="0"/>
              <a:t> of 5 minutes on an ASUS </a:t>
            </a:r>
            <a:r>
              <a:rPr lang="it-IT" dirty="0" err="1"/>
              <a:t>Zenbook</a:t>
            </a:r>
            <a:r>
              <a:rPr lang="it-IT" dirty="0"/>
              <a:t> UX431FN, Intel(R) Core(TM)i7-8565U CPU @ 1.80GHz, 8,00 GB RAM.</a:t>
            </a:r>
          </a:p>
          <a:p>
            <a:r>
              <a:rPr lang="it-IT" dirty="0"/>
              <a:t>Two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: coverage and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primal</a:t>
            </a:r>
            <a:r>
              <a:rPr lang="it-IT" dirty="0"/>
              <a:t> gap.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09952A-0220-38F7-D9B1-F272467F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endParaRPr lang="it-IT" sz="4000" dirty="0"/>
          </a:p>
        </p:txBody>
      </p:sp>
      <p:pic>
        <p:nvPicPr>
          <p:cNvPr id="7" name="Segnaposto contenuto 6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A486A24C-EE5D-3295-DEE8-05AF2FF2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8" b="-1"/>
          <a:stretch/>
        </p:blipFill>
        <p:spPr>
          <a:xfrm>
            <a:off x="0" y="1447800"/>
            <a:ext cx="6741597" cy="4615976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78BABFD-98F1-A731-3932-CE2153E27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72694"/>
              </p:ext>
            </p:extLst>
          </p:nvPr>
        </p:nvGraphicFramePr>
        <p:xfrm>
          <a:off x="7206342" y="2036693"/>
          <a:ext cx="42700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14">
                  <a:extLst>
                    <a:ext uri="{9D8B030D-6E8A-4147-A177-3AD203B41FA5}">
                      <a16:colId xmlns:a16="http://schemas.microsoft.com/office/drawing/2014/main" val="4064276738"/>
                    </a:ext>
                  </a:extLst>
                </a:gridCol>
                <a:gridCol w="2135014">
                  <a:extLst>
                    <a:ext uri="{9D8B030D-6E8A-4147-A177-3AD203B41FA5}">
                      <a16:colId xmlns:a16="http://schemas.microsoft.com/office/drawing/2014/main" val="2380021578"/>
                    </a:ext>
                  </a:extLst>
                </a:gridCol>
              </a:tblGrid>
              <a:tr h="33356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 </a:t>
                      </a:r>
                      <a:r>
                        <a:rPr lang="it-IT" dirty="0" err="1"/>
                        <a:t>primal</a:t>
                      </a:r>
                      <a:r>
                        <a:rPr lang="it-IT" dirty="0"/>
                        <a:t> gap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57578"/>
                  </a:ext>
                </a:extLst>
              </a:tr>
              <a:tr h="33356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Bound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</a:t>
                      </a:r>
                      <a:r>
                        <a:rPr lang="it-IT" dirty="0" err="1"/>
                        <a:t>Bound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38624"/>
                  </a:ext>
                </a:extLst>
              </a:tr>
              <a:tr h="33356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8724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80E8EE-0FE5-9A8A-1CB1-CB0337B8FCB3}"/>
              </a:ext>
            </a:extLst>
          </p:cNvPr>
          <p:cNvSpPr txBox="1"/>
          <p:nvPr/>
        </p:nvSpPr>
        <p:spPr>
          <a:xfrm>
            <a:off x="7206342" y="3499098"/>
            <a:ext cx="427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defined</a:t>
            </a:r>
            <a:r>
              <a:rPr lang="it-IT" dirty="0"/>
              <a:t> dual </a:t>
            </a:r>
            <a:r>
              <a:rPr lang="it-IT" dirty="0" err="1"/>
              <a:t>bound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pruning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guiding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465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298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Tema di Office</vt:lpstr>
      <vt:lpstr>Min-Max Capacited Vehicle Routing Problem</vt:lpstr>
      <vt:lpstr>DIDP Formulation</vt:lpstr>
      <vt:lpstr>DIDP Formulation</vt:lpstr>
      <vt:lpstr>DIDP Formultation</vt:lpstr>
      <vt:lpstr>Testing the models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35</cp:revision>
  <dcterms:created xsi:type="dcterms:W3CDTF">2025-04-04T10:55:19Z</dcterms:created>
  <dcterms:modified xsi:type="dcterms:W3CDTF">2025-04-04T23:22:53Z</dcterms:modified>
</cp:coreProperties>
</file>