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1" r:id="rId7"/>
    <p:sldId id="269" r:id="rId8"/>
    <p:sldId id="270" r:id="rId9"/>
    <p:sldId id="256" r:id="rId10"/>
    <p:sldId id="272" r:id="rId11"/>
    <p:sldId id="273" r:id="rId12"/>
    <p:sldId id="274" r:id="rId13"/>
    <p:sldId id="262" r:id="rId14"/>
    <p:sldId id="275" r:id="rId15"/>
    <p:sldId id="286" r:id="rId16"/>
    <p:sldId id="277" r:id="rId17"/>
    <p:sldId id="276" r:id="rId18"/>
    <p:sldId id="278" r:id="rId19"/>
    <p:sldId id="279" r:id="rId20"/>
    <p:sldId id="280" r:id="rId21"/>
    <p:sldId id="263" r:id="rId22"/>
    <p:sldId id="281" r:id="rId23"/>
    <p:sldId id="282" r:id="rId24"/>
    <p:sldId id="283" r:id="rId25"/>
    <p:sldId id="284" r:id="rId26"/>
    <p:sldId id="289" r:id="rId27"/>
    <p:sldId id="290" r:id="rId28"/>
    <p:sldId id="287" r:id="rId29"/>
    <p:sldId id="288" r:id="rId30"/>
    <p:sldId id="291" r:id="rId31"/>
    <p:sldId id="292" r:id="rId32"/>
    <p:sldId id="293" r:id="rId33"/>
    <p:sldId id="294" r:id="rId34"/>
    <p:sldId id="295" r:id="rId35"/>
    <p:sldId id="296" r:id="rId36"/>
    <p:sldId id="297" r:id="rId37"/>
    <p:sldId id="298" r:id="rId38"/>
    <p:sldId id="299" r:id="rId39"/>
    <p:sldId id="300" r:id="rId40"/>
    <p:sldId id="301"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31C420-3EFE-6DDF-8310-5142870474A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B4CF40-4127-BE36-4C4D-458A77795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68DF8F4-9555-38B5-DB13-588D2C8CEB71}"/>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75AF9C2D-8059-3593-7656-09D37A47D9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7FB337-D745-54F1-CA3A-1879491048BF}"/>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5397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58FE-F3A9-62E3-B2B5-220F8F9E3BD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E38DAEB-D56A-29B4-0B49-506B793F5DF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675DC-8EF2-F8D3-9E22-A1C5C674B358}"/>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4DD1C17B-F72E-055C-131C-D8DD2A3CCC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25F834-87A9-2568-CF07-A1527FD195D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45392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B901352-558D-42EF-722C-38094693947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5E258D-7FFE-F3EA-63C2-8BCEF48FFA3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0BFE35-AE81-F510-FF4C-94C0156B8E5E}"/>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A88539B4-7C4C-D145-2900-11E0AB64B5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E5BDAA-3AE5-C5FB-9F0F-2A2658169AA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75253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11119-A742-4C4C-B8CA-50C7741454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1EEB2-91A6-C421-E101-3E6322B84E4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728D06-8405-5C24-639F-053C4A149B6F}"/>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95F6EC5E-87A3-054E-A772-35CA80BCBA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A9DAE-0682-16EA-8C79-39F4A9DDD9C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4917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6606C-CB7A-E599-C4EB-3125A82BE90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41D8F0-5834-5B04-7FB0-627E89C211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59395D8-4BF0-AA87-5B7B-70CAC761DB30}"/>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63014F18-0121-B95A-B8E8-6D4C799016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747EED-484A-B339-599E-1DCEF1183C1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43566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1D0E-6E69-B47F-1A73-FA11F4D736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EA3C529-D2F7-B047-7223-BB63C4005F8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655C7F-8E0D-0A59-C2DC-67B809CEE0B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7B4C969-86DE-5614-D337-DA763499F817}"/>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6" name="Segnaposto piè di pagina 5">
            <a:extLst>
              <a:ext uri="{FF2B5EF4-FFF2-40B4-BE49-F238E27FC236}">
                <a16:creationId xmlns:a16="http://schemas.microsoft.com/office/drawing/2014/main" id="{FA7FB0C2-66E6-6F4E-7862-C0841488499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D853396-4FBD-CA19-0B5D-1C07C4DC3275}"/>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59177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B9E28-1AAB-1545-0102-DA64D1F725F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7C42FE-DCF0-8BED-A00B-6B8EA52B8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6F0AE51-6915-53A7-F0A0-BCFB66A9344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049F544-B65E-97AA-DA7A-ADCB9794F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B041DB4-8F0D-FF67-5B55-8EB67656C3D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D6ED8AF-F336-72BD-8562-AD2399AB766F}"/>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8" name="Segnaposto piè di pagina 7">
            <a:extLst>
              <a:ext uri="{FF2B5EF4-FFF2-40B4-BE49-F238E27FC236}">
                <a16:creationId xmlns:a16="http://schemas.microsoft.com/office/drawing/2014/main" id="{A0B0F7DF-2728-97E0-39B9-2D0E6430B4A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50F90E6-117A-BD24-1678-18EBC08F84F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5778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FF0F3-0C00-09A9-94DA-0718F32FCC8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4BC1266-F27B-D8A9-3D42-9A41FCEE829B}"/>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4" name="Segnaposto piè di pagina 3">
            <a:extLst>
              <a:ext uri="{FF2B5EF4-FFF2-40B4-BE49-F238E27FC236}">
                <a16:creationId xmlns:a16="http://schemas.microsoft.com/office/drawing/2014/main" id="{BA6BB1D4-10FE-3CB6-9B90-63BD0568237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AF41951-0FCE-19EA-A300-A3109E5C474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67818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0A500B3-82E0-AC9D-AB3F-541BD89942CF}"/>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3" name="Segnaposto piè di pagina 2">
            <a:extLst>
              <a:ext uri="{FF2B5EF4-FFF2-40B4-BE49-F238E27FC236}">
                <a16:creationId xmlns:a16="http://schemas.microsoft.com/office/drawing/2014/main" id="{85ABF71D-5C5A-55BB-75E9-5589F581572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5270608-C318-F82C-EBDE-BBAA8783F1AB}"/>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7055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72527-E65C-2223-12A9-B671624701E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994276-E01C-7547-10CA-7730A8518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CA7E69D-5C46-848D-9710-CCC15E0F1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DC26023-1345-944D-BEE1-F86F562021E2}"/>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6" name="Segnaposto piè di pagina 5">
            <a:extLst>
              <a:ext uri="{FF2B5EF4-FFF2-40B4-BE49-F238E27FC236}">
                <a16:creationId xmlns:a16="http://schemas.microsoft.com/office/drawing/2014/main" id="{C5EC213F-9510-153B-74B3-8FDD8CF1E6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67EAC0-72D2-15F0-0859-1B1D006A03B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6256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F8026-19A7-F320-F830-EF9A2A5795E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DAF011C-F867-7C92-16D5-E7E6B3DCC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9ADBE62-B790-B2D4-29A0-FBC96FF6A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2115C29-8912-D63B-9317-0D3F6AC046D6}"/>
              </a:ext>
            </a:extLst>
          </p:cNvPr>
          <p:cNvSpPr>
            <a:spLocks noGrp="1"/>
          </p:cNvSpPr>
          <p:nvPr>
            <p:ph type="dt" sz="half" idx="10"/>
          </p:nvPr>
        </p:nvSpPr>
        <p:spPr/>
        <p:txBody>
          <a:bodyPr/>
          <a:lstStyle/>
          <a:p>
            <a:fld id="{3CAE62F0-6781-425F-9EFC-2BBEB9710DA5}" type="datetimeFigureOut">
              <a:rPr lang="it-IT" smtClean="0"/>
              <a:t>23/07/2025</a:t>
            </a:fld>
            <a:endParaRPr lang="it-IT"/>
          </a:p>
        </p:txBody>
      </p:sp>
      <p:sp>
        <p:nvSpPr>
          <p:cNvPr id="6" name="Segnaposto piè di pagina 5">
            <a:extLst>
              <a:ext uri="{FF2B5EF4-FFF2-40B4-BE49-F238E27FC236}">
                <a16:creationId xmlns:a16="http://schemas.microsoft.com/office/drawing/2014/main" id="{99F71695-97A5-478D-7ACF-96481E3138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C63ED7-6C64-4EC3-00E1-7BC67270145C}"/>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34971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8554424-35B6-5204-8AA9-4071767A2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76AD02D-7529-6C2C-C6F4-408EE138C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D11C41-CA16-D7D1-E10C-31FAB3A4B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AE62F0-6781-425F-9EFC-2BBEB9710DA5}" type="datetimeFigureOut">
              <a:rPr lang="it-IT" smtClean="0"/>
              <a:t>23/07/2025</a:t>
            </a:fld>
            <a:endParaRPr lang="it-IT"/>
          </a:p>
        </p:txBody>
      </p:sp>
      <p:sp>
        <p:nvSpPr>
          <p:cNvPr id="5" name="Segnaposto piè di pagina 4">
            <a:extLst>
              <a:ext uri="{FF2B5EF4-FFF2-40B4-BE49-F238E27FC236}">
                <a16:creationId xmlns:a16="http://schemas.microsoft.com/office/drawing/2014/main" id="{B5B89272-5555-3116-0435-ABF195A29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F9552727-4BB0-0647-04B8-99C05C78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DED75-7815-442D-85DF-EF59A55A3530}" type="slidenum">
              <a:rPr lang="it-IT" smtClean="0"/>
              <a:t>‹N›</a:t>
            </a:fld>
            <a:endParaRPr lang="it-IT"/>
          </a:p>
        </p:txBody>
      </p:sp>
    </p:spTree>
    <p:extLst>
      <p:ext uri="{BB962C8B-B14F-4D97-AF65-F5344CB8AC3E}">
        <p14:creationId xmlns:p14="http://schemas.microsoft.com/office/powerpoint/2010/main" val="21786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757517"/>
          </a:xfrm>
        </p:spPr>
        <p:txBody>
          <a:bodyPr anchor="b">
            <a:normAutofit/>
          </a:bodyPr>
          <a:lstStyle/>
          <a:p>
            <a:r>
              <a:rPr lang="en-US" sz="4000" noProof="0" dirty="0"/>
              <a:t>DIDP on CVRP</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198913"/>
            <a:ext cx="4783697" cy="3920993"/>
          </a:xfrm>
        </p:spPr>
        <p:txBody>
          <a:bodyPr>
            <a:normAutofit/>
          </a:bodyPr>
          <a:lstStyle/>
          <a:p>
            <a:r>
              <a:rPr lang="en-US" sz="2000" noProof="0" dirty="0"/>
              <a:t>The objective of this work was to study the performance of DIDP models in solving variations of the Capacitated Vehicles Routing Problem.</a:t>
            </a:r>
          </a:p>
          <a:p>
            <a:r>
              <a:rPr lang="en-US" sz="2000" noProof="0" dirty="0"/>
              <a:t> Each DIDP model was tested with slight variations (such as dual bound vs no dual bound).</a:t>
            </a:r>
          </a:p>
          <a:p>
            <a:r>
              <a:rPr lang="en-US" sz="2000" noProof="0" dirty="0"/>
              <a:t>A CP model was used as a baseline for the performance.</a:t>
            </a:r>
          </a:p>
          <a:p>
            <a:r>
              <a:rPr lang="en-US" sz="2000" noProof="0" dirty="0"/>
              <a:t>First Variation: Time Windows.</a:t>
            </a:r>
          </a:p>
          <a:p>
            <a:r>
              <a:rPr lang="en-US" sz="2000" noProof="0" dirty="0"/>
              <a:t>Second Variation: Min-Max objective function.</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
        <p:nvSpPr>
          <p:cNvPr id="2" name="CasellaDiTesto 1">
            <a:extLst>
              <a:ext uri="{FF2B5EF4-FFF2-40B4-BE49-F238E27FC236}">
                <a16:creationId xmlns:a16="http://schemas.microsoft.com/office/drawing/2014/main" id="{654CE809-074B-572C-B810-27C54EC6400C}"/>
              </a:ext>
            </a:extLst>
          </p:cNvPr>
          <p:cNvSpPr txBox="1"/>
          <p:nvPr/>
        </p:nvSpPr>
        <p:spPr>
          <a:xfrm>
            <a:off x="838198" y="1465655"/>
            <a:ext cx="4783697" cy="584775"/>
          </a:xfrm>
          <a:prstGeom prst="rect">
            <a:avLst/>
          </a:prstGeom>
          <a:noFill/>
        </p:spPr>
        <p:txBody>
          <a:bodyPr wrap="square" rtlCol="0">
            <a:spAutoFit/>
          </a:bodyPr>
          <a:lstStyle/>
          <a:p>
            <a:r>
              <a:rPr lang="en-US" sz="3200" noProof="0" dirty="0"/>
              <a:t>A brief summary</a:t>
            </a:r>
          </a:p>
        </p:txBody>
      </p:sp>
    </p:spTree>
    <p:extLst>
      <p:ext uri="{BB962C8B-B14F-4D97-AF65-F5344CB8AC3E}">
        <p14:creationId xmlns:p14="http://schemas.microsoft.com/office/powerpoint/2010/main" val="382993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6C19-FAC8-1766-7496-10D50F09C34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E8F2F9-FD1E-B169-09F1-192A5920D42D}"/>
              </a:ext>
            </a:extLst>
          </p:cNvPr>
          <p:cNvSpPr>
            <a:spLocks noGrp="1"/>
          </p:cNvSpPr>
          <p:nvPr>
            <p:ph type="title"/>
          </p:nvPr>
        </p:nvSpPr>
        <p:spPr/>
        <p:txBody>
          <a:bodyPr/>
          <a:lstStyle/>
          <a:p>
            <a:r>
              <a:rPr lang="en-US" noProof="0" dirty="0"/>
              <a:t>Exploiting the implied constraint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05C6778-5D97-6A3A-DF90-E249527BE10D}"/>
                  </a:ext>
                </a:extLst>
              </p:cNvPr>
              <p:cNvSpPr>
                <a:spLocks noGrp="1"/>
              </p:cNvSpPr>
              <p:nvPr>
                <p:ph idx="1"/>
              </p:nvPr>
            </p:nvSpPr>
            <p:spPr/>
            <p:txBody>
              <a:bodyPr/>
              <a:lstStyle/>
              <a:p>
                <a:r>
                  <a:rPr lang="en-US" noProof="0" dirty="0"/>
                  <a:t>For our problem, we are considering distances between locations computed as 2D Euclidean distances.</a:t>
                </a:r>
              </a:p>
              <a:p>
                <a:r>
                  <a:rPr lang="en-US" noProof="0" dirty="0"/>
                  <a:t>For this reason, we know that the triangular inequality always holds between locations:</a:t>
                </a:r>
              </a:p>
              <a:p>
                <a:pPr marL="0" indent="0">
                  <a:buNone/>
                </a:pPr>
                <a14:m>
                  <m:oMathPara xmlns:m="http://schemas.openxmlformats.org/officeDocument/2006/math">
                    <m:oMathParaPr>
                      <m:jc m:val="centerGroup"/>
                    </m:oMathParaPr>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𝑖𝑧</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𝑧𝑗</m:t>
                          </m:r>
                        </m:sub>
                      </m:sSub>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𝜖</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oMath>
                  </m:oMathPara>
                </a14:m>
                <a:endParaRPr lang="en-US" noProof="0" dirty="0"/>
              </a:p>
              <a:p>
                <a:r>
                  <a:rPr lang="en-US" noProof="0" dirty="0"/>
                  <a:t>As a result, avoiding the use of some vehicles does not lead to a shorter maximal route.</a:t>
                </a:r>
              </a:p>
              <a:p>
                <a:r>
                  <a:rPr lang="en-US" noProof="0" dirty="0"/>
                  <a:t>Since minimizing the number of used vehicles is not part of the objective, we can safely enforce the use of all available vehicles without compromising optimality.</a:t>
                </a:r>
              </a:p>
            </p:txBody>
          </p:sp>
        </mc:Choice>
        <mc:Fallback xmlns="">
          <p:sp>
            <p:nvSpPr>
              <p:cNvPr id="3" name="Segnaposto contenuto 2">
                <a:extLst>
                  <a:ext uri="{FF2B5EF4-FFF2-40B4-BE49-F238E27FC236}">
                    <a16:creationId xmlns:a16="http://schemas.microsoft.com/office/drawing/2014/main" id="{905C6778-5D97-6A3A-DF90-E249527BE10D}"/>
                  </a:ext>
                </a:extLst>
              </p:cNvPr>
              <p:cNvSpPr>
                <a:spLocks noGrp="1" noRot="1" noChangeAspect="1" noMove="1" noResize="1" noEditPoints="1" noAdjustHandles="1" noChangeArrowheads="1" noChangeShapeType="1" noTextEdit="1"/>
              </p:cNvSpPr>
              <p:nvPr>
                <p:ph idx="1"/>
              </p:nvPr>
            </p:nvSpPr>
            <p:spPr>
              <a:blipFill>
                <a:blip r:embed="rId2"/>
                <a:stretch>
                  <a:fillRect l="-1043" t="-2381" r="-522" b="-3782"/>
                </a:stretch>
              </a:blipFill>
            </p:spPr>
            <p:txBody>
              <a:bodyPr/>
              <a:lstStyle/>
              <a:p>
                <a:r>
                  <a:rPr lang="it-IT">
                    <a:noFill/>
                  </a:rPr>
                  <a:t> </a:t>
                </a:r>
              </a:p>
            </p:txBody>
          </p:sp>
        </mc:Fallback>
      </mc:AlternateContent>
    </p:spTree>
    <p:extLst>
      <p:ext uri="{BB962C8B-B14F-4D97-AF65-F5344CB8AC3E}">
        <p14:creationId xmlns:p14="http://schemas.microsoft.com/office/powerpoint/2010/main" val="299102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Alternative Formulations</a:t>
            </a:r>
          </a:p>
        </p:txBody>
      </p:sp>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838200" y="1825625"/>
            <a:ext cx="11027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dirty="0"/>
              <a:t>The first DIDP and CP formulations were based on the belief that with this type of objective function, it was necessary to build the paths in parallel to more easily distribute the distances travelled.</a:t>
            </a:r>
          </a:p>
          <a:p>
            <a:r>
              <a:rPr lang="en-US" dirty="0"/>
              <a:t>The giant tour</a:t>
            </a:r>
            <a:r>
              <a:rPr lang="en-US" noProof="0" dirty="0"/>
              <a:t> CP formulation remains a valid alternative (if not the best), for reasons such as the possibility to exploit global constraints on the variables.</a:t>
            </a:r>
          </a:p>
          <a:p>
            <a:r>
              <a:rPr lang="en-US" noProof="0" dirty="0"/>
              <a:t>For this reason, also the effectiveness of a variation of a giant tour representation for DIDP was tested, together with the model already proposed.</a:t>
            </a:r>
          </a:p>
        </p:txBody>
      </p:sp>
    </p:spTree>
    <p:extLst>
      <p:ext uri="{BB962C8B-B14F-4D97-AF65-F5344CB8AC3E}">
        <p14:creationId xmlns:p14="http://schemas.microsoft.com/office/powerpoint/2010/main" val="217573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locations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 </m:t>
                    </m:r>
                  </m:oMath>
                </a14:m>
                <a:r>
                  <a:rPr lang="en-US" noProof="0" dirty="0"/>
                  <a:t>loads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distances </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14:m>
                  <m:oMath xmlns:m="http://schemas.openxmlformats.org/officeDocument/2006/math">
                    <m:r>
                      <a:rPr lang="en-US" i="1" noProof="0" smtClean="0">
                        <a:latin typeface="Cambria Math" panose="02040503050406030204" pitchFamily="18" charset="0"/>
                      </a:rPr>
                      <m:t>𝑞</m:t>
                    </m:r>
                    <m:r>
                      <a:rPr lang="en-US" b="0" i="1" noProof="0" smtClean="0">
                        <a:latin typeface="Cambria Math" panose="02040503050406030204" pitchFamily="18" charset="0"/>
                      </a:rPr>
                      <m:t>:</m:t>
                    </m:r>
                  </m:oMath>
                </a14:m>
                <a:r>
                  <a:rPr lang="en-US" noProof="0" dirty="0"/>
                  <a:t> vehicle’s capacities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oMath>
                </a14:m>
                <a:r>
                  <a:rPr lang="en-US" noProof="0" dirty="0"/>
                  <a:t>: customers’ demands </a:t>
                </a:r>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347335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4DC8-6A1F-B3E7-28C4-089283C152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CC7177F-F032-6A2B-C59C-9D08E37A5CE7}"/>
              </a:ext>
            </a:extLst>
          </p:cNvPr>
          <p:cNvSpPr>
            <a:spLocks noGrp="1"/>
          </p:cNvSpPr>
          <p:nvPr>
            <p:ph type="title"/>
          </p:nvPr>
        </p:nvSpPr>
        <p:spPr>
          <a:xfrm>
            <a:off x="838200" y="365126"/>
            <a:ext cx="10515600" cy="669018"/>
          </a:xfrm>
        </p:spPr>
        <p:txBody>
          <a:bodyPr>
            <a:normAutofit fontScale="90000"/>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744297B1-BB1F-216D-9737-EF9CC9E66E85}"/>
                  </a:ext>
                </a:extLst>
              </p:cNvPr>
              <p:cNvSpPr txBox="1">
                <a:spLocks noGrp="1"/>
              </p:cNvSpPr>
              <p:nvPr>
                <p:ph idx="1"/>
              </p:nvPr>
            </p:nvSpPr>
            <p:spPr>
              <a:xfrm>
                <a:off x="125185" y="1034144"/>
                <a:ext cx="11941629" cy="5660076"/>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i="1" noProof="0">
                              <a:latin typeface="Cambria Math" panose="02040503050406030204" pitchFamily="18" charset="0"/>
                            </a:rPr>
                            <m:t>0</m:t>
                          </m:r>
                          <m:r>
                            <a:rPr lang="en-US" sz="1875" b="0" i="1" noProof="0" smtClean="0">
                              <a:latin typeface="Cambria Math" panose="02040503050406030204" pitchFamily="18" charset="0"/>
                            </a:rPr>
                            <m:t>, …,0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r>
                                <a:rPr lang="en-US" sz="1875" i="1" noProof="0" smtClean="0">
                                  <a:latin typeface="Cambria Math" panose="02040503050406030204" pitchFamily="18" charset="0"/>
                                  <a:ea typeface="Cambria Math" panose="02040503050406030204" pitchFamily="18" charset="0"/>
                                </a:rPr>
                                <m:t>𝑚𝑖𝑛</m:t>
                              </m:r>
                              <m:d>
                                <m:dPr>
                                  <m:begChr m:val="{"/>
                                  <m:endChr m:val=""/>
                                  <m:ctrlPr>
                                    <a:rPr lang="en-US" sz="1875"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r>
                                            <a:rPr lang="en-US" sz="1875" i="1" noProof="0" smtClean="0">
                                              <a:latin typeface="Cambria Math" panose="02040503050406030204" pitchFamily="18" charset="0"/>
                                              <a:ea typeface="Cambria Math" panose="02040503050406030204" pitchFamily="18" charset="0"/>
                                            </a:rPr>
                                            <m:t>         </m:t>
                                          </m:r>
                                        </m:e>
                                      </m:func>
                                    </m:e>
                                  </m:eqArr>
                                  <m:r>
                                    <a:rPr lang="en-US" sz="1875" b="0" i="1" noProof="0" smtClean="0">
                                      <a:latin typeface="Cambria Math" panose="02040503050406030204" pitchFamily="18" charset="0"/>
                                      <a:ea typeface="Cambria Math" panose="02040503050406030204" pitchFamily="18" charset="0"/>
                                    </a:rPr>
                                    <m:t>                                         </m:t>
                                  </m:r>
                                </m:e>
                              </m:d>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r>
                                <a:rPr lang="en-US" sz="1875" b="0" i="1" noProof="0" smtClean="0">
                                  <a:latin typeface="Cambria Math" panose="02040503050406030204" pitchFamily="18" charset="0"/>
                                  <a:ea typeface="Cambria Math" panose="02040503050406030204" pitchFamily="18" charset="0"/>
                                </a:rPr>
                                <m:t>                                                            </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sub>
                                      </m:sSub>
                                      <m:r>
                                        <a:rPr lang="en-US" sz="1875" i="1" noProof="0" smtClean="0">
                                          <a:latin typeface="Cambria Math" panose="02040503050406030204" pitchFamily="18" charset="0"/>
                                          <a:ea typeface="Cambria Math" panose="02040503050406030204" pitchFamily="18" charset="0"/>
                                        </a:rPr>
                                        <m:t>, </m:t>
                                      </m:r>
                                      <m:sSup>
                                        <m:sSupPr>
                                          <m:ctrlPr>
                                            <a:rPr lang="en-US" sz="1875" i="1" noProof="0" smtClean="0">
                                              <a:latin typeface="Cambria Math" panose="02040503050406030204" pitchFamily="18" charset="0"/>
                                              <a:ea typeface="Cambria Math" panose="02040503050406030204" pitchFamily="18" charset="0"/>
                                            </a:rPr>
                                          </m:ctrlPr>
                                        </m:sSupPr>
                                        <m:e>
                                          <m:r>
                                            <a:rPr lang="en-US" sz="1875" i="1" noProof="0" smtClean="0">
                                              <a:latin typeface="Cambria Math" panose="02040503050406030204" pitchFamily="18" charset="0"/>
                                              <a:ea typeface="Cambria Math" panose="02040503050406030204" pitchFamily="18" charset="0"/>
                                            </a:rPr>
                                            <m:t>𝑉</m:t>
                                          </m:r>
                                        </m:e>
                                        <m:sup>
                                          <m:r>
                                            <a:rPr lang="en-US" sz="1875" i="1" noProof="0" smtClean="0">
                                              <a:latin typeface="Cambria Math" panose="02040503050406030204" pitchFamily="18" charset="0"/>
                                              <a:ea typeface="Cambria Math" panose="02040503050406030204" pitchFamily="18" charset="0"/>
                                            </a:rPr>
                                            <m:t>′′′</m:t>
                                          </m:r>
                                        </m:sup>
                                      </m:sSup>
                                    </m:e>
                                  </m:d>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e>
                              </m:func>
                            </m:e>
                            <m:e/>
                            <m:e>
                              <m:r>
                                <a:rPr lang="en-US" sz="1875"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e>
                      </m:d>
                    </m:oMath>
                  </m:oMathPara>
                </a14:m>
                <a:endParaRPr lang="en-US" sz="1875" b="0" noProof="0" dirty="0"/>
              </a:p>
              <a:p>
                <a:pPr marL="0" indent="0">
                  <a:buNone/>
                </a:pPr>
                <a:endParaRPr lang="en-US" sz="1875" b="0" noProof="0" dirty="0"/>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r>
                                    <a:rPr lang="en-US" sz="1875" i="1" noProof="0" smtClean="0">
                                      <a:latin typeface="Cambria Math" panose="02040503050406030204" pitchFamily="18" charset="0"/>
                                    </a:rPr>
                                    <m:t>0</m:t>
                                  </m:r>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+1</m:t>
                          </m:r>
                        </m:e>
                      </m:d>
                    </m:oMath>
                  </m:oMathPara>
                </a14:m>
                <a:endParaRPr lang="en-US" sz="1875" noProof="0" dirty="0"/>
              </a:p>
              <a:p>
                <a:pPr marL="0" indent="0">
                  <a:buNone/>
                </a:pPr>
                <a:endParaRPr lang="en-US" sz="1875" noProof="0" dirty="0"/>
              </a:p>
              <a:p>
                <a:pPr marL="0" indent="0">
                  <a:buNone/>
                </a:pPr>
                <a14:m>
                  <m:oMathPara xmlns:m="http://schemas.openxmlformats.org/officeDocument/2006/math">
                    <m:oMathParaPr>
                      <m:jc m:val="left"/>
                    </m:oMathParaPr>
                    <m:oMath xmlns:m="http://schemas.openxmlformats.org/officeDocument/2006/math">
                      <m:r>
                        <a:rPr lang="en-US" sz="1875" i="1" noProof="0" smtClean="0">
                          <a:latin typeface="Cambria Math" panose="02040503050406030204" pitchFamily="18" charset="0"/>
                        </a:rPr>
                        <m:t>𝑉</m:t>
                      </m:r>
                      <m:r>
                        <a:rPr lang="en-US" sz="1875" i="1" noProof="0" smtClean="0">
                          <a:latin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r>
                                <a:rPr lang="en-US" sz="1875" b="0" i="1" noProof="0" smtClean="0">
                                  <a:latin typeface="Cambria Math" panose="02040503050406030204" pitchFamily="18" charset="0"/>
                                </a:rPr>
                                <m:t>0</m:t>
                              </m:r>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r>
                                <a:rPr lang="en-US" sz="1875" i="1" noProof="0" smtClean="0">
                                  <a:latin typeface="Cambria Math" panose="02040503050406030204" pitchFamily="18" charset="0"/>
                                </a:rPr>
                                <m:t> </m:t>
                              </m:r>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i="1" noProof="0" smtClean="0">
                                          <a:latin typeface="Cambria Math" panose="02040503050406030204" pitchFamily="18" charset="0"/>
                                        </a:rPr>
                                        <m:t>𝑧</m:t>
                                      </m:r>
                                    </m:sub>
                                  </m:sSub>
                                  <m:r>
                                    <a:rPr lang="en-US" sz="1875" b="0" i="1" noProof="0" smtClean="0">
                                      <a:latin typeface="Cambria Math" panose="02040503050406030204" pitchFamily="18" charset="0"/>
                                    </a:rPr>
                                    <m:t>0</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i="1" noProof="0" smtClean="0">
                              <a:latin typeface="Cambria Math" panose="02040503050406030204" pitchFamily="18" charset="0"/>
                            </a:rPr>
                            <m:t>𝑘</m:t>
                          </m:r>
                        </m:e>
                      </m:d>
                    </m:oMath>
                  </m:oMathPara>
                </a14:m>
                <a:endParaRPr lang="en-US" sz="1875" noProof="0" dirty="0"/>
              </a:p>
            </p:txBody>
          </p:sp>
        </mc:Choice>
        <mc:Fallback xmlns="">
          <p:sp>
            <p:nvSpPr>
              <p:cNvPr id="4" name="テキスト ボックス 5">
                <a:extLst>
                  <a:ext uri="{FF2B5EF4-FFF2-40B4-BE49-F238E27FC236}">
                    <a16:creationId xmlns:a16="http://schemas.microsoft.com/office/drawing/2014/main" id="{744297B1-BB1F-216D-9737-EF9CC9E66E85}"/>
                  </a:ext>
                </a:extLst>
              </p:cNvPr>
              <p:cNvSpPr txBox="1">
                <a:spLocks noGrp="1" noRot="1" noChangeAspect="1" noMove="1" noResize="1" noEditPoints="1" noAdjustHandles="1" noChangeArrowheads="1" noChangeShapeType="1" noTextEdit="1"/>
              </p:cNvSpPr>
              <p:nvPr>
                <p:ph idx="1"/>
              </p:nvPr>
            </p:nvSpPr>
            <p:spPr>
              <a:xfrm>
                <a:off x="125185" y="1034144"/>
                <a:ext cx="11941629" cy="5660076"/>
              </a:xfrm>
              <a:prstGeom prst="rect">
                <a:avLst/>
              </a:prstGeom>
              <a:blipFill>
                <a:blip r:embed="rId2"/>
                <a:stretch>
                  <a:fillRect l="-868" t="-539" b="-10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FC46E46-1747-1D22-0A99-25208714EB38}"/>
                  </a:ext>
                </a:extLst>
              </p:cNvPr>
              <p:cNvSpPr txBox="1"/>
              <p:nvPr/>
            </p:nvSpPr>
            <p:spPr>
              <a:xfrm>
                <a:off x="9764486" y="2007204"/>
                <a:ext cx="2302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&lt;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3" name="CasellaDiTesto 2">
                <a:extLst>
                  <a:ext uri="{FF2B5EF4-FFF2-40B4-BE49-F238E27FC236}">
                    <a16:creationId xmlns:a16="http://schemas.microsoft.com/office/drawing/2014/main" id="{6FC46E46-1747-1D22-0A99-25208714EB38}"/>
                  </a:ext>
                </a:extLst>
              </p:cNvPr>
              <p:cNvSpPr txBox="1">
                <a:spLocks noRot="1" noChangeAspect="1" noMove="1" noResize="1" noEditPoints="1" noAdjustHandles="1" noChangeArrowheads="1" noChangeShapeType="1" noTextEdit="1"/>
              </p:cNvSpPr>
              <p:nvPr/>
            </p:nvSpPr>
            <p:spPr>
              <a:xfrm>
                <a:off x="9764486" y="2007204"/>
                <a:ext cx="2302328" cy="369332"/>
              </a:xfrm>
              <a:prstGeom prst="rect">
                <a:avLst/>
              </a:prstGeom>
              <a:blipFill>
                <a:blip r:embed="rId3"/>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058B3A0-DD31-F6E6-1398-BE12BE5EC205}"/>
                  </a:ext>
                </a:extLst>
              </p:cNvPr>
              <p:cNvSpPr txBox="1"/>
              <p:nvPr/>
            </p:nvSpPr>
            <p:spPr>
              <a:xfrm>
                <a:off x="9443357" y="2980264"/>
                <a:ext cx="27486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5" name="CasellaDiTesto 4">
                <a:extLst>
                  <a:ext uri="{FF2B5EF4-FFF2-40B4-BE49-F238E27FC236}">
                    <a16:creationId xmlns:a16="http://schemas.microsoft.com/office/drawing/2014/main" id="{4058B3A0-DD31-F6E6-1398-BE12BE5EC205}"/>
                  </a:ext>
                </a:extLst>
              </p:cNvPr>
              <p:cNvSpPr txBox="1">
                <a:spLocks noRot="1" noChangeAspect="1" noMove="1" noResize="1" noEditPoints="1" noAdjustHandles="1" noChangeArrowheads="1" noChangeShapeType="1" noTextEdit="1"/>
              </p:cNvSpPr>
              <p:nvPr/>
            </p:nvSpPr>
            <p:spPr>
              <a:xfrm>
                <a:off x="9443357" y="2980264"/>
                <a:ext cx="2748643" cy="369332"/>
              </a:xfrm>
              <a:prstGeom prst="rect">
                <a:avLst/>
              </a:prstGeom>
              <a:blipFill>
                <a:blip r:embed="rId4"/>
                <a:stretch>
                  <a:fillRect b="-13333"/>
                </a:stretch>
              </a:blipFill>
            </p:spPr>
            <p:txBody>
              <a:bodyPr/>
              <a:lstStyle/>
              <a:p>
                <a:r>
                  <a:rPr lang="it-IT">
                    <a:noFill/>
                  </a:rPr>
                  <a:t> </a:t>
                </a:r>
              </a:p>
            </p:txBody>
          </p:sp>
        </mc:Fallback>
      </mc:AlternateContent>
    </p:spTree>
    <p:extLst>
      <p:ext uri="{BB962C8B-B14F-4D97-AF65-F5344CB8AC3E}">
        <p14:creationId xmlns:p14="http://schemas.microsoft.com/office/powerpoint/2010/main" val="78762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p:txBody>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1534886"/>
                <a:ext cx="11767457" cy="4642077"/>
              </a:xfrm>
            </p:spPr>
            <p:txBody>
              <a:bodyPr>
                <a:normAutofit/>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p>
              <a:p>
                <a:endParaRPr lang="en-US"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 </m:t>
                          </m:r>
                        </m:e>
                      </m:d>
                      <m:r>
                        <a:rPr lang="en-US" b="0" i="0" noProof="0" smtClean="0">
                          <a:latin typeface="Cambria Math" panose="02040503050406030204" pitchFamily="18" charset="0"/>
                        </a:rPr>
                        <m:t> </m:t>
                      </m:r>
                    </m:oMath>
                  </m:oMathPara>
                </a14:m>
                <a:endParaRPr lang="en-US" b="0" i="0"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𝑙</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𝑝</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r>
                        <a:rPr lang="en-US" b="0" i="1" noProof="0" smtClean="0">
                          <a:latin typeface="Cambria Math" panose="02040503050406030204" pitchFamily="18" charset="0"/>
                          <a:ea typeface="Cambria Math" panose="02040503050406030204" pitchFamily="18" charset="0"/>
                        </a:rPr>
                        <m:t>𝑧</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𝑚</m:t>
                          </m:r>
                        </m:e>
                      </m:d>
                      <m:r>
                        <a:rPr lang="en-US" b="0" i="1" noProof="0" smtClean="0">
                          <a:latin typeface="Cambria Math" panose="02040503050406030204" pitchFamily="18" charset="0"/>
                          <a:ea typeface="Cambria Math" panose="02040503050406030204" pitchFamily="18" charset="0"/>
                        </a:rPr>
                        <m:t> </m:t>
                      </m:r>
                    </m:oMath>
                  </m:oMathPara>
                </a14:m>
                <a:endParaRPr lang="en-US" noProof="0" dirty="0"/>
              </a:p>
              <a:p>
                <a:r>
                  <a:rPr lang="en-US" noProof="0" dirty="0"/>
                  <a:t>Dual bound:</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noProof="0" dirty="0"/>
              </a:p>
              <a:p>
                <a:r>
                  <a:rPr lang="en-US" noProof="0" dirty="0"/>
                  <a:t>State constraint:</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oMath>
                  </m:oMathPara>
                </a14:m>
                <a:endParaRPr lang="en-US" noProof="0" dirty="0"/>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1534886"/>
                <a:ext cx="11767457" cy="4642077"/>
              </a:xfrm>
              <a:blipFill>
                <a:blip r:embed="rId2"/>
                <a:stretch>
                  <a:fillRect l="-933" t="-2365"/>
                </a:stretch>
              </a:blipFill>
            </p:spPr>
            <p:txBody>
              <a:bodyPr/>
              <a:lstStyle/>
              <a:p>
                <a:r>
                  <a:rPr lang="it-IT">
                    <a:noFill/>
                  </a:rPr>
                  <a:t> </a:t>
                </a:r>
              </a:p>
            </p:txBody>
          </p:sp>
        </mc:Fallback>
      </mc:AlternateContent>
    </p:spTree>
    <p:extLst>
      <p:ext uri="{BB962C8B-B14F-4D97-AF65-F5344CB8AC3E}">
        <p14:creationId xmlns:p14="http://schemas.microsoft.com/office/powerpoint/2010/main" val="373163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48742-9C52-096E-DB73-8EE23FDCCA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9177134-C761-1AB2-A35C-79265C862A49}"/>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F7D0CF36-2B48-948B-BAC3-8740A7E77F0E}"/>
              </a:ext>
            </a:extLst>
          </p:cNvPr>
          <p:cNvSpPr>
            <a:spLocks noGrp="1"/>
          </p:cNvSpPr>
          <p:nvPr>
            <p:ph sz="half" idx="2"/>
          </p:nvPr>
        </p:nvSpPr>
        <p:spPr>
          <a:xfrm>
            <a:off x="838200" y="1240971"/>
            <a:ext cx="10515600" cy="4935992"/>
          </a:xfrm>
        </p:spPr>
        <p:txBody>
          <a:bodyPr>
            <a:normAutofit lnSpcReduction="10000"/>
          </a:bodyPr>
          <a:lstStyle/>
          <a:p>
            <a:r>
              <a:rPr lang="en-US" noProof="0" dirty="0"/>
              <a:t>As seen in the formulation of the model, to enforce the implied constraint it is necessary to define the number of active vehicles as a state variable.</a:t>
            </a:r>
          </a:p>
          <a:p>
            <a:r>
              <a:rPr lang="en-US" dirty="0"/>
              <a:t>For this reason, two different (but very similar) types of transitions are needed: adding a location to an already not empty path and adding the first location to a path.</a:t>
            </a:r>
          </a:p>
          <a:p>
            <a:r>
              <a:rPr lang="en-US" noProof="0" dirty="0"/>
              <a:t>The </a:t>
            </a:r>
            <a:r>
              <a:rPr lang="en-US" dirty="0"/>
              <a:t>latter is needed because it has the additional effect of increasing the number of active vehicles k.</a:t>
            </a:r>
          </a:p>
          <a:p>
            <a:r>
              <a:rPr lang="en-US" noProof="0" dirty="0"/>
              <a:t>For the models without the implied constraint,  it is possible to define just one type of transition from the current location </a:t>
            </a:r>
            <a:r>
              <a:rPr lang="en-US" dirty="0"/>
              <a:t>to</a:t>
            </a:r>
            <a:r>
              <a:rPr lang="en-US" noProof="0" dirty="0"/>
              <a:t> a location different from the depot, reducing the</a:t>
            </a:r>
            <a:r>
              <a:rPr lang="en-US" dirty="0"/>
              <a:t> complexity of the model.</a:t>
            </a:r>
            <a:endParaRPr lang="en-US" noProof="0" dirty="0"/>
          </a:p>
        </p:txBody>
      </p:sp>
    </p:spTree>
    <p:extLst>
      <p:ext uri="{BB962C8B-B14F-4D97-AF65-F5344CB8AC3E}">
        <p14:creationId xmlns:p14="http://schemas.microsoft.com/office/powerpoint/2010/main" val="196368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b="0" noProof="0" dirty="0"/>
                  <a:t>p</a:t>
                </a:r>
                <a14:m>
                  <m:oMath xmlns:m="http://schemas.openxmlformats.org/officeDocument/2006/math">
                    <m:r>
                      <a:rPr lang="en-US" b="0" i="1" noProof="0" smtClean="0">
                        <a:latin typeface="Cambria Math" panose="02040503050406030204" pitchFamily="18" charset="0"/>
                      </a:rPr>
                      <m:t> </m:t>
                    </m:r>
                  </m:oMath>
                </a14:m>
                <a:r>
                  <a:rPr lang="en-US" noProof="0" dirty="0"/>
                  <a:t>: partial </a:t>
                </a:r>
                <a:r>
                  <a:rPr lang="en-US" dirty="0"/>
                  <a:t>distance</a:t>
                </a:r>
                <a:endParaRPr lang="en-US" noProof="0" dirty="0"/>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pPr marL="0" indent="0">
                  <a:buNone/>
                </a:pPr>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29214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4920129"/>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m:t>
                                                              </m:r>
                                                              <m:r>
                                                                <a:rPr lang="en-US" sz="1875" b="0" i="1" noProof="0" smtClean="0">
                                                                  <a:latin typeface="Cambria Math" panose="02040503050406030204" pitchFamily="18" charset="0"/>
                                                                  <a:ea typeface="Cambria Math" panose="02040503050406030204" pitchFamily="18" charset="0"/>
                                                                </a:rPr>
                                                                <m:t>𝑎𝑥</m:t>
                                                              </m:r>
                                                            </m:e>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m:rPr>
                                                                      <m:sty m:val="p"/>
                                                                    </m:rPr>
                                                                    <a:rPr lang="en-US" sz="1875" b="0" i="0" noProof="0" smtClean="0">
                                                                      <a:latin typeface="Cambria Math" panose="02040503050406030204" pitchFamily="18" charset="0"/>
                                                                      <a:ea typeface="Cambria Math" panose="02040503050406030204" pitchFamily="18" charset="0"/>
                                                                    </a:rPr>
                                                                    <m:t>max</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e>
                                                              </m:d>
                                                            </m:e>
                                                          </m:d>
                                                        </m:e>
                                                      </m:func>
                                                      <m:r>
                                                        <a:rPr lang="en-US" sz="1875" b="0" i="1" noProof="0" smtClean="0">
                                                          <a:latin typeface="Cambria Math" panose="02040503050406030204" pitchFamily="18" charset="0"/>
                                                          <a:ea typeface="Cambria Math" panose="02040503050406030204" pitchFamily="18" charset="0"/>
                                                        </a:rPr>
                                                        <m:t>⁡</m:t>
                                                      </m:r>
                                                    </m:e>
                                                    <m:sub/>
                                                  </m:sSub>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i="1">
                                                      <a:latin typeface="Cambria Math" panose="02040503050406030204" pitchFamily="18" charset="0"/>
                                                      <a:ea typeface="Cambria Math" panose="02040503050406030204" pitchFamily="18" charset="0"/>
                                                    </a:rPr>
                                                  </m:ctrlPr>
                                                </m:sSubPr>
                                                <m:e>
                                                  <m:r>
                                                    <a:rPr lang="en-US" sz="1875" i="1">
                                                      <a:latin typeface="Cambria Math" panose="02040503050406030204" pitchFamily="18" charset="0"/>
                                                      <a:ea typeface="Cambria Math" panose="02040503050406030204" pitchFamily="18" charset="0"/>
                                                    </a:rPr>
                                                    <m:t>𝑝</m:t>
                                                  </m:r>
                                                  <m:r>
                                                    <a:rPr lang="en-US" sz="1875" i="1">
                                                      <a:latin typeface="Cambria Math" panose="02040503050406030204" pitchFamily="18" charset="0"/>
                                                      <a:ea typeface="Cambria Math" panose="02040503050406030204" pitchFamily="18" charset="0"/>
                                                    </a:rPr>
                                                    <m:t>+ </m:t>
                                                  </m:r>
                                                  <m:r>
                                                    <a:rPr lang="en-US" sz="1875" i="1">
                                                      <a:latin typeface="Cambria Math" panose="02040503050406030204" pitchFamily="18" charset="0"/>
                                                      <a:ea typeface="Cambria Math" panose="02040503050406030204" pitchFamily="18" charset="0"/>
                                                    </a:rPr>
                                                    <m:t>𝑐</m:t>
                                                  </m:r>
                                                </m:e>
                                                <m:sub>
                                                  <m:r>
                                                    <a:rPr lang="en-US" sz="1875" i="1">
                                                      <a:latin typeface="Cambria Math" panose="02040503050406030204" pitchFamily="18" charset="0"/>
                                                      <a:ea typeface="Cambria Math" panose="02040503050406030204" pitchFamily="18" charset="0"/>
                                                    </a:rPr>
                                                    <m:t>𝑖</m:t>
                                                  </m:r>
                                                  <m:r>
                                                    <a:rPr lang="en-US" sz="1875" i="1">
                                                      <a:latin typeface="Cambria Math" panose="02040503050406030204" pitchFamily="18" charset="0"/>
                                                      <a:ea typeface="Cambria Math" panose="02040503050406030204" pitchFamily="18" charset="0"/>
                                                    </a:rPr>
                                                    <m:t>0</m:t>
                                                  </m:r>
                                                </m:sub>
                                              </m:sSub>
                                            </m:e>
                                          </m:d>
                                        </m:e>
                                      </m:d>
                                      <m:r>
                                        <a:rPr lang="en-US" sz="1875" b="0" i="1" noProof="0" smtClean="0">
                                          <a:latin typeface="Cambria Math" panose="02040503050406030204" pitchFamily="18" charset="0"/>
                                          <a:ea typeface="Cambria Math" panose="02040503050406030204" pitchFamily="18" charset="0"/>
                                        </a:rPr>
                                        <m:t>                                                                                                </m:t>
                                      </m:r>
                                    </m:e>
                                  </m:func>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4920129"/>
              </a:xfrm>
              <a:prstGeom prst="rect">
                <a:avLst/>
              </a:prstGeom>
              <a:blipFill>
                <a:blip r:embed="rId2"/>
                <a:stretch>
                  <a:fillRect l="-868" t="-620"/>
                </a:stretch>
              </a:blipFill>
            </p:spPr>
            <p:txBody>
              <a:bodyPr/>
              <a:lstStyle/>
              <a:p>
                <a:r>
                  <a:rPr lang="it-IT">
                    <a:noFill/>
                  </a:rPr>
                  <a:t> </a:t>
                </a:r>
              </a:p>
            </p:txBody>
          </p:sp>
        </mc:Fallback>
      </mc:AlternateContent>
    </p:spTree>
    <p:extLst>
      <p:ext uri="{BB962C8B-B14F-4D97-AF65-F5344CB8AC3E}">
        <p14:creationId xmlns:p14="http://schemas.microsoft.com/office/powerpoint/2010/main" val="364442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a:bodyPr>
              <a:lstStyle/>
              <a:p>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it-IT"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𝑝</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&lt;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933" t="-1913"/>
                </a:stretch>
              </a:blipFill>
            </p:spPr>
            <p:txBody>
              <a:bodyPr/>
              <a:lstStyle/>
              <a:p>
                <a:r>
                  <a:rPr lang="it-IT">
                    <a:noFill/>
                  </a:rPr>
                  <a:t> </a:t>
                </a:r>
              </a:p>
            </p:txBody>
          </p:sp>
        </mc:Fallback>
      </mc:AlternateContent>
    </p:spTree>
    <p:extLst>
      <p:ext uri="{BB962C8B-B14F-4D97-AF65-F5344CB8AC3E}">
        <p14:creationId xmlns:p14="http://schemas.microsoft.com/office/powerpoint/2010/main" val="160680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normAutofit fontScale="92500" lnSpcReduction="10000"/>
          </a:bodyPr>
          <a:lstStyle/>
          <a:p>
            <a:r>
              <a:rPr lang="en-US" noProof="0" dirty="0"/>
              <a:t>Both DIDP models were tested with slight variations, in particular: with and without the implied constraint on the number of vehicles and with and without the dual bound.</a:t>
            </a:r>
          </a:p>
          <a:p>
            <a:r>
              <a:rPr lang="en-US" noProof="0" dirty="0"/>
              <a:t>Each model has been run on</a:t>
            </a:r>
            <a:r>
              <a:rPr lang="en-US" dirty="0"/>
              <a:t> two different sets of benchmark instances, to study the performance of the model with instances of different dimensions and complexity.</a:t>
            </a:r>
          </a:p>
          <a:p>
            <a:r>
              <a:rPr lang="en-US" dirty="0"/>
              <a:t>The experiments were run </a:t>
            </a:r>
            <a:r>
              <a:rPr lang="en-US" noProof="0" dirty="0"/>
              <a:t>with the LNBS solver with a time limit of 10 minutes on an ASUS </a:t>
            </a:r>
            <a:r>
              <a:rPr lang="en-US" noProof="0" dirty="0" err="1"/>
              <a:t>Zenbook</a:t>
            </a:r>
            <a:r>
              <a:rPr lang="en-US" noProof="0" dirty="0"/>
              <a:t> UX431FN, Intel(R) Core(TM)i7-8565U CPU @ 1.80GHz, 8,00 GB RAM.</a:t>
            </a:r>
          </a:p>
          <a:p>
            <a:r>
              <a:rPr lang="en-US" noProof="0" dirty="0"/>
              <a:t>The primal integral has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5986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First Variation: Capacitated Vehicle Routing Problem with Time Windows</a:t>
            </a:r>
          </a:p>
        </p:txBody>
      </p:sp>
      <mc:AlternateContent xmlns:mc="http://schemas.openxmlformats.org/markup-compatibility/2006" xmlns:a14="http://schemas.microsoft.com/office/drawing/2010/main">
        <mc:Choice Requires="a14">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850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a:t>
                </a:r>
                <a:r>
                  <a:rPr lang="en-US" sz="2000" noProof="0" dirty="0"/>
                  <a:t> , a service time </a:t>
                </a:r>
                <a:r>
                  <a:rPr lang="en-US" sz="2000" noProof="0" dirty="0" err="1"/>
                  <a:t>s</a:t>
                </a:r>
                <a:r>
                  <a:rPr lang="en-US" sz="2000" baseline="-25000" noProof="0" dirty="0" err="1"/>
                  <a:t>i</a:t>
                </a:r>
                <a:r>
                  <a:rPr lang="en-US" sz="2000" noProof="0" dirty="0"/>
                  <a:t> (time to spend at the customer’s location), and a time window </a:t>
                </a:r>
                <a14:m>
                  <m:oMath xmlns:m="http://schemas.openxmlformats.org/officeDocument/2006/math">
                    <m:d>
                      <m:dPr>
                        <m:begChr m:val="["/>
                        <m:endChr m:val="]"/>
                        <m:ctrlPr>
                          <a:rPr lang="en-US" sz="2000" i="1" noProof="0" smtClean="0">
                            <a:latin typeface="Cambria Math" panose="02040503050406030204" pitchFamily="18" charset="0"/>
                          </a:rPr>
                        </m:ctrlPr>
                      </m:dPr>
                      <m:e>
                        <m:sSub>
                          <m:sSubPr>
                            <m:ctrlPr>
                              <a:rPr lang="en-US" sz="2000" i="1" noProof="0" smtClean="0">
                                <a:latin typeface="Cambria Math" panose="02040503050406030204" pitchFamily="18" charset="0"/>
                              </a:rPr>
                            </m:ctrlPr>
                          </m:sSubPr>
                          <m:e>
                            <m:r>
                              <a:rPr lang="en-US" sz="2000" b="0" i="1" noProof="0" smtClean="0">
                                <a:latin typeface="Cambria Math" panose="02040503050406030204" pitchFamily="18" charset="0"/>
                              </a:rPr>
                              <m:t>𝑎</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𝑏</m:t>
                            </m:r>
                          </m:e>
                          <m:sub>
                            <m:r>
                              <a:rPr lang="en-US" sz="2000" b="0" i="1" noProof="0" smtClean="0">
                                <a:latin typeface="Cambria Math" panose="02040503050406030204" pitchFamily="18" charset="0"/>
                              </a:rPr>
                              <m:t>𝑖</m:t>
                            </m:r>
                          </m:sub>
                        </m:sSub>
                      </m:e>
                    </m:d>
                    <m:r>
                      <a:rPr lang="en-US" sz="2000" b="0" i="0" noProof="0" smtClean="0">
                        <a:latin typeface="Cambria Math" panose="02040503050406030204" pitchFamily="18" charset="0"/>
                      </a:rPr>
                      <m:t>.</m:t>
                    </m:r>
                  </m:oMath>
                </a14:m>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r>
                  <a:rPr lang="en-US" sz="2000" noProof="0" dirty="0"/>
                  <a:t> .</a:t>
                </a:r>
                <a:endParaRPr lang="en-US" sz="2000" baseline="-25000" noProof="0" dirty="0"/>
              </a:p>
              <a:p>
                <a:r>
                  <a:rPr lang="en-US" sz="2000" noProof="0" dirty="0"/>
                  <a:t>We must visit each customer once within its time window, starting and ending at the depot , without exceeding the capacity of the vehicles.</a:t>
                </a:r>
              </a:p>
              <a:p>
                <a:r>
                  <a:rPr lang="en-US" sz="2000" noProof="0" dirty="0"/>
                  <a:t>The objective is to minimize the total distance traveled.</a:t>
                </a:r>
              </a:p>
            </p:txBody>
          </p:sp>
        </mc:Choice>
        <mc:Fallback xmlns="">
          <p:sp>
            <p:nvSpPr>
              <p:cNvPr id="26" name="Content Placeholder 10">
                <a:extLst>
                  <a:ext uri="{FF2B5EF4-FFF2-40B4-BE49-F238E27FC236}">
                    <a16:creationId xmlns:a16="http://schemas.microsoft.com/office/drawing/2014/main" id="{883B3ACC-C512-BA6D-35FB-A233BFBACF5C}"/>
                  </a:ext>
                </a:extLst>
              </p:cNvPr>
              <p:cNvSpPr>
                <a:spLocks noGrp="1" noRot="1" noChangeAspect="1" noMove="1" noResize="1" noEditPoints="1" noAdjustHandles="1" noChangeArrowheads="1" noChangeShapeType="1" noTextEdit="1"/>
              </p:cNvSpPr>
              <p:nvPr>
                <p:ph idx="1"/>
              </p:nvPr>
            </p:nvSpPr>
            <p:spPr>
              <a:xfrm>
                <a:off x="838199" y="2686323"/>
                <a:ext cx="4783697" cy="3433583"/>
              </a:xfrm>
              <a:blipFill>
                <a:blip r:embed="rId2"/>
                <a:stretch>
                  <a:fillRect l="-510" t="-1776" r="-764" b="-178"/>
                </a:stretch>
              </a:blipFill>
            </p:spPr>
            <p:txBody>
              <a:bodyPr/>
              <a:lstStyle/>
              <a:p>
                <a:r>
                  <a:rPr lang="it-IT">
                    <a:noFill/>
                  </a:rPr>
                  <a:t> </a:t>
                </a:r>
              </a:p>
            </p:txBody>
          </p:sp>
        </mc:Fallback>
      </mc:AlternateContent>
      <p:pic>
        <p:nvPicPr>
          <p:cNvPr id="7" name="Immagine 6" descr="Immagine che contiene testo, linea, diagramma, schermata">
            <a:extLst>
              <a:ext uri="{FF2B5EF4-FFF2-40B4-BE49-F238E27FC236}">
                <a16:creationId xmlns:a16="http://schemas.microsoft.com/office/drawing/2014/main" id="{6CFEA728-2FC9-5CCA-5427-6F0DE3F2C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313" y="1255875"/>
            <a:ext cx="6041573" cy="4346250"/>
          </a:xfrm>
          <a:prstGeom prst="rect">
            <a:avLst/>
          </a:prstGeom>
        </p:spPr>
      </p:pic>
    </p:spTree>
    <p:extLst>
      <p:ext uri="{BB962C8B-B14F-4D97-AF65-F5344CB8AC3E}">
        <p14:creationId xmlns:p14="http://schemas.microsoft.com/office/powerpoint/2010/main" val="147970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F3E5F1-C89B-9507-49AE-E2CFD0ADB820}"/>
              </a:ext>
            </a:extLst>
          </p:cNvPr>
          <p:cNvSpPr>
            <a:spLocks noGrp="1"/>
          </p:cNvSpPr>
          <p:nvPr>
            <p:ph type="title"/>
          </p:nvPr>
        </p:nvSpPr>
        <p:spPr/>
        <p:txBody>
          <a:bodyPr/>
          <a:lstStyle/>
          <a:p>
            <a:r>
              <a:rPr lang="en-US" noProof="0" dirty="0"/>
              <a:t>The Benchmark instances</a:t>
            </a:r>
          </a:p>
        </p:txBody>
      </p:sp>
      <p:sp>
        <p:nvSpPr>
          <p:cNvPr id="3" name="Segnaposto contenuto 2">
            <a:extLst>
              <a:ext uri="{FF2B5EF4-FFF2-40B4-BE49-F238E27FC236}">
                <a16:creationId xmlns:a16="http://schemas.microsoft.com/office/drawing/2014/main" id="{00FD9825-C614-107A-0D52-BE2564BF2CA7}"/>
              </a:ext>
            </a:extLst>
          </p:cNvPr>
          <p:cNvSpPr>
            <a:spLocks noGrp="1"/>
          </p:cNvSpPr>
          <p:nvPr>
            <p:ph idx="1"/>
          </p:nvPr>
        </p:nvSpPr>
        <p:spPr/>
        <p:txBody>
          <a:bodyPr/>
          <a:lstStyle/>
          <a:p>
            <a:r>
              <a:rPr lang="en-US" noProof="0" dirty="0"/>
              <a:t>The A set of benchmark instances (</a:t>
            </a:r>
            <a:r>
              <a:rPr lang="en-US" noProof="0" dirty="0" err="1"/>
              <a:t>Augerat</a:t>
            </a:r>
            <a:r>
              <a:rPr lang="en-US" noProof="0" dirty="0"/>
              <a:t>, 1995) are instances going from 30 to 80 locations and from 5 to 10 vehicles. Those are used to evaluate the performance of models on small instances.</a:t>
            </a:r>
          </a:p>
          <a:p>
            <a:r>
              <a:rPr lang="en-US" dirty="0"/>
              <a:t>The Golden set of benchmark instances (Golden et al., 1998) are instances going from 200 to almost 500 locations and from 5 to almost 40 vehicles. Those are used to evaluate the performance of models on medium/big size instances.</a:t>
            </a:r>
          </a:p>
          <a:p>
            <a:endParaRPr lang="en-US" noProof="0" dirty="0"/>
          </a:p>
        </p:txBody>
      </p:sp>
    </p:spTree>
    <p:extLst>
      <p:ext uri="{BB962C8B-B14F-4D97-AF65-F5344CB8AC3E}">
        <p14:creationId xmlns:p14="http://schemas.microsoft.com/office/powerpoint/2010/main" val="395484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7823E-9F7F-6272-0E6D-C038BE3BD4F0}"/>
              </a:ext>
            </a:extLst>
          </p:cNvPr>
          <p:cNvSpPr>
            <a:spLocks noGrp="1"/>
          </p:cNvSpPr>
          <p:nvPr>
            <p:ph type="title"/>
          </p:nvPr>
        </p:nvSpPr>
        <p:spPr/>
        <p:txBody>
          <a:bodyPr/>
          <a:lstStyle/>
          <a:p>
            <a:pPr algn="ctr"/>
            <a:r>
              <a:rPr lang="en-US" noProof="0" dirty="0"/>
              <a:t>Results on the A Set</a:t>
            </a:r>
          </a:p>
        </p:txBody>
      </p:sp>
      <p:sp>
        <p:nvSpPr>
          <p:cNvPr id="3" name="Segnaposto contenuto 2">
            <a:extLst>
              <a:ext uri="{FF2B5EF4-FFF2-40B4-BE49-F238E27FC236}">
                <a16:creationId xmlns:a16="http://schemas.microsoft.com/office/drawing/2014/main" id="{80DBD58B-48B4-EDEB-F2AD-09A13856EF3B}"/>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399147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4" name="Segnaposto contenuto 3" descr="Immagine che contiene testo, linea, diagramma, Diagramma&#10;&#10;Il contenuto generato dall'IA potrebbe non essere corretto.">
            <a:extLst>
              <a:ext uri="{FF2B5EF4-FFF2-40B4-BE49-F238E27FC236}">
                <a16:creationId xmlns:a16="http://schemas.microsoft.com/office/drawing/2014/main" id="{F31D3D61-7138-F0A8-6F4D-43DE312F7F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1133397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C4BB1-FCBE-1FF1-264E-7949508E78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2754D01-F335-ED76-D61C-8E3A85ACB8DF}"/>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0B1C44AD-7932-4CED-D090-EBEADBB43A38}"/>
              </a:ext>
            </a:extLst>
          </p:cNvPr>
          <p:cNvSpPr>
            <a:spLocks noGrp="1"/>
          </p:cNvSpPr>
          <p:nvPr>
            <p:ph sz="half" idx="2"/>
          </p:nvPr>
        </p:nvSpPr>
        <p:spPr>
          <a:xfrm>
            <a:off x="838200" y="1825625"/>
            <a:ext cx="10515600" cy="4351338"/>
          </a:xfrm>
        </p:spPr>
        <p:txBody>
          <a:bodyPr/>
          <a:lstStyle/>
          <a:p>
            <a:r>
              <a:rPr lang="en-US" noProof="0" dirty="0"/>
              <a:t>For the smaller instances, the dual bound has a positive effect on the performance.</a:t>
            </a:r>
          </a:p>
          <a:p>
            <a:r>
              <a:rPr lang="en-US" dirty="0"/>
              <a:t>The implied constraint seems to have a very little effect on performances.</a:t>
            </a:r>
          </a:p>
          <a:p>
            <a:r>
              <a:rPr lang="en-US" noProof="0" dirty="0"/>
              <a:t>For the final evaluation, </a:t>
            </a:r>
            <a:r>
              <a:rPr lang="en-US" dirty="0"/>
              <a:t>the model with the bound and without the implied constraint will be kept.</a:t>
            </a:r>
            <a:endParaRPr lang="en-US" noProof="0" dirty="0"/>
          </a:p>
        </p:txBody>
      </p:sp>
    </p:spTree>
    <p:extLst>
      <p:ext uri="{BB962C8B-B14F-4D97-AF65-F5344CB8AC3E}">
        <p14:creationId xmlns:p14="http://schemas.microsoft.com/office/powerpoint/2010/main" val="1162539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0DF92-A0FE-13FF-3A7A-A0F5D9C6F79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C0BEA92-51CA-8DA0-7595-1FE6E1C0592F}"/>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21773048-F4DB-5EF4-7BA9-D565E5FE25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23258"/>
            <a:ext cx="8629466" cy="5393416"/>
          </a:xfrm>
        </p:spPr>
      </p:pic>
    </p:spTree>
    <p:extLst>
      <p:ext uri="{BB962C8B-B14F-4D97-AF65-F5344CB8AC3E}">
        <p14:creationId xmlns:p14="http://schemas.microsoft.com/office/powerpoint/2010/main" val="237485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9E3C3-72EB-A1C9-A98A-2F0732AFE99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81FE0D-ACB9-9A44-9532-3000B4D5D30D}"/>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629063D4-D9E7-626E-306F-E60257E23B1E}"/>
              </a:ext>
            </a:extLst>
          </p:cNvPr>
          <p:cNvSpPr>
            <a:spLocks noGrp="1"/>
          </p:cNvSpPr>
          <p:nvPr>
            <p:ph sz="half" idx="2"/>
          </p:nvPr>
        </p:nvSpPr>
        <p:spPr>
          <a:xfrm>
            <a:off x="838200" y="1825625"/>
            <a:ext cx="10515600" cy="4351338"/>
          </a:xfrm>
        </p:spPr>
        <p:txBody>
          <a:bodyPr/>
          <a:lstStyle/>
          <a:p>
            <a:r>
              <a:rPr lang="en-US" noProof="0" dirty="0"/>
              <a:t>As for </a:t>
            </a:r>
            <a:r>
              <a:rPr lang="en-US" dirty="0"/>
              <a:t>the previous model, the dual bound has a positive effect on the performance.</a:t>
            </a:r>
          </a:p>
          <a:p>
            <a:r>
              <a:rPr lang="en-US" dirty="0"/>
              <a:t>The presence of the implied constraint is not as decisive as the dual bound, but it seems to have a clearer positive effect than before.</a:t>
            </a:r>
          </a:p>
          <a:p>
            <a:r>
              <a:rPr lang="en-US" dirty="0"/>
              <a:t>For the final evaluation, the model with the bound and the implied constraint will be kept.</a:t>
            </a:r>
          </a:p>
          <a:p>
            <a:endParaRPr lang="en-US" noProof="0" dirty="0"/>
          </a:p>
        </p:txBody>
      </p:sp>
    </p:spTree>
    <p:extLst>
      <p:ext uri="{BB962C8B-B14F-4D97-AF65-F5344CB8AC3E}">
        <p14:creationId xmlns:p14="http://schemas.microsoft.com/office/powerpoint/2010/main" val="4766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C1AB-8502-6079-7A08-9845426DF0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906E707-0A78-1232-6C89-5F45F58377C7}"/>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9" name="Segnaposto contenuto 8" descr="Immagine che contiene testo, Diagramma, linea, diagramma&#10;&#10;Il contenuto generato dall'IA potrebbe non essere corretto.">
            <a:extLst>
              <a:ext uri="{FF2B5EF4-FFF2-40B4-BE49-F238E27FC236}">
                <a16:creationId xmlns:a16="http://schemas.microsoft.com/office/drawing/2014/main" id="{2EC40100-B75A-60EE-854E-D4A4DDD9A4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175658"/>
            <a:ext cx="8629466" cy="5393416"/>
          </a:xfrm>
        </p:spPr>
      </p:pic>
    </p:spTree>
    <p:extLst>
      <p:ext uri="{BB962C8B-B14F-4D97-AF65-F5344CB8AC3E}">
        <p14:creationId xmlns:p14="http://schemas.microsoft.com/office/powerpoint/2010/main" val="754996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397A-94D0-64AF-8A95-2C9618258F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9988B1-2B6F-6FD0-1003-436B2F20973D}"/>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7BBB402D-FEE7-25BB-1E79-987A8FCEF515}"/>
              </a:ext>
            </a:extLst>
          </p:cNvPr>
          <p:cNvSpPr>
            <a:spLocks noGrp="1"/>
          </p:cNvSpPr>
          <p:nvPr>
            <p:ph sz="half" idx="2"/>
          </p:nvPr>
        </p:nvSpPr>
        <p:spPr>
          <a:xfrm>
            <a:off x="838200" y="1825625"/>
            <a:ext cx="10515600" cy="4351338"/>
          </a:xfrm>
        </p:spPr>
        <p:txBody>
          <a:bodyPr/>
          <a:lstStyle/>
          <a:p>
            <a:r>
              <a:rPr lang="en-US" dirty="0"/>
              <a:t>The CP model implementing the giant tour representation is clearly outperforming the model based on constructing all the tours in parallel, as expected.</a:t>
            </a:r>
          </a:p>
          <a:p>
            <a:r>
              <a:rPr lang="en-US" dirty="0"/>
              <a:t>The implied constraint seems to make performance slightly better.</a:t>
            </a:r>
          </a:p>
          <a:p>
            <a:r>
              <a:rPr lang="en-US" dirty="0"/>
              <a:t>The GTR model with the implied constraint will be used for the final evaluation.</a:t>
            </a:r>
          </a:p>
        </p:txBody>
      </p:sp>
    </p:spTree>
    <p:extLst>
      <p:ext uri="{BB962C8B-B14F-4D97-AF65-F5344CB8AC3E}">
        <p14:creationId xmlns:p14="http://schemas.microsoft.com/office/powerpoint/2010/main" val="173464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E3391-11F1-21E4-119A-6BB2E58083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A96F605-1E96-46A2-65EB-F65E6A342583}"/>
              </a:ext>
            </a:extLst>
          </p:cNvPr>
          <p:cNvSpPr>
            <a:spLocks noGrp="1"/>
          </p:cNvSpPr>
          <p:nvPr>
            <p:ph type="title"/>
          </p:nvPr>
        </p:nvSpPr>
        <p:spPr>
          <a:xfrm>
            <a:off x="838200" y="365126"/>
            <a:ext cx="10515600" cy="734332"/>
          </a:xfrm>
        </p:spPr>
        <p:txBody>
          <a:bodyPr/>
          <a:lstStyle/>
          <a:p>
            <a:pPr algn="ctr"/>
            <a:r>
              <a:rPr lang="en-US" dirty="0"/>
              <a:t>A</a:t>
            </a:r>
            <a:r>
              <a:rPr lang="en-US" noProof="0" dirty="0"/>
              <a:t> Set: Final Evaluation</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AFD5A67F-4CED-1142-D1FA-D5AB028A57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280618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5CCE-A45D-633C-495A-D38E3B8FBB4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EF3BD25-6BF5-D922-4981-678410EA5F16}"/>
              </a:ext>
            </a:extLst>
          </p:cNvPr>
          <p:cNvSpPr>
            <a:spLocks noGrp="1"/>
          </p:cNvSpPr>
          <p:nvPr>
            <p:ph type="title"/>
          </p:nvPr>
        </p:nvSpPr>
        <p:spPr>
          <a:xfrm>
            <a:off x="838200" y="365126"/>
            <a:ext cx="10515600" cy="734332"/>
          </a:xfrm>
        </p:spPr>
        <p:txBody>
          <a:bodyPr/>
          <a:lstStyle/>
          <a:p>
            <a:pPr algn="ctr"/>
            <a:r>
              <a:rPr lang="en-US" dirty="0"/>
              <a:t>A Set</a:t>
            </a:r>
            <a:r>
              <a:rPr lang="en-US" noProof="0" dirty="0"/>
              <a:t>: Final Evaluation</a:t>
            </a:r>
          </a:p>
        </p:txBody>
      </p:sp>
      <p:sp>
        <p:nvSpPr>
          <p:cNvPr id="4" name="Segnaposto contenuto 3">
            <a:extLst>
              <a:ext uri="{FF2B5EF4-FFF2-40B4-BE49-F238E27FC236}">
                <a16:creationId xmlns:a16="http://schemas.microsoft.com/office/drawing/2014/main" id="{0FCCF43E-9797-C5EB-0678-5F01D0A51BDE}"/>
              </a:ext>
            </a:extLst>
          </p:cNvPr>
          <p:cNvSpPr>
            <a:spLocks noGrp="1"/>
          </p:cNvSpPr>
          <p:nvPr>
            <p:ph sz="half" idx="2"/>
          </p:nvPr>
        </p:nvSpPr>
        <p:spPr>
          <a:xfrm>
            <a:off x="838200" y="1825625"/>
            <a:ext cx="10515600" cy="4351338"/>
          </a:xfrm>
        </p:spPr>
        <p:txBody>
          <a:bodyPr/>
          <a:lstStyle/>
          <a:p>
            <a:r>
              <a:rPr lang="en-US" dirty="0"/>
              <a:t>The DIDP model with the formulation based on the giant tour representation is outperforming the other DIDP model.</a:t>
            </a:r>
          </a:p>
          <a:p>
            <a:r>
              <a:rPr lang="en-US" noProof="0" dirty="0"/>
              <a:t>The CP model</a:t>
            </a:r>
            <a:r>
              <a:rPr lang="en-US" dirty="0"/>
              <a:t> used as baseline is the best overall model for the smaller instances.</a:t>
            </a:r>
            <a:endParaRPr lang="en-US" noProof="0" dirty="0"/>
          </a:p>
        </p:txBody>
      </p:sp>
    </p:spTree>
    <p:extLst>
      <p:ext uri="{BB962C8B-B14F-4D97-AF65-F5344CB8AC3E}">
        <p14:creationId xmlns:p14="http://schemas.microsoft.com/office/powerpoint/2010/main" val="324986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noProof="0" dirty="0"/>
                  <a:t>t: time</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𝑠</m:t>
                        </m:r>
                      </m:e>
                      <m:sub>
                        <m:r>
                          <a:rPr lang="en-US" b="0" i="1" noProof="0" smtClean="0">
                            <a:latin typeface="Cambria Math" panose="02040503050406030204" pitchFamily="18" charset="0"/>
                          </a:rPr>
                          <m:t>𝑖</m:t>
                        </m:r>
                      </m:sub>
                    </m:sSub>
                  </m:oMath>
                </a14:m>
                <a:r>
                  <a:rPr lang="en-US" noProof="0" dirty="0"/>
                  <a:t>: customer’s service time</a:t>
                </a:r>
              </a:p>
              <a:p>
                <a14:m>
                  <m:oMath xmlns:m="http://schemas.openxmlformats.org/officeDocument/2006/math">
                    <m:d>
                      <m:dPr>
                        <m:begChr m:val="["/>
                        <m:endChr m:val="]"/>
                        <m:ctrlPr>
                          <a:rPr lang="en-US" sz="2800" i="1" noProof="0" smtClean="0">
                            <a:latin typeface="Cambria Math" panose="02040503050406030204" pitchFamily="18" charset="0"/>
                          </a:rPr>
                        </m:ctrlPr>
                      </m:dPr>
                      <m:e>
                        <m:sSub>
                          <m:sSubPr>
                            <m:ctrlPr>
                              <a:rPr lang="en-US" sz="2800" i="1" noProof="0" smtClean="0">
                                <a:latin typeface="Cambria Math" panose="02040503050406030204" pitchFamily="18" charset="0"/>
                              </a:rPr>
                            </m:ctrlPr>
                          </m:sSubPr>
                          <m:e>
                            <m:r>
                              <a:rPr lang="en-US" sz="2800" b="0" i="1" noProof="0" smtClean="0">
                                <a:latin typeface="Cambria Math" panose="02040503050406030204" pitchFamily="18" charset="0"/>
                              </a:rPr>
                              <m:t>𝑎</m:t>
                            </m:r>
                          </m:e>
                          <m:sub>
                            <m:r>
                              <a:rPr lang="en-US" sz="2800" b="0" i="1" noProof="0" smtClean="0">
                                <a:latin typeface="Cambria Math" panose="02040503050406030204" pitchFamily="18" charset="0"/>
                              </a:rPr>
                              <m:t>𝑖</m:t>
                            </m:r>
                          </m:sub>
                        </m:sSub>
                        <m:r>
                          <a:rPr lang="en-US" sz="2800" b="0" i="1" noProof="0" smtClean="0">
                            <a:latin typeface="Cambria Math" panose="02040503050406030204" pitchFamily="18" charset="0"/>
                          </a:rPr>
                          <m:t>, </m:t>
                        </m:r>
                        <m:sSub>
                          <m:sSubPr>
                            <m:ctrlPr>
                              <a:rPr lang="en-US" sz="2800" b="0" i="1" noProof="0" smtClean="0">
                                <a:latin typeface="Cambria Math" panose="02040503050406030204" pitchFamily="18" charset="0"/>
                              </a:rPr>
                            </m:ctrlPr>
                          </m:sSubPr>
                          <m:e>
                            <m:r>
                              <a:rPr lang="en-US" sz="2800" b="0" i="1" noProof="0" smtClean="0">
                                <a:latin typeface="Cambria Math" panose="02040503050406030204" pitchFamily="18" charset="0"/>
                              </a:rPr>
                              <m:t>𝑏</m:t>
                            </m:r>
                          </m:e>
                          <m:sub>
                            <m:r>
                              <a:rPr lang="en-US" sz="2800" b="0" i="1" noProof="0" smtClean="0">
                                <a:latin typeface="Cambria Math" panose="02040503050406030204" pitchFamily="18" charset="0"/>
                              </a:rPr>
                              <m:t>𝑖</m:t>
                            </m:r>
                          </m:sub>
                        </m:sSub>
                      </m:e>
                    </m:d>
                  </m:oMath>
                </a14:m>
                <a:r>
                  <a:rPr lang="en-US" sz="2800" noProof="0" dirty="0"/>
                  <a:t>: customer’s time window</a:t>
                </a:r>
              </a:p>
              <a:p>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3081"/>
                </a:stretch>
              </a:blipFill>
            </p:spPr>
            <p:txBody>
              <a:bodyPr/>
              <a:lstStyle/>
              <a:p>
                <a:r>
                  <a:rPr lang="it-IT">
                    <a:noFill/>
                  </a:rPr>
                  <a:t> </a:t>
                </a:r>
              </a:p>
            </p:txBody>
          </p:sp>
        </mc:Fallback>
      </mc:AlternateContent>
    </p:spTree>
    <p:extLst>
      <p:ext uri="{BB962C8B-B14F-4D97-AF65-F5344CB8AC3E}">
        <p14:creationId xmlns:p14="http://schemas.microsoft.com/office/powerpoint/2010/main" val="622246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486BB-B536-FFD8-899A-9A118B1ADC9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6040DA3-F5A0-690C-444C-D1356943D0E7}"/>
              </a:ext>
            </a:extLst>
          </p:cNvPr>
          <p:cNvSpPr>
            <a:spLocks noGrp="1"/>
          </p:cNvSpPr>
          <p:nvPr>
            <p:ph type="title"/>
          </p:nvPr>
        </p:nvSpPr>
        <p:spPr/>
        <p:txBody>
          <a:bodyPr/>
          <a:lstStyle/>
          <a:p>
            <a:pPr algn="ctr"/>
            <a:r>
              <a:rPr lang="en-US" noProof="0" dirty="0"/>
              <a:t>Results on the Golden Set</a:t>
            </a:r>
          </a:p>
        </p:txBody>
      </p:sp>
      <p:sp>
        <p:nvSpPr>
          <p:cNvPr id="3" name="Segnaposto contenuto 2">
            <a:extLst>
              <a:ext uri="{FF2B5EF4-FFF2-40B4-BE49-F238E27FC236}">
                <a16:creationId xmlns:a16="http://schemas.microsoft.com/office/drawing/2014/main" id="{506D1876-1DE6-7119-BC35-8E64703F882D}"/>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1267803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8085E-678D-93D0-7703-0975EA77F03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CB1AF2C-676F-A7F4-7CC9-0269A6807707}"/>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19" name="Segnaposto contenuto 18" descr="Immagine che contiene testo, linea, Diagramma, diagramma&#10;&#10;Il contenuto generato dall'IA potrebbe non essere corretto.">
            <a:extLst>
              <a:ext uri="{FF2B5EF4-FFF2-40B4-BE49-F238E27FC236}">
                <a16:creationId xmlns:a16="http://schemas.microsoft.com/office/drawing/2014/main" id="{CFD7B0A8-D53A-A29D-6657-642B8C0575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3193" y="1099458"/>
            <a:ext cx="8645614" cy="5403509"/>
          </a:xfrm>
        </p:spPr>
      </p:pic>
    </p:spTree>
    <p:extLst>
      <p:ext uri="{BB962C8B-B14F-4D97-AF65-F5344CB8AC3E}">
        <p14:creationId xmlns:p14="http://schemas.microsoft.com/office/powerpoint/2010/main" val="15969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70EDD-4DE2-D090-A87F-AFDF0656E8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724B27A-2B39-3BBB-6893-6767F36FDCCA}"/>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4E9492BE-3CBF-2FC8-FC44-4E50DB426980}"/>
              </a:ext>
            </a:extLst>
          </p:cNvPr>
          <p:cNvSpPr>
            <a:spLocks noGrp="1"/>
          </p:cNvSpPr>
          <p:nvPr>
            <p:ph sz="half" idx="2"/>
          </p:nvPr>
        </p:nvSpPr>
        <p:spPr>
          <a:xfrm>
            <a:off x="838200" y="1825625"/>
            <a:ext cx="10515600" cy="4351338"/>
          </a:xfrm>
        </p:spPr>
        <p:txBody>
          <a:bodyPr/>
          <a:lstStyle/>
          <a:p>
            <a:r>
              <a:rPr lang="en-US" noProof="0" dirty="0"/>
              <a:t>For greater instances, the dual bound makes the performance of the model worse.</a:t>
            </a:r>
          </a:p>
          <a:p>
            <a:r>
              <a:rPr lang="en-US" dirty="0"/>
              <a:t>The implied constraint is probably less effective than just reducing the complexity of the model by exploiting less transitions.</a:t>
            </a:r>
          </a:p>
          <a:p>
            <a:r>
              <a:rPr lang="en-US" dirty="0"/>
              <a:t>T</a:t>
            </a:r>
            <a:r>
              <a:rPr lang="en-US" noProof="0" dirty="0"/>
              <a:t>he base model will be kept for the final evaluation, without any additional constraint and dual bound.</a:t>
            </a:r>
          </a:p>
        </p:txBody>
      </p:sp>
    </p:spTree>
    <p:extLst>
      <p:ext uri="{BB962C8B-B14F-4D97-AF65-F5344CB8AC3E}">
        <p14:creationId xmlns:p14="http://schemas.microsoft.com/office/powerpoint/2010/main" val="214571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40E3-E549-8107-4C66-BE32E60F1C3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33D3DC2-A7F7-B3C9-F84B-D846A5A9F4CC}"/>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13" name="Segnaposto contenuto 12" descr="Immagine che contiene testo, Diagramma, diagramma, linea&#10;&#10;Il contenuto generato dall'IA potrebbe non essere corretto.">
            <a:extLst>
              <a:ext uri="{FF2B5EF4-FFF2-40B4-BE49-F238E27FC236}">
                <a16:creationId xmlns:a16="http://schemas.microsoft.com/office/drawing/2014/main" id="{D570E962-5186-7E51-32E1-9E8DDF9EFF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408260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5B8FA-A089-8769-A3DF-A24149A377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557691E-C3D4-3BC4-20B7-4C069700804A}"/>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9E0C76BB-D8E2-6114-D6D9-9466F8D38F3F}"/>
              </a:ext>
            </a:extLst>
          </p:cNvPr>
          <p:cNvSpPr>
            <a:spLocks noGrp="1"/>
          </p:cNvSpPr>
          <p:nvPr>
            <p:ph sz="half" idx="2"/>
          </p:nvPr>
        </p:nvSpPr>
        <p:spPr>
          <a:xfrm>
            <a:off x="838200" y="1825625"/>
            <a:ext cx="10515600" cy="4351338"/>
          </a:xfrm>
        </p:spPr>
        <p:txBody>
          <a:bodyPr/>
          <a:lstStyle/>
          <a:p>
            <a:r>
              <a:rPr lang="en-US" noProof="0" dirty="0"/>
              <a:t>The performance’s trends that can be observed are the same of the previous DIDP model:  both the dual bound and the implied constraint make the</a:t>
            </a:r>
            <a:r>
              <a:rPr lang="en-US" dirty="0"/>
              <a:t> performance</a:t>
            </a:r>
            <a:r>
              <a:rPr lang="en-US" noProof="0" dirty="0"/>
              <a:t> worse.</a:t>
            </a:r>
          </a:p>
          <a:p>
            <a:r>
              <a:rPr lang="en-US" dirty="0"/>
              <a:t>As for the previous case, </a:t>
            </a:r>
            <a:r>
              <a:rPr lang="en-US" noProof="0" dirty="0"/>
              <a:t>the base model will be kept for the final evaluation.</a:t>
            </a:r>
          </a:p>
        </p:txBody>
      </p:sp>
    </p:spTree>
    <p:extLst>
      <p:ext uri="{BB962C8B-B14F-4D97-AF65-F5344CB8AC3E}">
        <p14:creationId xmlns:p14="http://schemas.microsoft.com/office/powerpoint/2010/main" val="3329978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DB751-B9DC-8954-394A-379E485000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7B93537-2F00-4ED6-69BF-6846C22BFB14}"/>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6" name="Segnaposto contenuto 5" descr="Immagine che contiene testo, Diagramma, linea, diagramma&#10;&#10;Il contenuto generato dall'IA potrebbe non essere corretto.">
            <a:extLst>
              <a:ext uri="{FF2B5EF4-FFF2-40B4-BE49-F238E27FC236}">
                <a16:creationId xmlns:a16="http://schemas.microsoft.com/office/drawing/2014/main" id="{FA5D6855-4236-0495-1BE4-B9509819FB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353197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347C3-DB86-2AA5-B97D-56FC72EE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9A52777-B369-D281-1F2D-275FF66965DA}"/>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C8DC1AA4-A0C3-E72E-C78A-6ADCA1C01601}"/>
              </a:ext>
            </a:extLst>
          </p:cNvPr>
          <p:cNvSpPr>
            <a:spLocks noGrp="1"/>
          </p:cNvSpPr>
          <p:nvPr>
            <p:ph sz="half" idx="2"/>
          </p:nvPr>
        </p:nvSpPr>
        <p:spPr>
          <a:xfrm>
            <a:off x="838200" y="1825625"/>
            <a:ext cx="10515600" cy="4351338"/>
          </a:xfrm>
        </p:spPr>
        <p:txBody>
          <a:bodyPr/>
          <a:lstStyle/>
          <a:p>
            <a:r>
              <a:rPr lang="en-US" dirty="0"/>
              <a:t>All the CP models have very similar performances, with the model building all the paths in parallel (without giant tour representation) and without the implied constraint being slightly better than the others.</a:t>
            </a:r>
          </a:p>
        </p:txBody>
      </p:sp>
    </p:spTree>
    <p:extLst>
      <p:ext uri="{BB962C8B-B14F-4D97-AF65-F5344CB8AC3E}">
        <p14:creationId xmlns:p14="http://schemas.microsoft.com/office/powerpoint/2010/main" val="3969094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CB4D6-771B-63DB-A8D8-615E9523BE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564710-A704-2FA3-9501-DE5AE49B25C8}"/>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pic>
        <p:nvPicPr>
          <p:cNvPr id="7" name="Segnaposto contenuto 6" descr="Immagine che contiene testo, linea, Diagramma, diagramma&#10;&#10;Il contenuto generato dall'IA potrebbe non essere corretto.">
            <a:extLst>
              <a:ext uri="{FF2B5EF4-FFF2-40B4-BE49-F238E27FC236}">
                <a16:creationId xmlns:a16="http://schemas.microsoft.com/office/drawing/2014/main" id="{C2926B49-5A02-F465-5C8C-D5FB689307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51998" y="1019967"/>
            <a:ext cx="8888004" cy="5555003"/>
          </a:xfrm>
        </p:spPr>
      </p:pic>
    </p:spTree>
    <p:extLst>
      <p:ext uri="{BB962C8B-B14F-4D97-AF65-F5344CB8AC3E}">
        <p14:creationId xmlns:p14="http://schemas.microsoft.com/office/powerpoint/2010/main" val="5288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B4A24-752B-6F7E-392D-B61354418A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172B934-562C-9695-A958-3A6E31B125EE}"/>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sp>
        <p:nvSpPr>
          <p:cNvPr id="4" name="Segnaposto contenuto 3">
            <a:extLst>
              <a:ext uri="{FF2B5EF4-FFF2-40B4-BE49-F238E27FC236}">
                <a16:creationId xmlns:a16="http://schemas.microsoft.com/office/drawing/2014/main" id="{B8AEE0B0-5F32-3E9E-1696-37A917633C11}"/>
              </a:ext>
            </a:extLst>
          </p:cNvPr>
          <p:cNvSpPr>
            <a:spLocks noGrp="1"/>
          </p:cNvSpPr>
          <p:nvPr>
            <p:ph sz="half" idx="2"/>
          </p:nvPr>
        </p:nvSpPr>
        <p:spPr>
          <a:xfrm>
            <a:off x="838200" y="1825625"/>
            <a:ext cx="10515600" cy="4351338"/>
          </a:xfrm>
        </p:spPr>
        <p:txBody>
          <a:bodyPr/>
          <a:lstStyle/>
          <a:p>
            <a:r>
              <a:rPr lang="en-US" noProof="0" dirty="0"/>
              <a:t>For the Golden benchmark instances, the baseline CP model is surprisingly the one </a:t>
            </a:r>
            <a:r>
              <a:rPr lang="en-US" dirty="0"/>
              <a:t>with the worst performance.</a:t>
            </a:r>
          </a:p>
          <a:p>
            <a:r>
              <a:rPr lang="en-US" noProof="0" dirty="0"/>
              <a:t>The DIDP </a:t>
            </a:r>
            <a:r>
              <a:rPr lang="en-US" noProof="0"/>
              <a:t>model constructing </a:t>
            </a:r>
            <a:r>
              <a:rPr lang="en-US" noProof="0" dirty="0"/>
              <a:t>in parallel all the paths has the best performance.</a:t>
            </a:r>
          </a:p>
        </p:txBody>
      </p:sp>
    </p:spTree>
    <p:extLst>
      <p:ext uri="{BB962C8B-B14F-4D97-AF65-F5344CB8AC3E}">
        <p14:creationId xmlns:p14="http://schemas.microsoft.com/office/powerpoint/2010/main" val="56949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BE2C8-634C-5AEF-2D12-B0867173D9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046BFC8-AA2D-9E43-DA82-1AD5C178A8E0}"/>
              </a:ext>
            </a:extLst>
          </p:cNvPr>
          <p:cNvSpPr>
            <a:spLocks noGrp="1"/>
          </p:cNvSpPr>
          <p:nvPr>
            <p:ph type="title"/>
          </p:nvPr>
        </p:nvSpPr>
        <p:spPr>
          <a:xfrm>
            <a:off x="838200" y="365126"/>
            <a:ext cx="10515600" cy="734332"/>
          </a:xfrm>
        </p:spPr>
        <p:txBody>
          <a:bodyPr/>
          <a:lstStyle/>
          <a:p>
            <a:pPr algn="ctr"/>
            <a:r>
              <a:rPr lang="en-US" noProof="0" dirty="0"/>
              <a:t>Final Considerations </a:t>
            </a:r>
          </a:p>
        </p:txBody>
      </p:sp>
      <p:sp>
        <p:nvSpPr>
          <p:cNvPr id="4" name="Segnaposto contenuto 3">
            <a:extLst>
              <a:ext uri="{FF2B5EF4-FFF2-40B4-BE49-F238E27FC236}">
                <a16:creationId xmlns:a16="http://schemas.microsoft.com/office/drawing/2014/main" id="{6B1CB17E-B113-9BB0-EA1E-2746456B5A20}"/>
              </a:ext>
            </a:extLst>
          </p:cNvPr>
          <p:cNvSpPr>
            <a:spLocks noGrp="1"/>
          </p:cNvSpPr>
          <p:nvPr>
            <p:ph sz="half" idx="2"/>
          </p:nvPr>
        </p:nvSpPr>
        <p:spPr>
          <a:xfrm>
            <a:off x="838200" y="1230086"/>
            <a:ext cx="10515600" cy="4946877"/>
          </a:xfrm>
        </p:spPr>
        <p:txBody>
          <a:bodyPr/>
          <a:lstStyle/>
          <a:p>
            <a:r>
              <a:rPr lang="en-US" dirty="0"/>
              <a:t>Considering </a:t>
            </a:r>
            <a:r>
              <a:rPr lang="en-US"/>
              <a:t>the dual </a:t>
            </a:r>
            <a:r>
              <a:rPr lang="en-US" dirty="0"/>
              <a:t>bound, its effect on the performance of the models seems coherent with what has been observed for CVRP-TW: for smaller/more constrained instances with lower branching factor, the dual bound can actually be useful for search guidance, while it makes the performance worse for greater/less constrained instances.</a:t>
            </a:r>
          </a:p>
          <a:p>
            <a:r>
              <a:rPr lang="en-US" dirty="0"/>
              <a:t>In all the models, the impact of the implied constraint (either positive or negative) is almost negligible, with the dual bound being the most determining factor for performance.</a:t>
            </a:r>
          </a:p>
          <a:p>
            <a:pPr marL="0" indent="0">
              <a:buNone/>
            </a:pPr>
            <a:endParaRPr lang="en-US" noProof="0" dirty="0"/>
          </a:p>
        </p:txBody>
      </p:sp>
    </p:spTree>
    <p:extLst>
      <p:ext uri="{BB962C8B-B14F-4D97-AF65-F5344CB8AC3E}">
        <p14:creationId xmlns:p14="http://schemas.microsoft.com/office/powerpoint/2010/main" val="254169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5116337"/>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𝑏</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lim>
                                              </m:limLow>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𝑠</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𝑚𝑎𝑥</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𝑎</m:t>
                                                              </m:r>
                                                            </m:e>
                                                            <m:sub>
                                                              <m:r>
                                                                <a:rPr lang="en-US" sz="1875" b="0" i="1" noProof="0" smtClean="0">
                                                                  <a:latin typeface="Cambria Math" panose="02040503050406030204" pitchFamily="18" charset="0"/>
                                                                  <a:ea typeface="Cambria Math" panose="02040503050406030204" pitchFamily="18" charset="0"/>
                                                                </a:rPr>
                                                                <m:t>𝑗</m:t>
                                                              </m:r>
                                                            </m:sub>
                                                          </m:sSub>
                                                        </m:e>
                                                      </m:d>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 +</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𝑏</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e>
                                  </m:d>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5116337"/>
              </a:xfrm>
              <a:prstGeom prst="rect">
                <a:avLst/>
              </a:prstGeom>
              <a:blipFill>
                <a:blip r:embed="rId2"/>
                <a:stretch>
                  <a:fillRect l="-868" t="-596"/>
                </a:stretch>
              </a:blipFill>
            </p:spPr>
            <p:txBody>
              <a:bodyPr/>
              <a:lstStyle/>
              <a:p>
                <a:r>
                  <a:rPr lang="it-IT">
                    <a:noFill/>
                  </a:rPr>
                  <a:t> </a:t>
                </a:r>
              </a:p>
            </p:txBody>
          </p:sp>
        </mc:Fallback>
      </mc:AlternateContent>
    </p:spTree>
    <p:extLst>
      <p:ext uri="{BB962C8B-B14F-4D97-AF65-F5344CB8AC3E}">
        <p14:creationId xmlns:p14="http://schemas.microsoft.com/office/powerpoint/2010/main" val="108490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69CE0-F36F-CC76-751B-74D639A4F9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6F506F-243E-C9BB-F2C6-49A4B1ADF6FF}"/>
              </a:ext>
            </a:extLst>
          </p:cNvPr>
          <p:cNvSpPr>
            <a:spLocks noGrp="1"/>
          </p:cNvSpPr>
          <p:nvPr>
            <p:ph type="title"/>
          </p:nvPr>
        </p:nvSpPr>
        <p:spPr>
          <a:xfrm>
            <a:off x="838200" y="365126"/>
            <a:ext cx="10515600" cy="734332"/>
          </a:xfrm>
        </p:spPr>
        <p:txBody>
          <a:bodyPr/>
          <a:lstStyle/>
          <a:p>
            <a:pPr algn="ctr"/>
            <a:r>
              <a:rPr lang="en-US" noProof="0" dirty="0"/>
              <a:t>Final Considerations </a:t>
            </a:r>
          </a:p>
        </p:txBody>
      </p:sp>
      <p:sp>
        <p:nvSpPr>
          <p:cNvPr id="4" name="Segnaposto contenuto 3">
            <a:extLst>
              <a:ext uri="{FF2B5EF4-FFF2-40B4-BE49-F238E27FC236}">
                <a16:creationId xmlns:a16="http://schemas.microsoft.com/office/drawing/2014/main" id="{D8EF19BD-8F85-0DEE-67F0-681EE5F91D71}"/>
              </a:ext>
            </a:extLst>
          </p:cNvPr>
          <p:cNvSpPr>
            <a:spLocks noGrp="1"/>
          </p:cNvSpPr>
          <p:nvPr>
            <p:ph sz="half" idx="2"/>
          </p:nvPr>
        </p:nvSpPr>
        <p:spPr>
          <a:xfrm>
            <a:off x="838200" y="1230086"/>
            <a:ext cx="10515600" cy="4946877"/>
          </a:xfrm>
        </p:spPr>
        <p:txBody>
          <a:bodyPr>
            <a:normAutofit fontScale="92500" lnSpcReduction="10000"/>
          </a:bodyPr>
          <a:lstStyle/>
          <a:p>
            <a:r>
              <a:rPr lang="en-US" dirty="0"/>
              <a:t>For both CP and DIDP, the model formulation building all the paths in parallel lead to better results (even if only slightly) then the alternative formulation when applied on the bigger instances.</a:t>
            </a:r>
          </a:p>
          <a:p>
            <a:r>
              <a:rPr lang="en-US" dirty="0"/>
              <a:t>The only case where the CP model was not the best performer occurred in the Min-Max CVRP on the Golden instances. This is likely due to the nature of the objective function, which is not a simple linear summation and is therefore harder to optimize, especially when combined with the increased complexity of larger instances.</a:t>
            </a:r>
          </a:p>
          <a:p>
            <a:r>
              <a:rPr lang="en-US" dirty="0"/>
              <a:t>Even additional attempts with symmetry breaking constraints were not successful on improving the performance.</a:t>
            </a:r>
          </a:p>
          <a:p>
            <a:r>
              <a:rPr lang="en-US" noProof="0" dirty="0"/>
              <a:t>It </a:t>
            </a:r>
            <a:r>
              <a:rPr lang="en-US" dirty="0"/>
              <a:t>should also be considered that the CP models developed in </a:t>
            </a:r>
            <a:r>
              <a:rPr lang="en-US" dirty="0" err="1"/>
              <a:t>Minizinc</a:t>
            </a:r>
            <a:r>
              <a:rPr lang="en-US" dirty="0"/>
              <a:t> and solved with </a:t>
            </a:r>
            <a:r>
              <a:rPr lang="en-US" dirty="0" err="1"/>
              <a:t>Gecode</a:t>
            </a:r>
            <a:r>
              <a:rPr lang="en-US" dirty="0"/>
              <a:t> do not represent the state-of-the-art technology for solving routing problems.</a:t>
            </a:r>
            <a:endParaRPr lang="en-US" noProof="0" dirty="0"/>
          </a:p>
        </p:txBody>
      </p:sp>
    </p:spTree>
    <p:extLst>
      <p:ext uri="{BB962C8B-B14F-4D97-AF65-F5344CB8AC3E}">
        <p14:creationId xmlns:p14="http://schemas.microsoft.com/office/powerpoint/2010/main" val="9780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fontScale="92500"/>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𝑘</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𝑡</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d>
                            <m:dPr>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𝑈</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0</m:t>
                                  </m:r>
                                </m:e>
                              </m:d>
                            </m:e>
                          </m:d>
                          <m:r>
                            <m:rPr>
                              <m:brk m:alnAt="7"/>
                            </m:rP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𝑘𝑗</m:t>
                                  </m:r>
                                </m:sub>
                              </m:sSub>
                            </m:e>
                          </m:func>
                        </m:e>
                      </m:nary>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b="0" i="1" noProof="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i="1" noProof="0" smtClean="0">
                              <a:latin typeface="Cambria Math" panose="02040503050406030204" pitchFamily="18" charset="0"/>
                              <a:ea typeface="Cambria Math" panose="02040503050406030204" pitchFamily="18" charset="0"/>
                            </a:rPr>
                            <m:t>𝑗</m:t>
                          </m:r>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𝑈</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r>
                            <m:rPr>
                              <m:brk m:alnAt="7"/>
                            </m:rP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0</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𝑗𝑘</m:t>
                                  </m:r>
                                </m:sub>
                              </m:sSub>
                            </m:e>
                          </m:func>
                        </m:e>
                      </m:nary>
                    </m:oMath>
                  </m:oMathPara>
                </a14:m>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0</m:t>
                          </m:r>
                        </m:sub>
                      </m:sSub>
                      <m:r>
                        <a:rPr lang="en-US" i="1" noProof="0" smtClean="0">
                          <a:latin typeface="Cambria Math" panose="02040503050406030204" pitchFamily="18" charset="0"/>
                          <a:ea typeface="Cambria Math" panose="02040503050406030204" pitchFamily="18" charset="0"/>
                        </a:rPr>
                        <m:t>&gt;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𝑏</m:t>
                          </m:r>
                        </m:e>
                        <m:sub>
                          <m:r>
                            <a:rPr lang="en-US" b="0" i="1" noProof="0" smtClean="0">
                              <a:latin typeface="Cambria Math" panose="02040503050406030204" pitchFamily="18" charset="0"/>
                              <a:ea typeface="Cambria Math" panose="02040503050406030204" pitchFamily="18" charset="0"/>
                            </a:rPr>
                            <m:t>0</m:t>
                          </m:r>
                        </m:sub>
                      </m:sSub>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829" t="-1807" b="-744"/>
                </a:stretch>
              </a:blipFill>
            </p:spPr>
            <p:txBody>
              <a:bodyPr/>
              <a:lstStyle/>
              <a:p>
                <a:r>
                  <a:rPr lang="it-IT">
                    <a:noFill/>
                  </a:rPr>
                  <a:t> </a:t>
                </a:r>
              </a:p>
            </p:txBody>
          </p:sp>
        </mc:Fallback>
      </mc:AlternateContent>
    </p:spTree>
    <p:extLst>
      <p:ext uri="{BB962C8B-B14F-4D97-AF65-F5344CB8AC3E}">
        <p14:creationId xmlns:p14="http://schemas.microsoft.com/office/powerpoint/2010/main" val="17512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lstStyle/>
          <a:p>
            <a:r>
              <a:rPr lang="en-US" noProof="0" dirty="0"/>
              <a:t>Four different DIDP models: complete; without dual bounds; without resource variables; and without dual bounds and resource variables.</a:t>
            </a:r>
          </a:p>
          <a:p>
            <a:r>
              <a:rPr lang="en-US" noProof="0" dirty="0"/>
              <a:t>Each model has been run on the Solomon’s benchmark instances with the LNBS solver with a time limit of 10 minutes on an ASUS </a:t>
            </a:r>
            <a:r>
              <a:rPr lang="en-US" noProof="0" dirty="0" err="1"/>
              <a:t>Zenbook</a:t>
            </a:r>
            <a:r>
              <a:rPr lang="en-US" noProof="0" dirty="0"/>
              <a:t> UX431FN, Intel(R) Core(TM)i7-8565U CPU @ 1.80GHz, 8,00 GB RAM.</a:t>
            </a:r>
          </a:p>
          <a:p>
            <a:r>
              <a:rPr lang="en-US" noProof="0" dirty="0"/>
              <a:t>The primal integral and the primal gap have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76497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Total performances</a:t>
            </a:r>
          </a:p>
        </p:txBody>
      </p:sp>
      <p:pic>
        <p:nvPicPr>
          <p:cNvPr id="6" name="Segnaposto contenuto 5" descr="Immagine che contiene testo, Diagramma, linea, schermata&#10;&#10;Il contenuto generato dall'IA potrebbe non essere corretto.">
            <a:extLst>
              <a:ext uri="{FF2B5EF4-FFF2-40B4-BE49-F238E27FC236}">
                <a16:creationId xmlns:a16="http://schemas.microsoft.com/office/drawing/2014/main" id="{6CB75469-2E39-927E-BD44-C8103E2FCF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4959" y="1099458"/>
            <a:ext cx="9022081" cy="5638800"/>
          </a:xfrm>
        </p:spPr>
      </p:pic>
    </p:spTree>
    <p:extLst>
      <p:ext uri="{BB962C8B-B14F-4D97-AF65-F5344CB8AC3E}">
        <p14:creationId xmlns:p14="http://schemas.microsoft.com/office/powerpoint/2010/main" val="152942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EFFFB-FDDE-2406-F781-1F52FB37D976}"/>
              </a:ext>
            </a:extLst>
          </p:cNvPr>
          <p:cNvSpPr>
            <a:spLocks noGrp="1"/>
          </p:cNvSpPr>
          <p:nvPr>
            <p:ph type="title"/>
          </p:nvPr>
        </p:nvSpPr>
        <p:spPr>
          <a:xfrm>
            <a:off x="838200" y="365125"/>
            <a:ext cx="10515600" cy="843189"/>
          </a:xfrm>
        </p:spPr>
        <p:txBody>
          <a:bodyPr/>
          <a:lstStyle/>
          <a:p>
            <a:pPr algn="ctr"/>
            <a:r>
              <a:rPr lang="en-US" noProof="0" dirty="0"/>
              <a:t>Total performances</a:t>
            </a:r>
          </a:p>
        </p:txBody>
      </p:sp>
      <p:sp>
        <p:nvSpPr>
          <p:cNvPr id="3" name="Segnaposto contenuto 2">
            <a:extLst>
              <a:ext uri="{FF2B5EF4-FFF2-40B4-BE49-F238E27FC236}">
                <a16:creationId xmlns:a16="http://schemas.microsoft.com/office/drawing/2014/main" id="{6E2638FA-B96A-8773-3AB9-552DF94670BE}"/>
              </a:ext>
            </a:extLst>
          </p:cNvPr>
          <p:cNvSpPr>
            <a:spLocks noGrp="1"/>
          </p:cNvSpPr>
          <p:nvPr>
            <p:ph idx="1"/>
          </p:nvPr>
        </p:nvSpPr>
        <p:spPr>
          <a:xfrm>
            <a:off x="838200" y="1447800"/>
            <a:ext cx="10515600" cy="4729163"/>
          </a:xfrm>
        </p:spPr>
        <p:txBody>
          <a:bodyPr/>
          <a:lstStyle/>
          <a:p>
            <a:r>
              <a:rPr lang="en-US" noProof="0" dirty="0"/>
              <a:t>CP outperforms all the DIDP models.</a:t>
            </a:r>
          </a:p>
          <a:p>
            <a:r>
              <a:rPr lang="en-US" noProof="0" dirty="0"/>
              <a:t>The difference in overall performances between the DIDP models is not so big, but we can state that:</a:t>
            </a:r>
          </a:p>
          <a:p>
            <a:pPr lvl="1">
              <a:buFont typeface="Wingdings" panose="05000000000000000000" pitchFamily="2" charset="2"/>
              <a:buChar char="§"/>
            </a:pPr>
            <a:r>
              <a:rPr lang="en-US" noProof="0" dirty="0"/>
              <a:t>For most of the instances, the dual bounds are not good for search guidance.</a:t>
            </a:r>
          </a:p>
          <a:p>
            <a:pPr lvl="1">
              <a:buFont typeface="Wingdings" panose="05000000000000000000" pitchFamily="2" charset="2"/>
              <a:buChar char="§"/>
            </a:pPr>
            <a:r>
              <a:rPr lang="en-US" noProof="0" dirty="0"/>
              <a:t>If the only difference between two models is the usage of resource variables, the one exploiting them has better performance than the other.</a:t>
            </a:r>
            <a:br>
              <a:rPr lang="en-US" noProof="0" dirty="0"/>
            </a:br>
            <a:endParaRPr lang="en-US" noProof="0" dirty="0"/>
          </a:p>
        </p:txBody>
      </p:sp>
    </p:spTree>
    <p:extLst>
      <p:ext uri="{BB962C8B-B14F-4D97-AF65-F5344CB8AC3E}">
        <p14:creationId xmlns:p14="http://schemas.microsoft.com/office/powerpoint/2010/main" val="314859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Second Variation:</a:t>
            </a:r>
            <a:br>
              <a:rPr lang="en-US" sz="4000" noProof="0" dirty="0"/>
            </a:br>
            <a:r>
              <a:rPr lang="en-US" sz="4000" noProof="0" dirty="0"/>
              <a:t>Min-Max Capacitated Vehicle Routing Problem</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925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 </a:t>
            </a:r>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endParaRPr lang="en-US" sz="2000" baseline="-25000" noProof="0" dirty="0"/>
          </a:p>
          <a:p>
            <a:r>
              <a:rPr lang="en-US" sz="2000" noProof="0" dirty="0"/>
              <a:t>We must visit each customer once, starting and ending at the depot, without exceeding the capacity of the vehicles.</a:t>
            </a:r>
          </a:p>
          <a:p>
            <a:r>
              <a:rPr lang="en-US" sz="2000" noProof="0" dirty="0"/>
              <a:t>The objective is to minimize the maximum distance traveled by a single vehicle.</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Tree>
    <p:extLst>
      <p:ext uri="{BB962C8B-B14F-4D97-AF65-F5344CB8AC3E}">
        <p14:creationId xmlns:p14="http://schemas.microsoft.com/office/powerpoint/2010/main" val="251945620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396</TotalTime>
  <Words>2146</Words>
  <Application>Microsoft Office PowerPoint</Application>
  <PresentationFormat>Widescreen</PresentationFormat>
  <Paragraphs>194</Paragraphs>
  <Slides>40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40</vt:i4>
      </vt:variant>
    </vt:vector>
  </HeadingPairs>
  <TitlesOfParts>
    <vt:vector size="46" baseType="lpstr">
      <vt:lpstr>Aptos</vt:lpstr>
      <vt:lpstr>Aptos Display</vt:lpstr>
      <vt:lpstr>Arial</vt:lpstr>
      <vt:lpstr>Cambria Math</vt:lpstr>
      <vt:lpstr>Wingdings</vt:lpstr>
      <vt:lpstr>Tema di Office</vt:lpstr>
      <vt:lpstr>DIDP on CVRP</vt:lpstr>
      <vt:lpstr>First Variation: Capacitated Vehicle Routing Problem with Time Windows</vt:lpstr>
      <vt:lpstr>DIDP Formulation</vt:lpstr>
      <vt:lpstr>DIDP Formulation</vt:lpstr>
      <vt:lpstr>DIDP Formulation</vt:lpstr>
      <vt:lpstr>Testing the models</vt:lpstr>
      <vt:lpstr>Total performances</vt:lpstr>
      <vt:lpstr>Total performances</vt:lpstr>
      <vt:lpstr>Second Variation: Min-Max Capacitated Vehicle Routing Problem</vt:lpstr>
      <vt:lpstr>Exploiting the implied constraint</vt:lpstr>
      <vt:lpstr>Alternative Formulations</vt:lpstr>
      <vt:lpstr>First model: DIDP Formulation</vt:lpstr>
      <vt:lpstr>First Model: DIDP Formulation</vt:lpstr>
      <vt:lpstr>First Model: DIDP Formulation</vt:lpstr>
      <vt:lpstr>First DIDP model</vt:lpstr>
      <vt:lpstr>Second Model: DIDP Formulation</vt:lpstr>
      <vt:lpstr>Second Model: DIDP Formulation</vt:lpstr>
      <vt:lpstr>Second model: DIDP Formulation</vt:lpstr>
      <vt:lpstr>Testing the models</vt:lpstr>
      <vt:lpstr>The Benchmark instances</vt:lpstr>
      <vt:lpstr>Results on the A Set</vt:lpstr>
      <vt:lpstr>First DIDP model</vt:lpstr>
      <vt:lpstr>First DIDP model</vt:lpstr>
      <vt:lpstr>Second DIDP model</vt:lpstr>
      <vt:lpstr>Second DIDP model</vt:lpstr>
      <vt:lpstr>CP models</vt:lpstr>
      <vt:lpstr>CP models</vt:lpstr>
      <vt:lpstr>A Set: Final Evaluation</vt:lpstr>
      <vt:lpstr>A Set: Final Evaluation</vt:lpstr>
      <vt:lpstr>Results on the Golden Set</vt:lpstr>
      <vt:lpstr>First DIDP model</vt:lpstr>
      <vt:lpstr>First DIDP model</vt:lpstr>
      <vt:lpstr>Second DIDP model</vt:lpstr>
      <vt:lpstr>Second DIDP model</vt:lpstr>
      <vt:lpstr>CP models</vt:lpstr>
      <vt:lpstr>CP models</vt:lpstr>
      <vt:lpstr>Golden Set: Final Evaluation</vt:lpstr>
      <vt:lpstr>Golden Set: Final Evaluation</vt:lpstr>
      <vt:lpstr>Final Considerations </vt:lpstr>
      <vt:lpstr>Final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Giordana - fabio.giordana@studio.unibo.it</dc:creator>
  <cp:lastModifiedBy>Fabio Giordana - fabio.giordana@studio.unibo.it</cp:lastModifiedBy>
  <cp:revision>82</cp:revision>
  <dcterms:created xsi:type="dcterms:W3CDTF">2025-07-21T13:04:10Z</dcterms:created>
  <dcterms:modified xsi:type="dcterms:W3CDTF">2025-07-23T08:51:54Z</dcterms:modified>
</cp:coreProperties>
</file>