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1" r:id="rId9"/>
    <p:sldId id="265" r:id="rId10"/>
    <p:sldId id="272" r:id="rId11"/>
    <p:sldId id="266" r:id="rId12"/>
    <p:sldId id="273" r:id="rId13"/>
    <p:sldId id="267" r:id="rId14"/>
    <p:sldId id="274" r:id="rId15"/>
    <p:sldId id="268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911D-5201-BFFD-51B1-3363584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185B1-2303-AC7C-4334-0E6805A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B6F0C-2D21-79C7-8822-51681570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7C5E7-8588-CB78-820A-038B769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AC39E-6529-C6B0-C4D5-6CAD799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F17DF-8808-2F07-37B1-7B53CCE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012B20-0AF4-889D-D281-4121DF4E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88691-7CC1-EFBF-A21B-C1BD0D1B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4649F2-D70F-B68F-E715-1C2B773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14109-1CB9-8F5F-6912-445F92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B8CDF-3BDF-4279-5447-0DB0F489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B44D8-558B-1A6F-5C8D-02FC218A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E93E8-D827-9507-8E4C-A961CE1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6E37-32CD-67AD-F49A-02F4A69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87FAC-CDBA-355A-97AB-EBC71C6B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7727A-7875-C818-7D41-8DBFBE1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3F61-2955-BB3D-BCC8-855D31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08B7B-5441-F43C-1997-758E9FC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5AEB-7498-98F8-E907-E99D2B8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036741-2CF7-DE58-0013-04D3E29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BCA0F-830D-F86E-02A9-D63799A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0B069-B064-83D0-0525-D7A02745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63EB9-54FE-DAD6-9C8F-C1ABC8F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12AC0-7B78-43F1-78A8-2320CB0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C005E-D345-1FA8-EECF-D12E02C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0F6F-4136-BA61-A55B-DACE502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B0B32-CD5D-ADD0-8681-809DFC75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4231B7-A8B7-216B-CBD9-0ADC940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67645-3995-B47F-3B6A-E0C1BFF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C6F53-CB15-F209-655E-1AE181D5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0EBAC-0303-64D8-C24C-A3D10F9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5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A202-1813-6CA4-303C-7FE7B37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EFE23-088F-3794-5C1F-6B5B6739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A0E6E-B289-75B1-D40D-E723738B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C4A3F-2D53-4A55-04B6-0E69D2C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063717-6173-138F-D90A-DDDD6BFF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0E3329-B4B2-EB53-F819-E1BA4CD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BBB41-AFAF-A64F-2F13-8351797C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B6CFD6-957E-7F0F-0669-9AB4E08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F247-BADB-0B7C-738F-AC54D78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7A7C0-5830-0436-2ECC-EB80FAA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44B04-348E-51BB-CDDA-6C4BED5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2DA70E-2713-FF1C-A88D-F83331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DB342-A9AC-462E-1330-BD5A4BA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F9EBF-67BE-356E-E9E6-E60376C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3C171-5A82-2C67-7BA2-CE23214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5D700-E1C1-9655-A806-F89F5C8F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3B06-9DD2-AAEB-0A03-2299266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22D07E-1C83-9E12-38BF-D405AB21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0E1144-1A46-301F-26B5-6974B57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6A0B1-A186-6F64-01A9-6417433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CF5CD6-7A33-C441-E66A-CEB530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2AB0-021E-FBEE-E32F-4637DA1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8C28F8-876B-11A9-9FDB-B6571C1A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D7647-F036-3E28-8BF1-C48D0B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97478-6C59-8D1A-195E-7D0C1E9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678A-0CE4-267B-E2E4-669E2BF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189E78-A905-F2A0-722C-0E0CBF4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D8476-0BB1-552C-2252-9CEA558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D540F-992C-F2B5-F424-F85D05B5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EEEA2-A462-D48D-E2A4-F818A840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3A268-5504-A6E0-81D8-D92D6F55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13E80-55BD-53F1-B47A-E5463229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it-IT" sz="4000" dirty="0" err="1"/>
              <a:t>Capacited</a:t>
            </a:r>
            <a:r>
              <a:rPr lang="it-IT" sz="4000" dirty="0"/>
              <a:t> </a:t>
            </a:r>
            <a:r>
              <a:rPr lang="it-IT" sz="4000" dirty="0" err="1"/>
              <a:t>Vehicle</a:t>
            </a:r>
            <a:r>
              <a:rPr lang="it-IT" sz="4000" dirty="0"/>
              <a:t> Routing </a:t>
            </a:r>
            <a:r>
              <a:rPr lang="it-IT" sz="4000" dirty="0" err="1"/>
              <a:t>Problem</a:t>
            </a:r>
            <a:r>
              <a:rPr lang="it-IT" sz="4000" dirty="0"/>
              <a:t> with Time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/>
                  <a:t>m vehicles</a:t>
                </a:r>
              </a:p>
              <a:p>
                <a:r>
                  <a:rPr lang="en-US" sz="2000" dirty="0"/>
                  <a:t>n locations (n-1 customers + depot)</a:t>
                </a:r>
              </a:p>
              <a:p>
                <a:r>
                  <a:rPr lang="en-US" sz="2000" dirty="0"/>
                  <a:t>Each customer has a demand d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, a service time </a:t>
                </a:r>
                <a:r>
                  <a:rPr lang="en-US" sz="2000" dirty="0" err="1"/>
                  <a:t>s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(time to spent at the customer’s location) and a time window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Each vehicle has a capacity q</a:t>
                </a:r>
                <a:endParaRPr lang="en-US" sz="2000" baseline="-25000" dirty="0"/>
              </a:p>
              <a:p>
                <a:r>
                  <a:rPr lang="en-US" sz="2000" dirty="0"/>
                  <a:t>Two locations have a distance </a:t>
                </a:r>
                <a:r>
                  <a:rPr lang="en-US" sz="2000" dirty="0" err="1"/>
                  <a:t>c</a:t>
                </a:r>
                <a:r>
                  <a:rPr lang="en-US" sz="2000" baseline="-25000" dirty="0" err="1"/>
                  <a:t>ij</a:t>
                </a:r>
                <a:endParaRPr lang="en-US" sz="2000" baseline="-25000" dirty="0"/>
              </a:p>
              <a:p>
                <a:r>
                  <a:rPr lang="en-US" sz="2000" dirty="0"/>
                  <a:t>We must visit each customer once within its time window starting and ending at the depot , without exceeding the capacity of the vehicles.</a:t>
                </a:r>
              </a:p>
              <a:p>
                <a:r>
                  <a:rPr lang="en-US" sz="2000" dirty="0"/>
                  <a:t>The objective is to minimize the total distance traveled</a:t>
                </a:r>
              </a:p>
            </p:txBody>
          </p:sp>
        </mc:Choice>
        <mc:Fallback xmlns="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2"/>
                <a:stretch>
                  <a:fillRect l="-510" t="-1776" b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linea, diagramma, schermata">
            <a:extLst>
              <a:ext uri="{FF2B5EF4-FFF2-40B4-BE49-F238E27FC236}">
                <a16:creationId xmlns:a16="http://schemas.microsoft.com/office/drawing/2014/main" id="{6CFEA728-2FC9-5CCA-5427-6F0DE3F2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1255875"/>
            <a:ext cx="6041573" cy="43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939E-8E34-7E61-3E34-F911180A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6B391-FB23-F67C-16A7-2DAE0D3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2-Group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E3A57F-A593-9FB7-F0F1-1A4B4FA7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it-IT" dirty="0"/>
              <a:t>The CP model </a:t>
            </a:r>
            <a:r>
              <a:rPr lang="it-IT" dirty="0" err="1"/>
              <a:t>outperforms</a:t>
            </a:r>
            <a:r>
              <a:rPr lang="it-IT" dirty="0"/>
              <a:t> the DIDP models.</a:t>
            </a:r>
          </a:p>
          <a:p>
            <a:r>
              <a:rPr lang="it-IT" dirty="0"/>
              <a:t>In 2-Group, the </a:t>
            </a:r>
            <a:r>
              <a:rPr lang="it-IT" dirty="0" err="1"/>
              <a:t>instances</a:t>
            </a:r>
            <a:r>
              <a:rPr lang="it-IT" dirty="0"/>
              <a:t> are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.</a:t>
            </a:r>
          </a:p>
          <a:p>
            <a:r>
              <a:rPr lang="it-IT" dirty="0"/>
              <a:t>The dual bounds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struggle</a:t>
            </a:r>
            <a:r>
              <a:rPr lang="it-IT" dirty="0"/>
              <a:t> more in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guidance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, making the </a:t>
            </a:r>
            <a:r>
              <a:rPr lang="it-IT" dirty="0" err="1"/>
              <a:t>two</a:t>
            </a:r>
            <a:r>
              <a:rPr lang="it-IT" dirty="0"/>
              <a:t> DIDP models </a:t>
            </a:r>
            <a:r>
              <a:rPr lang="it-IT" dirty="0" err="1"/>
              <a:t>without</a:t>
            </a:r>
            <a:r>
              <a:rPr lang="it-IT" dirty="0"/>
              <a:t> dual bounds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highest</a:t>
            </a:r>
            <a:r>
              <a:rPr lang="it-IT" dirty="0"/>
              <a:t> performance gap </a:t>
            </a:r>
            <a:r>
              <a:rPr lang="it-IT" dirty="0" err="1"/>
              <a:t>remains</a:t>
            </a:r>
            <a:r>
              <a:rPr lang="it-IT" dirty="0"/>
              <a:t> the one </a:t>
            </a:r>
            <a:r>
              <a:rPr lang="it-IT" dirty="0" err="1"/>
              <a:t>between</a:t>
            </a:r>
            <a:r>
              <a:rPr lang="it-IT" dirty="0"/>
              <a:t> CP and DIDP.</a:t>
            </a:r>
          </a:p>
        </p:txBody>
      </p:sp>
    </p:spTree>
    <p:extLst>
      <p:ext uri="{BB962C8B-B14F-4D97-AF65-F5344CB8AC3E}">
        <p14:creationId xmlns:p14="http://schemas.microsoft.com/office/powerpoint/2010/main" val="38798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51D0-38D9-E8CF-3935-7F8097B1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07B13-3905-15B9-BB5F-5837208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C-Group </a:t>
            </a:r>
            <a:r>
              <a:rPr lang="it-IT" dirty="0" err="1"/>
              <a:t>instances</a:t>
            </a:r>
            <a:endParaRPr lang="it-IT" dirty="0"/>
          </a:p>
        </p:txBody>
      </p:sp>
      <p:pic>
        <p:nvPicPr>
          <p:cNvPr id="7" name="Segnaposto contenuto 6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8C6B4A9-AC43-1985-E07F-13B4753BC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111249"/>
            <a:ext cx="8610599" cy="5381625"/>
          </a:xfrm>
        </p:spPr>
      </p:pic>
    </p:spTree>
    <p:extLst>
      <p:ext uri="{BB962C8B-B14F-4D97-AF65-F5344CB8AC3E}">
        <p14:creationId xmlns:p14="http://schemas.microsoft.com/office/powerpoint/2010/main" val="398972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090D-A38B-41BA-079C-49E9603E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2AC9A-1142-F454-4716-A13FD7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C-Group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916EC2-6DEB-F6D7-B42C-CCFC137A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The C-group shows a </a:t>
            </a:r>
            <a:r>
              <a:rPr lang="it-IT" dirty="0" err="1"/>
              <a:t>stranger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, with DIDP complete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outperforming</a:t>
            </a:r>
            <a:r>
              <a:rPr lang="it-IT" dirty="0"/>
              <a:t> CP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becaming</a:t>
            </a:r>
            <a:r>
              <a:rPr lang="it-IT" dirty="0"/>
              <a:t> the </a:t>
            </a:r>
            <a:r>
              <a:rPr lang="it-IT" dirty="0" err="1"/>
              <a:t>worst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models.</a:t>
            </a:r>
          </a:p>
          <a:p>
            <a:pPr marL="0" indent="0">
              <a:buNone/>
            </a:pPr>
            <a:r>
              <a:rPr lang="it-IT" dirty="0"/>
              <a:t>C </a:t>
            </a:r>
            <a:r>
              <a:rPr lang="it-IT" dirty="0" err="1"/>
              <a:t>instances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clustered</a:t>
            </a:r>
            <a:r>
              <a:rPr lang="it-IT" dirty="0"/>
              <a:t> locations: dual bounds are </a:t>
            </a:r>
            <a:r>
              <a:rPr lang="it-IT" dirty="0" err="1"/>
              <a:t>unable</a:t>
            </a:r>
            <a:r>
              <a:rPr lang="it-IT" dirty="0"/>
              <a:t> to </a:t>
            </a:r>
            <a:r>
              <a:rPr lang="it-IT" dirty="0" err="1"/>
              <a:t>capture</a:t>
            </a:r>
            <a:r>
              <a:rPr lang="it-IT" dirty="0"/>
              <a:t> the high </a:t>
            </a:r>
            <a:r>
              <a:rPr lang="it-IT" dirty="0" err="1"/>
              <a:t>discrepancy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minimim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from and to a location (</a:t>
            </a:r>
            <a:r>
              <a:rPr lang="it-IT" dirty="0" err="1"/>
              <a:t>distances</a:t>
            </a:r>
            <a:r>
              <a:rPr lang="it-IT" dirty="0"/>
              <a:t> inside the </a:t>
            </a:r>
            <a:r>
              <a:rPr lang="it-IT" dirty="0" err="1"/>
              <a:t>same</a:t>
            </a:r>
            <a:r>
              <a:rPr lang="it-IT" dirty="0"/>
              <a:t> cluster) and the </a:t>
            </a:r>
            <a:r>
              <a:rPr lang="it-IT" dirty="0" err="1"/>
              <a:t>actual</a:t>
            </a:r>
            <a:r>
              <a:rPr lang="it-IT" dirty="0"/>
              <a:t> cost of a </a:t>
            </a:r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a location from </a:t>
            </a:r>
            <a:r>
              <a:rPr lang="it-IT" dirty="0" err="1"/>
              <a:t>outiside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cluster:</a:t>
            </a:r>
          </a:p>
          <a:p>
            <a:r>
              <a:rPr lang="it-IT" dirty="0"/>
              <a:t>In C1, the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of </a:t>
            </a:r>
            <a:r>
              <a:rPr lang="it-IT" dirty="0" err="1"/>
              <a:t>trying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a </a:t>
            </a:r>
            <a:r>
              <a:rPr lang="it-IT" dirty="0" err="1"/>
              <a:t>vehicle</a:t>
            </a:r>
            <a:r>
              <a:rPr lang="it-IT" dirty="0"/>
              <a:t> for cluster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due to the </a:t>
            </a:r>
            <a:r>
              <a:rPr lang="it-IT" dirty="0" err="1"/>
              <a:t>stict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so the dual bounds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penalizing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leading</a:t>
            </a:r>
            <a:r>
              <a:rPr lang="it-IT" dirty="0"/>
              <a:t> to </a:t>
            </a:r>
            <a:r>
              <a:rPr lang="it-IT" dirty="0" err="1"/>
              <a:t>similar</a:t>
            </a:r>
            <a:r>
              <a:rPr lang="it-IT" dirty="0"/>
              <a:t> performances to </a:t>
            </a:r>
            <a:r>
              <a:rPr lang="it-IT" dirty="0" err="1"/>
              <a:t>all</a:t>
            </a:r>
            <a:r>
              <a:rPr lang="it-IT" dirty="0"/>
              <a:t> the models.</a:t>
            </a:r>
          </a:p>
          <a:p>
            <a:r>
              <a:rPr lang="it-IT" dirty="0"/>
              <a:t>In C2, the low </a:t>
            </a:r>
            <a:r>
              <a:rPr lang="it-IT" dirty="0" err="1"/>
              <a:t>quality</a:t>
            </a:r>
            <a:r>
              <a:rPr lang="it-IT" dirty="0"/>
              <a:t> of the dual bounds for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guidance</a:t>
            </a:r>
            <a:r>
              <a:rPr lang="it-IT" dirty="0"/>
              <a:t> </a:t>
            </a:r>
            <a:r>
              <a:rPr lang="it-IT" dirty="0" err="1"/>
              <a:t>emerges</a:t>
            </a:r>
            <a:r>
              <a:rPr lang="it-IT" dirty="0"/>
              <a:t>, making the models with bounds the </a:t>
            </a:r>
            <a:r>
              <a:rPr lang="it-IT" dirty="0" err="1"/>
              <a:t>worst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82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EC4E-2E6F-6251-B8FC-5DFBE63D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96F35-4689-5248-3311-353C54E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R-Group </a:t>
            </a:r>
            <a:r>
              <a:rPr lang="it-IT" dirty="0" err="1"/>
              <a:t>instances</a:t>
            </a:r>
            <a:endParaRPr lang="it-IT" dirty="0"/>
          </a:p>
        </p:txBody>
      </p:sp>
      <p:pic>
        <p:nvPicPr>
          <p:cNvPr id="7" name="Segnaposto contenuto 6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DB9E8F-A0C9-0DF4-6A61-930832BBE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1099458"/>
            <a:ext cx="8958943" cy="5599339"/>
          </a:xfrm>
        </p:spPr>
      </p:pic>
    </p:spTree>
    <p:extLst>
      <p:ext uri="{BB962C8B-B14F-4D97-AF65-F5344CB8AC3E}">
        <p14:creationId xmlns:p14="http://schemas.microsoft.com/office/powerpoint/2010/main" val="165675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0526-5B70-AE63-8A99-A66368AA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A9917-E988-AC61-6C0C-C32E365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R-Group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C7276-2264-17DB-3F68-64EEBEE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it-IT" dirty="0"/>
              <a:t>R </a:t>
            </a:r>
            <a:r>
              <a:rPr lang="it-IT" dirty="0" err="1"/>
              <a:t>instances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random locations: the </a:t>
            </a:r>
            <a:r>
              <a:rPr lang="it-IT" dirty="0" err="1"/>
              <a:t>discrepancy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minimim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from and to a location and the </a:t>
            </a:r>
            <a:r>
              <a:rPr lang="it-IT" dirty="0" err="1"/>
              <a:t>actual</a:t>
            </a:r>
            <a:r>
              <a:rPr lang="it-IT" dirty="0"/>
              <a:t> cost of a </a:t>
            </a:r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in the C </a:t>
            </a:r>
            <a:r>
              <a:rPr lang="it-IT" dirty="0" err="1"/>
              <a:t>instances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the dual bounds </a:t>
            </a:r>
            <a:r>
              <a:rPr lang="it-IT" dirty="0" err="1"/>
              <a:t>actually</a:t>
            </a:r>
            <a:r>
              <a:rPr lang="it-IT" dirty="0"/>
              <a:t> help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for the 1-Group, the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make the models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independently</a:t>
            </a:r>
            <a:r>
              <a:rPr lang="it-IT" dirty="0"/>
              <a:t> from the </a:t>
            </a:r>
            <a:r>
              <a:rPr lang="it-IT" dirty="0" err="1"/>
              <a:t>usage</a:t>
            </a:r>
            <a:r>
              <a:rPr lang="it-IT" dirty="0"/>
              <a:t> of dual bounds.</a:t>
            </a:r>
          </a:p>
          <a:p>
            <a:r>
              <a:rPr lang="it-IT" dirty="0"/>
              <a:t>The </a:t>
            </a:r>
            <a:r>
              <a:rPr lang="it-IT" dirty="0" err="1"/>
              <a:t>greatest</a:t>
            </a:r>
            <a:r>
              <a:rPr lang="it-IT" dirty="0"/>
              <a:t> gap </a:t>
            </a:r>
            <a:r>
              <a:rPr lang="it-IT" dirty="0" err="1"/>
              <a:t>remains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CP and DIDP.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0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B846-65FC-7958-36CC-36E67CD1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4DA4-CB6E-C786-8480-639BE5C2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RC-Group </a:t>
            </a:r>
            <a:r>
              <a:rPr lang="it-IT" dirty="0" err="1"/>
              <a:t>instances</a:t>
            </a:r>
            <a:endParaRPr lang="it-IT" dirty="0"/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307069-801E-F89C-2D3A-C941922B3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99458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2837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57FE-80F8-31E5-DF65-663631B1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7B5F4-B415-63D2-A351-53109947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RC-Group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29DD47-D085-7E70-627C-0882281D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it-IT" dirty="0" err="1"/>
              <a:t>As</a:t>
            </a:r>
            <a:r>
              <a:rPr lang="it-IT" dirty="0"/>
              <a:t> for the C-group, the model </a:t>
            </a:r>
            <a:r>
              <a:rPr lang="it-IT" dirty="0" err="1"/>
              <a:t>without</a:t>
            </a:r>
            <a:r>
              <a:rPr lang="it-IT" dirty="0"/>
              <a:t> the bounds and with the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among</a:t>
            </a:r>
            <a:r>
              <a:rPr lang="it-IT" dirty="0"/>
              <a:t> the DIDP models.</a:t>
            </a:r>
          </a:p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in the performances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mitigated</a:t>
            </a:r>
            <a:r>
              <a:rPr lang="it-IT" dirty="0"/>
              <a:t> by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part of the customers are </a:t>
            </a:r>
            <a:r>
              <a:rPr lang="it-IT" dirty="0" err="1"/>
              <a:t>clustered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3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8A0D2-18B6-B315-4E2A-09D20169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94EB6-08CE-11CC-030B-8CFF2A93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/>
              <a:t>Total </a:t>
            </a:r>
            <a:r>
              <a:rPr lang="it-IT" dirty="0" err="1"/>
              <a:t>perfomances</a:t>
            </a:r>
            <a:endParaRPr lang="it-IT" dirty="0"/>
          </a:p>
        </p:txBody>
      </p:sp>
      <p:pic>
        <p:nvPicPr>
          <p:cNvPr id="6" name="Segnaposto contenuto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6CB75469-2E39-927E-BD44-C8103E2FC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099458"/>
            <a:ext cx="9022081" cy="5638800"/>
          </a:xfrm>
        </p:spPr>
      </p:pic>
    </p:spTree>
    <p:extLst>
      <p:ext uri="{BB962C8B-B14F-4D97-AF65-F5344CB8AC3E}">
        <p14:creationId xmlns:p14="http://schemas.microsoft.com/office/powerpoint/2010/main" val="152942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EFFFB-FDDE-2406-F781-1F52FB3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it-IT" dirty="0"/>
              <a:t>Total performances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638FA-B96A-8773-3AB9-552DF946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it-IT" dirty="0"/>
              <a:t>CP </a:t>
            </a:r>
            <a:r>
              <a:rPr lang="it-IT" dirty="0" err="1"/>
              <a:t>outperforms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DIDP models</a:t>
            </a:r>
          </a:p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in overall performances </a:t>
            </a:r>
            <a:r>
              <a:rPr lang="it-IT" dirty="0" err="1"/>
              <a:t>between</a:t>
            </a:r>
            <a:r>
              <a:rPr lang="it-IT" dirty="0"/>
              <a:t> the DIDP models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so big,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state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For </a:t>
            </a: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instances</a:t>
            </a:r>
            <a:r>
              <a:rPr lang="it-IT" dirty="0"/>
              <a:t> the dual bounds are </a:t>
            </a:r>
            <a:r>
              <a:rPr lang="it-IT" dirty="0" err="1"/>
              <a:t>not</a:t>
            </a:r>
            <a:r>
              <a:rPr lang="it-IT" dirty="0"/>
              <a:t> good for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guidance</a:t>
            </a:r>
            <a:r>
              <a:rPr lang="it-IT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models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the one </a:t>
            </a:r>
            <a:r>
              <a:rPr lang="it-IT" dirty="0" err="1"/>
              <a:t>exploiting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performances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85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State </a:t>
                </a:r>
                <a:r>
                  <a:rPr lang="it-IT" dirty="0" err="1"/>
                  <a:t>Variables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U: set of </a:t>
                </a:r>
                <a:r>
                  <a:rPr lang="it-IT" dirty="0" err="1"/>
                  <a:t>unvisited</a:t>
                </a:r>
                <a:r>
                  <a:rPr lang="it-IT" dirty="0"/>
                  <a:t> customers</a:t>
                </a:r>
              </a:p>
              <a:p>
                <a:r>
                  <a:rPr lang="it-IT" dirty="0"/>
                  <a:t>i : location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it-IT" dirty="0"/>
                  <a:t>load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used</a:t>
                </a:r>
                <a:r>
                  <a:rPr lang="it-IT" dirty="0"/>
                  <a:t> </a:t>
                </a:r>
                <a:r>
                  <a:rPr lang="it-IT" dirty="0" err="1"/>
                  <a:t>vehicles</a:t>
                </a:r>
                <a:endParaRPr lang="it-IT" dirty="0"/>
              </a:p>
              <a:p>
                <a:r>
                  <a:rPr lang="it-IT" dirty="0"/>
                  <a:t>t: time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Constants:</a:t>
                </a:r>
              </a:p>
              <a:p>
                <a:r>
                  <a:rPr lang="it-IT" dirty="0"/>
                  <a:t>N: customers (0 </a:t>
                </a:r>
                <a:r>
                  <a:rPr lang="it-IT" dirty="0" err="1"/>
                  <a:t>is</a:t>
                </a:r>
                <a:r>
                  <a:rPr lang="it-IT" dirty="0"/>
                  <a:t> the depot)</a:t>
                </a:r>
              </a:p>
              <a:p>
                <a:r>
                  <a:rPr lang="it-IT" dirty="0"/>
                  <a:t>m: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: travel cost from i to j</a:t>
                </a:r>
              </a:p>
              <a:p>
                <a:r>
                  <a:rPr lang="it-IT" dirty="0"/>
                  <a:t>q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vehicle’s</a:t>
                </a:r>
                <a:r>
                  <a:rPr lang="it-IT" dirty="0"/>
                  <a:t> </a:t>
                </a:r>
                <a:r>
                  <a:rPr lang="it-IT" dirty="0" err="1"/>
                  <a:t>capacity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customers’s</a:t>
                </a:r>
                <a:r>
                  <a:rPr lang="it-IT" dirty="0"/>
                  <a:t> demands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customer’s</a:t>
                </a:r>
                <a:r>
                  <a:rPr lang="it-IT" dirty="0"/>
                  <a:t> service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: customer’s time window</a:t>
                </a:r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0, 0, 1, 0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it-IT" sz="1875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it-IT" sz="1875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it-IT" sz="1875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it-IT" sz="1875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875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func>
                                    <m:func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87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\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 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∅,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  </m:t>
                                  </m:r>
                                </m:e>
                                <m:e/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875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dirty="0"/>
              </a:p>
            </p:txBody>
          </p:sp>
        </mc:Choice>
        <mc:Fallback xmlns="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blipFill>
                <a:blip r:embed="rId2"/>
                <a:stretch>
                  <a:fillRect l="-868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Formultation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i="1" dirty="0">
                    <a:latin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</a:rPr>
                  <a:t>Resource </a:t>
                </a:r>
                <a:r>
                  <a:rPr lang="it-IT" dirty="0" err="1">
                    <a:latin typeface="Cambria Math" panose="02040503050406030204" pitchFamily="18" charset="0"/>
                  </a:rPr>
                  <a:t>variables</a:t>
                </a:r>
                <a:r>
                  <a:rPr lang="it-IT" dirty="0">
                    <a:latin typeface="Cambria Math" panose="02040503050406030204" pitchFamily="18" charset="0"/>
                  </a:rPr>
                  <a:t>:</a:t>
                </a:r>
                <a:br>
                  <a:rPr lang="it-IT" dirty="0">
                    <a:latin typeface="Cambria Math" panose="02040503050406030204" pitchFamily="18" charset="0"/>
                  </a:rPr>
                </a:br>
                <a:br>
                  <a:rPr lang="it-IT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it-IT" dirty="0"/>
              </a:p>
              <a:p>
                <a:r>
                  <a:rPr lang="it-IT" dirty="0"/>
                  <a:t>Dual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State </a:t>
                </a:r>
                <a:r>
                  <a:rPr lang="it-IT" dirty="0" err="1"/>
                  <a:t>constraints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  <a:blipFill>
                <a:blip r:embed="rId2"/>
                <a:stretch>
                  <a:fillRect l="-829" t="-1807" b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DIDP models: complete; </a:t>
            </a:r>
            <a:r>
              <a:rPr lang="it-IT" dirty="0" err="1"/>
              <a:t>without</a:t>
            </a:r>
            <a:r>
              <a:rPr lang="it-IT" dirty="0"/>
              <a:t> dual bounds;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; </a:t>
            </a:r>
            <a:r>
              <a:rPr lang="it-IT" dirty="0" err="1"/>
              <a:t>without</a:t>
            </a:r>
            <a:r>
              <a:rPr lang="it-IT" dirty="0"/>
              <a:t> dual bounds and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on the </a:t>
            </a:r>
            <a:r>
              <a:rPr lang="it-IT" dirty="0" err="1"/>
              <a:t>Solomon’s</a:t>
            </a:r>
            <a:r>
              <a:rPr lang="it-IT" dirty="0"/>
              <a:t> benchmark </a:t>
            </a:r>
            <a:r>
              <a:rPr lang="it-IT" dirty="0" err="1"/>
              <a:t>instances</a:t>
            </a:r>
            <a:r>
              <a:rPr lang="it-IT" dirty="0"/>
              <a:t> with LNBS solver with a time </a:t>
            </a:r>
            <a:r>
              <a:rPr lang="it-IT" dirty="0" err="1"/>
              <a:t>limit</a:t>
            </a:r>
            <a:r>
              <a:rPr lang="it-IT" dirty="0"/>
              <a:t> of 10 minutes on an ASUS </a:t>
            </a:r>
            <a:r>
              <a:rPr lang="it-IT" dirty="0" err="1"/>
              <a:t>Zenbook</a:t>
            </a:r>
            <a:r>
              <a:rPr lang="it-IT" dirty="0"/>
              <a:t> UX431FN, Intel(R) Core(TM)i7-8565U CPU @ 1.80GHz, 8,00 GB RAM.</a:t>
            </a:r>
          </a:p>
          <a:p>
            <a:r>
              <a:rPr lang="it-IT" dirty="0"/>
              <a:t>The </a:t>
            </a:r>
            <a:r>
              <a:rPr lang="it-IT" dirty="0" err="1"/>
              <a:t>primal</a:t>
            </a:r>
            <a:r>
              <a:rPr lang="it-IT" dirty="0"/>
              <a:t> </a:t>
            </a:r>
            <a:r>
              <a:rPr lang="it-IT" dirty="0" err="1"/>
              <a:t>integral</a:t>
            </a:r>
            <a:r>
              <a:rPr lang="it-IT" dirty="0"/>
              <a:t> and the </a:t>
            </a:r>
            <a:r>
              <a:rPr lang="it-IT" dirty="0" err="1"/>
              <a:t>primal</a:t>
            </a:r>
            <a:r>
              <a:rPr lang="it-IT" dirty="0"/>
              <a:t> gap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 compare the performances with a CP model </a:t>
            </a:r>
            <a:r>
              <a:rPr lang="it-IT" dirty="0" err="1"/>
              <a:t>defined</a:t>
            </a:r>
            <a:r>
              <a:rPr lang="it-IT" dirty="0"/>
              <a:t> on </a:t>
            </a:r>
            <a:r>
              <a:rPr lang="it-IT" dirty="0" err="1"/>
              <a:t>Minizinc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LNS and </a:t>
            </a:r>
            <a:r>
              <a:rPr lang="it-IT" dirty="0" err="1"/>
              <a:t>Gecode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solver.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E5F1-C89B-9507-49AE-E2CFD0A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Solomon’s</a:t>
            </a:r>
            <a:r>
              <a:rPr lang="it-IT" dirty="0"/>
              <a:t> benchmark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D9825-C614-107A-0D52-BE2564BF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six</a:t>
            </a:r>
            <a:r>
              <a:rPr lang="it-IT" dirty="0"/>
              <a:t> sets of </a:t>
            </a:r>
            <a:r>
              <a:rPr lang="it-IT" dirty="0" err="1"/>
              <a:t>instances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r>
              <a:rPr lang="it-IT" dirty="0"/>
              <a:t> </a:t>
            </a:r>
            <a:r>
              <a:rPr lang="en-US" dirty="0"/>
              <a:t>several factors that  affect the behavior of routing and scheduling algorithms:</a:t>
            </a:r>
          </a:p>
          <a:p>
            <a:r>
              <a:rPr lang="en-US" dirty="0"/>
              <a:t>C1 &amp; C2: clustered geographical data</a:t>
            </a:r>
          </a:p>
          <a:p>
            <a:r>
              <a:rPr lang="en-US" dirty="0"/>
              <a:t>R1 &amp; 2: random-generated geographical data</a:t>
            </a:r>
          </a:p>
          <a:p>
            <a:r>
              <a:rPr lang="en-US" dirty="0"/>
              <a:t>RC1 &amp; RC2: mixture of clustered and random data</a:t>
            </a:r>
          </a:p>
          <a:p>
            <a:pPr marL="0" indent="0">
              <a:buNone/>
            </a:pPr>
            <a:r>
              <a:rPr lang="en-US" dirty="0"/>
              <a:t>The coordinates are the same within sets of problems of one type (C, R, RC), but C1, R1 and RC1 have a shorter scheduling horizon and a lower vehicles capacity, allowing only a few customers for route.</a:t>
            </a:r>
          </a:p>
        </p:txBody>
      </p:sp>
    </p:spTree>
    <p:extLst>
      <p:ext uri="{BB962C8B-B14F-4D97-AF65-F5344CB8AC3E}">
        <p14:creationId xmlns:p14="http://schemas.microsoft.com/office/powerpoint/2010/main" val="395484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B110A-F5CD-1071-6FCA-3E1DA9CB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1-Group </a:t>
            </a:r>
            <a:r>
              <a:rPr lang="it-IT" dirty="0" err="1"/>
              <a:t>instances</a:t>
            </a:r>
            <a:endParaRPr lang="it-IT" dirty="0"/>
          </a:p>
        </p:txBody>
      </p:sp>
      <p:pic>
        <p:nvPicPr>
          <p:cNvPr id="10" name="Segnaposto contenuto 9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E547955F-4703-AFA7-7187-3ECDAD401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099458"/>
            <a:ext cx="9622470" cy="5393416"/>
          </a:xfrm>
        </p:spPr>
      </p:pic>
    </p:spTree>
    <p:extLst>
      <p:ext uri="{BB962C8B-B14F-4D97-AF65-F5344CB8AC3E}">
        <p14:creationId xmlns:p14="http://schemas.microsoft.com/office/powerpoint/2010/main" val="23193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BFC9-0187-1E29-9228-4BB8D787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D9AA5-C38F-F932-6C51-477441AA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1-Group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DCCA24-8F32-167A-BDC3-E0E416A7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it-IT" dirty="0"/>
              <a:t>The CP model </a:t>
            </a:r>
            <a:r>
              <a:rPr lang="it-IT" dirty="0" err="1"/>
              <a:t>outperforms</a:t>
            </a:r>
            <a:r>
              <a:rPr lang="it-IT" dirty="0"/>
              <a:t> the DIDP models.</a:t>
            </a:r>
          </a:p>
          <a:p>
            <a:r>
              <a:rPr lang="it-IT" dirty="0"/>
              <a:t>In 1-Group,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stricter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time windows and </a:t>
            </a:r>
            <a:r>
              <a:rPr lang="it-IT" dirty="0" err="1"/>
              <a:t>capacity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fewer</a:t>
            </a:r>
            <a:r>
              <a:rPr lang="it-IT" dirty="0"/>
              <a:t> </a:t>
            </a:r>
            <a:r>
              <a:rPr lang="it-IT" dirty="0" err="1"/>
              <a:t>transitions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state.</a:t>
            </a:r>
          </a:p>
          <a:p>
            <a:r>
              <a:rPr lang="it-IT" dirty="0"/>
              <a:t>With a </a:t>
            </a:r>
            <a:r>
              <a:rPr lang="it-IT" dirty="0" err="1"/>
              <a:t>lower</a:t>
            </a:r>
            <a:r>
              <a:rPr lang="it-IT" dirty="0"/>
              <a:t> branching </a:t>
            </a:r>
            <a:r>
              <a:rPr lang="it-IT" dirty="0" err="1"/>
              <a:t>factor</a:t>
            </a:r>
            <a:r>
              <a:rPr lang="it-IT" dirty="0"/>
              <a:t>, the dual bounds </a:t>
            </a:r>
            <a:r>
              <a:rPr lang="it-IT" dirty="0" err="1"/>
              <a:t>seem</a:t>
            </a:r>
            <a:r>
              <a:rPr lang="it-IT" dirty="0"/>
              <a:t> to be good for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guidance</a:t>
            </a:r>
            <a:r>
              <a:rPr lang="it-IT" dirty="0"/>
              <a:t>, making the Complete model the best </a:t>
            </a:r>
            <a:r>
              <a:rPr lang="it-IT" dirty="0" err="1"/>
              <a:t>among</a:t>
            </a:r>
            <a:r>
              <a:rPr lang="it-IT" dirty="0"/>
              <a:t> the DIDP </a:t>
            </a:r>
            <a:r>
              <a:rPr lang="it-IT" dirty="0" err="1"/>
              <a:t>variations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worst</a:t>
            </a:r>
            <a:r>
              <a:rPr lang="it-IT" dirty="0"/>
              <a:t> DIDP models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in performances </a:t>
            </a:r>
            <a:r>
              <a:rPr lang="it-IT" dirty="0" err="1"/>
              <a:t>between</a:t>
            </a:r>
            <a:r>
              <a:rPr lang="it-IT" dirty="0"/>
              <a:t> DIDP models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so high, </a:t>
            </a:r>
            <a:r>
              <a:rPr lang="it-IT" dirty="0" err="1"/>
              <a:t>compared</a:t>
            </a:r>
            <a:r>
              <a:rPr lang="it-IT" dirty="0"/>
              <a:t> to CP vs DIDP.</a:t>
            </a:r>
          </a:p>
        </p:txBody>
      </p:sp>
    </p:spTree>
    <p:extLst>
      <p:ext uri="{BB962C8B-B14F-4D97-AF65-F5344CB8AC3E}">
        <p14:creationId xmlns:p14="http://schemas.microsoft.com/office/powerpoint/2010/main" val="38701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7CA6-8B32-A15E-651D-10BD9FB0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E75E-1CB0-F92D-E31C-3759E3B3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on the 2-Group </a:t>
            </a:r>
            <a:r>
              <a:rPr lang="it-IT" dirty="0" err="1"/>
              <a:t>instances</a:t>
            </a:r>
            <a:endParaRPr lang="it-IT" dirty="0"/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047B36B-7AB6-5695-6019-BED968ED7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1031080"/>
            <a:ext cx="9017635" cy="5461794"/>
          </a:xfrm>
        </p:spPr>
      </p:pic>
    </p:spTree>
    <p:extLst>
      <p:ext uri="{BB962C8B-B14F-4D97-AF65-F5344CB8AC3E}">
        <p14:creationId xmlns:p14="http://schemas.microsoft.com/office/powerpoint/2010/main" val="34385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943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Tema di Office</vt:lpstr>
      <vt:lpstr>Capacited Vehicle Routing Problem with Time Windows</vt:lpstr>
      <vt:lpstr>DIDP Formulation</vt:lpstr>
      <vt:lpstr>DIDP Formulation</vt:lpstr>
      <vt:lpstr>DIDP Formultation</vt:lpstr>
      <vt:lpstr>Testing the models</vt:lpstr>
      <vt:lpstr>Solomon’s benchmark instances</vt:lpstr>
      <vt:lpstr>Results on the 1-Group instances</vt:lpstr>
      <vt:lpstr>Results on the 1-Group instances</vt:lpstr>
      <vt:lpstr>Results on the 2-Group instances</vt:lpstr>
      <vt:lpstr>Results on the 2-Group instances</vt:lpstr>
      <vt:lpstr>Results on the C-Group instances</vt:lpstr>
      <vt:lpstr>Results on the C-Group instances</vt:lpstr>
      <vt:lpstr>Results on the R-Group instances</vt:lpstr>
      <vt:lpstr>Results on the R-Group instances</vt:lpstr>
      <vt:lpstr>Results on the RC-Group instances</vt:lpstr>
      <vt:lpstr>Results on the RC-Group instances</vt:lpstr>
      <vt:lpstr>Total perfomances</vt:lpstr>
      <vt:lpstr>Total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54</cp:revision>
  <dcterms:created xsi:type="dcterms:W3CDTF">2025-04-04T20:35:04Z</dcterms:created>
  <dcterms:modified xsi:type="dcterms:W3CDTF">2025-04-06T11:51:53Z</dcterms:modified>
</cp:coreProperties>
</file>