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71" r:id="rId9"/>
    <p:sldId id="265" r:id="rId10"/>
    <p:sldId id="272" r:id="rId11"/>
    <p:sldId id="266" r:id="rId12"/>
    <p:sldId id="273" r:id="rId13"/>
    <p:sldId id="267" r:id="rId14"/>
    <p:sldId id="274" r:id="rId15"/>
    <p:sldId id="268" r:id="rId16"/>
    <p:sldId id="275" r:id="rId17"/>
    <p:sldId id="269" r:id="rId18"/>
    <p:sldId id="270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911D-5201-BFFD-51B1-3363584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185B1-2303-AC7C-4334-0E6805A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B6F0C-2D21-79C7-8822-51681570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7C5E7-8588-CB78-820A-038B769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AC39E-6529-C6B0-C4D5-6CAD799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F17DF-8808-2F07-37B1-7B53CCE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012B20-0AF4-889D-D281-4121DF4E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88691-7CC1-EFBF-A21B-C1BD0D1B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4649F2-D70F-B68F-E715-1C2B773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14109-1CB9-8F5F-6912-445F92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B8CDF-3BDF-4279-5447-0DB0F489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B44D8-558B-1A6F-5C8D-02FC218A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E93E8-D827-9507-8E4C-A961CE1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6E37-32CD-67AD-F49A-02F4A69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87FAC-CDBA-355A-97AB-EBC71C6B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7727A-7875-C818-7D41-8DBFBE1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3F61-2955-BB3D-BCC8-855D31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08B7B-5441-F43C-1997-758E9FC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5AEB-7498-98F8-E907-E99D2B8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036741-2CF7-DE58-0013-04D3E29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BCA0F-830D-F86E-02A9-D63799A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0B069-B064-83D0-0525-D7A02745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63EB9-54FE-DAD6-9C8F-C1ABC8F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12AC0-7B78-43F1-78A8-2320CB0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C005E-D345-1FA8-EECF-D12E02C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0F6F-4136-BA61-A55B-DACE502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B0B32-CD5D-ADD0-8681-809DFC75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4231B7-A8B7-216B-CBD9-0ADC940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67645-3995-B47F-3B6A-E0C1BFF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C6F53-CB15-F209-655E-1AE181D5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0EBAC-0303-64D8-C24C-A3D10F9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5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A202-1813-6CA4-303C-7FE7B37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EFE23-088F-3794-5C1F-6B5B6739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A0E6E-B289-75B1-D40D-E723738B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C4A3F-2D53-4A55-04B6-0E69D2C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063717-6173-138F-D90A-DDDD6BFF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0E3329-B4B2-EB53-F819-E1BA4CD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BBB41-AFAF-A64F-2F13-8351797C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B6CFD6-957E-7F0F-0669-9AB4E08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F247-BADB-0B7C-738F-AC54D78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7A7C0-5830-0436-2ECC-EB80FAA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44B04-348E-51BB-CDDA-6C4BED5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2DA70E-2713-FF1C-A88D-F83331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DB342-A9AC-462E-1330-BD5A4BA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F9EBF-67BE-356E-E9E6-E60376C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3C171-5A82-2C67-7BA2-CE23214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5D700-E1C1-9655-A806-F89F5C8F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3B06-9DD2-AAEB-0A03-2299266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22D07E-1C83-9E12-38BF-D405AB21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0E1144-1A46-301F-26B5-6974B57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6A0B1-A186-6F64-01A9-6417433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CF5CD6-7A33-C441-E66A-CEB530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2AB0-021E-FBEE-E32F-4637DA1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8C28F8-876B-11A9-9FDB-B6571C1A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D7647-F036-3E28-8BF1-C48D0B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97478-6C59-8D1A-195E-7D0C1E9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678A-0CE4-267B-E2E4-669E2BF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189E78-A905-F2A0-722C-0E0CBF4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D8476-0BB1-552C-2252-9CEA558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D540F-992C-F2B5-F424-F85D05B5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EEEA2-A462-D48D-E2A4-F818A840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EB16-9B05-4C73-9EC2-D5C69DC6B901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3A268-5504-A6E0-81D8-D92D6F55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13E80-55BD-53F1-B47A-E5463229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noProof="0" dirty="0"/>
              <a:t>Capacitated Vehicle Routing Problem with Time Windows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noProof="0" dirty="0"/>
                  <a:t>m vehicles</a:t>
                </a:r>
              </a:p>
              <a:p>
                <a:r>
                  <a:rPr lang="en-US" sz="2000" noProof="0" dirty="0"/>
                  <a:t>n locations (n-1 customers + depot).</a:t>
                </a:r>
              </a:p>
              <a:p>
                <a:r>
                  <a:rPr lang="en-US" sz="2000" noProof="0" dirty="0"/>
                  <a:t>Each customer has a demand d</a:t>
                </a:r>
                <a:r>
                  <a:rPr lang="en-US" sz="2000" baseline="-25000" noProof="0" dirty="0"/>
                  <a:t>i</a:t>
                </a:r>
                <a:r>
                  <a:rPr lang="en-US" sz="2000" noProof="0" dirty="0"/>
                  <a:t> , a service time </a:t>
                </a:r>
                <a:r>
                  <a:rPr lang="en-US" sz="2000" noProof="0" dirty="0" err="1"/>
                  <a:t>s</a:t>
                </a:r>
                <a:r>
                  <a:rPr lang="en-US" sz="2000" baseline="-25000" noProof="0" dirty="0" err="1"/>
                  <a:t>i</a:t>
                </a:r>
                <a:r>
                  <a:rPr lang="en-US" sz="2000" noProof="0" dirty="0"/>
                  <a:t> (time to spend at the customer’s location), and a time window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sz="2000" b="0" i="0" noProof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noProof="0" dirty="0"/>
              </a:p>
              <a:p>
                <a:r>
                  <a:rPr lang="en-US" sz="2000" noProof="0" dirty="0"/>
                  <a:t>Each vehicle has a capacity q.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Two locations have a distance </a:t>
                </a:r>
                <a:r>
                  <a:rPr lang="en-US" sz="2000" noProof="0" dirty="0" err="1"/>
                  <a:t>c</a:t>
                </a:r>
                <a:r>
                  <a:rPr lang="en-US" sz="2000" baseline="-25000" noProof="0" dirty="0" err="1"/>
                  <a:t>ij</a:t>
                </a:r>
                <a:r>
                  <a:rPr lang="en-US" sz="2000" dirty="0"/>
                  <a:t> .</a:t>
                </a:r>
                <a:endParaRPr lang="en-US" sz="2000" baseline="-25000" noProof="0" dirty="0"/>
              </a:p>
              <a:p>
                <a:r>
                  <a:rPr lang="en-US" sz="2000" noProof="0" dirty="0"/>
                  <a:t>We must visit each customer once within its time window, starting and ending at the depot , without exceeding the capacity of the vehicles.</a:t>
                </a:r>
              </a:p>
              <a:p>
                <a:r>
                  <a:rPr lang="en-US" sz="2000" noProof="0" dirty="0"/>
                  <a:t>The objective is to minimize the total distance traveled.</a:t>
                </a:r>
              </a:p>
            </p:txBody>
          </p:sp>
        </mc:Choice>
        <mc:Fallback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2"/>
                <a:stretch>
                  <a:fillRect l="-510" t="-1776" r="-764" b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linea, diagramma, schermata">
            <a:extLst>
              <a:ext uri="{FF2B5EF4-FFF2-40B4-BE49-F238E27FC236}">
                <a16:creationId xmlns:a16="http://schemas.microsoft.com/office/drawing/2014/main" id="{6CFEA728-2FC9-5CCA-5427-6F0DE3F2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1255875"/>
            <a:ext cx="6041573" cy="43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0939E-8E34-7E61-3E34-F911180AC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66B391-FB23-F67C-16A7-2DAE0D3CA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5E3A57F-A593-9FB7-F0F1-1A4B4FA73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2-Group, the instances are less constrained.</a:t>
            </a:r>
          </a:p>
          <a:p>
            <a:r>
              <a:rPr lang="en-US" noProof="0" dirty="0"/>
              <a:t>The dual bounds seem to struggle more in the search guidance process, making the two DIDP models without dual bounds perform better.</a:t>
            </a:r>
          </a:p>
          <a:p>
            <a:r>
              <a:rPr lang="en-US" noProof="0" dirty="0"/>
              <a:t>The highest performance gap remains the one between CP and DIDP.</a:t>
            </a:r>
          </a:p>
        </p:txBody>
      </p:sp>
    </p:spTree>
    <p:extLst>
      <p:ext uri="{BB962C8B-B14F-4D97-AF65-F5344CB8AC3E}">
        <p14:creationId xmlns:p14="http://schemas.microsoft.com/office/powerpoint/2010/main" val="3879830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51D0-38D9-E8CF-3935-7F8097B1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A07B13-3905-15B9-BB5F-58372086D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pic>
        <p:nvPicPr>
          <p:cNvPr id="7" name="Segnaposto contenuto 6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8C6B4A9-AC43-1985-E07F-13B4753BC6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111249"/>
            <a:ext cx="8610599" cy="5381625"/>
          </a:xfrm>
        </p:spPr>
      </p:pic>
    </p:spTree>
    <p:extLst>
      <p:ext uri="{BB962C8B-B14F-4D97-AF65-F5344CB8AC3E}">
        <p14:creationId xmlns:p14="http://schemas.microsoft.com/office/powerpoint/2010/main" val="3989724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5090D-A38B-41BA-079C-49E9603E9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92AC9A-1142-F454-4716-A13FD7A78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916EC2-6DEB-F6D7-B42C-CCFC137A6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noProof="0" dirty="0"/>
              <a:t>The C-group shows a stranger behavior, with DIDP complete even slightly outperforming CP at the beginning, before becoming the worst among all models.</a:t>
            </a:r>
          </a:p>
          <a:p>
            <a:pPr marL="0" indent="0">
              <a:buNone/>
            </a:pPr>
            <a:r>
              <a:rPr lang="en-US" noProof="0" dirty="0"/>
              <a:t>C instances have clustered locations: dual bounds are unable to capture the high discrepancy between the minimum distance from and to a location (distances inside the same cluster) and the actual cost of a transition if we have to reach a location from outside its cluster.</a:t>
            </a:r>
          </a:p>
          <a:p>
            <a:r>
              <a:rPr lang="en-US" noProof="0" dirty="0"/>
              <a:t>In C1, the natural solution of trying to assign a vehicle for cluster is not possible due to the strict constraints, so the dual bounds are not penalizing the search process, leading to similar performances for all the models.</a:t>
            </a:r>
          </a:p>
          <a:p>
            <a:r>
              <a:rPr lang="en-US" noProof="0" dirty="0"/>
              <a:t>In C2, the low quality of the dual bounds for search guidance emerges, making the models with bounds the worst.</a:t>
            </a:r>
          </a:p>
        </p:txBody>
      </p:sp>
    </p:spTree>
    <p:extLst>
      <p:ext uri="{BB962C8B-B14F-4D97-AF65-F5344CB8AC3E}">
        <p14:creationId xmlns:p14="http://schemas.microsoft.com/office/powerpoint/2010/main" val="842828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6EC4E-2E6F-6251-B8FC-5DFBE63D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96F35-4689-5248-3311-353C54EE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pic>
        <p:nvPicPr>
          <p:cNvPr id="7" name="Segnaposto contenuto 6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DADB9E8F-A0C9-0DF4-6A61-930832BBEA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28" y="1099458"/>
            <a:ext cx="8958943" cy="5599339"/>
          </a:xfrm>
        </p:spPr>
      </p:pic>
    </p:spTree>
    <p:extLst>
      <p:ext uri="{BB962C8B-B14F-4D97-AF65-F5344CB8AC3E}">
        <p14:creationId xmlns:p14="http://schemas.microsoft.com/office/powerpoint/2010/main" val="1656756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90526-5B70-AE63-8A99-A66368AA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EA9917-E988-AC61-6C0C-C32E3656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C7276-2264-17DB-3F68-64EEBEE77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R instances have random locations: the discrepancy between the minimum distance from and to a location and the actual cost of a transition is probably lower than in the C instances.</a:t>
            </a:r>
          </a:p>
          <a:p>
            <a:r>
              <a:rPr lang="en-US" noProof="0" dirty="0"/>
              <a:t>In this case the dual bounds actually help the search process.</a:t>
            </a:r>
          </a:p>
          <a:p>
            <a:r>
              <a:rPr lang="en-US" noProof="0" dirty="0"/>
              <a:t>As for the 1-Group, the resource variables make the models perform better independently from the usage of dual bounds.</a:t>
            </a:r>
          </a:p>
          <a:p>
            <a:r>
              <a:rPr lang="en-US" noProof="0" dirty="0"/>
              <a:t>The greatest gap remains between CP and DIDP.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004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BB846-65FC-7958-36CC-36E67CD1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804DA4-CB6E-C786-8480-639BE5C29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307069-801E-F89C-2D3A-C941922B3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099458"/>
            <a:ext cx="9144000" cy="5715000"/>
          </a:xfrm>
        </p:spPr>
      </p:pic>
    </p:spTree>
    <p:extLst>
      <p:ext uri="{BB962C8B-B14F-4D97-AF65-F5344CB8AC3E}">
        <p14:creationId xmlns:p14="http://schemas.microsoft.com/office/powerpoint/2010/main" val="4283797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D57FE-80F8-31E5-DF65-663631B1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D7B5F4-B415-63D2-A351-53109947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RC-Group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529DD47-D085-7E70-627C-0882281D3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>
            <a:normAutofit/>
          </a:bodyPr>
          <a:lstStyle/>
          <a:p>
            <a:r>
              <a:rPr lang="en-US" noProof="0" dirty="0"/>
              <a:t>As for the C-group, the model without the bounds and with the resource variables is the best among the DIDP models.</a:t>
            </a:r>
          </a:p>
          <a:p>
            <a:r>
              <a:rPr lang="en-US" noProof="0" dirty="0"/>
              <a:t>The difference in the performances is mitigated by the fact that only part of the customers are clustered.</a:t>
            </a:r>
          </a:p>
        </p:txBody>
      </p:sp>
    </p:spTree>
    <p:extLst>
      <p:ext uri="{BB962C8B-B14F-4D97-AF65-F5344CB8AC3E}">
        <p14:creationId xmlns:p14="http://schemas.microsoft.com/office/powerpoint/2010/main" val="2469393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8A0D2-18B6-B315-4E2A-09D20169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094EB6-08CE-11CC-030B-8CFF2A93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Total </a:t>
            </a:r>
            <a:r>
              <a:rPr lang="en-US" noProof="0" dirty="0" err="1"/>
              <a:t>perfomances</a:t>
            </a:r>
            <a:endParaRPr lang="en-US" noProof="0" dirty="0"/>
          </a:p>
        </p:txBody>
      </p:sp>
      <p:pic>
        <p:nvPicPr>
          <p:cNvPr id="6" name="Segnaposto contenuto 5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6CB75469-2E39-927E-BD44-C8103E2FC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1099458"/>
            <a:ext cx="9022081" cy="5638800"/>
          </a:xfrm>
        </p:spPr>
      </p:pic>
    </p:spTree>
    <p:extLst>
      <p:ext uri="{BB962C8B-B14F-4D97-AF65-F5344CB8AC3E}">
        <p14:creationId xmlns:p14="http://schemas.microsoft.com/office/powerpoint/2010/main" val="1529424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AEFFFB-FDDE-2406-F781-1F52FB37D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pPr algn="ctr"/>
            <a:r>
              <a:rPr lang="en-US" noProof="0" dirty="0"/>
              <a:t>Total performances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2638FA-B96A-8773-3AB9-552DF9467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/>
          <a:lstStyle/>
          <a:p>
            <a:r>
              <a:rPr lang="en-US" noProof="0" dirty="0"/>
              <a:t>CP outperforms all the DIDP models.</a:t>
            </a:r>
          </a:p>
          <a:p>
            <a:r>
              <a:rPr lang="en-US" noProof="0" dirty="0"/>
              <a:t>The difference in overall performances between the DIDP models is not so big, but we can state that: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For most of the instances, the dual bounds are not good for search guidance.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noProof="0" dirty="0"/>
              <a:t>If the only difference between two models is the usage of resource variables, the one exploiting them has </a:t>
            </a:r>
            <a:r>
              <a:rPr lang="en-US" noProof="0"/>
              <a:t>better performance </a:t>
            </a:r>
            <a:r>
              <a:rPr lang="en-US" noProof="0" dirty="0"/>
              <a:t>than the other.</a:t>
            </a:r>
            <a:br>
              <a:rPr lang="en-US" noProof="0" dirty="0"/>
            </a:b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85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State Variables:</a:t>
                </a:r>
              </a:p>
              <a:p>
                <a:r>
                  <a:rPr lang="en-US" noProof="0" dirty="0"/>
                  <a:t>U: set of unvisited customers</a:t>
                </a:r>
              </a:p>
              <a:p>
                <a:r>
                  <a:rPr lang="en-US" noProof="0" dirty="0" err="1"/>
                  <a:t>i</a:t>
                </a:r>
                <a:r>
                  <a:rPr lang="en-US" noProof="0" dirty="0"/>
                  <a:t> : location</a:t>
                </a:r>
              </a:p>
              <a:p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noProof="0" dirty="0"/>
                  <a:t>load</a:t>
                </a:r>
              </a:p>
              <a:p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used vehicles</a:t>
                </a:r>
              </a:p>
              <a:p>
                <a:r>
                  <a:rPr lang="en-US" noProof="0" dirty="0"/>
                  <a:t>t: time</a:t>
                </a:r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noProof="0" dirty="0"/>
                  <a:t>Constants:</a:t>
                </a:r>
              </a:p>
              <a:p>
                <a:r>
                  <a:rPr lang="en-US" noProof="0" dirty="0"/>
                  <a:t>N: customers (0 is the depot)</a:t>
                </a:r>
              </a:p>
              <a:p>
                <a:r>
                  <a:rPr lang="en-US" noProof="0" dirty="0"/>
                  <a:t>m: number of vehicles.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: travel cost from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to j</a:t>
                </a:r>
              </a:p>
              <a:p>
                <a:r>
                  <a:rPr lang="en-US" noProof="0" dirty="0"/>
                  <a:t>q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noProof="0" dirty="0"/>
                  <a:t> vehicle’s capacity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customers’ demands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noProof="0" dirty="0"/>
                  <a:t>: customer’s service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noProof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noProof="0" dirty="0"/>
                  <a:t>: customer’s time window</a:t>
                </a:r>
              </a:p>
              <a:p>
                <a:endParaRPr lang="en-US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noProof="0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0, 0, 1, 0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en-US" sz="1875" b="0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b="0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875" b="0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875" b="0" i="0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b="0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sz="1875" b="0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b="0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1875" i="1" noProof="0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func>
                                    <m:func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75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\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=∅, 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  </m:t>
                                  </m:r>
                                </m:e>
                                <m:e/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noProof="0" dirty="0"/>
              </a:p>
            </p:txBody>
          </p:sp>
        </mc:Choice>
        <mc:Fallback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blipFill>
                <a:blip r:embed="rId2"/>
                <a:stretch>
                  <a:fillRect l="-868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pPr algn="ctr"/>
            <a:r>
              <a:rPr lang="en-US" noProof="0" dirty="0"/>
              <a:t>DIDP </a:t>
            </a:r>
            <a:r>
              <a:rPr lang="en-US" noProof="0" dirty="0" err="1"/>
              <a:t>Formultation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noProof="0" dirty="0">
                    <a:latin typeface="Cambria Math" panose="02040503050406030204" pitchFamily="18" charset="0"/>
                  </a:rPr>
                  <a:t>Resource variables:</a:t>
                </a:r>
                <a:br>
                  <a:rPr lang="en-US" noProof="0" dirty="0">
                    <a:latin typeface="Cambria Math" panose="02040503050406030204" pitchFamily="18" charset="0"/>
                  </a:rPr>
                </a:br>
                <a:br>
                  <a:rPr lang="en-US" i="1" noProof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noProof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noProof="0" dirty="0"/>
              </a:p>
              <a:p>
                <a:r>
                  <a:rPr lang="en-US" noProof="0" dirty="0"/>
                  <a:t>Dual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noProof="0" dirty="0"/>
              </a:p>
              <a:p>
                <a:r>
                  <a:rPr lang="en-US" noProof="0" dirty="0"/>
                  <a:t>State 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0" noProof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  <a:blipFill>
                <a:blip r:embed="rId2"/>
                <a:stretch>
                  <a:fillRect l="-829" t="-1807" b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Four different DIDP models: complete; without dual bounds; without resource variables; and without dual bounds and resource variables.</a:t>
            </a:r>
          </a:p>
          <a:p>
            <a:r>
              <a:rPr lang="en-US" noProof="0" dirty="0"/>
              <a:t>Each model has been run on the Solomon’s benchmark instances with the LNBS solver with a time limit of 10 minutes on an ASUS </a:t>
            </a:r>
            <a:r>
              <a:rPr lang="en-US" noProof="0" dirty="0" err="1"/>
              <a:t>Zenbook</a:t>
            </a:r>
            <a:r>
              <a:rPr lang="en-US" noProof="0" dirty="0"/>
              <a:t> UX431FN, Intel(R) Core(TM)i7-8565U CPU @ 1.80GHz, 8,00 GB RAM.</a:t>
            </a:r>
          </a:p>
          <a:p>
            <a:r>
              <a:rPr lang="en-US" noProof="0" dirty="0"/>
              <a:t>The primal integral and the primal gap have been computed to compare the performances with a CP model defined on </a:t>
            </a:r>
            <a:r>
              <a:rPr lang="en-US" noProof="0" dirty="0" err="1"/>
              <a:t>MiniZinc</a:t>
            </a:r>
            <a:r>
              <a:rPr lang="en-US" noProof="0" dirty="0"/>
              <a:t>, using LNS and </a:t>
            </a:r>
            <a:r>
              <a:rPr lang="en-US" noProof="0" dirty="0" err="1"/>
              <a:t>Gecode</a:t>
            </a:r>
            <a:r>
              <a:rPr lang="en-US" noProof="0" dirty="0"/>
              <a:t> as solver.</a:t>
            </a:r>
          </a:p>
          <a:p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E5F1-C89B-9507-49AE-E2CFD0A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Solomon’s benchmark instances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D9825-C614-107A-0D52-BE2564BF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Composed of six sets of instances highlighting several factors that affect the behavior of routing and scheduling algorithms:</a:t>
            </a:r>
          </a:p>
          <a:p>
            <a:r>
              <a:rPr lang="en-US" noProof="0" dirty="0"/>
              <a:t>C1 &amp; C2: clustered geographical data</a:t>
            </a:r>
          </a:p>
          <a:p>
            <a:r>
              <a:rPr lang="en-US" noProof="0" dirty="0"/>
              <a:t>R1 &amp; R2: random-generated geographical data</a:t>
            </a:r>
          </a:p>
          <a:p>
            <a:r>
              <a:rPr lang="en-US" noProof="0" dirty="0"/>
              <a:t>RC1 &amp; RC2: mixture of clustered and random data</a:t>
            </a:r>
          </a:p>
          <a:p>
            <a:pPr marL="0" indent="0">
              <a:buNone/>
            </a:pPr>
            <a:r>
              <a:rPr lang="en-US" noProof="0" dirty="0"/>
              <a:t>The coordinates are the same within sets of problems of one type (C, R, RC), but C1, R1 and RC1 have a shorter scheduling horizon and a lower vehicle capacity, allowing only a few customers per route.</a:t>
            </a:r>
          </a:p>
        </p:txBody>
      </p:sp>
    </p:spTree>
    <p:extLst>
      <p:ext uri="{BB962C8B-B14F-4D97-AF65-F5344CB8AC3E}">
        <p14:creationId xmlns:p14="http://schemas.microsoft.com/office/powerpoint/2010/main" val="3954846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B110A-F5CD-1071-6FCA-3E1DA9CB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pic>
        <p:nvPicPr>
          <p:cNvPr id="10" name="Segnaposto contenuto 9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E547955F-4703-AFA7-7187-3ECDAD401B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257" y="1099458"/>
            <a:ext cx="9622470" cy="5393416"/>
          </a:xfrm>
        </p:spPr>
      </p:pic>
    </p:spTree>
    <p:extLst>
      <p:ext uri="{BB962C8B-B14F-4D97-AF65-F5344CB8AC3E}">
        <p14:creationId xmlns:p14="http://schemas.microsoft.com/office/powerpoint/2010/main" val="231932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6BFC9-0187-1E29-9228-4BB8D7872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AD9AA5-C38F-F932-6C51-477441AAE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1-Group instances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DCCA24-8F32-167A-BDC3-E0E416A7E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1114" y="1447800"/>
            <a:ext cx="10515600" cy="4729163"/>
          </a:xfrm>
        </p:spPr>
        <p:txBody>
          <a:bodyPr/>
          <a:lstStyle/>
          <a:p>
            <a:r>
              <a:rPr lang="en-US" noProof="0" dirty="0"/>
              <a:t>The CP model outperforms the DIDP models.</a:t>
            </a:r>
          </a:p>
          <a:p>
            <a:r>
              <a:rPr lang="en-US" noProof="0" dirty="0"/>
              <a:t>In 1-Group, we have stricter constraints on time windows and capacity, allowing fewer transitions in each state.</a:t>
            </a:r>
          </a:p>
          <a:p>
            <a:r>
              <a:rPr lang="en-US" noProof="0" dirty="0"/>
              <a:t>With a lower branching factor, the dual bounds seem to be good for search guidance, making the Complete model the best among the DIDP variations.</a:t>
            </a:r>
          </a:p>
          <a:p>
            <a:r>
              <a:rPr lang="en-US" noProof="0" dirty="0"/>
              <a:t>The worst DIDP models are the ones without resource variables.</a:t>
            </a:r>
          </a:p>
          <a:p>
            <a:r>
              <a:rPr lang="en-US" noProof="0" dirty="0"/>
              <a:t>The difference in performances between DIDP models is not so high compared to CP vs DIDP.</a:t>
            </a:r>
          </a:p>
        </p:txBody>
      </p:sp>
    </p:spTree>
    <p:extLst>
      <p:ext uri="{BB962C8B-B14F-4D97-AF65-F5344CB8AC3E}">
        <p14:creationId xmlns:p14="http://schemas.microsoft.com/office/powerpoint/2010/main" val="3870173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7CA6-8B32-A15E-651D-10BD9FB08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1E75E-1CB0-F92D-E31C-3759E3B3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332"/>
          </a:xfrm>
        </p:spPr>
        <p:txBody>
          <a:bodyPr/>
          <a:lstStyle/>
          <a:p>
            <a:pPr algn="ctr"/>
            <a:r>
              <a:rPr lang="en-US" noProof="0" dirty="0"/>
              <a:t>Results on the 2-Group instances</a:t>
            </a:r>
          </a:p>
        </p:txBody>
      </p:sp>
      <p:pic>
        <p:nvPicPr>
          <p:cNvPr id="6" name="Segnaposto contenuto 5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2047B36B-7AB6-5695-6019-BED968ED77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182" y="1031080"/>
            <a:ext cx="9017635" cy="5461794"/>
          </a:xfrm>
        </p:spPr>
      </p:pic>
    </p:spTree>
    <p:extLst>
      <p:ext uri="{BB962C8B-B14F-4D97-AF65-F5344CB8AC3E}">
        <p14:creationId xmlns:p14="http://schemas.microsoft.com/office/powerpoint/2010/main" val="343853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952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Tema di Office</vt:lpstr>
      <vt:lpstr>Capacitated Vehicle Routing Problem with Time Windows</vt:lpstr>
      <vt:lpstr>DIDP Formulation</vt:lpstr>
      <vt:lpstr>DIDP Formulation</vt:lpstr>
      <vt:lpstr>DIDP Formultation</vt:lpstr>
      <vt:lpstr>Testing the models</vt:lpstr>
      <vt:lpstr>Solomon’s benchmark instances</vt:lpstr>
      <vt:lpstr>Results on the 1-Group instances</vt:lpstr>
      <vt:lpstr>Results on the 1-Group instances</vt:lpstr>
      <vt:lpstr>Results on the 2-Group instances</vt:lpstr>
      <vt:lpstr>Results on the 2-Group instances</vt:lpstr>
      <vt:lpstr>Results on the C-Group instances</vt:lpstr>
      <vt:lpstr>Results on the C-Group instances</vt:lpstr>
      <vt:lpstr>Results on the R-Group instances</vt:lpstr>
      <vt:lpstr>Results on the R-Group instances</vt:lpstr>
      <vt:lpstr>Results on the RC-Group instances</vt:lpstr>
      <vt:lpstr>Results on the RC-Group instances</vt:lpstr>
      <vt:lpstr>Total perfomances</vt:lpstr>
      <vt:lpstr>Total performances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63</cp:revision>
  <dcterms:created xsi:type="dcterms:W3CDTF">2025-04-04T20:35:04Z</dcterms:created>
  <dcterms:modified xsi:type="dcterms:W3CDTF">2025-04-06T14:56:01Z</dcterms:modified>
</cp:coreProperties>
</file>