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1252B085-B13C-46F2-ACAD-5094205113FE}">
          <p14:sldIdLst>
            <p14:sldId id="256"/>
            <p14:sldId id="258"/>
            <p14:sldId id="262"/>
            <p14:sldId id="259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8EB13F-169D-65EE-A97D-3E941FBCD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095D504-9D7D-FA42-6739-FB62DB098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B3F3A1-E0AB-2D84-3434-F65928A77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E4A208-0A78-A2AD-A4F5-42C0B15D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B5339E-65D1-8DDF-5773-1C886725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334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691777-C17C-DD9E-367A-CE9206236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D0AFD2D-38CE-FD2E-0E0F-C3CF3F44E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BB3551E-E33F-262D-14C7-E264D083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98C4F-CA69-764A-8D26-FF5895933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8FFE42-7754-B8D1-B551-C394E09AE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1772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ACCA3EC-F552-D6D7-340C-D729F41CF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2C0D758-566F-82F4-9525-E7AF47F2A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556942-446B-AA45-404C-77A60B7F6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0135D1-DEC1-5AED-4377-AEFFA74FA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2D27F48-65B9-59A4-1B3D-CD9A146A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763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7F834-D9FF-D92F-8063-EA3EDB56A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3A44EB-1C02-8A48-6E29-103654FAE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CFA384F-673F-04FB-B0A0-60C63F3CC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C42D0A-9FEF-DD5F-2B7C-9C8B0F3A6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73EEA-FFE5-7A29-776D-E5A804B5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51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C3036-473B-4250-49CB-C3BC5DA33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27596A8-7347-0427-5517-BCD8F6D35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7C04C3F-2228-5223-5943-D5EAFD2C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A2E2CE-EC2B-D07D-1CB0-668FF75E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7B3F71-383E-1E17-8E61-DC0FD726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888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8259AF-BA5E-3B1D-F391-C1C6F361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6E63A3-6145-7D00-3599-52666001D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9C501D0-BEC5-B2D1-4C41-CFE3D669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5B7263-8D48-6B6E-EC29-C6A92F11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C406180-8AF2-2FCF-C069-8342839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446A6EE-F4E1-C767-F20D-9DD3419D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11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0C7E89-904F-BD83-7115-F1C5AE3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3AA84D0-9CEF-F982-DEEB-A5926511F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AE06044-EE20-7407-231C-C6AA75DD6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5E0E72-9499-794E-4522-2DD933300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A6CDEB6-CFE3-EA99-B2F9-3FD60ACDB0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E1C145A-0B34-5CF1-FCA6-716B3C48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19F1CA0-2C4A-572A-D5A9-3C8E73A96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EA534A6-9055-F918-417C-8F5D84C3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9040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728DD7-0ADD-A71A-D771-C39B3EFC1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AA28CF-19B6-BBBB-CA67-55083CBB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2CA55-F840-97EB-78C2-40143447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D2B4857-1187-F4F6-96A9-A24A8E7A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825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9A2C32-372B-9A11-D23A-23B2ACE1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4A0336B-530B-36AF-92B2-DA31B771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29DF3CE-D51D-1687-C67D-7C390345A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459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E249A-078D-0526-6096-214BC9C94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698189-7A13-C2FA-3B6A-66C462CBB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6C5339-F694-CD47-387C-4042CBD8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B4A35E-161A-5B84-D810-F781D5CCA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B13AD9F-2110-24F6-B57B-CA34FCF8C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6BB9E2-83DB-19E1-63B1-C7B8945C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06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B0CEE-5BB7-443F-72A0-50D286AA9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270708-2FAE-8003-02EE-AF6CC8305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9BFC0E-F274-9B97-0785-75D8B4E8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A12822-0F47-9BD4-BF34-13B9D89C4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822B0-46AB-49B3-A67C-B123A06D0FE2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18935A3-7D32-180E-9181-6DC5479C5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D2FA415-067F-EEBA-6B4F-2716950B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3157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A0B1677-8791-211E-DC67-2DD9226D9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B171C8-3A22-1ADF-9128-B5DE7EDB9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3D268A-9E01-67CC-54AC-FCFAAC7C3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822B0-46AB-49B3-A67C-B123A06D0FE2}" type="datetimeFigureOut">
              <a:rPr lang="it-IT" smtClean="0"/>
              <a:t>06/04/2025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274B3-CBB2-8575-4AA1-84D0E1F48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FD7686-C0CF-E1FE-0560-57305C4C2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02ADC-603D-4748-A5DF-62C5E8E713A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54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22A4502-5390-87A9-BD25-D3A7951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en-US" sz="4000" noProof="0" dirty="0"/>
              <a:t>Min-Max Capacitated Vehicle Routing Problem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883B3ACC-C512-BA6D-35FB-A233BFBA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686323"/>
            <a:ext cx="4783697" cy="3433583"/>
          </a:xfrm>
        </p:spPr>
        <p:txBody>
          <a:bodyPr>
            <a:normAutofit fontScale="92500" lnSpcReduction="10000"/>
          </a:bodyPr>
          <a:lstStyle/>
          <a:p>
            <a:r>
              <a:rPr lang="en-US" sz="2000" noProof="0" dirty="0"/>
              <a:t>m vehicles</a:t>
            </a:r>
          </a:p>
          <a:p>
            <a:r>
              <a:rPr lang="en-US" sz="2000" noProof="0" dirty="0"/>
              <a:t>n locations (n-1 customers + depot)</a:t>
            </a:r>
          </a:p>
          <a:p>
            <a:r>
              <a:rPr lang="en-US" sz="2000" noProof="0" dirty="0"/>
              <a:t>Each customer has a demand d</a:t>
            </a:r>
            <a:r>
              <a:rPr lang="en-US" sz="2000" baseline="-25000" noProof="0" dirty="0"/>
              <a:t>i </a:t>
            </a:r>
            <a:endParaRPr lang="en-US" sz="2000" noProof="0" dirty="0"/>
          </a:p>
          <a:p>
            <a:r>
              <a:rPr lang="en-US" sz="2000" noProof="0" dirty="0"/>
              <a:t>Each vehicle has a capacity </a:t>
            </a:r>
            <a:r>
              <a:rPr lang="en-US" sz="2000" noProof="0" dirty="0" err="1"/>
              <a:t>q</a:t>
            </a:r>
            <a:r>
              <a:rPr lang="en-US" sz="2000" baseline="-25000" noProof="0" dirty="0" err="1"/>
              <a:t>z</a:t>
            </a:r>
            <a:endParaRPr lang="en-US" sz="2000" baseline="-25000" noProof="0" dirty="0"/>
          </a:p>
          <a:p>
            <a:r>
              <a:rPr lang="en-US" sz="2000" noProof="0" dirty="0"/>
              <a:t>Two locations have a distance </a:t>
            </a:r>
            <a:r>
              <a:rPr lang="en-US" sz="2000" noProof="0" dirty="0" err="1"/>
              <a:t>c</a:t>
            </a:r>
            <a:r>
              <a:rPr lang="en-US" sz="2000" baseline="-25000" noProof="0" dirty="0" err="1"/>
              <a:t>ij</a:t>
            </a:r>
            <a:endParaRPr lang="en-US" sz="2000" baseline="-25000" noProof="0" dirty="0"/>
          </a:p>
          <a:p>
            <a:r>
              <a:rPr lang="en-US" sz="2000" noProof="0" dirty="0"/>
              <a:t>We must visit each customer once, starting and ending at the depot, without exceeding each vehicle’s capacity.</a:t>
            </a:r>
          </a:p>
          <a:p>
            <a:r>
              <a:rPr lang="en-US" sz="2000" noProof="0" dirty="0"/>
              <a:t>The objective is to minimize the maximum distance traveled by a single vehicle.</a:t>
            </a:r>
          </a:p>
        </p:txBody>
      </p:sp>
      <p:pic>
        <p:nvPicPr>
          <p:cNvPr id="3" name="Immagine 2" descr="Immagine che contiene cerchi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7898A5BC-858E-0BF9-264B-3D0622D2F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850" y="537883"/>
            <a:ext cx="5233147" cy="558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C4297-E7F9-4A24-A812-CAD2E05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DIDP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noProof="0" dirty="0"/>
                  <a:t>State Variables:</a:t>
                </a:r>
              </a:p>
              <a:p>
                <a:r>
                  <a:rPr lang="en-US" noProof="0" dirty="0"/>
                  <a:t>U: set of unvisited customers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locations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noProof="0" dirty="0"/>
                  <a:t>loads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distances </a:t>
                </a:r>
              </a:p>
              <a:p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noProof="0" dirty="0"/>
                  <a:t>: used vehicles.</a:t>
                </a:r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  <a:blipFill>
                <a:blip r:embed="rId2"/>
                <a:stretch>
                  <a:fillRect l="-2625" t="-2381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noProof="0" dirty="0"/>
                  <a:t>Constants:</a:t>
                </a:r>
              </a:p>
              <a:p>
                <a:r>
                  <a:rPr lang="en-US" noProof="0" dirty="0"/>
                  <a:t>N: customers (0 is the depot)</a:t>
                </a:r>
              </a:p>
              <a:p>
                <a:r>
                  <a:rPr lang="en-US" noProof="0" dirty="0"/>
                  <a:t>m: number of vehicles.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noProof="0" dirty="0"/>
                  <a:t>: travel cost from </a:t>
                </a:r>
                <a:r>
                  <a:rPr lang="en-US" noProof="0" dirty="0" err="1"/>
                  <a:t>i</a:t>
                </a:r>
                <a:r>
                  <a:rPr lang="en-US" noProof="0" dirty="0"/>
                  <a:t> to j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noProof="0" dirty="0"/>
                  <a:t> vehicle’s capacities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noProof="0" dirty="0"/>
                  <a:t>: customers’ demands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noProof="0" dirty="0"/>
              </a:p>
            </p:txBody>
          </p:sp>
        </mc:Choice>
        <mc:Fallback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  <a:blipFill>
                <a:blip r:embed="rId3"/>
                <a:stretch>
                  <a:fillRect l="-2114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A4DC8-6A1F-B3E7-28C4-089283C15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C7177F-F032-6A2B-C59C-9D08E37A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en-US" noProof="0" dirty="0"/>
              <a:t>DIDP Formulation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744297B1-BB1F-216D-9737-EF9CC9E66E8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5185" y="1034144"/>
                <a:ext cx="11941629" cy="56690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75" noProof="0" smtClean="0"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1875" i="1" noProof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0,…,0</m:t>
                          </m:r>
                        </m:e>
                      </m:d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 …,0</m:t>
                          </m:r>
                        </m:e>
                      </m:d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0,…0</m:t>
                          </m:r>
                        </m:e>
                      </m:d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, 0</m:t>
                      </m:r>
                      <m:r>
                        <a:rPr lang="en-US" sz="1875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75" b="0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1875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75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  <m:d>
                                <m:dPr>
                                  <m:begChr m:val="{"/>
                                  <m:endChr m:val=""/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func>
                                        <m:func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75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1,…,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≤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≠0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𝑝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𝑧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US" sz="1875" i="1" noProof="0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𝑧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  <m:e>
                                      <m:func>
                                        <m:func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limLow>
                                            <m:limLow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limLow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875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e>
                                            <m:lim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1,…,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∈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≤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;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=0</m:t>
                                              </m:r>
                                            </m:lim>
                                          </m:limLow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en-US" sz="1875" i="1" noProof="0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 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′′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        </m:t>
                                          </m:r>
                                        </m:e>
                                      </m:func>
                                    </m:e>
                                  </m:eqAr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 </m:t>
                                  </m:r>
                                </m:e>
                              </m:d>
                            </m:e>
                            <m:e/>
                            <m:e>
                              <m:func>
                                <m:func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75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1,…,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≤</m:t>
                                      </m:r>
                                      <m:sSub>
                                        <m:sSub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 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  <m:d>
                                        <m:d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875" i="1" noProof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𝑧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</m:t>
                              </m:r>
                            </m:e>
                            <m:e/>
                            <m:e>
                              <m:func>
                                <m:func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875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{"/>
                                          <m:endChr m:val="}"/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1,…,</m:t>
                                          </m:r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≠0</m:t>
                                      </m:r>
                                    </m:lim>
                                  </m:limLow>
                                </m:fName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𝑚𝑎𝑥</m:t>
                                  </m:r>
                                  <m:d>
                                    <m:d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75" i="1" noProof="0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75" i="1" noProof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′′′</m:t>
                                      </m:r>
                                    </m:e>
                                  </m:d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=∅,∃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sSub>
                                    <m:sSub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</m:t>
                                  </m:r>
                                </m:e>
                              </m:func>
                            </m:e>
                            <m:e/>
                            <m:e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0                                                                           </m:t>
                              </m:r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=∅,∄</m:t>
                              </m:r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75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b="0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875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75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75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75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75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1875" b="0" noProof="0" dirty="0"/>
              </a:p>
              <a:p>
                <a:pPr marL="0" indent="0">
                  <a:buNone/>
                </a:pPr>
                <a:endParaRPr lang="en-US" sz="1875" b="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1875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75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75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75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75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1875" noProof="0" dirty="0"/>
              </a:p>
              <a:p>
                <a:pPr marL="0" indent="0">
                  <a:buNone/>
                </a:pPr>
                <a:endParaRPr lang="en-US" sz="1875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</a:rPr>
                        <m:t>′′′=</m:t>
                      </m:r>
                      <m:r>
                        <a:rPr lang="en-US" sz="1875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1875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75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75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75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1875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75" b="0" i="1" noProof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sz="1875" i="1" noProof="0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sz="1875" b="0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sz="1875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875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75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75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1875" noProof="0" dirty="0"/>
              </a:p>
            </p:txBody>
          </p:sp>
        </mc:Choice>
        <mc:Fallback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744297B1-BB1F-216D-9737-EF9CC9E66E8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85" y="1034144"/>
                <a:ext cx="11941629" cy="5669052"/>
              </a:xfrm>
              <a:prstGeom prst="rect">
                <a:avLst/>
              </a:prstGeom>
              <a:blipFill>
                <a:blip r:embed="rId2"/>
                <a:stretch>
                  <a:fillRect l="-868" t="-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FC46E46-1747-1D22-0A99-25208714EB38}"/>
                  </a:ext>
                </a:extLst>
              </p:cNvPr>
              <p:cNvSpPr txBox="1"/>
              <p:nvPr/>
            </p:nvSpPr>
            <p:spPr>
              <a:xfrm>
                <a:off x="9764486" y="2007204"/>
                <a:ext cx="2302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≠∅, 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FC46E46-1747-1D22-0A99-25208714E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486" y="2007204"/>
                <a:ext cx="230232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058B3A0-DD31-F6E6-1398-BE12BE5EC205}"/>
                  </a:ext>
                </a:extLst>
              </p:cNvPr>
              <p:cNvSpPr txBox="1"/>
              <p:nvPr/>
            </p:nvSpPr>
            <p:spPr>
              <a:xfrm>
                <a:off x="9443357" y="2980264"/>
                <a:ext cx="27486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≠∅,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4058B3A0-DD31-F6E6-1398-BE12BE5EC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357" y="2980264"/>
                <a:ext cx="274864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62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3A429-9F71-E202-E7F1-6FC173BA8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/>
              <a:t>DIDP </a:t>
            </a:r>
            <a:r>
              <a:rPr lang="en-US" noProof="0" dirty="0" err="1"/>
              <a:t>Formultation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1825625"/>
                <a:ext cx="117674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i="1" noProof="0" dirty="0">
                    <a:latin typeface="Cambria Math" panose="02040503050406030204" pitchFamily="18" charset="0"/>
                  </a:rPr>
                  <a:t> </a:t>
                </a:r>
                <a:r>
                  <a:rPr lang="en-US" noProof="0" dirty="0">
                    <a:latin typeface="Cambria Math" panose="02040503050406030204" pitchFamily="18" charset="0"/>
                  </a:rPr>
                  <a:t>Resource variables:</a:t>
                </a:r>
                <a:endParaRPr lang="en-US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i="1" noProof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p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0" noProof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0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noProof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b="0" i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noProof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b="0" i="0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≤ 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noProof="0" dirty="0"/>
              </a:p>
              <a:p>
                <a:r>
                  <a:rPr lang="en-US" noProof="0" dirty="0"/>
                  <a:t>Dual bound:</a:t>
                </a:r>
              </a:p>
              <a:p>
                <a:pPr marL="0" indent="0">
                  <a:buNone/>
                </a:pPr>
                <a:endParaRPr lang="en-US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US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noProof="0" dirty="0"/>
              </a:p>
              <a:p>
                <a:pPr marL="0" indent="0">
                  <a:buNone/>
                </a:pPr>
                <a:endParaRPr lang="en-US" noProof="0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1825625"/>
                <a:ext cx="11767457" cy="4351338"/>
              </a:xfrm>
              <a:blipFill>
                <a:blip r:embed="rId2"/>
                <a:stretch>
                  <a:fillRect l="-933" t="-23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5ACF1-3FF5-A0CD-21CA-3757B59D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/>
              <a:t>Testing the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1D80B-27B1-FCEC-B760-70367C6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Two different models: bound vs. no bound.</a:t>
            </a:r>
          </a:p>
          <a:p>
            <a:r>
              <a:rPr lang="en-US" noProof="0" dirty="0"/>
              <a:t>Each model has been run on 21 instances with the LNBS solver and with a time limit of 5 minutes on an ASUS </a:t>
            </a:r>
            <a:r>
              <a:rPr lang="en-US" noProof="0" dirty="0" err="1"/>
              <a:t>Zenbook</a:t>
            </a:r>
            <a:r>
              <a:rPr lang="en-US" noProof="0" dirty="0"/>
              <a:t> UX431FN, Intel(R) Core(TM)i7-8565U CPU @ 1.80GHz, 8,00 GB RAM.</a:t>
            </a:r>
          </a:p>
          <a:p>
            <a:r>
              <a:rPr lang="en-US" noProof="0" dirty="0"/>
              <a:t>Two metrics computed: coverage and mean primal gap.</a:t>
            </a:r>
          </a:p>
          <a:p>
            <a:r>
              <a:rPr lang="en-US" noProof="0" dirty="0"/>
              <a:t>The performances of the models have been evaluated against CP, SAT, SMT, and MIP models developed to solve the same instances with the same experimental setup.</a:t>
            </a:r>
          </a:p>
          <a:p>
            <a:pPr marL="0" indent="0"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497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09952A-0220-38F7-D9B1-F272467F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pPr algn="ctr"/>
            <a:r>
              <a:rPr lang="en-US" sz="4000" noProof="0" dirty="0"/>
              <a:t>Results</a:t>
            </a:r>
          </a:p>
        </p:txBody>
      </p:sp>
      <p:pic>
        <p:nvPicPr>
          <p:cNvPr id="4" name="Immagine 3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FA95E37-BE9F-0F41-107B-60B968177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" y="1404258"/>
            <a:ext cx="6738257" cy="4572000"/>
          </a:xfrm>
          <a:prstGeom prst="rect">
            <a:avLst/>
          </a:prstGeom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B0B99AC-5C71-4C8C-D4E4-DD3BE29B3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551268"/>
              </p:ext>
            </p:extLst>
          </p:nvPr>
        </p:nvGraphicFramePr>
        <p:xfrm>
          <a:off x="6836226" y="1917096"/>
          <a:ext cx="4354288" cy="3068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4">
                  <a:extLst>
                    <a:ext uri="{9D8B030D-6E8A-4147-A177-3AD203B41FA5}">
                      <a16:colId xmlns:a16="http://schemas.microsoft.com/office/drawing/2014/main" val="3593701136"/>
                    </a:ext>
                  </a:extLst>
                </a:gridCol>
                <a:gridCol w="2177144">
                  <a:extLst>
                    <a:ext uri="{9D8B030D-6E8A-4147-A177-3AD203B41FA5}">
                      <a16:colId xmlns:a16="http://schemas.microsoft.com/office/drawing/2014/main" val="540074970"/>
                    </a:ext>
                  </a:extLst>
                </a:gridCol>
              </a:tblGrid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Mean primal gap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50306"/>
                  </a:ext>
                </a:extLst>
              </a:tr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DIDP_Bound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0.055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501833"/>
                  </a:ext>
                </a:extLst>
              </a:tr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 err="1"/>
                        <a:t>DIDP_No_Bound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/>
                        <a:t>0.004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369974"/>
                  </a:ext>
                </a:extLst>
              </a:tr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0.100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694432"/>
                  </a:ext>
                </a:extLst>
              </a:tr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0.475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667527"/>
                  </a:ext>
                </a:extLst>
              </a:tr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0.237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035596"/>
                  </a:ext>
                </a:extLst>
              </a:tr>
              <a:tr h="438366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0228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4388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446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17823E-9F7F-6272-0E6D-C038BE3B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noProof="0" dirty="0"/>
              <a:t>Results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0DBD58B-48B4-EDEB-F2AD-09A13856E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In terms of coverage, the dual bound defined for the DIDP model is necessary to prove the optimality of the instances, effectively pruning states during the search.</a:t>
            </a:r>
          </a:p>
          <a:p>
            <a:r>
              <a:rPr lang="en-US" noProof="0" dirty="0"/>
              <a:t>On the contrary, the DIDP model without the bound is finding better quality solutions, probably because the bound is not as effective also for search guidance.</a:t>
            </a:r>
          </a:p>
          <a:p>
            <a:r>
              <a:rPr lang="en-US" noProof="0" dirty="0"/>
              <a:t>Overall, in terms of solution quality, both the DIDP models outperform the other approaches.</a:t>
            </a:r>
          </a:p>
        </p:txBody>
      </p:sp>
    </p:spTree>
    <p:extLst>
      <p:ext uri="{BB962C8B-B14F-4D97-AF65-F5344CB8AC3E}">
        <p14:creationId xmlns:p14="http://schemas.microsoft.com/office/powerpoint/2010/main" val="3991472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</TotalTime>
  <Words>404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Tema di Office</vt:lpstr>
      <vt:lpstr>Min-Max Capacitated Vehicle Routing Problem</vt:lpstr>
      <vt:lpstr>DIDP Formulation</vt:lpstr>
      <vt:lpstr>DIDP Formulation</vt:lpstr>
      <vt:lpstr>DIDP Formultation</vt:lpstr>
      <vt:lpstr>Testing the models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Giordana - fabio.giordana@studio.unibo.it</dc:creator>
  <cp:lastModifiedBy>Fabio Giordana - fabio.giordana@studio.unibo.it</cp:lastModifiedBy>
  <cp:revision>47</cp:revision>
  <dcterms:created xsi:type="dcterms:W3CDTF">2025-04-04T10:55:19Z</dcterms:created>
  <dcterms:modified xsi:type="dcterms:W3CDTF">2025-04-06T14:47:25Z</dcterms:modified>
</cp:coreProperties>
</file>