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02" r:id="rId3"/>
    <p:sldId id="258" r:id="rId4"/>
    <p:sldId id="259" r:id="rId5"/>
    <p:sldId id="260" r:id="rId6"/>
    <p:sldId id="261" r:id="rId7"/>
    <p:sldId id="271" r:id="rId8"/>
    <p:sldId id="269" r:id="rId9"/>
    <p:sldId id="270" r:id="rId10"/>
    <p:sldId id="256" r:id="rId11"/>
    <p:sldId id="272" r:id="rId12"/>
    <p:sldId id="273" r:id="rId13"/>
    <p:sldId id="274" r:id="rId14"/>
    <p:sldId id="262" r:id="rId15"/>
    <p:sldId id="275" r:id="rId16"/>
    <p:sldId id="286" r:id="rId17"/>
    <p:sldId id="277" r:id="rId18"/>
    <p:sldId id="276" r:id="rId19"/>
    <p:sldId id="278" r:id="rId20"/>
    <p:sldId id="279" r:id="rId21"/>
    <p:sldId id="280" r:id="rId22"/>
    <p:sldId id="263" r:id="rId23"/>
    <p:sldId id="281" r:id="rId24"/>
    <p:sldId id="282" r:id="rId25"/>
    <p:sldId id="283" r:id="rId26"/>
    <p:sldId id="284" r:id="rId27"/>
    <p:sldId id="289" r:id="rId28"/>
    <p:sldId id="290" r:id="rId29"/>
    <p:sldId id="287" r:id="rId30"/>
    <p:sldId id="288" r:id="rId31"/>
    <p:sldId id="291" r:id="rId32"/>
    <p:sldId id="292" r:id="rId33"/>
    <p:sldId id="293" r:id="rId34"/>
    <p:sldId id="294" r:id="rId35"/>
    <p:sldId id="295" r:id="rId36"/>
    <p:sldId id="296" r:id="rId37"/>
    <p:sldId id="297" r:id="rId38"/>
    <p:sldId id="298" r:id="rId39"/>
    <p:sldId id="299" r:id="rId40"/>
    <p:sldId id="300" r:id="rId41"/>
    <p:sldId id="301" r:id="rId4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31C420-3EFE-6DDF-8310-5142870474AE}"/>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BFB4CF40-4127-BE36-4C4D-458A777953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168DF8F4-9555-38B5-DB13-588D2C8CEB71}"/>
              </a:ext>
            </a:extLst>
          </p:cNvPr>
          <p:cNvSpPr>
            <a:spLocks noGrp="1"/>
          </p:cNvSpPr>
          <p:nvPr>
            <p:ph type="dt" sz="half" idx="10"/>
          </p:nvPr>
        </p:nvSpPr>
        <p:spPr/>
        <p:txBody>
          <a:bodyPr/>
          <a:lstStyle/>
          <a:p>
            <a:fld id="{3CAE62F0-6781-425F-9EFC-2BBEB9710DA5}" type="datetimeFigureOut">
              <a:rPr lang="it-IT" smtClean="0"/>
              <a:t>23/07/2025</a:t>
            </a:fld>
            <a:endParaRPr lang="it-IT"/>
          </a:p>
        </p:txBody>
      </p:sp>
      <p:sp>
        <p:nvSpPr>
          <p:cNvPr id="5" name="Segnaposto piè di pagina 4">
            <a:extLst>
              <a:ext uri="{FF2B5EF4-FFF2-40B4-BE49-F238E27FC236}">
                <a16:creationId xmlns:a16="http://schemas.microsoft.com/office/drawing/2014/main" id="{75AF9C2D-8059-3593-7656-09D37A47D95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D7FB337-D745-54F1-CA3A-1879491048BF}"/>
              </a:ext>
            </a:extLst>
          </p:cNvPr>
          <p:cNvSpPr>
            <a:spLocks noGrp="1"/>
          </p:cNvSpPr>
          <p:nvPr>
            <p:ph type="sldNum" sz="quarter" idx="12"/>
          </p:nvPr>
        </p:nvSpPr>
        <p:spPr/>
        <p:txBody>
          <a:bodyPr/>
          <a:lstStyle/>
          <a:p>
            <a:fld id="{6A7DED75-7815-442D-85DF-EF59A55A3530}" type="slidenum">
              <a:rPr lang="it-IT" smtClean="0"/>
              <a:t>‹N›</a:t>
            </a:fld>
            <a:endParaRPr lang="it-IT"/>
          </a:p>
        </p:txBody>
      </p:sp>
    </p:spTree>
    <p:extLst>
      <p:ext uri="{BB962C8B-B14F-4D97-AF65-F5344CB8AC3E}">
        <p14:creationId xmlns:p14="http://schemas.microsoft.com/office/powerpoint/2010/main" val="2539736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7F58FE-F3A9-62E3-B2B5-220F8F9E3BD6}"/>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E38DAEB-D56A-29B4-0B49-506B793F5DF1}"/>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0C675DC-8EF2-F8D3-9E22-A1C5C674B358}"/>
              </a:ext>
            </a:extLst>
          </p:cNvPr>
          <p:cNvSpPr>
            <a:spLocks noGrp="1"/>
          </p:cNvSpPr>
          <p:nvPr>
            <p:ph type="dt" sz="half" idx="10"/>
          </p:nvPr>
        </p:nvSpPr>
        <p:spPr/>
        <p:txBody>
          <a:bodyPr/>
          <a:lstStyle/>
          <a:p>
            <a:fld id="{3CAE62F0-6781-425F-9EFC-2BBEB9710DA5}" type="datetimeFigureOut">
              <a:rPr lang="it-IT" smtClean="0"/>
              <a:t>23/07/2025</a:t>
            </a:fld>
            <a:endParaRPr lang="it-IT"/>
          </a:p>
        </p:txBody>
      </p:sp>
      <p:sp>
        <p:nvSpPr>
          <p:cNvPr id="5" name="Segnaposto piè di pagina 4">
            <a:extLst>
              <a:ext uri="{FF2B5EF4-FFF2-40B4-BE49-F238E27FC236}">
                <a16:creationId xmlns:a16="http://schemas.microsoft.com/office/drawing/2014/main" id="{4DD1C17B-F72E-055C-131C-D8DD2A3CCCC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425F834-87A9-2568-CF07-A1527FD195D3}"/>
              </a:ext>
            </a:extLst>
          </p:cNvPr>
          <p:cNvSpPr>
            <a:spLocks noGrp="1"/>
          </p:cNvSpPr>
          <p:nvPr>
            <p:ph type="sldNum" sz="quarter" idx="12"/>
          </p:nvPr>
        </p:nvSpPr>
        <p:spPr/>
        <p:txBody>
          <a:bodyPr/>
          <a:lstStyle/>
          <a:p>
            <a:fld id="{6A7DED75-7815-442D-85DF-EF59A55A3530}" type="slidenum">
              <a:rPr lang="it-IT" smtClean="0"/>
              <a:t>‹N›</a:t>
            </a:fld>
            <a:endParaRPr lang="it-IT"/>
          </a:p>
        </p:txBody>
      </p:sp>
    </p:spTree>
    <p:extLst>
      <p:ext uri="{BB962C8B-B14F-4D97-AF65-F5344CB8AC3E}">
        <p14:creationId xmlns:p14="http://schemas.microsoft.com/office/powerpoint/2010/main" val="1453928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B901352-558D-42EF-722C-380946939477}"/>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75E258D-7FFE-F3EA-63C2-8BCEF48FFA31}"/>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80BFE35-AE81-F510-FF4C-94C0156B8E5E}"/>
              </a:ext>
            </a:extLst>
          </p:cNvPr>
          <p:cNvSpPr>
            <a:spLocks noGrp="1"/>
          </p:cNvSpPr>
          <p:nvPr>
            <p:ph type="dt" sz="half" idx="10"/>
          </p:nvPr>
        </p:nvSpPr>
        <p:spPr/>
        <p:txBody>
          <a:bodyPr/>
          <a:lstStyle/>
          <a:p>
            <a:fld id="{3CAE62F0-6781-425F-9EFC-2BBEB9710DA5}" type="datetimeFigureOut">
              <a:rPr lang="it-IT" smtClean="0"/>
              <a:t>23/07/2025</a:t>
            </a:fld>
            <a:endParaRPr lang="it-IT"/>
          </a:p>
        </p:txBody>
      </p:sp>
      <p:sp>
        <p:nvSpPr>
          <p:cNvPr id="5" name="Segnaposto piè di pagina 4">
            <a:extLst>
              <a:ext uri="{FF2B5EF4-FFF2-40B4-BE49-F238E27FC236}">
                <a16:creationId xmlns:a16="http://schemas.microsoft.com/office/drawing/2014/main" id="{A88539B4-7C4C-D145-2900-11E0AB64B55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7E5BDAA-3AE5-C5FB-9F0F-2A2658169AAD}"/>
              </a:ext>
            </a:extLst>
          </p:cNvPr>
          <p:cNvSpPr>
            <a:spLocks noGrp="1"/>
          </p:cNvSpPr>
          <p:nvPr>
            <p:ph type="sldNum" sz="quarter" idx="12"/>
          </p:nvPr>
        </p:nvSpPr>
        <p:spPr/>
        <p:txBody>
          <a:bodyPr/>
          <a:lstStyle/>
          <a:p>
            <a:fld id="{6A7DED75-7815-442D-85DF-EF59A55A3530}" type="slidenum">
              <a:rPr lang="it-IT" smtClean="0"/>
              <a:t>‹N›</a:t>
            </a:fld>
            <a:endParaRPr lang="it-IT"/>
          </a:p>
        </p:txBody>
      </p:sp>
    </p:spTree>
    <p:extLst>
      <p:ext uri="{BB962C8B-B14F-4D97-AF65-F5344CB8AC3E}">
        <p14:creationId xmlns:p14="http://schemas.microsoft.com/office/powerpoint/2010/main" val="2752532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311119-A742-4C4C-B8CA-50C77414548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5A1EEB2-91A6-C421-E101-3E6322B84E4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2728D06-8405-5C24-639F-053C4A149B6F}"/>
              </a:ext>
            </a:extLst>
          </p:cNvPr>
          <p:cNvSpPr>
            <a:spLocks noGrp="1"/>
          </p:cNvSpPr>
          <p:nvPr>
            <p:ph type="dt" sz="half" idx="10"/>
          </p:nvPr>
        </p:nvSpPr>
        <p:spPr/>
        <p:txBody>
          <a:bodyPr/>
          <a:lstStyle/>
          <a:p>
            <a:fld id="{3CAE62F0-6781-425F-9EFC-2BBEB9710DA5}" type="datetimeFigureOut">
              <a:rPr lang="it-IT" smtClean="0"/>
              <a:t>23/07/2025</a:t>
            </a:fld>
            <a:endParaRPr lang="it-IT"/>
          </a:p>
        </p:txBody>
      </p:sp>
      <p:sp>
        <p:nvSpPr>
          <p:cNvPr id="5" name="Segnaposto piè di pagina 4">
            <a:extLst>
              <a:ext uri="{FF2B5EF4-FFF2-40B4-BE49-F238E27FC236}">
                <a16:creationId xmlns:a16="http://schemas.microsoft.com/office/drawing/2014/main" id="{95F6EC5E-87A3-054E-A772-35CA80BCBA7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8FA9DAE-0682-16EA-8C79-39F4A9DDD9CA}"/>
              </a:ext>
            </a:extLst>
          </p:cNvPr>
          <p:cNvSpPr>
            <a:spLocks noGrp="1"/>
          </p:cNvSpPr>
          <p:nvPr>
            <p:ph type="sldNum" sz="quarter" idx="12"/>
          </p:nvPr>
        </p:nvSpPr>
        <p:spPr/>
        <p:txBody>
          <a:bodyPr/>
          <a:lstStyle/>
          <a:p>
            <a:fld id="{6A7DED75-7815-442D-85DF-EF59A55A3530}" type="slidenum">
              <a:rPr lang="it-IT" smtClean="0"/>
              <a:t>‹N›</a:t>
            </a:fld>
            <a:endParaRPr lang="it-IT"/>
          </a:p>
        </p:txBody>
      </p:sp>
    </p:spTree>
    <p:extLst>
      <p:ext uri="{BB962C8B-B14F-4D97-AF65-F5344CB8AC3E}">
        <p14:creationId xmlns:p14="http://schemas.microsoft.com/office/powerpoint/2010/main" val="3949179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96606C-CB7A-E599-C4EB-3125A82BE90E}"/>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441D8F0-5834-5B04-7FB0-627E89C211B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059395D8-4BF0-AA87-5B7B-70CAC761DB30}"/>
              </a:ext>
            </a:extLst>
          </p:cNvPr>
          <p:cNvSpPr>
            <a:spLocks noGrp="1"/>
          </p:cNvSpPr>
          <p:nvPr>
            <p:ph type="dt" sz="half" idx="10"/>
          </p:nvPr>
        </p:nvSpPr>
        <p:spPr/>
        <p:txBody>
          <a:bodyPr/>
          <a:lstStyle/>
          <a:p>
            <a:fld id="{3CAE62F0-6781-425F-9EFC-2BBEB9710DA5}" type="datetimeFigureOut">
              <a:rPr lang="it-IT" smtClean="0"/>
              <a:t>23/07/2025</a:t>
            </a:fld>
            <a:endParaRPr lang="it-IT"/>
          </a:p>
        </p:txBody>
      </p:sp>
      <p:sp>
        <p:nvSpPr>
          <p:cNvPr id="5" name="Segnaposto piè di pagina 4">
            <a:extLst>
              <a:ext uri="{FF2B5EF4-FFF2-40B4-BE49-F238E27FC236}">
                <a16:creationId xmlns:a16="http://schemas.microsoft.com/office/drawing/2014/main" id="{63014F18-0121-B95A-B8E8-6D4C7990162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1747EED-484A-B339-599E-1DCEF1183C1D}"/>
              </a:ext>
            </a:extLst>
          </p:cNvPr>
          <p:cNvSpPr>
            <a:spLocks noGrp="1"/>
          </p:cNvSpPr>
          <p:nvPr>
            <p:ph type="sldNum" sz="quarter" idx="12"/>
          </p:nvPr>
        </p:nvSpPr>
        <p:spPr/>
        <p:txBody>
          <a:bodyPr/>
          <a:lstStyle/>
          <a:p>
            <a:fld id="{6A7DED75-7815-442D-85DF-EF59A55A3530}" type="slidenum">
              <a:rPr lang="it-IT" smtClean="0"/>
              <a:t>‹N›</a:t>
            </a:fld>
            <a:endParaRPr lang="it-IT"/>
          </a:p>
        </p:txBody>
      </p:sp>
    </p:spTree>
    <p:extLst>
      <p:ext uri="{BB962C8B-B14F-4D97-AF65-F5344CB8AC3E}">
        <p14:creationId xmlns:p14="http://schemas.microsoft.com/office/powerpoint/2010/main" val="435668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7D1D0E-6E69-B47F-1A73-FA11F4D7361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EA3C529-D2F7-B047-7223-BB63C4005F87}"/>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0C655C7F-8E0D-0A59-C2DC-67B809CEE0B9}"/>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E7B4C969-86DE-5614-D337-DA763499F817}"/>
              </a:ext>
            </a:extLst>
          </p:cNvPr>
          <p:cNvSpPr>
            <a:spLocks noGrp="1"/>
          </p:cNvSpPr>
          <p:nvPr>
            <p:ph type="dt" sz="half" idx="10"/>
          </p:nvPr>
        </p:nvSpPr>
        <p:spPr/>
        <p:txBody>
          <a:bodyPr/>
          <a:lstStyle/>
          <a:p>
            <a:fld id="{3CAE62F0-6781-425F-9EFC-2BBEB9710DA5}" type="datetimeFigureOut">
              <a:rPr lang="it-IT" smtClean="0"/>
              <a:t>23/07/2025</a:t>
            </a:fld>
            <a:endParaRPr lang="it-IT"/>
          </a:p>
        </p:txBody>
      </p:sp>
      <p:sp>
        <p:nvSpPr>
          <p:cNvPr id="6" name="Segnaposto piè di pagina 5">
            <a:extLst>
              <a:ext uri="{FF2B5EF4-FFF2-40B4-BE49-F238E27FC236}">
                <a16:creationId xmlns:a16="http://schemas.microsoft.com/office/drawing/2014/main" id="{FA7FB0C2-66E6-6F4E-7862-C0841488499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D853396-4FBD-CA19-0B5D-1C07C4DC3275}"/>
              </a:ext>
            </a:extLst>
          </p:cNvPr>
          <p:cNvSpPr>
            <a:spLocks noGrp="1"/>
          </p:cNvSpPr>
          <p:nvPr>
            <p:ph type="sldNum" sz="quarter" idx="12"/>
          </p:nvPr>
        </p:nvSpPr>
        <p:spPr/>
        <p:txBody>
          <a:bodyPr/>
          <a:lstStyle/>
          <a:p>
            <a:fld id="{6A7DED75-7815-442D-85DF-EF59A55A3530}" type="slidenum">
              <a:rPr lang="it-IT" smtClean="0"/>
              <a:t>‹N›</a:t>
            </a:fld>
            <a:endParaRPr lang="it-IT"/>
          </a:p>
        </p:txBody>
      </p:sp>
    </p:spTree>
    <p:extLst>
      <p:ext uri="{BB962C8B-B14F-4D97-AF65-F5344CB8AC3E}">
        <p14:creationId xmlns:p14="http://schemas.microsoft.com/office/powerpoint/2010/main" val="1591773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0B9E28-1AAB-1545-0102-DA64D1F725FE}"/>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A7C42FE-DCF0-8BED-A00B-6B8EA52B8E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6F0AE51-6915-53A7-F0A0-BCFB66A9344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B049F544-B65E-97AA-DA7A-ADCB9794F8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B041DB4-8F0D-FF67-5B55-8EB67656C3DF}"/>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BD6ED8AF-F336-72BD-8562-AD2399AB766F}"/>
              </a:ext>
            </a:extLst>
          </p:cNvPr>
          <p:cNvSpPr>
            <a:spLocks noGrp="1"/>
          </p:cNvSpPr>
          <p:nvPr>
            <p:ph type="dt" sz="half" idx="10"/>
          </p:nvPr>
        </p:nvSpPr>
        <p:spPr/>
        <p:txBody>
          <a:bodyPr/>
          <a:lstStyle/>
          <a:p>
            <a:fld id="{3CAE62F0-6781-425F-9EFC-2BBEB9710DA5}" type="datetimeFigureOut">
              <a:rPr lang="it-IT" smtClean="0"/>
              <a:t>23/07/2025</a:t>
            </a:fld>
            <a:endParaRPr lang="it-IT"/>
          </a:p>
        </p:txBody>
      </p:sp>
      <p:sp>
        <p:nvSpPr>
          <p:cNvPr id="8" name="Segnaposto piè di pagina 7">
            <a:extLst>
              <a:ext uri="{FF2B5EF4-FFF2-40B4-BE49-F238E27FC236}">
                <a16:creationId xmlns:a16="http://schemas.microsoft.com/office/drawing/2014/main" id="{A0B0F7DF-2728-97E0-39B9-2D0E6430B4A0}"/>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950F90E6-117A-BD24-1678-18EBC08F84FA}"/>
              </a:ext>
            </a:extLst>
          </p:cNvPr>
          <p:cNvSpPr>
            <a:spLocks noGrp="1"/>
          </p:cNvSpPr>
          <p:nvPr>
            <p:ph type="sldNum" sz="quarter" idx="12"/>
          </p:nvPr>
        </p:nvSpPr>
        <p:spPr/>
        <p:txBody>
          <a:bodyPr/>
          <a:lstStyle/>
          <a:p>
            <a:fld id="{6A7DED75-7815-442D-85DF-EF59A55A3530}" type="slidenum">
              <a:rPr lang="it-IT" smtClean="0"/>
              <a:t>‹N›</a:t>
            </a:fld>
            <a:endParaRPr lang="it-IT"/>
          </a:p>
        </p:txBody>
      </p:sp>
    </p:spTree>
    <p:extLst>
      <p:ext uri="{BB962C8B-B14F-4D97-AF65-F5344CB8AC3E}">
        <p14:creationId xmlns:p14="http://schemas.microsoft.com/office/powerpoint/2010/main" val="3957783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AFF0F3-0C00-09A9-94DA-0718F32FCC8B}"/>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A4BC1266-F27B-D8A9-3D42-9A41FCEE829B}"/>
              </a:ext>
            </a:extLst>
          </p:cNvPr>
          <p:cNvSpPr>
            <a:spLocks noGrp="1"/>
          </p:cNvSpPr>
          <p:nvPr>
            <p:ph type="dt" sz="half" idx="10"/>
          </p:nvPr>
        </p:nvSpPr>
        <p:spPr/>
        <p:txBody>
          <a:bodyPr/>
          <a:lstStyle/>
          <a:p>
            <a:fld id="{3CAE62F0-6781-425F-9EFC-2BBEB9710DA5}" type="datetimeFigureOut">
              <a:rPr lang="it-IT" smtClean="0"/>
              <a:t>23/07/2025</a:t>
            </a:fld>
            <a:endParaRPr lang="it-IT"/>
          </a:p>
        </p:txBody>
      </p:sp>
      <p:sp>
        <p:nvSpPr>
          <p:cNvPr id="4" name="Segnaposto piè di pagina 3">
            <a:extLst>
              <a:ext uri="{FF2B5EF4-FFF2-40B4-BE49-F238E27FC236}">
                <a16:creationId xmlns:a16="http://schemas.microsoft.com/office/drawing/2014/main" id="{BA6BB1D4-10FE-3CB6-9B90-63BD05682378}"/>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2AF41951-0FCE-19EA-A300-A3109E5C4743}"/>
              </a:ext>
            </a:extLst>
          </p:cNvPr>
          <p:cNvSpPr>
            <a:spLocks noGrp="1"/>
          </p:cNvSpPr>
          <p:nvPr>
            <p:ph type="sldNum" sz="quarter" idx="12"/>
          </p:nvPr>
        </p:nvSpPr>
        <p:spPr/>
        <p:txBody>
          <a:bodyPr/>
          <a:lstStyle/>
          <a:p>
            <a:fld id="{6A7DED75-7815-442D-85DF-EF59A55A3530}" type="slidenum">
              <a:rPr lang="it-IT" smtClean="0"/>
              <a:t>‹N›</a:t>
            </a:fld>
            <a:endParaRPr lang="it-IT"/>
          </a:p>
        </p:txBody>
      </p:sp>
    </p:spTree>
    <p:extLst>
      <p:ext uri="{BB962C8B-B14F-4D97-AF65-F5344CB8AC3E}">
        <p14:creationId xmlns:p14="http://schemas.microsoft.com/office/powerpoint/2010/main" val="678186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0A500B3-82E0-AC9D-AB3F-541BD89942CF}"/>
              </a:ext>
            </a:extLst>
          </p:cNvPr>
          <p:cNvSpPr>
            <a:spLocks noGrp="1"/>
          </p:cNvSpPr>
          <p:nvPr>
            <p:ph type="dt" sz="half" idx="10"/>
          </p:nvPr>
        </p:nvSpPr>
        <p:spPr/>
        <p:txBody>
          <a:bodyPr/>
          <a:lstStyle/>
          <a:p>
            <a:fld id="{3CAE62F0-6781-425F-9EFC-2BBEB9710DA5}" type="datetimeFigureOut">
              <a:rPr lang="it-IT" smtClean="0"/>
              <a:t>23/07/2025</a:t>
            </a:fld>
            <a:endParaRPr lang="it-IT"/>
          </a:p>
        </p:txBody>
      </p:sp>
      <p:sp>
        <p:nvSpPr>
          <p:cNvPr id="3" name="Segnaposto piè di pagina 2">
            <a:extLst>
              <a:ext uri="{FF2B5EF4-FFF2-40B4-BE49-F238E27FC236}">
                <a16:creationId xmlns:a16="http://schemas.microsoft.com/office/drawing/2014/main" id="{85ABF71D-5C5A-55BB-75E9-5589F5815721}"/>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15270608-C318-F82C-EBDE-BBAA8783F1AB}"/>
              </a:ext>
            </a:extLst>
          </p:cNvPr>
          <p:cNvSpPr>
            <a:spLocks noGrp="1"/>
          </p:cNvSpPr>
          <p:nvPr>
            <p:ph type="sldNum" sz="quarter" idx="12"/>
          </p:nvPr>
        </p:nvSpPr>
        <p:spPr/>
        <p:txBody>
          <a:bodyPr/>
          <a:lstStyle/>
          <a:p>
            <a:fld id="{6A7DED75-7815-442D-85DF-EF59A55A3530}" type="slidenum">
              <a:rPr lang="it-IT" smtClean="0"/>
              <a:t>‹N›</a:t>
            </a:fld>
            <a:endParaRPr lang="it-IT"/>
          </a:p>
        </p:txBody>
      </p:sp>
    </p:spTree>
    <p:extLst>
      <p:ext uri="{BB962C8B-B14F-4D97-AF65-F5344CB8AC3E}">
        <p14:creationId xmlns:p14="http://schemas.microsoft.com/office/powerpoint/2010/main" val="770553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E72527-E65C-2223-12A9-B671624701E1}"/>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B994276-E01C-7547-10CA-7730A85188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8CA7E69D-5C46-848D-9710-CCC15E0F1F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CDC26023-1345-944D-BEE1-F86F562021E2}"/>
              </a:ext>
            </a:extLst>
          </p:cNvPr>
          <p:cNvSpPr>
            <a:spLocks noGrp="1"/>
          </p:cNvSpPr>
          <p:nvPr>
            <p:ph type="dt" sz="half" idx="10"/>
          </p:nvPr>
        </p:nvSpPr>
        <p:spPr/>
        <p:txBody>
          <a:bodyPr/>
          <a:lstStyle/>
          <a:p>
            <a:fld id="{3CAE62F0-6781-425F-9EFC-2BBEB9710DA5}" type="datetimeFigureOut">
              <a:rPr lang="it-IT" smtClean="0"/>
              <a:t>23/07/2025</a:t>
            </a:fld>
            <a:endParaRPr lang="it-IT"/>
          </a:p>
        </p:txBody>
      </p:sp>
      <p:sp>
        <p:nvSpPr>
          <p:cNvPr id="6" name="Segnaposto piè di pagina 5">
            <a:extLst>
              <a:ext uri="{FF2B5EF4-FFF2-40B4-BE49-F238E27FC236}">
                <a16:creationId xmlns:a16="http://schemas.microsoft.com/office/drawing/2014/main" id="{C5EC213F-9510-153B-74B3-8FDD8CF1E6C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867EAC0-72D2-15F0-0859-1B1D006A03BD}"/>
              </a:ext>
            </a:extLst>
          </p:cNvPr>
          <p:cNvSpPr>
            <a:spLocks noGrp="1"/>
          </p:cNvSpPr>
          <p:nvPr>
            <p:ph type="sldNum" sz="quarter" idx="12"/>
          </p:nvPr>
        </p:nvSpPr>
        <p:spPr/>
        <p:txBody>
          <a:bodyPr/>
          <a:lstStyle/>
          <a:p>
            <a:fld id="{6A7DED75-7815-442D-85DF-EF59A55A3530}" type="slidenum">
              <a:rPr lang="it-IT" smtClean="0"/>
              <a:t>‹N›</a:t>
            </a:fld>
            <a:endParaRPr lang="it-IT"/>
          </a:p>
        </p:txBody>
      </p:sp>
    </p:spTree>
    <p:extLst>
      <p:ext uri="{BB962C8B-B14F-4D97-AF65-F5344CB8AC3E}">
        <p14:creationId xmlns:p14="http://schemas.microsoft.com/office/powerpoint/2010/main" val="762565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9F8026-19A7-F320-F830-EF9A2A5795E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7DAF011C-F867-7C92-16D5-E7E6B3DCC5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19ADBE62-B790-B2D4-29A0-FBC96FF6A6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2115C29-8912-D63B-9317-0D3F6AC046D6}"/>
              </a:ext>
            </a:extLst>
          </p:cNvPr>
          <p:cNvSpPr>
            <a:spLocks noGrp="1"/>
          </p:cNvSpPr>
          <p:nvPr>
            <p:ph type="dt" sz="half" idx="10"/>
          </p:nvPr>
        </p:nvSpPr>
        <p:spPr/>
        <p:txBody>
          <a:bodyPr/>
          <a:lstStyle/>
          <a:p>
            <a:fld id="{3CAE62F0-6781-425F-9EFC-2BBEB9710DA5}" type="datetimeFigureOut">
              <a:rPr lang="it-IT" smtClean="0"/>
              <a:t>23/07/2025</a:t>
            </a:fld>
            <a:endParaRPr lang="it-IT"/>
          </a:p>
        </p:txBody>
      </p:sp>
      <p:sp>
        <p:nvSpPr>
          <p:cNvPr id="6" name="Segnaposto piè di pagina 5">
            <a:extLst>
              <a:ext uri="{FF2B5EF4-FFF2-40B4-BE49-F238E27FC236}">
                <a16:creationId xmlns:a16="http://schemas.microsoft.com/office/drawing/2014/main" id="{99F71695-97A5-478D-7ACF-96481E31383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4C63ED7-6C64-4EC3-00E1-7BC67270145C}"/>
              </a:ext>
            </a:extLst>
          </p:cNvPr>
          <p:cNvSpPr>
            <a:spLocks noGrp="1"/>
          </p:cNvSpPr>
          <p:nvPr>
            <p:ph type="sldNum" sz="quarter" idx="12"/>
          </p:nvPr>
        </p:nvSpPr>
        <p:spPr/>
        <p:txBody>
          <a:bodyPr/>
          <a:lstStyle/>
          <a:p>
            <a:fld id="{6A7DED75-7815-442D-85DF-EF59A55A3530}" type="slidenum">
              <a:rPr lang="it-IT" smtClean="0"/>
              <a:t>‹N›</a:t>
            </a:fld>
            <a:endParaRPr lang="it-IT"/>
          </a:p>
        </p:txBody>
      </p:sp>
    </p:spTree>
    <p:extLst>
      <p:ext uri="{BB962C8B-B14F-4D97-AF65-F5344CB8AC3E}">
        <p14:creationId xmlns:p14="http://schemas.microsoft.com/office/powerpoint/2010/main" val="2349711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18554424-35B6-5204-8AA9-4071767A28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76AD02D-7529-6C2C-C6F4-408EE138C7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DD11C41-CA16-D7D1-E10C-31FAB3A4B7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CAE62F0-6781-425F-9EFC-2BBEB9710DA5}" type="datetimeFigureOut">
              <a:rPr lang="it-IT" smtClean="0"/>
              <a:t>23/07/2025</a:t>
            </a:fld>
            <a:endParaRPr lang="it-IT"/>
          </a:p>
        </p:txBody>
      </p:sp>
      <p:sp>
        <p:nvSpPr>
          <p:cNvPr id="5" name="Segnaposto piè di pagina 4">
            <a:extLst>
              <a:ext uri="{FF2B5EF4-FFF2-40B4-BE49-F238E27FC236}">
                <a16:creationId xmlns:a16="http://schemas.microsoft.com/office/drawing/2014/main" id="{B5B89272-5555-3116-0435-ABF195A29E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F9552727-4BB0-0647-04B8-99C05C78A1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A7DED75-7815-442D-85DF-EF59A55A3530}" type="slidenum">
              <a:rPr lang="it-IT" smtClean="0"/>
              <a:t>‹N›</a:t>
            </a:fld>
            <a:endParaRPr lang="it-IT"/>
          </a:p>
        </p:txBody>
      </p:sp>
    </p:spTree>
    <p:extLst>
      <p:ext uri="{BB962C8B-B14F-4D97-AF65-F5344CB8AC3E}">
        <p14:creationId xmlns:p14="http://schemas.microsoft.com/office/powerpoint/2010/main" val="217862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vrp.atd-lab.inf.puc-rio.br/index.php/en/" TargetMode="External"/><Relationship Id="rId2" Type="http://schemas.openxmlformats.org/officeDocument/2006/relationships/hyperlink" Target="https://github.com/FabioGiordana/DIDP-On-Routing-Problem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A22A4502-5390-87A9-BD25-D3A7951D841A}"/>
              </a:ext>
            </a:extLst>
          </p:cNvPr>
          <p:cNvSpPr>
            <a:spLocks noGrp="1"/>
          </p:cNvSpPr>
          <p:nvPr>
            <p:ph type="title"/>
          </p:nvPr>
        </p:nvSpPr>
        <p:spPr>
          <a:xfrm>
            <a:off x="838199" y="537883"/>
            <a:ext cx="4783697" cy="757517"/>
          </a:xfrm>
        </p:spPr>
        <p:txBody>
          <a:bodyPr anchor="b">
            <a:normAutofit/>
          </a:bodyPr>
          <a:lstStyle/>
          <a:p>
            <a:r>
              <a:rPr lang="en-US" sz="4000" noProof="0" dirty="0"/>
              <a:t>DIDP on CVRP</a:t>
            </a:r>
          </a:p>
        </p:txBody>
      </p:sp>
      <p:sp>
        <p:nvSpPr>
          <p:cNvPr id="26" name="Content Placeholder 10">
            <a:extLst>
              <a:ext uri="{FF2B5EF4-FFF2-40B4-BE49-F238E27FC236}">
                <a16:creationId xmlns:a16="http://schemas.microsoft.com/office/drawing/2014/main" id="{883B3ACC-C512-BA6D-35FB-A233BFBACF5C}"/>
              </a:ext>
            </a:extLst>
          </p:cNvPr>
          <p:cNvSpPr>
            <a:spLocks noGrp="1"/>
          </p:cNvSpPr>
          <p:nvPr>
            <p:ph idx="1"/>
          </p:nvPr>
        </p:nvSpPr>
        <p:spPr>
          <a:xfrm>
            <a:off x="838199" y="2198913"/>
            <a:ext cx="4783697" cy="4495801"/>
          </a:xfrm>
        </p:spPr>
        <p:txBody>
          <a:bodyPr>
            <a:normAutofit/>
          </a:bodyPr>
          <a:lstStyle/>
          <a:p>
            <a:r>
              <a:rPr lang="en-US" sz="2000" noProof="0" dirty="0"/>
              <a:t>The objective of this work was to study the performance of DIDP models in solving variations of the Capacitated Vehicles Routing Problem.</a:t>
            </a:r>
          </a:p>
          <a:p>
            <a:r>
              <a:rPr lang="en-US" sz="2000" noProof="0" dirty="0"/>
              <a:t> Each DIDP model was tested with slight variations (such as dual bound vs no dual bound).</a:t>
            </a:r>
          </a:p>
          <a:p>
            <a:r>
              <a:rPr lang="en-US" sz="2000" noProof="0" dirty="0"/>
              <a:t>A CP model was used as a baseline for the performance.</a:t>
            </a:r>
          </a:p>
          <a:p>
            <a:r>
              <a:rPr lang="en-US" sz="2000" noProof="0" dirty="0"/>
              <a:t>First Variation: Time Windows.</a:t>
            </a:r>
          </a:p>
          <a:p>
            <a:r>
              <a:rPr lang="en-US" sz="2000" noProof="0" dirty="0"/>
              <a:t>Second Variation: Min-Max objective function.</a:t>
            </a:r>
          </a:p>
        </p:txBody>
      </p:sp>
      <p:pic>
        <p:nvPicPr>
          <p:cNvPr id="3" name="Immagine 2" descr="Immagine che contiene cerchio, diagramma, schermata, linea&#10;&#10;Il contenuto generato dall'IA potrebbe non essere corretto.">
            <a:extLst>
              <a:ext uri="{FF2B5EF4-FFF2-40B4-BE49-F238E27FC236}">
                <a16:creationId xmlns:a16="http://schemas.microsoft.com/office/drawing/2014/main" id="{7898A5BC-858E-0BF9-264B-3D0622D2F7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850" y="537883"/>
            <a:ext cx="5233147" cy="5582023"/>
          </a:xfrm>
          <a:prstGeom prst="rect">
            <a:avLst/>
          </a:prstGeom>
        </p:spPr>
      </p:pic>
      <p:sp>
        <p:nvSpPr>
          <p:cNvPr id="2" name="CasellaDiTesto 1">
            <a:extLst>
              <a:ext uri="{FF2B5EF4-FFF2-40B4-BE49-F238E27FC236}">
                <a16:creationId xmlns:a16="http://schemas.microsoft.com/office/drawing/2014/main" id="{654CE809-074B-572C-B810-27C54EC6400C}"/>
              </a:ext>
            </a:extLst>
          </p:cNvPr>
          <p:cNvSpPr txBox="1"/>
          <p:nvPr/>
        </p:nvSpPr>
        <p:spPr>
          <a:xfrm>
            <a:off x="838198" y="1465655"/>
            <a:ext cx="4783697" cy="584775"/>
          </a:xfrm>
          <a:prstGeom prst="rect">
            <a:avLst/>
          </a:prstGeom>
          <a:noFill/>
        </p:spPr>
        <p:txBody>
          <a:bodyPr wrap="square" rtlCol="0">
            <a:spAutoFit/>
          </a:bodyPr>
          <a:lstStyle/>
          <a:p>
            <a:r>
              <a:rPr lang="en-US" sz="3200" noProof="0" dirty="0"/>
              <a:t>A brief summary</a:t>
            </a:r>
          </a:p>
        </p:txBody>
      </p:sp>
    </p:spTree>
    <p:extLst>
      <p:ext uri="{BB962C8B-B14F-4D97-AF65-F5344CB8AC3E}">
        <p14:creationId xmlns:p14="http://schemas.microsoft.com/office/powerpoint/2010/main" val="3829933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A22A4502-5390-87A9-BD25-D3A7951D841A}"/>
              </a:ext>
            </a:extLst>
          </p:cNvPr>
          <p:cNvSpPr>
            <a:spLocks noGrp="1"/>
          </p:cNvSpPr>
          <p:nvPr>
            <p:ph type="title"/>
          </p:nvPr>
        </p:nvSpPr>
        <p:spPr>
          <a:xfrm>
            <a:off x="838199" y="537883"/>
            <a:ext cx="4783697" cy="1942810"/>
          </a:xfrm>
        </p:spPr>
        <p:txBody>
          <a:bodyPr anchor="b">
            <a:normAutofit fontScale="90000"/>
          </a:bodyPr>
          <a:lstStyle/>
          <a:p>
            <a:r>
              <a:rPr lang="en-US" sz="4000" noProof="0" dirty="0"/>
              <a:t>Second Variation:</a:t>
            </a:r>
            <a:br>
              <a:rPr lang="en-US" sz="4000" noProof="0" dirty="0"/>
            </a:br>
            <a:r>
              <a:rPr lang="en-US" sz="4000" noProof="0" dirty="0"/>
              <a:t>Min-Max Capacitated Vehicle Routing Problem</a:t>
            </a:r>
          </a:p>
        </p:txBody>
      </p:sp>
      <p:sp>
        <p:nvSpPr>
          <p:cNvPr id="26" name="Content Placeholder 10">
            <a:extLst>
              <a:ext uri="{FF2B5EF4-FFF2-40B4-BE49-F238E27FC236}">
                <a16:creationId xmlns:a16="http://schemas.microsoft.com/office/drawing/2014/main" id="{883B3ACC-C512-BA6D-35FB-A233BFBACF5C}"/>
              </a:ext>
            </a:extLst>
          </p:cNvPr>
          <p:cNvSpPr>
            <a:spLocks noGrp="1"/>
          </p:cNvSpPr>
          <p:nvPr>
            <p:ph idx="1"/>
          </p:nvPr>
        </p:nvSpPr>
        <p:spPr>
          <a:xfrm>
            <a:off x="838199" y="2686323"/>
            <a:ext cx="4783697" cy="3433583"/>
          </a:xfrm>
        </p:spPr>
        <p:txBody>
          <a:bodyPr>
            <a:normAutofit fontScale="92500" lnSpcReduction="10000"/>
          </a:bodyPr>
          <a:lstStyle/>
          <a:p>
            <a:r>
              <a:rPr lang="en-US" sz="2000" noProof="0" dirty="0"/>
              <a:t>m vehicles</a:t>
            </a:r>
          </a:p>
          <a:p>
            <a:r>
              <a:rPr lang="en-US" sz="2000" noProof="0" dirty="0"/>
              <a:t>n locations (n-1 customers + depot)</a:t>
            </a:r>
          </a:p>
          <a:p>
            <a:r>
              <a:rPr lang="en-US" sz="2000" noProof="0" dirty="0"/>
              <a:t>Each customer has a demand d</a:t>
            </a:r>
            <a:r>
              <a:rPr lang="en-US" sz="2000" baseline="-25000" noProof="0" dirty="0"/>
              <a:t>i </a:t>
            </a:r>
            <a:endParaRPr lang="en-US" sz="2000" noProof="0" dirty="0"/>
          </a:p>
          <a:p>
            <a:r>
              <a:rPr lang="en-US" sz="2000" noProof="0" dirty="0"/>
              <a:t>Each vehicle has a capacity q</a:t>
            </a:r>
            <a:endParaRPr lang="en-US" sz="2000" baseline="-25000" noProof="0" dirty="0"/>
          </a:p>
          <a:p>
            <a:r>
              <a:rPr lang="en-US" sz="2000" noProof="0" dirty="0"/>
              <a:t>Two locations have a distance </a:t>
            </a:r>
            <a:r>
              <a:rPr lang="en-US" sz="2000" noProof="0" dirty="0" err="1"/>
              <a:t>c</a:t>
            </a:r>
            <a:r>
              <a:rPr lang="en-US" sz="2000" baseline="-25000" noProof="0" dirty="0" err="1"/>
              <a:t>ij</a:t>
            </a:r>
            <a:endParaRPr lang="en-US" sz="2000" baseline="-25000" noProof="0" dirty="0"/>
          </a:p>
          <a:p>
            <a:r>
              <a:rPr lang="en-US" sz="2000" noProof="0" dirty="0"/>
              <a:t>We must visit each customer once, starting and ending at the depot, without exceeding the capacity of the vehicles.</a:t>
            </a:r>
          </a:p>
          <a:p>
            <a:r>
              <a:rPr lang="en-US" sz="2000" noProof="0" dirty="0"/>
              <a:t>The objective is to minimize the maximum distance traveled by a single vehicle.</a:t>
            </a:r>
          </a:p>
        </p:txBody>
      </p:sp>
      <p:pic>
        <p:nvPicPr>
          <p:cNvPr id="3" name="Immagine 2" descr="Immagine che contiene cerchio, diagramma, schermata, linea&#10;&#10;Il contenuto generato dall'IA potrebbe non essere corretto.">
            <a:extLst>
              <a:ext uri="{FF2B5EF4-FFF2-40B4-BE49-F238E27FC236}">
                <a16:creationId xmlns:a16="http://schemas.microsoft.com/office/drawing/2014/main" id="{7898A5BC-858E-0BF9-264B-3D0622D2F7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850" y="537883"/>
            <a:ext cx="5233147" cy="5582023"/>
          </a:xfrm>
          <a:prstGeom prst="rect">
            <a:avLst/>
          </a:prstGeom>
        </p:spPr>
      </p:pic>
    </p:spTree>
    <p:extLst>
      <p:ext uri="{BB962C8B-B14F-4D97-AF65-F5344CB8AC3E}">
        <p14:creationId xmlns:p14="http://schemas.microsoft.com/office/powerpoint/2010/main" val="2519456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96C19-FAC8-1766-7496-10D50F09C34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7E8F2F9-FD1E-B169-09F1-192A5920D42D}"/>
              </a:ext>
            </a:extLst>
          </p:cNvPr>
          <p:cNvSpPr>
            <a:spLocks noGrp="1"/>
          </p:cNvSpPr>
          <p:nvPr>
            <p:ph type="title"/>
          </p:nvPr>
        </p:nvSpPr>
        <p:spPr/>
        <p:txBody>
          <a:bodyPr/>
          <a:lstStyle/>
          <a:p>
            <a:r>
              <a:rPr lang="en-US" noProof="0" dirty="0"/>
              <a:t>Exploiting the implied constraint</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05C6778-5D97-6A3A-DF90-E249527BE10D}"/>
                  </a:ext>
                </a:extLst>
              </p:cNvPr>
              <p:cNvSpPr>
                <a:spLocks noGrp="1"/>
              </p:cNvSpPr>
              <p:nvPr>
                <p:ph idx="1"/>
              </p:nvPr>
            </p:nvSpPr>
            <p:spPr/>
            <p:txBody>
              <a:bodyPr/>
              <a:lstStyle/>
              <a:p>
                <a:r>
                  <a:rPr lang="en-US" noProof="0" dirty="0"/>
                  <a:t>For our problem, we are considering distances between locations computed as 2D Euclidean distances.</a:t>
                </a:r>
              </a:p>
              <a:p>
                <a:r>
                  <a:rPr lang="en-US" noProof="0" dirty="0"/>
                  <a:t>For this reason, we know that the triangular inequality always holds between locations:</a:t>
                </a:r>
              </a:p>
              <a:p>
                <a:pPr marL="0" indent="0">
                  <a:buNone/>
                </a:pPr>
                <a14:m>
                  <m:oMathPara xmlns:m="http://schemas.openxmlformats.org/officeDocument/2006/math">
                    <m:oMathParaPr>
                      <m:jc m:val="centerGroup"/>
                    </m:oMathParaPr>
                    <m:oMath xmlns:m="http://schemas.openxmlformats.org/officeDocument/2006/math">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𝑐</m:t>
                          </m:r>
                        </m:e>
                        <m:sub>
                          <m:r>
                            <a:rPr lang="en-US" b="0" i="1" noProof="0" smtClean="0">
                              <a:latin typeface="Cambria Math" panose="02040503050406030204" pitchFamily="18" charset="0"/>
                            </a:rPr>
                            <m:t>𝑖𝑗</m:t>
                          </m:r>
                        </m:sub>
                      </m:sSub>
                      <m:r>
                        <a:rPr lang="en-US" b="0" i="1" noProof="0" smtClean="0">
                          <a:latin typeface="Cambria Math" panose="02040503050406030204" pitchFamily="18" charset="0"/>
                        </a:rPr>
                        <m:t>≤ </m:t>
                      </m:r>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𝑐</m:t>
                          </m:r>
                        </m:e>
                        <m:sub>
                          <m:r>
                            <a:rPr lang="en-US" b="0" i="1" noProof="0" smtClean="0">
                              <a:latin typeface="Cambria Math" panose="02040503050406030204" pitchFamily="18" charset="0"/>
                            </a:rPr>
                            <m:t>𝑖𝑧</m:t>
                          </m:r>
                        </m:sub>
                      </m:sSub>
                      <m:r>
                        <a:rPr lang="en-US" b="0" i="1" noProof="0" smtClean="0">
                          <a:latin typeface="Cambria Math" panose="02040503050406030204" pitchFamily="18" charset="0"/>
                        </a:rPr>
                        <m:t>+ </m:t>
                      </m:r>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𝑐</m:t>
                          </m:r>
                        </m:e>
                        <m:sub>
                          <m:r>
                            <a:rPr lang="en-US" b="0" i="1" noProof="0" smtClean="0">
                              <a:latin typeface="Cambria Math" panose="02040503050406030204" pitchFamily="18" charset="0"/>
                            </a:rPr>
                            <m:t>𝑧𝑗</m:t>
                          </m:r>
                        </m:sub>
                      </m:sSub>
                      <m:r>
                        <a:rPr lang="en-US" b="0" i="1" noProof="0" smtClean="0">
                          <a:latin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rPr>
                        <m:t>𝑖</m:t>
                      </m:r>
                      <m:r>
                        <a:rPr lang="en-US" b="0" i="1" noProof="0" smtClean="0">
                          <a:latin typeface="Cambria Math" panose="02040503050406030204" pitchFamily="18" charset="0"/>
                        </a:rPr>
                        <m:t>,</m:t>
                      </m:r>
                      <m:r>
                        <a:rPr lang="en-US" b="0" i="1" noProof="0" smtClean="0">
                          <a:latin typeface="Cambria Math" panose="02040503050406030204" pitchFamily="18" charset="0"/>
                        </a:rPr>
                        <m:t>𝑗</m:t>
                      </m:r>
                      <m:r>
                        <a:rPr lang="en-US" b="0" i="1" noProof="0" smtClean="0">
                          <a:latin typeface="Cambria Math" panose="02040503050406030204" pitchFamily="18" charset="0"/>
                        </a:rPr>
                        <m:t>,</m:t>
                      </m:r>
                      <m:r>
                        <a:rPr lang="en-US" b="0" i="1" noProof="0" smtClean="0">
                          <a:latin typeface="Cambria Math" panose="02040503050406030204" pitchFamily="18" charset="0"/>
                        </a:rPr>
                        <m:t>𝑘</m:t>
                      </m:r>
                      <m:r>
                        <a:rPr lang="en-US" b="0" i="1" noProof="0" smtClean="0">
                          <a:latin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𝜖</m:t>
                      </m:r>
                      <m:r>
                        <a:rPr lang="en-US" b="0"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𝑈</m:t>
                      </m:r>
                    </m:oMath>
                  </m:oMathPara>
                </a14:m>
                <a:endParaRPr lang="en-US" noProof="0" dirty="0"/>
              </a:p>
              <a:p>
                <a:r>
                  <a:rPr lang="en-US" noProof="0" dirty="0"/>
                  <a:t>As a result, avoiding the use of some vehicles does not lead to a shorter maximal route.</a:t>
                </a:r>
              </a:p>
              <a:p>
                <a:r>
                  <a:rPr lang="en-US" noProof="0" dirty="0"/>
                  <a:t>Since minimizing the number of used vehicles is not part of the objective, we can safely enforce the use of all available vehicles without compromising optimality.</a:t>
                </a:r>
              </a:p>
            </p:txBody>
          </p:sp>
        </mc:Choice>
        <mc:Fallback xmlns="">
          <p:sp>
            <p:nvSpPr>
              <p:cNvPr id="3" name="Segnaposto contenuto 2">
                <a:extLst>
                  <a:ext uri="{FF2B5EF4-FFF2-40B4-BE49-F238E27FC236}">
                    <a16:creationId xmlns:a16="http://schemas.microsoft.com/office/drawing/2014/main" id="{905C6778-5D97-6A3A-DF90-E249527BE10D}"/>
                  </a:ext>
                </a:extLst>
              </p:cNvPr>
              <p:cNvSpPr>
                <a:spLocks noGrp="1" noRot="1" noChangeAspect="1" noMove="1" noResize="1" noEditPoints="1" noAdjustHandles="1" noChangeArrowheads="1" noChangeShapeType="1" noTextEdit="1"/>
              </p:cNvSpPr>
              <p:nvPr>
                <p:ph idx="1"/>
              </p:nvPr>
            </p:nvSpPr>
            <p:spPr>
              <a:blipFill>
                <a:blip r:embed="rId2"/>
                <a:stretch>
                  <a:fillRect l="-1043" t="-2381" r="-522" b="-3782"/>
                </a:stretch>
              </a:blipFill>
            </p:spPr>
            <p:txBody>
              <a:bodyPr/>
              <a:lstStyle/>
              <a:p>
                <a:r>
                  <a:rPr lang="it-IT">
                    <a:noFill/>
                  </a:rPr>
                  <a:t> </a:t>
                </a:r>
              </a:p>
            </p:txBody>
          </p:sp>
        </mc:Fallback>
      </mc:AlternateContent>
    </p:spTree>
    <p:extLst>
      <p:ext uri="{BB962C8B-B14F-4D97-AF65-F5344CB8AC3E}">
        <p14:creationId xmlns:p14="http://schemas.microsoft.com/office/powerpoint/2010/main" val="2991027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DC4297-E7F9-4A24-A812-CAD2E05C437C}"/>
              </a:ext>
            </a:extLst>
          </p:cNvPr>
          <p:cNvSpPr>
            <a:spLocks noGrp="1"/>
          </p:cNvSpPr>
          <p:nvPr>
            <p:ph type="title"/>
          </p:nvPr>
        </p:nvSpPr>
        <p:spPr/>
        <p:txBody>
          <a:bodyPr/>
          <a:lstStyle/>
          <a:p>
            <a:r>
              <a:rPr lang="en-US" noProof="0" dirty="0"/>
              <a:t>Alternative Formulations</a:t>
            </a:r>
          </a:p>
        </p:txBody>
      </p:sp>
      <p:sp>
        <p:nvSpPr>
          <p:cNvPr id="4" name="Segnaposto contenuto 2">
            <a:extLst>
              <a:ext uri="{FF2B5EF4-FFF2-40B4-BE49-F238E27FC236}">
                <a16:creationId xmlns:a16="http://schemas.microsoft.com/office/drawing/2014/main" id="{23C5FB54-3062-1629-10C4-6A7A5EEA3FFC}"/>
              </a:ext>
            </a:extLst>
          </p:cNvPr>
          <p:cNvSpPr txBox="1">
            <a:spLocks/>
          </p:cNvSpPr>
          <p:nvPr/>
        </p:nvSpPr>
        <p:spPr>
          <a:xfrm>
            <a:off x="838200" y="1825625"/>
            <a:ext cx="1102722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noProof="0" dirty="0"/>
              <a:t>The first DIDP and CP formulations were based on the belief that with this type of objective function, it was necessary to build the paths in parallel to more easily distribute the distances travelled.</a:t>
            </a:r>
          </a:p>
          <a:p>
            <a:r>
              <a:rPr lang="en-US" dirty="0"/>
              <a:t>The giant tour</a:t>
            </a:r>
            <a:r>
              <a:rPr lang="en-US" noProof="0" dirty="0"/>
              <a:t> CP formulation remains a valid alternative (if not the best), for reasons such as the possibility to exploit global constraints on the variables.</a:t>
            </a:r>
          </a:p>
          <a:p>
            <a:r>
              <a:rPr lang="en-US" noProof="0" dirty="0"/>
              <a:t>For this reason, also the effectiveness of a variation of a giant tour representation for DIDP was tested, together with the model already proposed.</a:t>
            </a:r>
          </a:p>
        </p:txBody>
      </p:sp>
    </p:spTree>
    <p:extLst>
      <p:ext uri="{BB962C8B-B14F-4D97-AF65-F5344CB8AC3E}">
        <p14:creationId xmlns:p14="http://schemas.microsoft.com/office/powerpoint/2010/main" val="2175737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DC4297-E7F9-4A24-A812-CAD2E05C437C}"/>
              </a:ext>
            </a:extLst>
          </p:cNvPr>
          <p:cNvSpPr>
            <a:spLocks noGrp="1"/>
          </p:cNvSpPr>
          <p:nvPr>
            <p:ph type="title"/>
          </p:nvPr>
        </p:nvSpPr>
        <p:spPr/>
        <p:txBody>
          <a:bodyPr/>
          <a:lstStyle/>
          <a:p>
            <a:r>
              <a:rPr lang="en-US" noProof="0" dirty="0"/>
              <a:t>First model: DIDP Formulation</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7E1FC194-9D5E-1E05-4811-81627C1C1EE4}"/>
                  </a:ext>
                </a:extLst>
              </p:cNvPr>
              <p:cNvSpPr>
                <a:spLocks noGrp="1"/>
              </p:cNvSpPr>
              <p:nvPr>
                <p:ph idx="1"/>
              </p:nvPr>
            </p:nvSpPr>
            <p:spPr>
              <a:xfrm>
                <a:off x="838200" y="1825625"/>
                <a:ext cx="4876800" cy="4351338"/>
              </a:xfrm>
            </p:spPr>
            <p:txBody>
              <a:bodyPr/>
              <a:lstStyle/>
              <a:p>
                <a:pPr marL="0" indent="0">
                  <a:buNone/>
                </a:pPr>
                <a:r>
                  <a:rPr lang="en-US" noProof="0" dirty="0"/>
                  <a:t>State Variables:</a:t>
                </a:r>
              </a:p>
              <a:p>
                <a:r>
                  <a:rPr lang="en-US" noProof="0" dirty="0"/>
                  <a:t>U: set of unvisited customers</a:t>
                </a:r>
              </a:p>
              <a:p>
                <a14:m>
                  <m:oMath xmlns:m="http://schemas.openxmlformats.org/officeDocument/2006/math">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𝑖</m:t>
                            </m:r>
                          </m:e>
                          <m:sub>
                            <m:r>
                              <a:rPr lang="en-US" b="0" i="1" noProof="0" smtClean="0">
                                <a:latin typeface="Cambria Math" panose="02040503050406030204" pitchFamily="18" charset="0"/>
                              </a:rPr>
                              <m:t>1</m:t>
                            </m:r>
                          </m:sub>
                        </m:sSub>
                        <m:r>
                          <a:rPr lang="en-US" b="0" i="1" noProof="0" smtClean="0">
                            <a:latin typeface="Cambria Math" panose="02040503050406030204" pitchFamily="18" charset="0"/>
                          </a:rPr>
                          <m:t>,…,</m:t>
                        </m:r>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𝑖</m:t>
                            </m:r>
                          </m:e>
                          <m:sub>
                            <m:r>
                              <a:rPr lang="en-US" b="0" i="1" noProof="0" smtClean="0">
                                <a:latin typeface="Cambria Math" panose="02040503050406030204" pitchFamily="18" charset="0"/>
                              </a:rPr>
                              <m:t>𝑚</m:t>
                            </m:r>
                          </m:sub>
                        </m:sSub>
                      </m:e>
                    </m:d>
                    <m:r>
                      <a:rPr lang="en-US" b="0" i="1" noProof="0" smtClean="0">
                        <a:latin typeface="Cambria Math" panose="02040503050406030204" pitchFamily="18" charset="0"/>
                      </a:rPr>
                      <m:t> </m:t>
                    </m:r>
                  </m:oMath>
                </a14:m>
                <a:r>
                  <a:rPr lang="en-US" noProof="0" dirty="0"/>
                  <a:t>: locations</a:t>
                </a:r>
              </a:p>
              <a:p>
                <a14:m>
                  <m:oMath xmlns:m="http://schemas.openxmlformats.org/officeDocument/2006/math">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𝑙</m:t>
                            </m:r>
                          </m:e>
                          <m:sub>
                            <m:r>
                              <a:rPr lang="en-US" b="0" i="1" noProof="0" smtClean="0">
                                <a:latin typeface="Cambria Math" panose="02040503050406030204" pitchFamily="18" charset="0"/>
                              </a:rPr>
                              <m:t>1</m:t>
                            </m:r>
                          </m:sub>
                        </m:sSub>
                        <m:r>
                          <a:rPr lang="en-US" b="0" i="1" noProof="0" smtClean="0">
                            <a:latin typeface="Cambria Math" panose="02040503050406030204" pitchFamily="18" charset="0"/>
                          </a:rPr>
                          <m:t>,…,</m:t>
                        </m:r>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𝑙</m:t>
                            </m:r>
                          </m:e>
                          <m:sub>
                            <m:r>
                              <a:rPr lang="en-US" b="0" i="1" noProof="0" smtClean="0">
                                <a:latin typeface="Cambria Math" panose="02040503050406030204" pitchFamily="18" charset="0"/>
                              </a:rPr>
                              <m:t>𝑚</m:t>
                            </m:r>
                          </m:sub>
                        </m:sSub>
                      </m:e>
                    </m:d>
                    <m:r>
                      <a:rPr lang="en-US" b="0" i="1" noProof="0" smtClean="0">
                        <a:latin typeface="Cambria Math" panose="02040503050406030204" pitchFamily="18" charset="0"/>
                      </a:rPr>
                      <m:t> : </m:t>
                    </m:r>
                  </m:oMath>
                </a14:m>
                <a:r>
                  <a:rPr lang="en-US" noProof="0" dirty="0"/>
                  <a:t>loads </a:t>
                </a:r>
              </a:p>
              <a:p>
                <a14:m>
                  <m:oMath xmlns:m="http://schemas.openxmlformats.org/officeDocument/2006/math">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𝑝</m:t>
                            </m:r>
                          </m:e>
                          <m:sub>
                            <m:r>
                              <a:rPr lang="en-US" b="0" i="1" noProof="0" smtClean="0">
                                <a:latin typeface="Cambria Math" panose="02040503050406030204" pitchFamily="18" charset="0"/>
                              </a:rPr>
                              <m:t>1</m:t>
                            </m:r>
                          </m:sub>
                        </m:sSub>
                        <m:r>
                          <a:rPr lang="en-US" b="0" i="1" noProof="0" smtClean="0">
                            <a:latin typeface="Cambria Math" panose="02040503050406030204" pitchFamily="18" charset="0"/>
                          </a:rPr>
                          <m:t>,…,</m:t>
                        </m:r>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𝑝</m:t>
                            </m:r>
                          </m:e>
                          <m:sub>
                            <m:r>
                              <a:rPr lang="en-US" b="0" i="1" noProof="0" smtClean="0">
                                <a:latin typeface="Cambria Math" panose="02040503050406030204" pitchFamily="18" charset="0"/>
                              </a:rPr>
                              <m:t>𝑚</m:t>
                            </m:r>
                          </m:sub>
                        </m:sSub>
                      </m:e>
                    </m:d>
                    <m:r>
                      <a:rPr lang="en-US" b="0" i="1" noProof="0" smtClean="0">
                        <a:latin typeface="Cambria Math" panose="02040503050406030204" pitchFamily="18" charset="0"/>
                      </a:rPr>
                      <m:t> </m:t>
                    </m:r>
                  </m:oMath>
                </a14:m>
                <a:r>
                  <a:rPr lang="en-US" noProof="0" dirty="0"/>
                  <a:t>: distances </a:t>
                </a:r>
              </a:p>
              <a:p>
                <a14:m>
                  <m:oMath xmlns:m="http://schemas.openxmlformats.org/officeDocument/2006/math">
                    <m:r>
                      <a:rPr lang="en-US" b="0" i="1" noProof="0" smtClean="0">
                        <a:latin typeface="Cambria Math" panose="02040503050406030204" pitchFamily="18" charset="0"/>
                      </a:rPr>
                      <m:t>𝑘</m:t>
                    </m:r>
                    <m:r>
                      <a:rPr lang="en-US" b="0" i="1" noProof="0" smtClean="0">
                        <a:latin typeface="Cambria Math" panose="02040503050406030204" pitchFamily="18" charset="0"/>
                      </a:rPr>
                      <m:t> </m:t>
                    </m:r>
                  </m:oMath>
                </a14:m>
                <a:r>
                  <a:rPr lang="en-US" noProof="0" dirty="0"/>
                  <a:t>: used vehicles.</a:t>
                </a:r>
              </a:p>
              <a:p>
                <a:pPr marL="0" indent="0">
                  <a:buNone/>
                </a:pPr>
                <a:endParaRPr lang="en-US" noProof="0" dirty="0"/>
              </a:p>
            </p:txBody>
          </p:sp>
        </mc:Choice>
        <mc:Fallback xmlns="">
          <p:sp>
            <p:nvSpPr>
              <p:cNvPr id="3" name="Segnaposto contenuto 2">
                <a:extLst>
                  <a:ext uri="{FF2B5EF4-FFF2-40B4-BE49-F238E27FC236}">
                    <a16:creationId xmlns:a16="http://schemas.microsoft.com/office/drawing/2014/main" id="{7E1FC194-9D5E-1E05-4811-81627C1C1EE4}"/>
                  </a:ext>
                </a:extLst>
              </p:cNvPr>
              <p:cNvSpPr>
                <a:spLocks noGrp="1" noRot="1" noChangeAspect="1" noMove="1" noResize="1" noEditPoints="1" noAdjustHandles="1" noChangeArrowheads="1" noChangeShapeType="1" noTextEdit="1"/>
              </p:cNvSpPr>
              <p:nvPr>
                <p:ph idx="1"/>
              </p:nvPr>
            </p:nvSpPr>
            <p:spPr>
              <a:xfrm>
                <a:off x="838200" y="1825625"/>
                <a:ext cx="4876800" cy="4351338"/>
              </a:xfrm>
              <a:blipFill>
                <a:blip r:embed="rId2"/>
                <a:stretch>
                  <a:fillRect l="-2625" t="-2381" r="-2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Segnaposto contenuto 2">
                <a:extLst>
                  <a:ext uri="{FF2B5EF4-FFF2-40B4-BE49-F238E27FC236}">
                    <a16:creationId xmlns:a16="http://schemas.microsoft.com/office/drawing/2014/main" id="{23C5FB54-3062-1629-10C4-6A7A5EEA3FFC}"/>
                  </a:ext>
                </a:extLst>
              </p:cNvPr>
              <p:cNvSpPr txBox="1">
                <a:spLocks/>
              </p:cNvSpPr>
              <p:nvPr/>
            </p:nvSpPr>
            <p:spPr>
              <a:xfrm>
                <a:off x="6095999" y="1825625"/>
                <a:ext cx="576943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noProof="0" dirty="0"/>
                  <a:t>Constants:</a:t>
                </a:r>
              </a:p>
              <a:p>
                <a:r>
                  <a:rPr lang="en-US" noProof="0" dirty="0"/>
                  <a:t>N: customers (0 is the depot)</a:t>
                </a:r>
              </a:p>
              <a:p>
                <a:r>
                  <a:rPr lang="en-US" noProof="0" dirty="0"/>
                  <a:t>m: number of vehicles.</a:t>
                </a:r>
              </a:p>
              <a:p>
                <a14:m>
                  <m:oMath xmlns:m="http://schemas.openxmlformats.org/officeDocument/2006/math">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𝑐</m:t>
                        </m:r>
                      </m:e>
                      <m:sub>
                        <m:r>
                          <a:rPr lang="en-US" b="0" i="1" noProof="0" smtClean="0">
                            <a:latin typeface="Cambria Math" panose="02040503050406030204" pitchFamily="18" charset="0"/>
                          </a:rPr>
                          <m:t>𝑖𝑗</m:t>
                        </m:r>
                      </m:sub>
                    </m:sSub>
                  </m:oMath>
                </a14:m>
                <a:r>
                  <a:rPr lang="en-US" noProof="0" dirty="0"/>
                  <a:t>: travel cost from </a:t>
                </a:r>
                <a:r>
                  <a:rPr lang="en-US" noProof="0" dirty="0" err="1"/>
                  <a:t>i</a:t>
                </a:r>
                <a:r>
                  <a:rPr lang="en-US" noProof="0" dirty="0"/>
                  <a:t> to j</a:t>
                </a:r>
              </a:p>
              <a:p>
                <a14:m>
                  <m:oMath xmlns:m="http://schemas.openxmlformats.org/officeDocument/2006/math">
                    <m:r>
                      <a:rPr lang="en-US" i="1" noProof="0" smtClean="0">
                        <a:latin typeface="Cambria Math" panose="02040503050406030204" pitchFamily="18" charset="0"/>
                      </a:rPr>
                      <m:t>𝑞</m:t>
                    </m:r>
                    <m:r>
                      <a:rPr lang="en-US" b="0" i="1" noProof="0" smtClean="0">
                        <a:latin typeface="Cambria Math" panose="02040503050406030204" pitchFamily="18" charset="0"/>
                      </a:rPr>
                      <m:t>:</m:t>
                    </m:r>
                  </m:oMath>
                </a14:m>
                <a:r>
                  <a:rPr lang="en-US" noProof="0" dirty="0"/>
                  <a:t> vehicle’s capacities </a:t>
                </a:r>
              </a:p>
              <a:p>
                <a14:m>
                  <m:oMath xmlns:m="http://schemas.openxmlformats.org/officeDocument/2006/math">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𝑑</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𝑑</m:t>
                            </m:r>
                          </m:e>
                          <m:sub>
                            <m:r>
                              <a:rPr lang="en-US" b="0" i="1" noProof="0" smtClean="0">
                                <a:latin typeface="Cambria Math" panose="02040503050406030204" pitchFamily="18" charset="0"/>
                              </a:rPr>
                              <m:t>𝑛</m:t>
                            </m:r>
                            <m:r>
                              <a:rPr lang="en-US" b="0" i="1" noProof="0" smtClean="0">
                                <a:latin typeface="Cambria Math" panose="02040503050406030204" pitchFamily="18" charset="0"/>
                              </a:rPr>
                              <m:t>−1</m:t>
                            </m:r>
                          </m:sub>
                        </m:sSub>
                      </m:e>
                    </m:d>
                  </m:oMath>
                </a14:m>
                <a:r>
                  <a:rPr lang="en-US" noProof="0" dirty="0"/>
                  <a:t>: customers’ demands </a:t>
                </a:r>
              </a:p>
              <a:p>
                <a:pPr marL="0" indent="0">
                  <a:buFont typeface="Arial" panose="020B0604020202020204" pitchFamily="34" charset="0"/>
                  <a:buNone/>
                </a:pPr>
                <a:endParaRPr lang="en-US" noProof="0" dirty="0"/>
              </a:p>
            </p:txBody>
          </p:sp>
        </mc:Choice>
        <mc:Fallback xmlns="">
          <p:sp>
            <p:nvSpPr>
              <p:cNvPr id="4" name="Segnaposto contenuto 2">
                <a:extLst>
                  <a:ext uri="{FF2B5EF4-FFF2-40B4-BE49-F238E27FC236}">
                    <a16:creationId xmlns:a16="http://schemas.microsoft.com/office/drawing/2014/main" id="{23C5FB54-3062-1629-10C4-6A7A5EEA3FFC}"/>
                  </a:ext>
                </a:extLst>
              </p:cNvPr>
              <p:cNvSpPr txBox="1">
                <a:spLocks noRot="1" noChangeAspect="1" noMove="1" noResize="1" noEditPoints="1" noAdjustHandles="1" noChangeArrowheads="1" noChangeShapeType="1" noTextEdit="1"/>
              </p:cNvSpPr>
              <p:nvPr/>
            </p:nvSpPr>
            <p:spPr>
              <a:xfrm>
                <a:off x="6095999" y="1825625"/>
                <a:ext cx="5769430" cy="4351338"/>
              </a:xfrm>
              <a:prstGeom prst="rect">
                <a:avLst/>
              </a:prstGeom>
              <a:blipFill>
                <a:blip r:embed="rId3"/>
                <a:stretch>
                  <a:fillRect l="-2114" t="-2381"/>
                </a:stretch>
              </a:blipFill>
            </p:spPr>
            <p:txBody>
              <a:bodyPr/>
              <a:lstStyle/>
              <a:p>
                <a:r>
                  <a:rPr lang="it-IT">
                    <a:noFill/>
                  </a:rPr>
                  <a:t> </a:t>
                </a:r>
              </a:p>
            </p:txBody>
          </p:sp>
        </mc:Fallback>
      </mc:AlternateContent>
    </p:spTree>
    <p:extLst>
      <p:ext uri="{BB962C8B-B14F-4D97-AF65-F5344CB8AC3E}">
        <p14:creationId xmlns:p14="http://schemas.microsoft.com/office/powerpoint/2010/main" val="3473356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8A4DC8-6A1F-B3E7-28C4-089283C1520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CC7177F-F032-6A2B-C59C-9D08E37A5CE7}"/>
              </a:ext>
            </a:extLst>
          </p:cNvPr>
          <p:cNvSpPr>
            <a:spLocks noGrp="1"/>
          </p:cNvSpPr>
          <p:nvPr>
            <p:ph type="title"/>
          </p:nvPr>
        </p:nvSpPr>
        <p:spPr>
          <a:xfrm>
            <a:off x="838200" y="365126"/>
            <a:ext cx="10515600" cy="669018"/>
          </a:xfrm>
        </p:spPr>
        <p:txBody>
          <a:bodyPr>
            <a:normAutofit fontScale="90000"/>
          </a:bodyPr>
          <a:lstStyle/>
          <a:p>
            <a:pPr algn="ctr"/>
            <a:r>
              <a:rPr lang="en-US" noProof="0" dirty="0"/>
              <a:t>First Model: DIDP Formulation</a:t>
            </a:r>
          </a:p>
        </p:txBody>
      </p:sp>
      <mc:AlternateContent xmlns:mc="http://schemas.openxmlformats.org/markup-compatibility/2006" xmlns:a14="http://schemas.microsoft.com/office/drawing/2010/main">
        <mc:Choice Requires="a14">
          <p:sp>
            <p:nvSpPr>
              <p:cNvPr id="4" name="テキスト ボックス 5">
                <a:extLst>
                  <a:ext uri="{FF2B5EF4-FFF2-40B4-BE49-F238E27FC236}">
                    <a16:creationId xmlns:a16="http://schemas.microsoft.com/office/drawing/2014/main" id="{744297B1-BB1F-216D-9737-EF9CC9E66E85}"/>
                  </a:ext>
                </a:extLst>
              </p:cNvPr>
              <p:cNvSpPr txBox="1">
                <a:spLocks noGrp="1"/>
              </p:cNvSpPr>
              <p:nvPr>
                <p:ph idx="1"/>
              </p:nvPr>
            </p:nvSpPr>
            <p:spPr>
              <a:xfrm>
                <a:off x="125185" y="1034144"/>
                <a:ext cx="11941629" cy="5660076"/>
              </a:xfrm>
              <a:prstGeom prst="rect">
                <a:avLst/>
              </a:prstGeom>
              <a:noFill/>
            </p:spPr>
            <p:txBody>
              <a:bodyPr wrap="square" lIns="0" tIns="0" rIns="0" bIns="0" rtlCol="0">
                <a:spAutoFit/>
              </a:bodyPr>
              <a:lstStyle/>
              <a:p>
                <a:pPr marL="0" indent="0">
                  <a:buNone/>
                </a:pPr>
                <a14:m>
                  <m:oMathPara xmlns:m="http://schemas.openxmlformats.org/officeDocument/2006/math">
                    <m:oMathParaPr>
                      <m:jc m:val="left"/>
                    </m:oMathParaPr>
                    <m:oMath xmlns:m="http://schemas.openxmlformats.org/officeDocument/2006/math">
                      <m:r>
                        <m:rPr>
                          <m:sty m:val="p"/>
                        </m:rPr>
                        <a:rPr lang="en-US" sz="1875" noProof="0" smtClean="0">
                          <a:latin typeface="Cambria Math" panose="02040503050406030204" pitchFamily="18" charset="0"/>
                        </a:rPr>
                        <m:t>compute</m:t>
                      </m:r>
                      <m:r>
                        <a:rPr lang="en-US" sz="1875" i="1" noProof="0">
                          <a:latin typeface="Cambria Math" panose="02040503050406030204" pitchFamily="18" charset="0"/>
                        </a:rPr>
                        <m:t> </m:t>
                      </m:r>
                      <m:r>
                        <a:rPr lang="en-US" sz="1875" i="1" noProof="0" smtClean="0">
                          <a:latin typeface="Cambria Math" panose="02040503050406030204" pitchFamily="18" charset="0"/>
                        </a:rPr>
                        <m:t>𝑉</m:t>
                      </m:r>
                      <m:r>
                        <a:rPr lang="en-US" sz="1875" i="1" noProof="0">
                          <a:latin typeface="Cambria Math" panose="02040503050406030204" pitchFamily="18" charset="0"/>
                        </a:rPr>
                        <m:t>(</m:t>
                      </m:r>
                      <m:r>
                        <a:rPr lang="en-US" sz="1875" i="1" noProof="0">
                          <a:latin typeface="Cambria Math" panose="02040503050406030204" pitchFamily="18" charset="0"/>
                        </a:rPr>
                        <m:t>𝑁</m:t>
                      </m:r>
                      <m:r>
                        <a:rPr lang="en-US" sz="1875" i="1" noProof="0">
                          <a:latin typeface="Cambria Math" panose="02040503050406030204" pitchFamily="18" charset="0"/>
                        </a:rPr>
                        <m:t> \</m:t>
                      </m:r>
                      <m:r>
                        <m:rPr>
                          <m:lit/>
                        </m:rPr>
                        <a:rPr lang="en-US" sz="1875" i="1" noProof="0">
                          <a:latin typeface="Cambria Math" panose="02040503050406030204" pitchFamily="18" charset="0"/>
                        </a:rPr>
                        <m:t> </m:t>
                      </m:r>
                      <m:d>
                        <m:dPr>
                          <m:begChr m:val="{"/>
                          <m:endChr m:val="}"/>
                          <m:ctrlPr>
                            <a:rPr lang="en-US" sz="1875" i="1" noProof="0">
                              <a:latin typeface="Cambria Math" panose="02040503050406030204" pitchFamily="18" charset="0"/>
                            </a:rPr>
                          </m:ctrlPr>
                        </m:dPr>
                        <m:e>
                          <m:r>
                            <a:rPr lang="en-US" sz="1875" i="1" noProof="0">
                              <a:latin typeface="Cambria Math" panose="02040503050406030204" pitchFamily="18" charset="0"/>
                            </a:rPr>
                            <m:t>0</m:t>
                          </m:r>
                        </m:e>
                      </m:d>
                      <m:r>
                        <a:rPr lang="en-US" sz="1875" i="1" noProof="0">
                          <a:latin typeface="Cambria Math" panose="02040503050406030204" pitchFamily="18" charset="0"/>
                        </a:rPr>
                        <m:t>,</m:t>
                      </m:r>
                      <m:r>
                        <a:rPr lang="en-US" sz="1875" i="1" noProof="0" smtClean="0">
                          <a:latin typeface="Cambria Math" panose="02040503050406030204" pitchFamily="18" charset="0"/>
                        </a:rPr>
                        <m:t> </m:t>
                      </m:r>
                      <m:d>
                        <m:dPr>
                          <m:begChr m:val="{"/>
                          <m:endChr m:val="}"/>
                          <m:ctrlPr>
                            <a:rPr lang="en-US" sz="1875" b="0" i="1" noProof="0" smtClean="0">
                              <a:latin typeface="Cambria Math" panose="02040503050406030204" pitchFamily="18" charset="0"/>
                            </a:rPr>
                          </m:ctrlPr>
                        </m:dPr>
                        <m:e>
                          <m:r>
                            <a:rPr lang="en-US" sz="1875" b="0" i="1" noProof="0" smtClean="0">
                              <a:latin typeface="Cambria Math" panose="02040503050406030204" pitchFamily="18" charset="0"/>
                            </a:rPr>
                            <m:t>0,…,0</m:t>
                          </m:r>
                        </m:e>
                      </m:d>
                      <m:r>
                        <a:rPr lang="en-US" sz="1875" b="0" i="1" noProof="0" smtClean="0">
                          <a:latin typeface="Cambria Math" panose="02040503050406030204" pitchFamily="18" charset="0"/>
                        </a:rPr>
                        <m:t>, </m:t>
                      </m:r>
                      <m:d>
                        <m:dPr>
                          <m:begChr m:val="{"/>
                          <m:endChr m:val="}"/>
                          <m:ctrlPr>
                            <a:rPr lang="en-US" sz="1875" b="0" i="1" noProof="0" smtClean="0">
                              <a:latin typeface="Cambria Math" panose="02040503050406030204" pitchFamily="18" charset="0"/>
                            </a:rPr>
                          </m:ctrlPr>
                        </m:dPr>
                        <m:e>
                          <m:r>
                            <a:rPr lang="en-US" sz="1875" i="1" noProof="0">
                              <a:latin typeface="Cambria Math" panose="02040503050406030204" pitchFamily="18" charset="0"/>
                            </a:rPr>
                            <m:t>0</m:t>
                          </m:r>
                          <m:r>
                            <a:rPr lang="en-US" sz="1875" b="0" i="1" noProof="0" smtClean="0">
                              <a:latin typeface="Cambria Math" panose="02040503050406030204" pitchFamily="18" charset="0"/>
                            </a:rPr>
                            <m:t>, …,0</m:t>
                          </m:r>
                        </m:e>
                      </m:d>
                      <m:r>
                        <a:rPr lang="en-US" sz="1875" b="0" i="1" noProof="0" smtClean="0">
                          <a:latin typeface="Cambria Math" panose="02040503050406030204" pitchFamily="18" charset="0"/>
                        </a:rPr>
                        <m:t>, </m:t>
                      </m:r>
                      <m:d>
                        <m:dPr>
                          <m:begChr m:val="{"/>
                          <m:endChr m:val="}"/>
                          <m:ctrlPr>
                            <a:rPr lang="en-US" sz="1875" b="0" i="1" noProof="0" smtClean="0">
                              <a:latin typeface="Cambria Math" panose="02040503050406030204" pitchFamily="18" charset="0"/>
                            </a:rPr>
                          </m:ctrlPr>
                        </m:dPr>
                        <m:e>
                          <m:r>
                            <a:rPr lang="en-US" sz="1875" b="0" i="1" noProof="0" smtClean="0">
                              <a:latin typeface="Cambria Math" panose="02040503050406030204" pitchFamily="18" charset="0"/>
                            </a:rPr>
                            <m:t>0,…0</m:t>
                          </m:r>
                        </m:e>
                      </m:d>
                      <m:r>
                        <a:rPr lang="en-US" sz="1875" b="0" i="1" noProof="0" smtClean="0">
                          <a:latin typeface="Cambria Math" panose="02040503050406030204" pitchFamily="18" charset="0"/>
                        </a:rPr>
                        <m:t>, 0</m:t>
                      </m:r>
                      <m:r>
                        <a:rPr lang="en-US" sz="1875" i="1" noProof="0">
                          <a:latin typeface="Cambria Math" panose="02040503050406030204" pitchFamily="18" charset="0"/>
                        </a:rPr>
                        <m:t>)</m:t>
                      </m:r>
                    </m:oMath>
                  </m:oMathPara>
                </a14:m>
                <a:endParaRPr lang="en-US" sz="1875" i="1" noProof="0" dirty="0">
                  <a:latin typeface="Cambria Math" panose="02040503050406030204" pitchFamily="18" charset="0"/>
                </a:endParaRPr>
              </a:p>
              <a:p>
                <a:pPr marL="0" indent="0">
                  <a:buNone/>
                </a:pPr>
                <a:endParaRPr lang="en-US" sz="1875" i="1" noProof="0"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75" b="0" i="1" noProof="0" smtClean="0">
                          <a:latin typeface="Cambria Math" panose="02040503050406030204" pitchFamily="18" charset="0"/>
                        </a:rPr>
                        <m:t>𝑉</m:t>
                      </m:r>
                      <m:d>
                        <m:dPr>
                          <m:ctrlPr>
                            <a:rPr lang="en-US" sz="1875" b="0" i="1" noProof="0" smtClean="0">
                              <a:latin typeface="Cambria Math" panose="02040503050406030204" pitchFamily="18" charset="0"/>
                            </a:rPr>
                          </m:ctrlPr>
                        </m:dPr>
                        <m:e>
                          <m:r>
                            <a:rPr lang="en-US" sz="1875" b="0" i="1" noProof="0" smtClean="0">
                              <a:latin typeface="Cambria Math" panose="02040503050406030204" pitchFamily="18" charset="0"/>
                            </a:rPr>
                            <m:t>𝑈</m:t>
                          </m:r>
                          <m:r>
                            <a:rPr lang="en-US" sz="1875" b="0" i="1" noProof="0" smtClean="0">
                              <a:latin typeface="Cambria Math" panose="02040503050406030204" pitchFamily="18" charset="0"/>
                            </a:rPr>
                            <m:t>,</m:t>
                          </m:r>
                          <m:d>
                            <m:dPr>
                              <m:begChr m:val="{"/>
                              <m:endChr m:val="}"/>
                              <m:ctrlPr>
                                <a:rPr lang="en-US" sz="1875" b="0" i="1" noProof="0" smtClean="0">
                                  <a:latin typeface="Cambria Math" panose="02040503050406030204" pitchFamily="18" charset="0"/>
                                </a:rPr>
                              </m:ctrlPr>
                            </m:dPr>
                            <m:e>
                              <m:sSub>
                                <m:sSubPr>
                                  <m:ctrlPr>
                                    <a:rPr lang="en-US" sz="1875" b="0" i="1" noProof="0" smtClean="0">
                                      <a:latin typeface="Cambria Math" panose="02040503050406030204" pitchFamily="18" charset="0"/>
                                    </a:rPr>
                                  </m:ctrlPr>
                                </m:sSubPr>
                                <m:e>
                                  <m:r>
                                    <a:rPr lang="en-US" sz="1875" b="0" i="1" noProof="0" smtClean="0">
                                      <a:latin typeface="Cambria Math" panose="02040503050406030204" pitchFamily="18" charset="0"/>
                                    </a:rPr>
                                    <m:t>𝑖</m:t>
                                  </m:r>
                                </m:e>
                                <m:sub>
                                  <m:r>
                                    <a:rPr lang="en-US" sz="1875" b="0" i="1" noProof="0" smtClean="0">
                                      <a:latin typeface="Cambria Math" panose="02040503050406030204" pitchFamily="18" charset="0"/>
                                    </a:rPr>
                                    <m:t>1</m:t>
                                  </m:r>
                                </m:sub>
                              </m:sSub>
                              <m:r>
                                <a:rPr lang="en-US" sz="1875" b="0" i="1" noProof="0" smtClean="0">
                                  <a:latin typeface="Cambria Math" panose="02040503050406030204" pitchFamily="18" charset="0"/>
                                </a:rPr>
                                <m:t>,…,</m:t>
                              </m:r>
                              <m:sSub>
                                <m:sSubPr>
                                  <m:ctrlPr>
                                    <a:rPr lang="en-US" sz="1875" b="0" i="1" noProof="0" smtClean="0">
                                      <a:latin typeface="Cambria Math" panose="02040503050406030204" pitchFamily="18" charset="0"/>
                                    </a:rPr>
                                  </m:ctrlPr>
                                </m:sSubPr>
                                <m:e>
                                  <m:r>
                                    <a:rPr lang="en-US" sz="1875" b="0" i="1" noProof="0" smtClean="0">
                                      <a:latin typeface="Cambria Math" panose="02040503050406030204" pitchFamily="18" charset="0"/>
                                    </a:rPr>
                                    <m:t>𝑖</m:t>
                                  </m:r>
                                </m:e>
                                <m:sub>
                                  <m:r>
                                    <a:rPr lang="en-US" sz="1875" b="0" i="1" noProof="0" smtClean="0">
                                      <a:latin typeface="Cambria Math" panose="02040503050406030204" pitchFamily="18" charset="0"/>
                                    </a:rPr>
                                    <m:t>𝑚</m:t>
                                  </m:r>
                                </m:sub>
                              </m:sSub>
                            </m:e>
                          </m:d>
                          <m:r>
                            <a:rPr lang="en-US" sz="1875" b="0" i="1" noProof="0" smtClean="0">
                              <a:latin typeface="Cambria Math" panose="02040503050406030204" pitchFamily="18" charset="0"/>
                            </a:rPr>
                            <m:t>,</m:t>
                          </m:r>
                          <m:d>
                            <m:dPr>
                              <m:begChr m:val="{"/>
                              <m:endChr m:val="}"/>
                              <m:ctrlPr>
                                <a:rPr lang="en-US" sz="1875" b="0" i="1" noProof="0" smtClean="0">
                                  <a:latin typeface="Cambria Math" panose="02040503050406030204" pitchFamily="18" charset="0"/>
                                </a:rPr>
                              </m:ctrlPr>
                            </m:dPr>
                            <m:e>
                              <m:sSub>
                                <m:sSubPr>
                                  <m:ctrlPr>
                                    <a:rPr lang="en-US" sz="1875" b="0" i="1" noProof="0" smtClean="0">
                                      <a:latin typeface="Cambria Math" panose="02040503050406030204" pitchFamily="18" charset="0"/>
                                    </a:rPr>
                                  </m:ctrlPr>
                                </m:sSubPr>
                                <m:e>
                                  <m:r>
                                    <a:rPr lang="en-US" sz="1875" b="0" i="1" noProof="0" smtClean="0">
                                      <a:latin typeface="Cambria Math" panose="02040503050406030204" pitchFamily="18" charset="0"/>
                                    </a:rPr>
                                    <m:t>𝑙</m:t>
                                  </m:r>
                                </m:e>
                                <m:sub>
                                  <m:r>
                                    <a:rPr lang="en-US" sz="1875" b="0" i="1" noProof="0" smtClean="0">
                                      <a:latin typeface="Cambria Math" panose="02040503050406030204" pitchFamily="18" charset="0"/>
                                    </a:rPr>
                                    <m:t>1</m:t>
                                  </m:r>
                                </m:sub>
                              </m:sSub>
                              <m:r>
                                <a:rPr lang="en-US" sz="1875" b="0" i="1" noProof="0" smtClean="0">
                                  <a:latin typeface="Cambria Math" panose="02040503050406030204" pitchFamily="18" charset="0"/>
                                </a:rPr>
                                <m:t>,…,</m:t>
                              </m:r>
                              <m:sSub>
                                <m:sSubPr>
                                  <m:ctrlPr>
                                    <a:rPr lang="en-US" sz="1875" b="0" i="1" noProof="0" smtClean="0">
                                      <a:latin typeface="Cambria Math" panose="02040503050406030204" pitchFamily="18" charset="0"/>
                                    </a:rPr>
                                  </m:ctrlPr>
                                </m:sSubPr>
                                <m:e>
                                  <m:r>
                                    <a:rPr lang="en-US" sz="1875" b="0" i="1" noProof="0" smtClean="0">
                                      <a:latin typeface="Cambria Math" panose="02040503050406030204" pitchFamily="18" charset="0"/>
                                    </a:rPr>
                                    <m:t>𝑙</m:t>
                                  </m:r>
                                </m:e>
                                <m:sub>
                                  <m:r>
                                    <a:rPr lang="en-US" sz="1875" b="0" i="1" noProof="0" smtClean="0">
                                      <a:latin typeface="Cambria Math" panose="02040503050406030204" pitchFamily="18" charset="0"/>
                                    </a:rPr>
                                    <m:t>𝑚</m:t>
                                  </m:r>
                                </m:sub>
                              </m:sSub>
                            </m:e>
                          </m:d>
                          <m:r>
                            <a:rPr lang="en-US" sz="1875" b="0" i="1" noProof="0" smtClean="0">
                              <a:latin typeface="Cambria Math" panose="02040503050406030204" pitchFamily="18" charset="0"/>
                            </a:rPr>
                            <m:t>,</m:t>
                          </m:r>
                          <m:d>
                            <m:dPr>
                              <m:begChr m:val="{"/>
                              <m:endChr m:val="}"/>
                              <m:ctrlPr>
                                <a:rPr lang="en-US" sz="1875" b="0" i="1" noProof="0" smtClean="0">
                                  <a:latin typeface="Cambria Math" panose="02040503050406030204" pitchFamily="18" charset="0"/>
                                </a:rPr>
                              </m:ctrlPr>
                            </m:dPr>
                            <m:e>
                              <m:sSub>
                                <m:sSubPr>
                                  <m:ctrlPr>
                                    <a:rPr lang="en-US" sz="1875" b="0" i="1" noProof="0" smtClean="0">
                                      <a:latin typeface="Cambria Math" panose="02040503050406030204" pitchFamily="18" charset="0"/>
                                    </a:rPr>
                                  </m:ctrlPr>
                                </m:sSubPr>
                                <m:e>
                                  <m:r>
                                    <a:rPr lang="en-US" sz="1875" b="0" i="1" noProof="0" smtClean="0">
                                      <a:latin typeface="Cambria Math" panose="02040503050406030204" pitchFamily="18" charset="0"/>
                                    </a:rPr>
                                    <m:t>𝑝</m:t>
                                  </m:r>
                                </m:e>
                                <m:sub>
                                  <m:r>
                                    <a:rPr lang="en-US" sz="1875" b="0" i="1" noProof="0" smtClean="0">
                                      <a:latin typeface="Cambria Math" panose="02040503050406030204" pitchFamily="18" charset="0"/>
                                    </a:rPr>
                                    <m:t>1</m:t>
                                  </m:r>
                                </m:sub>
                              </m:sSub>
                              <m:r>
                                <a:rPr lang="en-US" sz="1875" b="0" i="1" noProof="0" smtClean="0">
                                  <a:latin typeface="Cambria Math" panose="02040503050406030204" pitchFamily="18" charset="0"/>
                                </a:rPr>
                                <m:t>,…,</m:t>
                              </m:r>
                              <m:sSub>
                                <m:sSubPr>
                                  <m:ctrlPr>
                                    <a:rPr lang="en-US" sz="1875" b="0" i="1" noProof="0" smtClean="0">
                                      <a:latin typeface="Cambria Math" panose="02040503050406030204" pitchFamily="18" charset="0"/>
                                    </a:rPr>
                                  </m:ctrlPr>
                                </m:sSubPr>
                                <m:e>
                                  <m:r>
                                    <a:rPr lang="en-US" sz="1875" b="0" i="1" noProof="0" smtClean="0">
                                      <a:latin typeface="Cambria Math" panose="02040503050406030204" pitchFamily="18" charset="0"/>
                                    </a:rPr>
                                    <m:t>𝑝</m:t>
                                  </m:r>
                                </m:e>
                                <m:sub>
                                  <m:r>
                                    <a:rPr lang="en-US" sz="1875" b="0" i="1" noProof="0" smtClean="0">
                                      <a:latin typeface="Cambria Math" panose="02040503050406030204" pitchFamily="18" charset="0"/>
                                    </a:rPr>
                                    <m:t>𝑚</m:t>
                                  </m:r>
                                </m:sub>
                              </m:sSub>
                            </m:e>
                          </m:d>
                          <m:r>
                            <a:rPr lang="en-US" sz="1875" b="0" i="1" noProof="0" smtClean="0">
                              <a:latin typeface="Cambria Math" panose="02040503050406030204" pitchFamily="18" charset="0"/>
                            </a:rPr>
                            <m:t>,</m:t>
                          </m:r>
                          <m:r>
                            <a:rPr lang="en-US" sz="1875" b="0" i="1" noProof="0" smtClean="0">
                              <a:latin typeface="Cambria Math" panose="02040503050406030204" pitchFamily="18" charset="0"/>
                            </a:rPr>
                            <m:t>𝑘</m:t>
                          </m:r>
                        </m:e>
                      </m:d>
                      <m:r>
                        <a:rPr lang="en-US" sz="1875" b="0" i="1" noProof="0" smtClean="0">
                          <a:latin typeface="Cambria Math" panose="02040503050406030204" pitchFamily="18" charset="0"/>
                          <a:ea typeface="Cambria Math" panose="02040503050406030204" pitchFamily="18" charset="0"/>
                        </a:rPr>
                        <m:t>=</m:t>
                      </m:r>
                      <m:d>
                        <m:dPr>
                          <m:begChr m:val="{"/>
                          <m:endChr m:val=""/>
                          <m:ctrlPr>
                            <a:rPr lang="en-US" sz="1875" b="0" i="1" noProof="0" smtClean="0">
                              <a:latin typeface="Cambria Math" panose="02040503050406030204" pitchFamily="18" charset="0"/>
                              <a:ea typeface="Cambria Math" panose="02040503050406030204" pitchFamily="18" charset="0"/>
                            </a:rPr>
                          </m:ctrlPr>
                        </m:dPr>
                        <m:e>
                          <m:eqArr>
                            <m:eqArrPr>
                              <m:ctrlPr>
                                <a:rPr lang="en-US" sz="1875" i="1" noProof="0" smtClean="0">
                                  <a:latin typeface="Cambria Math" panose="02040503050406030204" pitchFamily="18" charset="0"/>
                                  <a:ea typeface="Cambria Math" panose="02040503050406030204" pitchFamily="18" charset="0"/>
                                </a:rPr>
                              </m:ctrlPr>
                            </m:eqArrPr>
                            <m:e>
                              <m:r>
                                <a:rPr lang="en-US" sz="1875" i="1" noProof="0" smtClean="0">
                                  <a:latin typeface="Cambria Math" panose="02040503050406030204" pitchFamily="18" charset="0"/>
                                  <a:ea typeface="Cambria Math" panose="02040503050406030204" pitchFamily="18" charset="0"/>
                                </a:rPr>
                                <m:t>𝑚𝑖𝑛</m:t>
                              </m:r>
                              <m:d>
                                <m:dPr>
                                  <m:begChr m:val="{"/>
                                  <m:endChr m:val=""/>
                                  <m:ctrlPr>
                                    <a:rPr lang="en-US" sz="1875" i="1" noProof="0" smtClean="0">
                                      <a:latin typeface="Cambria Math" panose="02040503050406030204" pitchFamily="18" charset="0"/>
                                      <a:ea typeface="Cambria Math" panose="02040503050406030204" pitchFamily="18" charset="0"/>
                                    </a:rPr>
                                  </m:ctrlPr>
                                </m:dPr>
                                <m:e>
                                  <m:eqArr>
                                    <m:eqArrPr>
                                      <m:ctrlPr>
                                        <a:rPr lang="en-US" sz="1875" i="1" noProof="0" smtClean="0">
                                          <a:latin typeface="Cambria Math" panose="02040503050406030204" pitchFamily="18" charset="0"/>
                                          <a:ea typeface="Cambria Math" panose="02040503050406030204" pitchFamily="18" charset="0"/>
                                        </a:rPr>
                                      </m:ctrlPr>
                                    </m:eqArrPr>
                                    <m:e>
                                      <m:func>
                                        <m:funcPr>
                                          <m:ctrlPr>
                                            <a:rPr lang="en-US" sz="1875" i="1" noProof="0" smtClean="0">
                                              <a:latin typeface="Cambria Math" panose="02040503050406030204" pitchFamily="18" charset="0"/>
                                              <a:ea typeface="Cambria Math" panose="02040503050406030204" pitchFamily="18" charset="0"/>
                                            </a:rPr>
                                          </m:ctrlPr>
                                        </m:funcPr>
                                        <m:fName>
                                          <m:limLow>
                                            <m:limLowPr>
                                              <m:ctrlPr>
                                                <a:rPr lang="en-US" sz="1875" i="1" noProof="0" smtClean="0">
                                                  <a:latin typeface="Cambria Math" panose="02040503050406030204" pitchFamily="18" charset="0"/>
                                                  <a:ea typeface="Cambria Math" panose="02040503050406030204" pitchFamily="18" charset="0"/>
                                                </a:rPr>
                                              </m:ctrlPr>
                                            </m:limLowPr>
                                            <m:e>
                                              <m:r>
                                                <m:rPr>
                                                  <m:sty m:val="p"/>
                                                </m:rPr>
                                                <a:rPr lang="en-US" sz="1875" noProof="0" smtClean="0">
                                                  <a:latin typeface="Cambria Math" panose="02040503050406030204" pitchFamily="18" charset="0"/>
                                                  <a:ea typeface="Cambria Math" panose="02040503050406030204" pitchFamily="18" charset="0"/>
                                                </a:rPr>
                                                <m:t>min</m:t>
                                              </m:r>
                                            </m:e>
                                            <m:lim>
                                              <m:r>
                                                <a:rPr lang="en-US" sz="1875" i="1" noProof="0" smtClean="0">
                                                  <a:latin typeface="Cambria Math" panose="02040503050406030204" pitchFamily="18" charset="0"/>
                                                  <a:ea typeface="Cambria Math" panose="02040503050406030204" pitchFamily="18" charset="0"/>
                                                </a:rPr>
                                                <m:t>𝑧</m:t>
                                              </m:r>
                                              <m:r>
                                                <a:rPr lang="en-US" sz="1875" i="1" noProof="0" smtClean="0">
                                                  <a:latin typeface="Cambria Math" panose="02040503050406030204" pitchFamily="18" charset="0"/>
                                                  <a:ea typeface="Cambria Math" panose="02040503050406030204" pitchFamily="18" charset="0"/>
                                                </a:rPr>
                                                <m:t>∈</m:t>
                                              </m:r>
                                              <m:d>
                                                <m:dPr>
                                                  <m:begChr m:val="{"/>
                                                  <m:endChr m:val="}"/>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1,…,</m:t>
                                                  </m:r>
                                                  <m:r>
                                                    <a:rPr lang="en-US" sz="1875" i="1" noProof="0" smtClean="0">
                                                      <a:latin typeface="Cambria Math" panose="02040503050406030204" pitchFamily="18" charset="0"/>
                                                      <a:ea typeface="Cambria Math" panose="02040503050406030204" pitchFamily="18" charset="0"/>
                                                    </a:rPr>
                                                    <m:t>𝑚</m:t>
                                                  </m:r>
                                                </m:e>
                                              </m:d>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𝑗</m:t>
                                              </m:r>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𝑙</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𝑑</m:t>
                                                  </m:r>
                                                </m:e>
                                                <m:sub>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𝑞</m:t>
                                              </m:r>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𝑖</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≠0</m:t>
                                              </m:r>
                                            </m:lim>
                                          </m:limLow>
                                        </m:fName>
                                        <m:e>
                                          <m:d>
                                            <m:dPr>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𝑚𝑎𝑥</m:t>
                                              </m:r>
                                              <m:d>
                                                <m:dPr>
                                                  <m:ctrlPr>
                                                    <a:rPr lang="en-US" sz="1875" i="1" noProof="0" smtClean="0">
                                                      <a:latin typeface="Cambria Math" panose="02040503050406030204" pitchFamily="18" charset="0"/>
                                                      <a:ea typeface="Cambria Math" panose="02040503050406030204" pitchFamily="18" charset="0"/>
                                                    </a:rPr>
                                                  </m:ctrlPr>
                                                </m:dPr>
                                                <m:e>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𝑝</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𝑐</m:t>
                                                      </m:r>
                                                    </m:e>
                                                    <m:sub>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𝑖</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𝑉</m:t>
                                                  </m:r>
                                                  <m:r>
                                                    <a:rPr lang="en-US" sz="1875" i="1" noProof="0" smtClean="0">
                                                      <a:latin typeface="Cambria Math" panose="02040503050406030204" pitchFamily="18" charset="0"/>
                                                      <a:ea typeface="Cambria Math" panose="02040503050406030204" pitchFamily="18" charset="0"/>
                                                    </a:rPr>
                                                    <m:t>′</m:t>
                                                  </m:r>
                                                </m:e>
                                              </m:d>
                                            </m:e>
                                          </m:d>
                                        </m:e>
                                      </m:func>
                                    </m:e>
                                    <m:e>
                                      <m:func>
                                        <m:funcPr>
                                          <m:ctrlPr>
                                            <a:rPr lang="en-US" sz="1875" i="1" noProof="0" smtClean="0">
                                              <a:latin typeface="Cambria Math" panose="02040503050406030204" pitchFamily="18" charset="0"/>
                                              <a:ea typeface="Cambria Math" panose="02040503050406030204" pitchFamily="18" charset="0"/>
                                            </a:rPr>
                                          </m:ctrlPr>
                                        </m:funcPr>
                                        <m:fName>
                                          <m:limLow>
                                            <m:limLowPr>
                                              <m:ctrlPr>
                                                <a:rPr lang="en-US" sz="1875" i="1" noProof="0" smtClean="0">
                                                  <a:latin typeface="Cambria Math" panose="02040503050406030204" pitchFamily="18" charset="0"/>
                                                  <a:ea typeface="Cambria Math" panose="02040503050406030204" pitchFamily="18" charset="0"/>
                                                </a:rPr>
                                              </m:ctrlPr>
                                            </m:limLowPr>
                                            <m:e>
                                              <m:r>
                                                <m:rPr>
                                                  <m:sty m:val="p"/>
                                                </m:rPr>
                                                <a:rPr lang="en-US" sz="1875" noProof="0" smtClean="0">
                                                  <a:latin typeface="Cambria Math" panose="02040503050406030204" pitchFamily="18" charset="0"/>
                                                  <a:ea typeface="Cambria Math" panose="02040503050406030204" pitchFamily="18" charset="0"/>
                                                </a:rPr>
                                                <m:t>min</m:t>
                                              </m:r>
                                            </m:e>
                                            <m:lim>
                                              <m:r>
                                                <a:rPr lang="en-US" sz="1875" i="1" noProof="0" smtClean="0">
                                                  <a:latin typeface="Cambria Math" panose="02040503050406030204" pitchFamily="18" charset="0"/>
                                                  <a:ea typeface="Cambria Math" panose="02040503050406030204" pitchFamily="18" charset="0"/>
                                                </a:rPr>
                                                <m:t>𝑧</m:t>
                                              </m:r>
                                              <m:r>
                                                <a:rPr lang="en-US" sz="1875" i="1" noProof="0" smtClean="0">
                                                  <a:latin typeface="Cambria Math" panose="02040503050406030204" pitchFamily="18" charset="0"/>
                                                  <a:ea typeface="Cambria Math" panose="02040503050406030204" pitchFamily="18" charset="0"/>
                                                </a:rPr>
                                                <m:t>∈</m:t>
                                              </m:r>
                                              <m:d>
                                                <m:dPr>
                                                  <m:begChr m:val="{"/>
                                                  <m:endChr m:val="}"/>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1,…,</m:t>
                                                  </m:r>
                                                  <m:r>
                                                    <a:rPr lang="en-US" sz="1875" i="1" noProof="0" smtClean="0">
                                                      <a:latin typeface="Cambria Math" panose="02040503050406030204" pitchFamily="18" charset="0"/>
                                                      <a:ea typeface="Cambria Math" panose="02040503050406030204" pitchFamily="18" charset="0"/>
                                                    </a:rPr>
                                                    <m:t>𝑚</m:t>
                                                  </m:r>
                                                </m:e>
                                              </m:d>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𝑗</m:t>
                                              </m:r>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𝑖</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=0</m:t>
                                              </m:r>
                                            </m:lim>
                                          </m:limLow>
                                        </m:fName>
                                        <m:e>
                                          <m:d>
                                            <m:dPr>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𝑚𝑎𝑥</m:t>
                                              </m:r>
                                              <m:d>
                                                <m:dPr>
                                                  <m:ctrlPr>
                                                    <a:rPr lang="en-US" sz="1875" i="1" noProof="0" smtClean="0">
                                                      <a:latin typeface="Cambria Math" panose="02040503050406030204" pitchFamily="18" charset="0"/>
                                                      <a:ea typeface="Cambria Math" panose="02040503050406030204" pitchFamily="18" charset="0"/>
                                                    </a:rPr>
                                                  </m:ctrlPr>
                                                </m:dPr>
                                                <m:e>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𝑐</m:t>
                                                      </m:r>
                                                    </m:e>
                                                    <m:sub>
                                                      <m:r>
                                                        <a:rPr lang="en-US" sz="1875" i="1" noProof="0" smtClean="0">
                                                          <a:latin typeface="Cambria Math" panose="02040503050406030204" pitchFamily="18" charset="0"/>
                                                          <a:ea typeface="Cambria Math" panose="02040503050406030204" pitchFamily="18" charset="0"/>
                                                        </a:rPr>
                                                        <m:t>0</m:t>
                                                      </m:r>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𝑉</m:t>
                                                  </m:r>
                                                  <m:r>
                                                    <a:rPr lang="en-US" sz="1875" i="1" noProof="0" smtClean="0">
                                                      <a:latin typeface="Cambria Math" panose="02040503050406030204" pitchFamily="18" charset="0"/>
                                                      <a:ea typeface="Cambria Math" panose="02040503050406030204" pitchFamily="18" charset="0"/>
                                                    </a:rPr>
                                                    <m:t>′′</m:t>
                                                  </m:r>
                                                </m:e>
                                              </m:d>
                                            </m:e>
                                          </m:d>
                                          <m:r>
                                            <a:rPr lang="en-US" sz="1875" i="1" noProof="0" smtClean="0">
                                              <a:latin typeface="Cambria Math" panose="02040503050406030204" pitchFamily="18" charset="0"/>
                                              <a:ea typeface="Cambria Math" panose="02040503050406030204" pitchFamily="18" charset="0"/>
                                            </a:rPr>
                                            <m:t>         </m:t>
                                          </m:r>
                                        </m:e>
                                      </m:func>
                                    </m:e>
                                  </m:eqArr>
                                  <m:r>
                                    <a:rPr lang="en-US" sz="1875" b="0" i="1" noProof="0" smtClean="0">
                                      <a:latin typeface="Cambria Math" panose="02040503050406030204" pitchFamily="18" charset="0"/>
                                      <a:ea typeface="Cambria Math" panose="02040503050406030204" pitchFamily="18" charset="0"/>
                                    </a:rPr>
                                    <m:t>                                         </m:t>
                                  </m:r>
                                </m:e>
                              </m:d>
                            </m:e>
                            <m:e/>
                            <m:e>
                              <m:func>
                                <m:funcPr>
                                  <m:ctrlPr>
                                    <a:rPr lang="en-US" sz="1875" i="1" noProof="0" smtClean="0">
                                      <a:latin typeface="Cambria Math" panose="02040503050406030204" pitchFamily="18" charset="0"/>
                                      <a:ea typeface="Cambria Math" panose="02040503050406030204" pitchFamily="18" charset="0"/>
                                    </a:rPr>
                                  </m:ctrlPr>
                                </m:funcPr>
                                <m:fName>
                                  <m:limLow>
                                    <m:limLowPr>
                                      <m:ctrlPr>
                                        <a:rPr lang="en-US" sz="1875" i="1" noProof="0" smtClean="0">
                                          <a:latin typeface="Cambria Math" panose="02040503050406030204" pitchFamily="18" charset="0"/>
                                          <a:ea typeface="Cambria Math" panose="02040503050406030204" pitchFamily="18" charset="0"/>
                                        </a:rPr>
                                      </m:ctrlPr>
                                    </m:limLowPr>
                                    <m:e>
                                      <m:r>
                                        <m:rPr>
                                          <m:sty m:val="p"/>
                                        </m:rPr>
                                        <a:rPr lang="en-US" sz="1875" noProof="0" smtClean="0">
                                          <a:latin typeface="Cambria Math" panose="02040503050406030204" pitchFamily="18" charset="0"/>
                                          <a:ea typeface="Cambria Math" panose="02040503050406030204" pitchFamily="18" charset="0"/>
                                        </a:rPr>
                                        <m:t>min</m:t>
                                      </m:r>
                                    </m:e>
                                    <m:lim>
                                      <m:r>
                                        <a:rPr lang="en-US" sz="1875" i="1" noProof="0" smtClean="0">
                                          <a:latin typeface="Cambria Math" panose="02040503050406030204" pitchFamily="18" charset="0"/>
                                          <a:ea typeface="Cambria Math" panose="02040503050406030204" pitchFamily="18" charset="0"/>
                                        </a:rPr>
                                        <m:t>𝑧</m:t>
                                      </m:r>
                                      <m:r>
                                        <a:rPr lang="en-US" sz="1875" i="1" noProof="0" smtClean="0">
                                          <a:latin typeface="Cambria Math" panose="02040503050406030204" pitchFamily="18" charset="0"/>
                                          <a:ea typeface="Cambria Math" panose="02040503050406030204" pitchFamily="18" charset="0"/>
                                        </a:rPr>
                                        <m:t>∈</m:t>
                                      </m:r>
                                      <m:d>
                                        <m:dPr>
                                          <m:begChr m:val="{"/>
                                          <m:endChr m:val="}"/>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1,…,</m:t>
                                          </m:r>
                                          <m:r>
                                            <a:rPr lang="en-US" sz="1875" i="1" noProof="0" smtClean="0">
                                              <a:latin typeface="Cambria Math" panose="02040503050406030204" pitchFamily="18" charset="0"/>
                                              <a:ea typeface="Cambria Math" panose="02040503050406030204" pitchFamily="18" charset="0"/>
                                            </a:rPr>
                                            <m:t>𝑚</m:t>
                                          </m:r>
                                        </m:e>
                                      </m:d>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𝑗</m:t>
                                      </m:r>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𝑙</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𝑑</m:t>
                                          </m:r>
                                        </m:e>
                                        <m:sub>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𝑞</m:t>
                                      </m:r>
                                      <m:r>
                                        <a:rPr lang="en-US" sz="1875" i="1" noProof="0" smtClean="0">
                                          <a:latin typeface="Cambria Math" panose="02040503050406030204" pitchFamily="18" charset="0"/>
                                          <a:ea typeface="Cambria Math" panose="02040503050406030204" pitchFamily="18" charset="0"/>
                                        </a:rPr>
                                        <m:t> </m:t>
                                      </m:r>
                                    </m:lim>
                                  </m:limLow>
                                </m:fName>
                                <m:e>
                                  <m:d>
                                    <m:dPr>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𝑚𝑎𝑥</m:t>
                                      </m:r>
                                      <m:d>
                                        <m:dPr>
                                          <m:ctrlPr>
                                            <a:rPr lang="en-US" sz="1875" i="1" noProof="0" smtClean="0">
                                              <a:latin typeface="Cambria Math" panose="02040503050406030204" pitchFamily="18" charset="0"/>
                                              <a:ea typeface="Cambria Math" panose="02040503050406030204" pitchFamily="18" charset="0"/>
                                            </a:rPr>
                                          </m:ctrlPr>
                                        </m:dPr>
                                        <m:e>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𝑝</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𝑐</m:t>
                                              </m:r>
                                            </m:e>
                                            <m:sub>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𝑖</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𝑉</m:t>
                                          </m:r>
                                          <m:r>
                                            <a:rPr lang="en-US" sz="1875" i="1" noProof="0" smtClean="0">
                                              <a:latin typeface="Cambria Math" panose="02040503050406030204" pitchFamily="18" charset="0"/>
                                              <a:ea typeface="Cambria Math" panose="02040503050406030204" pitchFamily="18" charset="0"/>
                                            </a:rPr>
                                            <m:t>′</m:t>
                                          </m:r>
                                        </m:e>
                                      </m:d>
                                    </m:e>
                                  </m:d>
                                </m:e>
                              </m:func>
                              <m:r>
                                <a:rPr lang="en-US" sz="1875" b="0" i="1" noProof="0" smtClean="0">
                                  <a:latin typeface="Cambria Math" panose="02040503050406030204" pitchFamily="18" charset="0"/>
                                  <a:ea typeface="Cambria Math" panose="02040503050406030204" pitchFamily="18" charset="0"/>
                                </a:rPr>
                                <m:t>                                                            </m:t>
                              </m:r>
                            </m:e>
                            <m:e/>
                            <m:e>
                              <m:func>
                                <m:funcPr>
                                  <m:ctrlPr>
                                    <a:rPr lang="en-US" sz="1875" i="1" noProof="0" smtClean="0">
                                      <a:latin typeface="Cambria Math" panose="02040503050406030204" pitchFamily="18" charset="0"/>
                                      <a:ea typeface="Cambria Math" panose="02040503050406030204" pitchFamily="18" charset="0"/>
                                    </a:rPr>
                                  </m:ctrlPr>
                                </m:funcPr>
                                <m:fName>
                                  <m:limLow>
                                    <m:limLowPr>
                                      <m:ctrlPr>
                                        <a:rPr lang="en-US" sz="1875" i="1" noProof="0" smtClean="0">
                                          <a:latin typeface="Cambria Math" panose="02040503050406030204" pitchFamily="18" charset="0"/>
                                          <a:ea typeface="Cambria Math" panose="02040503050406030204" pitchFamily="18" charset="0"/>
                                        </a:rPr>
                                      </m:ctrlPr>
                                    </m:limLowPr>
                                    <m:e>
                                      <m:r>
                                        <m:rPr>
                                          <m:sty m:val="p"/>
                                        </m:rPr>
                                        <a:rPr lang="en-US" sz="1875" noProof="0" smtClean="0">
                                          <a:latin typeface="Cambria Math" panose="02040503050406030204" pitchFamily="18" charset="0"/>
                                          <a:ea typeface="Cambria Math" panose="02040503050406030204" pitchFamily="18" charset="0"/>
                                        </a:rPr>
                                        <m:t>min</m:t>
                                      </m:r>
                                    </m:e>
                                    <m:lim>
                                      <m:r>
                                        <a:rPr lang="en-US" sz="1875" i="1" noProof="0" smtClean="0">
                                          <a:latin typeface="Cambria Math" panose="02040503050406030204" pitchFamily="18" charset="0"/>
                                          <a:ea typeface="Cambria Math" panose="02040503050406030204" pitchFamily="18" charset="0"/>
                                        </a:rPr>
                                        <m:t>𝑧</m:t>
                                      </m:r>
                                      <m:r>
                                        <a:rPr lang="en-US" sz="1875" i="1" noProof="0" smtClean="0">
                                          <a:latin typeface="Cambria Math" panose="02040503050406030204" pitchFamily="18" charset="0"/>
                                          <a:ea typeface="Cambria Math" panose="02040503050406030204" pitchFamily="18" charset="0"/>
                                        </a:rPr>
                                        <m:t>∈</m:t>
                                      </m:r>
                                      <m:d>
                                        <m:dPr>
                                          <m:begChr m:val="{"/>
                                          <m:endChr m:val="}"/>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1,…,</m:t>
                                          </m:r>
                                          <m:r>
                                            <a:rPr lang="en-US" sz="1875" i="1" noProof="0" smtClean="0">
                                              <a:latin typeface="Cambria Math" panose="02040503050406030204" pitchFamily="18" charset="0"/>
                                              <a:ea typeface="Cambria Math" panose="02040503050406030204" pitchFamily="18" charset="0"/>
                                            </a:rPr>
                                            <m:t>𝑚</m:t>
                                          </m:r>
                                        </m:e>
                                      </m:d>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𝑖</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≠0</m:t>
                                      </m:r>
                                    </m:lim>
                                  </m:limLow>
                                </m:fName>
                                <m:e>
                                  <m:r>
                                    <a:rPr lang="en-US" sz="1875" i="1" noProof="0" smtClean="0">
                                      <a:latin typeface="Cambria Math" panose="02040503050406030204" pitchFamily="18" charset="0"/>
                                      <a:ea typeface="Cambria Math" panose="02040503050406030204" pitchFamily="18" charset="0"/>
                                    </a:rPr>
                                    <m:t>𝑚𝑎𝑥</m:t>
                                  </m:r>
                                  <m:d>
                                    <m:dPr>
                                      <m:ctrlPr>
                                        <a:rPr lang="en-US" sz="1875" i="1" noProof="0" smtClean="0">
                                          <a:latin typeface="Cambria Math" panose="02040503050406030204" pitchFamily="18" charset="0"/>
                                          <a:ea typeface="Cambria Math" panose="02040503050406030204" pitchFamily="18" charset="0"/>
                                        </a:rPr>
                                      </m:ctrlPr>
                                    </m:dPr>
                                    <m:e>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𝑝</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𝑐</m:t>
                                          </m:r>
                                        </m:e>
                                        <m:sub>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𝑖</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0</m:t>
                                          </m:r>
                                        </m:sub>
                                      </m:sSub>
                                      <m:r>
                                        <a:rPr lang="en-US" sz="1875" i="1" noProof="0" smtClean="0">
                                          <a:latin typeface="Cambria Math" panose="02040503050406030204" pitchFamily="18" charset="0"/>
                                          <a:ea typeface="Cambria Math" panose="02040503050406030204" pitchFamily="18" charset="0"/>
                                        </a:rPr>
                                        <m:t>, </m:t>
                                      </m:r>
                                      <m:sSup>
                                        <m:sSupPr>
                                          <m:ctrlPr>
                                            <a:rPr lang="en-US" sz="1875" i="1" noProof="0" smtClean="0">
                                              <a:latin typeface="Cambria Math" panose="02040503050406030204" pitchFamily="18" charset="0"/>
                                              <a:ea typeface="Cambria Math" panose="02040503050406030204" pitchFamily="18" charset="0"/>
                                            </a:rPr>
                                          </m:ctrlPr>
                                        </m:sSupPr>
                                        <m:e>
                                          <m:r>
                                            <a:rPr lang="en-US" sz="1875" i="1" noProof="0" smtClean="0">
                                              <a:latin typeface="Cambria Math" panose="02040503050406030204" pitchFamily="18" charset="0"/>
                                              <a:ea typeface="Cambria Math" panose="02040503050406030204" pitchFamily="18" charset="0"/>
                                            </a:rPr>
                                            <m:t>𝑉</m:t>
                                          </m:r>
                                        </m:e>
                                        <m:sup>
                                          <m:r>
                                            <a:rPr lang="en-US" sz="1875" i="1" noProof="0" smtClean="0">
                                              <a:latin typeface="Cambria Math" panose="02040503050406030204" pitchFamily="18" charset="0"/>
                                              <a:ea typeface="Cambria Math" panose="02040503050406030204" pitchFamily="18" charset="0"/>
                                            </a:rPr>
                                            <m:t>′′′</m:t>
                                          </m:r>
                                        </m:sup>
                                      </m:sSup>
                                    </m:e>
                                  </m:d>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𝑖𝑓</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𝑧</m:t>
                                  </m:r>
                                  <m:r>
                                    <a:rPr lang="en-US" sz="1875" i="1" noProof="0" smtClean="0">
                                      <a:latin typeface="Cambria Math" panose="02040503050406030204" pitchFamily="18" charset="0"/>
                                      <a:ea typeface="Cambria Math" panose="02040503050406030204" pitchFamily="18" charset="0"/>
                                    </a:rPr>
                                    <m:t>∈</m:t>
                                  </m:r>
                                  <m:d>
                                    <m:dPr>
                                      <m:begChr m:val="{"/>
                                      <m:endChr m:val="}"/>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1,…,</m:t>
                                      </m:r>
                                      <m:r>
                                        <a:rPr lang="en-US" sz="1875" i="1" noProof="0" smtClean="0">
                                          <a:latin typeface="Cambria Math" panose="02040503050406030204" pitchFamily="18" charset="0"/>
                                          <a:ea typeface="Cambria Math" panose="02040503050406030204" pitchFamily="18" charset="0"/>
                                        </a:rPr>
                                        <m:t>𝑚</m:t>
                                      </m:r>
                                    </m:e>
                                  </m:d>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𝑖</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≠0</m:t>
                                  </m:r>
                                </m:e>
                              </m:func>
                            </m:e>
                            <m:e/>
                            <m:e>
                              <m:r>
                                <a:rPr lang="en-US" sz="1875" i="1" noProof="0" smtClean="0">
                                  <a:latin typeface="Cambria Math" panose="02040503050406030204" pitchFamily="18" charset="0"/>
                                  <a:ea typeface="Cambria Math" panose="02040503050406030204" pitchFamily="18" charset="0"/>
                                </a:rPr>
                                <m:t>0                                                             </m:t>
                              </m:r>
                              <m:r>
                                <a:rPr lang="en-US" sz="1875" i="1" noProof="0" smtClean="0">
                                  <a:latin typeface="Cambria Math" panose="02040503050406030204" pitchFamily="18" charset="0"/>
                                  <a:ea typeface="Cambria Math" panose="02040503050406030204" pitchFamily="18" charset="0"/>
                                </a:rPr>
                                <m:t>𝑖𝑓</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𝑧</m:t>
                              </m:r>
                              <m:r>
                                <a:rPr lang="en-US" sz="1875" i="1" noProof="0" smtClean="0">
                                  <a:latin typeface="Cambria Math" panose="02040503050406030204" pitchFamily="18" charset="0"/>
                                  <a:ea typeface="Cambria Math" panose="02040503050406030204" pitchFamily="18" charset="0"/>
                                </a:rPr>
                                <m:t>∈</m:t>
                              </m:r>
                              <m:d>
                                <m:dPr>
                                  <m:begChr m:val="{"/>
                                  <m:endChr m:val="}"/>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1,…,</m:t>
                                  </m:r>
                                  <m:r>
                                    <a:rPr lang="en-US" sz="1875" i="1" noProof="0" smtClean="0">
                                      <a:latin typeface="Cambria Math" panose="02040503050406030204" pitchFamily="18" charset="0"/>
                                      <a:ea typeface="Cambria Math" panose="02040503050406030204" pitchFamily="18" charset="0"/>
                                    </a:rPr>
                                    <m:t>𝑚</m:t>
                                  </m:r>
                                </m:e>
                              </m:d>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𝑖</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0, </m:t>
                              </m:r>
                              <m:r>
                                <a:rPr lang="en-US" sz="1875" b="0" i="1" noProof="0" smtClean="0">
                                  <a:latin typeface="Cambria Math" panose="02040503050406030204" pitchFamily="18" charset="0"/>
                                  <a:ea typeface="Cambria Math" panose="02040503050406030204" pitchFamily="18" charset="0"/>
                                </a:rPr>
                                <m:t>𝑘</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𝑚</m:t>
                              </m:r>
                            </m:e>
                          </m:eqArr>
                        </m:e>
                      </m:d>
                    </m:oMath>
                  </m:oMathPara>
                </a14:m>
                <a:endParaRPr lang="en-US" sz="1875" i="1" noProof="0" dirty="0">
                  <a:latin typeface="Cambria Math" panose="02040503050406030204" pitchFamily="18" charset="0"/>
                </a:endParaRPr>
              </a:p>
              <a:p>
                <a:pPr marL="0" indent="0">
                  <a:buNone/>
                </a:pPr>
                <a:endParaRPr lang="en-US" sz="1875" b="0" i="1" noProof="0"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p>
                        <m:sSupPr>
                          <m:ctrlPr>
                            <a:rPr lang="en-US" sz="1875" b="0" i="1" noProof="0" smtClean="0">
                              <a:latin typeface="Cambria Math" panose="02040503050406030204" pitchFamily="18" charset="0"/>
                            </a:rPr>
                          </m:ctrlPr>
                        </m:sSupPr>
                        <m:e>
                          <m:r>
                            <a:rPr lang="en-US" sz="1875" b="0" i="1" noProof="0" smtClean="0">
                              <a:latin typeface="Cambria Math" panose="02040503050406030204" pitchFamily="18" charset="0"/>
                            </a:rPr>
                            <m:t>𝑉</m:t>
                          </m:r>
                        </m:e>
                        <m:sup>
                          <m:r>
                            <a:rPr lang="en-US" sz="1875" b="0" i="1" noProof="0" smtClean="0">
                              <a:latin typeface="Cambria Math" panose="02040503050406030204" pitchFamily="18" charset="0"/>
                            </a:rPr>
                            <m:t>′</m:t>
                          </m:r>
                        </m:sup>
                      </m:sSup>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𝑉</m:t>
                      </m:r>
                      <m:d>
                        <m:dPr>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𝑈</m:t>
                          </m:r>
                          <m:r>
                            <a:rPr lang="en-US" sz="1875" b="0" i="1" noProof="0" smtClean="0">
                              <a:latin typeface="Cambria Math" panose="02040503050406030204" pitchFamily="18" charset="0"/>
                              <a:ea typeface="Cambria Math" panose="02040503050406030204" pitchFamily="18" charset="0"/>
                            </a:rPr>
                            <m:t>\</m:t>
                          </m:r>
                          <m:d>
                            <m:dPr>
                              <m:begChr m:val="{"/>
                              <m:endChr m:val="}"/>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𝑗</m:t>
                              </m:r>
                            </m:e>
                          </m:d>
                          <m:r>
                            <a:rPr lang="en-US" sz="1875" b="0" i="1" noProof="0" smtClean="0">
                              <a:latin typeface="Cambria Math" panose="02040503050406030204" pitchFamily="18" charset="0"/>
                              <a:ea typeface="Cambria Math" panose="02040503050406030204" pitchFamily="18" charset="0"/>
                            </a:rPr>
                            <m:t>,</m:t>
                          </m:r>
                          <m:d>
                            <m:dPr>
                              <m:begChr m:val="{"/>
                              <m:endChr m:val="}"/>
                              <m:ctrlPr>
                                <a:rPr lang="en-US" sz="1875" i="1" noProof="0" smtClean="0">
                                  <a:latin typeface="Cambria Math" panose="02040503050406030204" pitchFamily="18" charset="0"/>
                                </a:rPr>
                              </m:ctrlPr>
                            </m:dPr>
                            <m:e>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𝑖</m:t>
                                  </m:r>
                                </m:e>
                                <m:sub>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𝑖</m:t>
                                  </m:r>
                                </m:e>
                                <m:sub>
                                  <m:r>
                                    <a:rPr lang="en-US" sz="1875" b="0" i="1" noProof="0" smtClean="0">
                                      <a:latin typeface="Cambria Math" panose="02040503050406030204" pitchFamily="18" charset="0"/>
                                    </a:rPr>
                                    <m:t>𝑧</m:t>
                                  </m:r>
                                  <m:r>
                                    <a:rPr lang="en-US" sz="1875" b="0" i="1" noProof="0" smtClean="0">
                                      <a:latin typeface="Cambria Math" panose="02040503050406030204" pitchFamily="18" charset="0"/>
                                    </a:rPr>
                                    <m:t>−1</m:t>
                                  </m:r>
                                </m:sub>
                              </m:sSub>
                              <m:r>
                                <a:rPr lang="en-US" sz="1875" b="0" i="1" noProof="0" smtClean="0">
                                  <a:latin typeface="Cambria Math" panose="02040503050406030204" pitchFamily="18" charset="0"/>
                                </a:rPr>
                                <m:t>,</m:t>
                              </m:r>
                              <m:r>
                                <a:rPr lang="en-US" sz="1875" b="0" i="1" noProof="0" smtClean="0">
                                  <a:latin typeface="Cambria Math" panose="02040503050406030204" pitchFamily="18" charset="0"/>
                                </a:rPr>
                                <m:t>𝑗</m:t>
                              </m:r>
                              <m:r>
                                <a:rPr lang="en-US" sz="1875" b="0"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𝑖</m:t>
                                  </m:r>
                                </m:e>
                                <m:sub>
                                  <m:r>
                                    <a:rPr lang="en-US" sz="1875" b="0" i="1" noProof="0" smtClean="0">
                                      <a:latin typeface="Cambria Math" panose="02040503050406030204" pitchFamily="18" charset="0"/>
                                    </a:rPr>
                                    <m:t>𝑧</m:t>
                                  </m:r>
                                  <m:r>
                                    <a:rPr lang="en-US" sz="1875" b="0"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𝑖</m:t>
                                  </m:r>
                                </m:e>
                                <m:sub>
                                  <m:r>
                                    <a:rPr lang="en-US" sz="1875" b="0" i="1" noProof="0" smtClean="0">
                                      <a:latin typeface="Cambria Math" panose="02040503050406030204" pitchFamily="18" charset="0"/>
                                    </a:rPr>
                                    <m:t>𝑚</m:t>
                                  </m:r>
                                </m:sub>
                              </m:sSub>
                            </m:e>
                          </m:d>
                          <m:r>
                            <a:rPr lang="en-US" sz="1875" i="1" noProof="0" smtClean="0">
                              <a:latin typeface="Cambria Math" panose="02040503050406030204" pitchFamily="18" charset="0"/>
                            </a:rPr>
                            <m:t>,</m:t>
                          </m:r>
                          <m:d>
                            <m:dPr>
                              <m:begChr m:val="{"/>
                              <m:endChr m:val="}"/>
                              <m:ctrlPr>
                                <a:rPr lang="en-US" sz="1875" i="1" noProof="0" smtClean="0">
                                  <a:latin typeface="Cambria Math" panose="02040503050406030204" pitchFamily="18" charset="0"/>
                                </a:rPr>
                              </m:ctrlPr>
                            </m:dPr>
                            <m:e>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𝑙</m:t>
                                  </m:r>
                                </m:e>
                                <m:sub>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𝑙</m:t>
                                  </m:r>
                                </m:e>
                                <m:sub>
                                  <m:r>
                                    <a:rPr lang="en-US" sz="1875" i="1" noProof="0" smtClean="0">
                                      <a:latin typeface="Cambria Math" panose="02040503050406030204" pitchFamily="18" charset="0"/>
                                    </a:rPr>
                                    <m:t>𝑧</m:t>
                                  </m:r>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𝑙</m:t>
                                  </m:r>
                                </m:e>
                                <m:sub>
                                  <m:r>
                                    <a:rPr lang="en-US" sz="1875" b="0" i="1" noProof="0" smtClean="0">
                                      <a:latin typeface="Cambria Math" panose="02040503050406030204" pitchFamily="18" charset="0"/>
                                    </a:rPr>
                                    <m:t>𝑧</m:t>
                                  </m:r>
                                </m:sub>
                              </m:sSub>
                              <m:r>
                                <a:rPr lang="en-US" sz="1875" b="0" i="1" noProof="0" smtClean="0">
                                  <a:latin typeface="Cambria Math" panose="02040503050406030204" pitchFamily="18" charset="0"/>
                                </a:rPr>
                                <m:t>+</m:t>
                              </m:r>
                              <m:sSub>
                                <m:sSubPr>
                                  <m:ctrlPr>
                                    <a:rPr lang="en-US" sz="1875" b="0" i="1" noProof="0" smtClean="0">
                                      <a:latin typeface="Cambria Math" panose="02040503050406030204" pitchFamily="18" charset="0"/>
                                    </a:rPr>
                                  </m:ctrlPr>
                                </m:sSubPr>
                                <m:e>
                                  <m:r>
                                    <a:rPr lang="en-US" sz="1875" b="0" i="1" noProof="0" smtClean="0">
                                      <a:latin typeface="Cambria Math" panose="02040503050406030204" pitchFamily="18" charset="0"/>
                                    </a:rPr>
                                    <m:t>𝑑</m:t>
                                  </m:r>
                                </m:e>
                                <m:sub>
                                  <m:r>
                                    <a:rPr lang="en-US" sz="1875" b="0" i="1" noProof="0" smtClean="0">
                                      <a:latin typeface="Cambria Math" panose="02040503050406030204" pitchFamily="18" charset="0"/>
                                    </a:rPr>
                                    <m:t>𝑗</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𝑙</m:t>
                                  </m:r>
                                </m:e>
                                <m:sub>
                                  <m:r>
                                    <a:rPr lang="en-US" sz="1875" i="1" noProof="0" smtClean="0">
                                      <a:latin typeface="Cambria Math" panose="02040503050406030204" pitchFamily="18" charset="0"/>
                                    </a:rPr>
                                    <m:t>𝑧</m:t>
                                  </m:r>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𝑙</m:t>
                                  </m:r>
                                </m:e>
                                <m:sub>
                                  <m:r>
                                    <a:rPr lang="en-US" sz="1875" i="1" noProof="0" smtClean="0">
                                      <a:latin typeface="Cambria Math" panose="02040503050406030204" pitchFamily="18" charset="0"/>
                                    </a:rPr>
                                    <m:t>𝑚</m:t>
                                  </m:r>
                                </m:sub>
                              </m:sSub>
                            </m:e>
                          </m:d>
                          <m:r>
                            <a:rPr lang="en-US" sz="1875" i="1" noProof="0" smtClean="0">
                              <a:latin typeface="Cambria Math" panose="02040503050406030204" pitchFamily="18" charset="0"/>
                            </a:rPr>
                            <m:t>,</m:t>
                          </m:r>
                          <m:d>
                            <m:dPr>
                              <m:begChr m:val="{"/>
                              <m:endChr m:val="}"/>
                              <m:ctrlPr>
                                <a:rPr lang="en-US" sz="1875" i="1" noProof="0" smtClean="0">
                                  <a:latin typeface="Cambria Math" panose="02040503050406030204" pitchFamily="18" charset="0"/>
                                </a:rPr>
                              </m:ctrlPr>
                            </m:dPr>
                            <m:e>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𝑝</m:t>
                                  </m:r>
                                </m:e>
                                <m:sub>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𝑝</m:t>
                                  </m:r>
                                </m:e>
                                <m:sub>
                                  <m:r>
                                    <a:rPr lang="en-US" sz="1875" i="1" noProof="0" smtClean="0">
                                      <a:latin typeface="Cambria Math" panose="02040503050406030204" pitchFamily="18" charset="0"/>
                                    </a:rPr>
                                    <m:t>𝑧</m:t>
                                  </m:r>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𝑝</m:t>
                                  </m:r>
                                </m:e>
                                <m:sub>
                                  <m:r>
                                    <a:rPr lang="en-US" sz="1875" i="1" noProof="0" smtClean="0">
                                      <a:latin typeface="Cambria Math" panose="02040503050406030204" pitchFamily="18" charset="0"/>
                                    </a:rPr>
                                    <m:t>𝑧</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𝑐</m:t>
                                  </m:r>
                                </m:e>
                                <m:sub>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𝑖</m:t>
                                      </m:r>
                                    </m:e>
                                    <m:sub>
                                      <m:r>
                                        <a:rPr lang="en-US" sz="1875" b="0" i="1" noProof="0" smtClean="0">
                                          <a:latin typeface="Cambria Math" panose="02040503050406030204" pitchFamily="18" charset="0"/>
                                        </a:rPr>
                                        <m:t>𝑧</m:t>
                                      </m:r>
                                    </m:sub>
                                  </m:sSub>
                                  <m:r>
                                    <a:rPr lang="en-US" sz="1875" b="0" i="1" noProof="0" smtClean="0">
                                      <a:latin typeface="Cambria Math" panose="02040503050406030204" pitchFamily="18" charset="0"/>
                                    </a:rPr>
                                    <m:t>𝑗</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𝑝</m:t>
                                  </m:r>
                                </m:e>
                                <m:sub>
                                  <m:r>
                                    <a:rPr lang="en-US" sz="1875" i="1" noProof="0" smtClean="0">
                                      <a:latin typeface="Cambria Math" panose="02040503050406030204" pitchFamily="18" charset="0"/>
                                    </a:rPr>
                                    <m:t>𝑧</m:t>
                                  </m:r>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𝑝</m:t>
                                  </m:r>
                                </m:e>
                                <m:sub>
                                  <m:r>
                                    <a:rPr lang="en-US" sz="1875" i="1" noProof="0" smtClean="0">
                                      <a:latin typeface="Cambria Math" panose="02040503050406030204" pitchFamily="18" charset="0"/>
                                    </a:rPr>
                                    <m:t>𝑚</m:t>
                                  </m:r>
                                </m:sub>
                              </m:sSub>
                            </m:e>
                          </m:d>
                          <m:r>
                            <a:rPr lang="en-US" sz="1875" i="1" noProof="0" smtClean="0">
                              <a:latin typeface="Cambria Math" panose="02040503050406030204" pitchFamily="18" charset="0"/>
                            </a:rPr>
                            <m:t>,</m:t>
                          </m:r>
                          <m:r>
                            <a:rPr lang="en-US" sz="1875" b="0" i="1" noProof="0" smtClean="0">
                              <a:latin typeface="Cambria Math" panose="02040503050406030204" pitchFamily="18" charset="0"/>
                            </a:rPr>
                            <m:t>𝑘</m:t>
                          </m:r>
                        </m:e>
                      </m:d>
                    </m:oMath>
                  </m:oMathPara>
                </a14:m>
                <a:endParaRPr lang="en-US" sz="1875" b="0" noProof="0" dirty="0"/>
              </a:p>
              <a:p>
                <a:pPr marL="0" indent="0">
                  <a:buNone/>
                </a:pPr>
                <a:endParaRPr lang="en-US" sz="1875" b="0" noProof="0" dirty="0"/>
              </a:p>
              <a:p>
                <a:pPr marL="0" indent="0">
                  <a:buNone/>
                </a:pPr>
                <a14:m>
                  <m:oMathPara xmlns:m="http://schemas.openxmlformats.org/officeDocument/2006/math">
                    <m:oMathParaPr>
                      <m:jc m:val="left"/>
                    </m:oMathParaPr>
                    <m:oMath xmlns:m="http://schemas.openxmlformats.org/officeDocument/2006/math">
                      <m:sSup>
                        <m:sSupPr>
                          <m:ctrlPr>
                            <a:rPr lang="en-US" sz="1875" b="0" i="1" noProof="0" smtClean="0">
                              <a:latin typeface="Cambria Math" panose="02040503050406030204" pitchFamily="18" charset="0"/>
                            </a:rPr>
                          </m:ctrlPr>
                        </m:sSupPr>
                        <m:e>
                          <m:r>
                            <a:rPr lang="en-US" sz="1875" b="0" i="1" noProof="0" smtClean="0">
                              <a:latin typeface="Cambria Math" panose="02040503050406030204" pitchFamily="18" charset="0"/>
                            </a:rPr>
                            <m:t>𝑉</m:t>
                          </m:r>
                        </m:e>
                        <m:sup>
                          <m:r>
                            <a:rPr lang="en-US" sz="1875" b="0" i="1" noProof="0" smtClean="0">
                              <a:latin typeface="Cambria Math" panose="02040503050406030204" pitchFamily="18" charset="0"/>
                            </a:rPr>
                            <m:t>′′</m:t>
                          </m:r>
                        </m:sup>
                      </m:sSup>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𝑉</m:t>
                      </m:r>
                      <m:d>
                        <m:dPr>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𝑈</m:t>
                          </m:r>
                          <m:r>
                            <a:rPr lang="en-US" sz="1875" b="0" i="1" noProof="0" smtClean="0">
                              <a:latin typeface="Cambria Math" panose="02040503050406030204" pitchFamily="18" charset="0"/>
                              <a:ea typeface="Cambria Math" panose="02040503050406030204" pitchFamily="18" charset="0"/>
                            </a:rPr>
                            <m:t>\</m:t>
                          </m:r>
                          <m:d>
                            <m:dPr>
                              <m:begChr m:val="{"/>
                              <m:endChr m:val="}"/>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𝑗</m:t>
                              </m:r>
                            </m:e>
                          </m:d>
                          <m:r>
                            <a:rPr lang="en-US" sz="1875" b="0" i="1" noProof="0" smtClean="0">
                              <a:latin typeface="Cambria Math" panose="02040503050406030204" pitchFamily="18" charset="0"/>
                              <a:ea typeface="Cambria Math" panose="02040503050406030204" pitchFamily="18" charset="0"/>
                            </a:rPr>
                            <m:t>,</m:t>
                          </m:r>
                          <m:d>
                            <m:dPr>
                              <m:begChr m:val="{"/>
                              <m:endChr m:val="}"/>
                              <m:ctrlPr>
                                <a:rPr lang="en-US" sz="1875" i="1" noProof="0" smtClean="0">
                                  <a:latin typeface="Cambria Math" panose="02040503050406030204" pitchFamily="18" charset="0"/>
                                </a:rPr>
                              </m:ctrlPr>
                            </m:dPr>
                            <m:e>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𝑖</m:t>
                                  </m:r>
                                </m:e>
                                <m:sub>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𝑖</m:t>
                                  </m:r>
                                </m:e>
                                <m:sub>
                                  <m:r>
                                    <a:rPr lang="en-US" sz="1875" b="0" i="1" noProof="0" smtClean="0">
                                      <a:latin typeface="Cambria Math" panose="02040503050406030204" pitchFamily="18" charset="0"/>
                                    </a:rPr>
                                    <m:t>𝑧</m:t>
                                  </m:r>
                                  <m:r>
                                    <a:rPr lang="en-US" sz="1875" b="0" i="1" noProof="0" smtClean="0">
                                      <a:latin typeface="Cambria Math" panose="02040503050406030204" pitchFamily="18" charset="0"/>
                                    </a:rPr>
                                    <m:t>−1</m:t>
                                  </m:r>
                                </m:sub>
                              </m:sSub>
                              <m:r>
                                <a:rPr lang="en-US" sz="1875" b="0" i="1" noProof="0" smtClean="0">
                                  <a:latin typeface="Cambria Math" panose="02040503050406030204" pitchFamily="18" charset="0"/>
                                </a:rPr>
                                <m:t>,</m:t>
                              </m:r>
                              <m:r>
                                <a:rPr lang="en-US" sz="1875" b="0" i="1" noProof="0" smtClean="0">
                                  <a:latin typeface="Cambria Math" panose="02040503050406030204" pitchFamily="18" charset="0"/>
                                </a:rPr>
                                <m:t>𝑗</m:t>
                              </m:r>
                              <m:r>
                                <a:rPr lang="en-US" sz="1875" b="0"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𝑖</m:t>
                                  </m:r>
                                </m:e>
                                <m:sub>
                                  <m:r>
                                    <a:rPr lang="en-US" sz="1875" b="0" i="1" noProof="0" smtClean="0">
                                      <a:latin typeface="Cambria Math" panose="02040503050406030204" pitchFamily="18" charset="0"/>
                                    </a:rPr>
                                    <m:t>𝑧</m:t>
                                  </m:r>
                                  <m:r>
                                    <a:rPr lang="en-US" sz="1875" b="0"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𝑖</m:t>
                                  </m:r>
                                </m:e>
                                <m:sub>
                                  <m:r>
                                    <a:rPr lang="en-US" sz="1875" b="0" i="1" noProof="0" smtClean="0">
                                      <a:latin typeface="Cambria Math" panose="02040503050406030204" pitchFamily="18" charset="0"/>
                                    </a:rPr>
                                    <m:t>𝑚</m:t>
                                  </m:r>
                                </m:sub>
                              </m:sSub>
                            </m:e>
                          </m:d>
                          <m:r>
                            <a:rPr lang="en-US" sz="1875" i="1" noProof="0" smtClean="0">
                              <a:latin typeface="Cambria Math" panose="02040503050406030204" pitchFamily="18" charset="0"/>
                            </a:rPr>
                            <m:t>,</m:t>
                          </m:r>
                          <m:d>
                            <m:dPr>
                              <m:begChr m:val="{"/>
                              <m:endChr m:val="}"/>
                              <m:ctrlPr>
                                <a:rPr lang="en-US" sz="1875" i="1" noProof="0" smtClean="0">
                                  <a:latin typeface="Cambria Math" panose="02040503050406030204" pitchFamily="18" charset="0"/>
                                </a:rPr>
                              </m:ctrlPr>
                            </m:dPr>
                            <m:e>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𝑙</m:t>
                                  </m:r>
                                </m:e>
                                <m:sub>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𝑙</m:t>
                                  </m:r>
                                </m:e>
                                <m:sub>
                                  <m:r>
                                    <a:rPr lang="en-US" sz="1875" i="1" noProof="0" smtClean="0">
                                      <a:latin typeface="Cambria Math" panose="02040503050406030204" pitchFamily="18" charset="0"/>
                                    </a:rPr>
                                    <m:t>𝑧</m:t>
                                  </m:r>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 </m:t>
                              </m:r>
                              <m:sSub>
                                <m:sSubPr>
                                  <m:ctrlPr>
                                    <a:rPr lang="en-US" sz="1875" b="0" i="1" noProof="0" smtClean="0">
                                      <a:latin typeface="Cambria Math" panose="02040503050406030204" pitchFamily="18" charset="0"/>
                                    </a:rPr>
                                  </m:ctrlPr>
                                </m:sSubPr>
                                <m:e>
                                  <m:r>
                                    <a:rPr lang="en-US" sz="1875" b="0" i="1" noProof="0" smtClean="0">
                                      <a:latin typeface="Cambria Math" panose="02040503050406030204" pitchFamily="18" charset="0"/>
                                    </a:rPr>
                                    <m:t>𝑑</m:t>
                                  </m:r>
                                </m:e>
                                <m:sub>
                                  <m:r>
                                    <a:rPr lang="en-US" sz="1875" b="0" i="1" noProof="0" smtClean="0">
                                      <a:latin typeface="Cambria Math" panose="02040503050406030204" pitchFamily="18" charset="0"/>
                                    </a:rPr>
                                    <m:t>𝑗</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𝑙</m:t>
                                  </m:r>
                                </m:e>
                                <m:sub>
                                  <m:r>
                                    <a:rPr lang="en-US" sz="1875" i="1" noProof="0" smtClean="0">
                                      <a:latin typeface="Cambria Math" panose="02040503050406030204" pitchFamily="18" charset="0"/>
                                    </a:rPr>
                                    <m:t>𝑧</m:t>
                                  </m:r>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𝑙</m:t>
                                  </m:r>
                                </m:e>
                                <m:sub>
                                  <m:r>
                                    <a:rPr lang="en-US" sz="1875" i="1" noProof="0" smtClean="0">
                                      <a:latin typeface="Cambria Math" panose="02040503050406030204" pitchFamily="18" charset="0"/>
                                    </a:rPr>
                                    <m:t>𝑚</m:t>
                                  </m:r>
                                </m:sub>
                              </m:sSub>
                            </m:e>
                          </m:d>
                          <m:r>
                            <a:rPr lang="en-US" sz="1875" i="1" noProof="0" smtClean="0">
                              <a:latin typeface="Cambria Math" panose="02040503050406030204" pitchFamily="18" charset="0"/>
                            </a:rPr>
                            <m:t>,</m:t>
                          </m:r>
                          <m:d>
                            <m:dPr>
                              <m:begChr m:val="{"/>
                              <m:endChr m:val="}"/>
                              <m:ctrlPr>
                                <a:rPr lang="en-US" sz="1875" i="1" noProof="0" smtClean="0">
                                  <a:latin typeface="Cambria Math" panose="02040503050406030204" pitchFamily="18" charset="0"/>
                                </a:rPr>
                              </m:ctrlPr>
                            </m:dPr>
                            <m:e>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𝑝</m:t>
                                  </m:r>
                                </m:e>
                                <m:sub>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𝑝</m:t>
                                  </m:r>
                                </m:e>
                                <m:sub>
                                  <m:r>
                                    <a:rPr lang="en-US" sz="1875" i="1" noProof="0" smtClean="0">
                                      <a:latin typeface="Cambria Math" panose="02040503050406030204" pitchFamily="18" charset="0"/>
                                    </a:rPr>
                                    <m:t>𝑧</m:t>
                                  </m:r>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 </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𝑐</m:t>
                                  </m:r>
                                </m:e>
                                <m:sub>
                                  <m:r>
                                    <a:rPr lang="en-US" sz="1875" i="1" noProof="0" smtClean="0">
                                      <a:latin typeface="Cambria Math" panose="02040503050406030204" pitchFamily="18" charset="0"/>
                                    </a:rPr>
                                    <m:t>0</m:t>
                                  </m:r>
                                  <m:r>
                                    <a:rPr lang="en-US" sz="1875" b="0" i="1" noProof="0" smtClean="0">
                                      <a:latin typeface="Cambria Math" panose="02040503050406030204" pitchFamily="18" charset="0"/>
                                    </a:rPr>
                                    <m:t>𝑗</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𝑝</m:t>
                                  </m:r>
                                </m:e>
                                <m:sub>
                                  <m:r>
                                    <a:rPr lang="en-US" sz="1875" i="1" noProof="0" smtClean="0">
                                      <a:latin typeface="Cambria Math" panose="02040503050406030204" pitchFamily="18" charset="0"/>
                                    </a:rPr>
                                    <m:t>𝑧</m:t>
                                  </m:r>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𝑝</m:t>
                                  </m:r>
                                </m:e>
                                <m:sub>
                                  <m:r>
                                    <a:rPr lang="en-US" sz="1875" i="1" noProof="0" smtClean="0">
                                      <a:latin typeface="Cambria Math" panose="02040503050406030204" pitchFamily="18" charset="0"/>
                                    </a:rPr>
                                    <m:t>𝑚</m:t>
                                  </m:r>
                                </m:sub>
                              </m:sSub>
                            </m:e>
                          </m:d>
                          <m:r>
                            <a:rPr lang="en-US" sz="1875" i="1" noProof="0" smtClean="0">
                              <a:latin typeface="Cambria Math" panose="02040503050406030204" pitchFamily="18" charset="0"/>
                            </a:rPr>
                            <m:t>,</m:t>
                          </m:r>
                          <m:r>
                            <a:rPr lang="en-US" sz="1875" b="0" i="1" noProof="0" smtClean="0">
                              <a:latin typeface="Cambria Math" panose="02040503050406030204" pitchFamily="18" charset="0"/>
                            </a:rPr>
                            <m:t>𝑘</m:t>
                          </m:r>
                          <m:r>
                            <a:rPr lang="en-US" sz="1875" b="0" i="1" noProof="0" smtClean="0">
                              <a:latin typeface="Cambria Math" panose="02040503050406030204" pitchFamily="18" charset="0"/>
                            </a:rPr>
                            <m:t>+1</m:t>
                          </m:r>
                        </m:e>
                      </m:d>
                    </m:oMath>
                  </m:oMathPara>
                </a14:m>
                <a:endParaRPr lang="en-US" sz="1875" noProof="0" dirty="0"/>
              </a:p>
              <a:p>
                <a:pPr marL="0" indent="0">
                  <a:buNone/>
                </a:pPr>
                <a:endParaRPr lang="en-US" sz="1875" noProof="0" dirty="0"/>
              </a:p>
              <a:p>
                <a:pPr marL="0" indent="0">
                  <a:buNone/>
                </a:pPr>
                <a14:m>
                  <m:oMathPara xmlns:m="http://schemas.openxmlformats.org/officeDocument/2006/math">
                    <m:oMathParaPr>
                      <m:jc m:val="left"/>
                    </m:oMathParaPr>
                    <m:oMath xmlns:m="http://schemas.openxmlformats.org/officeDocument/2006/math">
                      <m:r>
                        <a:rPr lang="en-US" sz="1875" i="1" noProof="0" smtClean="0">
                          <a:latin typeface="Cambria Math" panose="02040503050406030204" pitchFamily="18" charset="0"/>
                        </a:rPr>
                        <m:t>𝑉</m:t>
                      </m:r>
                      <m:r>
                        <a:rPr lang="en-US" sz="1875" i="1" noProof="0" smtClean="0">
                          <a:latin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𝑉</m:t>
                      </m:r>
                      <m:d>
                        <m:dPr>
                          <m:ctrlPr>
                            <a:rPr lang="en-US" sz="1875"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m:t>
                          </m:r>
                          <m:d>
                            <m:dPr>
                              <m:begChr m:val="{"/>
                              <m:endChr m:val="}"/>
                              <m:ctrlPr>
                                <a:rPr lang="en-US" sz="1875" i="1" noProof="0" smtClean="0">
                                  <a:latin typeface="Cambria Math" panose="02040503050406030204" pitchFamily="18" charset="0"/>
                                </a:rPr>
                              </m:ctrlPr>
                            </m:dPr>
                            <m:e>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𝑖</m:t>
                                  </m:r>
                                </m:e>
                                <m:sub>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𝑖</m:t>
                                  </m:r>
                                </m:e>
                                <m:sub>
                                  <m:r>
                                    <a:rPr lang="en-US" sz="1875" i="1" noProof="0" smtClean="0">
                                      <a:latin typeface="Cambria Math" panose="02040503050406030204" pitchFamily="18" charset="0"/>
                                    </a:rPr>
                                    <m:t>𝑧</m:t>
                                  </m:r>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r>
                                <a:rPr lang="en-US" sz="1875" b="0" i="1" noProof="0" smtClean="0">
                                  <a:latin typeface="Cambria Math" panose="02040503050406030204" pitchFamily="18" charset="0"/>
                                </a:rPr>
                                <m:t>0</m:t>
                              </m:r>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𝑖</m:t>
                                  </m:r>
                                </m:e>
                                <m:sub>
                                  <m:r>
                                    <a:rPr lang="en-US" sz="1875" i="1" noProof="0" smtClean="0">
                                      <a:latin typeface="Cambria Math" panose="02040503050406030204" pitchFamily="18" charset="0"/>
                                    </a:rPr>
                                    <m:t>𝑧</m:t>
                                  </m:r>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𝑖</m:t>
                                  </m:r>
                                </m:e>
                                <m:sub>
                                  <m:r>
                                    <a:rPr lang="en-US" sz="1875" i="1" noProof="0" smtClean="0">
                                      <a:latin typeface="Cambria Math" panose="02040503050406030204" pitchFamily="18" charset="0"/>
                                    </a:rPr>
                                    <m:t>𝑚</m:t>
                                  </m:r>
                                </m:sub>
                              </m:sSub>
                            </m:e>
                          </m:d>
                          <m:r>
                            <a:rPr lang="en-US" sz="1875" i="1" noProof="0" smtClean="0">
                              <a:latin typeface="Cambria Math" panose="02040503050406030204" pitchFamily="18" charset="0"/>
                            </a:rPr>
                            <m:t>,</m:t>
                          </m:r>
                          <m:d>
                            <m:dPr>
                              <m:begChr m:val="{"/>
                              <m:endChr m:val="}"/>
                              <m:ctrlPr>
                                <a:rPr lang="en-US" sz="1875" i="1" noProof="0" smtClean="0">
                                  <a:latin typeface="Cambria Math" panose="02040503050406030204" pitchFamily="18" charset="0"/>
                                </a:rPr>
                              </m:ctrlPr>
                            </m:dPr>
                            <m:e>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𝑙</m:t>
                                  </m:r>
                                </m:e>
                                <m:sub>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𝑙</m:t>
                                  </m:r>
                                </m:e>
                                <m:sub>
                                  <m:r>
                                    <a:rPr lang="en-US" sz="1875" b="0" i="1" noProof="0" smtClean="0">
                                      <a:latin typeface="Cambria Math" panose="02040503050406030204" pitchFamily="18" charset="0"/>
                                    </a:rPr>
                                    <m:t>𝑚</m:t>
                                  </m:r>
                                </m:sub>
                              </m:sSub>
                              <m:r>
                                <a:rPr lang="en-US" sz="1875" i="1" noProof="0" smtClean="0">
                                  <a:latin typeface="Cambria Math" panose="02040503050406030204" pitchFamily="18" charset="0"/>
                                </a:rPr>
                                <m:t> </m:t>
                              </m:r>
                            </m:e>
                          </m:d>
                          <m:r>
                            <a:rPr lang="en-US" sz="1875" i="1" noProof="0" smtClean="0">
                              <a:latin typeface="Cambria Math" panose="02040503050406030204" pitchFamily="18" charset="0"/>
                            </a:rPr>
                            <m:t>,</m:t>
                          </m:r>
                          <m:d>
                            <m:dPr>
                              <m:begChr m:val="{"/>
                              <m:endChr m:val="}"/>
                              <m:ctrlPr>
                                <a:rPr lang="en-US" sz="1875" i="1" noProof="0" smtClean="0">
                                  <a:latin typeface="Cambria Math" panose="02040503050406030204" pitchFamily="18" charset="0"/>
                                </a:rPr>
                              </m:ctrlPr>
                            </m:dPr>
                            <m:e>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𝑝</m:t>
                                  </m:r>
                                </m:e>
                                <m:sub>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𝑝</m:t>
                                  </m:r>
                                </m:e>
                                <m:sub>
                                  <m:r>
                                    <a:rPr lang="en-US" sz="1875" i="1" noProof="0" smtClean="0">
                                      <a:latin typeface="Cambria Math" panose="02040503050406030204" pitchFamily="18" charset="0"/>
                                    </a:rPr>
                                    <m:t>𝑧</m:t>
                                  </m:r>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𝑝</m:t>
                                  </m:r>
                                </m:e>
                                <m:sub>
                                  <m:r>
                                    <a:rPr lang="en-US" sz="1875" i="1" noProof="0" smtClean="0">
                                      <a:latin typeface="Cambria Math" panose="02040503050406030204" pitchFamily="18" charset="0"/>
                                    </a:rPr>
                                    <m:t>𝑧</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𝑐</m:t>
                                  </m:r>
                                </m:e>
                                <m:sub>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𝑖</m:t>
                                      </m:r>
                                    </m:e>
                                    <m:sub>
                                      <m:r>
                                        <a:rPr lang="en-US" sz="1875" i="1" noProof="0" smtClean="0">
                                          <a:latin typeface="Cambria Math" panose="02040503050406030204" pitchFamily="18" charset="0"/>
                                        </a:rPr>
                                        <m:t>𝑧</m:t>
                                      </m:r>
                                    </m:sub>
                                  </m:sSub>
                                  <m:r>
                                    <a:rPr lang="en-US" sz="1875" b="0" i="1" noProof="0" smtClean="0">
                                      <a:latin typeface="Cambria Math" panose="02040503050406030204" pitchFamily="18" charset="0"/>
                                    </a:rPr>
                                    <m:t>0</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𝑝</m:t>
                                  </m:r>
                                </m:e>
                                <m:sub>
                                  <m:r>
                                    <a:rPr lang="en-US" sz="1875" i="1" noProof="0" smtClean="0">
                                      <a:latin typeface="Cambria Math" panose="02040503050406030204" pitchFamily="18" charset="0"/>
                                    </a:rPr>
                                    <m:t>𝑧</m:t>
                                  </m:r>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𝑝</m:t>
                                  </m:r>
                                </m:e>
                                <m:sub>
                                  <m:r>
                                    <a:rPr lang="en-US" sz="1875" i="1" noProof="0" smtClean="0">
                                      <a:latin typeface="Cambria Math" panose="02040503050406030204" pitchFamily="18" charset="0"/>
                                    </a:rPr>
                                    <m:t>𝑚</m:t>
                                  </m:r>
                                </m:sub>
                              </m:sSub>
                            </m:e>
                          </m:d>
                          <m:r>
                            <a:rPr lang="en-US" sz="1875" i="1" noProof="0" smtClean="0">
                              <a:latin typeface="Cambria Math" panose="02040503050406030204" pitchFamily="18" charset="0"/>
                            </a:rPr>
                            <m:t>,</m:t>
                          </m:r>
                          <m:r>
                            <a:rPr lang="en-US" sz="1875" i="1" noProof="0" smtClean="0">
                              <a:latin typeface="Cambria Math" panose="02040503050406030204" pitchFamily="18" charset="0"/>
                            </a:rPr>
                            <m:t>𝑘</m:t>
                          </m:r>
                        </m:e>
                      </m:d>
                    </m:oMath>
                  </m:oMathPara>
                </a14:m>
                <a:endParaRPr lang="en-US" sz="1875" noProof="0" dirty="0"/>
              </a:p>
            </p:txBody>
          </p:sp>
        </mc:Choice>
        <mc:Fallback xmlns="">
          <p:sp>
            <p:nvSpPr>
              <p:cNvPr id="4" name="テキスト ボックス 5">
                <a:extLst>
                  <a:ext uri="{FF2B5EF4-FFF2-40B4-BE49-F238E27FC236}">
                    <a16:creationId xmlns:a16="http://schemas.microsoft.com/office/drawing/2014/main" id="{744297B1-BB1F-216D-9737-EF9CC9E66E85}"/>
                  </a:ext>
                </a:extLst>
              </p:cNvPr>
              <p:cNvSpPr txBox="1">
                <a:spLocks noGrp="1" noRot="1" noChangeAspect="1" noMove="1" noResize="1" noEditPoints="1" noAdjustHandles="1" noChangeArrowheads="1" noChangeShapeType="1" noTextEdit="1"/>
              </p:cNvSpPr>
              <p:nvPr>
                <p:ph idx="1"/>
              </p:nvPr>
            </p:nvSpPr>
            <p:spPr>
              <a:xfrm>
                <a:off x="125185" y="1034144"/>
                <a:ext cx="11941629" cy="5660076"/>
              </a:xfrm>
              <a:prstGeom prst="rect">
                <a:avLst/>
              </a:prstGeom>
              <a:blipFill>
                <a:blip r:embed="rId2"/>
                <a:stretch>
                  <a:fillRect l="-868" t="-539" b="-10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6FC46E46-1747-1D22-0A99-25208714EB38}"/>
                  </a:ext>
                </a:extLst>
              </p:cNvPr>
              <p:cNvSpPr txBox="1"/>
              <p:nvPr/>
            </p:nvSpPr>
            <p:spPr>
              <a:xfrm>
                <a:off x="9764486" y="2007204"/>
                <a:ext cx="23023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0" i="1" noProof="0" smtClean="0">
                          <a:latin typeface="Cambria Math" panose="02040503050406030204" pitchFamily="18" charset="0"/>
                          <a:ea typeface="Cambria Math" panose="02040503050406030204" pitchFamily="18" charset="0"/>
                        </a:rPr>
                        <m:t>𝑖𝑓</m:t>
                      </m:r>
                      <m:r>
                        <a:rPr lang="en-US" sz="1800" b="0" i="1" noProof="0" smtClean="0">
                          <a:latin typeface="Cambria Math" panose="02040503050406030204" pitchFamily="18" charset="0"/>
                          <a:ea typeface="Cambria Math" panose="02040503050406030204" pitchFamily="18" charset="0"/>
                        </a:rPr>
                        <m:t> </m:t>
                      </m:r>
                      <m:r>
                        <a:rPr lang="en-US" sz="1800" b="0" i="1" noProof="0" smtClean="0">
                          <a:latin typeface="Cambria Math" panose="02040503050406030204" pitchFamily="18" charset="0"/>
                          <a:ea typeface="Cambria Math" panose="02040503050406030204" pitchFamily="18" charset="0"/>
                        </a:rPr>
                        <m:t>𝑈</m:t>
                      </m:r>
                      <m:r>
                        <a:rPr lang="en-US" sz="1800" b="0" i="1" noProof="0" smtClean="0">
                          <a:latin typeface="Cambria Math" panose="02040503050406030204" pitchFamily="18" charset="0"/>
                          <a:ea typeface="Cambria Math" panose="02040503050406030204" pitchFamily="18" charset="0"/>
                        </a:rPr>
                        <m:t>≠∅, </m:t>
                      </m:r>
                      <m:r>
                        <a:rPr lang="en-US" sz="1800" b="0" i="1" noProof="0" smtClean="0">
                          <a:latin typeface="Cambria Math" panose="02040503050406030204" pitchFamily="18" charset="0"/>
                          <a:ea typeface="Cambria Math" panose="02040503050406030204" pitchFamily="18" charset="0"/>
                        </a:rPr>
                        <m:t>𝑘</m:t>
                      </m:r>
                      <m:r>
                        <a:rPr lang="en-US" sz="1800" b="0" i="1" noProof="0" smtClean="0">
                          <a:latin typeface="Cambria Math" panose="02040503050406030204" pitchFamily="18" charset="0"/>
                          <a:ea typeface="Cambria Math" panose="02040503050406030204" pitchFamily="18" charset="0"/>
                        </a:rPr>
                        <m:t>&lt;</m:t>
                      </m:r>
                      <m:r>
                        <a:rPr lang="en-US" sz="1800" b="0" i="1" noProof="0" smtClean="0">
                          <a:latin typeface="Cambria Math" panose="02040503050406030204" pitchFamily="18" charset="0"/>
                          <a:ea typeface="Cambria Math" panose="02040503050406030204" pitchFamily="18" charset="0"/>
                        </a:rPr>
                        <m:t>𝑚</m:t>
                      </m:r>
                    </m:oMath>
                  </m:oMathPara>
                </a14:m>
                <a:endParaRPr lang="en-US" noProof="0" dirty="0"/>
              </a:p>
            </p:txBody>
          </p:sp>
        </mc:Choice>
        <mc:Fallback xmlns="">
          <p:sp>
            <p:nvSpPr>
              <p:cNvPr id="3" name="CasellaDiTesto 2">
                <a:extLst>
                  <a:ext uri="{FF2B5EF4-FFF2-40B4-BE49-F238E27FC236}">
                    <a16:creationId xmlns:a16="http://schemas.microsoft.com/office/drawing/2014/main" id="{6FC46E46-1747-1D22-0A99-25208714EB38}"/>
                  </a:ext>
                </a:extLst>
              </p:cNvPr>
              <p:cNvSpPr txBox="1">
                <a:spLocks noRot="1" noChangeAspect="1" noMove="1" noResize="1" noEditPoints="1" noAdjustHandles="1" noChangeArrowheads="1" noChangeShapeType="1" noTextEdit="1"/>
              </p:cNvSpPr>
              <p:nvPr/>
            </p:nvSpPr>
            <p:spPr>
              <a:xfrm>
                <a:off x="9764486" y="2007204"/>
                <a:ext cx="2302328" cy="369332"/>
              </a:xfrm>
              <a:prstGeom prst="rect">
                <a:avLst/>
              </a:prstGeom>
              <a:blipFill>
                <a:blip r:embed="rId3"/>
                <a:stretch>
                  <a:fillRect b="-1311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4058B3A0-DD31-F6E6-1398-BE12BE5EC205}"/>
                  </a:ext>
                </a:extLst>
              </p:cNvPr>
              <p:cNvSpPr txBox="1"/>
              <p:nvPr/>
            </p:nvSpPr>
            <p:spPr>
              <a:xfrm>
                <a:off x="9443357" y="2980264"/>
                <a:ext cx="274864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0" i="1" noProof="0" smtClean="0">
                          <a:latin typeface="Cambria Math" panose="02040503050406030204" pitchFamily="18" charset="0"/>
                          <a:ea typeface="Cambria Math" panose="02040503050406030204" pitchFamily="18" charset="0"/>
                        </a:rPr>
                        <m:t>𝑖𝑓</m:t>
                      </m:r>
                      <m:r>
                        <a:rPr lang="en-US" sz="1800" b="0" i="1" noProof="0" smtClean="0">
                          <a:latin typeface="Cambria Math" panose="02040503050406030204" pitchFamily="18" charset="0"/>
                          <a:ea typeface="Cambria Math" panose="02040503050406030204" pitchFamily="18" charset="0"/>
                        </a:rPr>
                        <m:t> </m:t>
                      </m:r>
                      <m:r>
                        <a:rPr lang="en-US" sz="1800" b="0" i="1" noProof="0" smtClean="0">
                          <a:latin typeface="Cambria Math" panose="02040503050406030204" pitchFamily="18" charset="0"/>
                          <a:ea typeface="Cambria Math" panose="02040503050406030204" pitchFamily="18" charset="0"/>
                        </a:rPr>
                        <m:t>𝑈</m:t>
                      </m:r>
                      <m:r>
                        <a:rPr lang="en-US" sz="1800" b="0" i="1" noProof="0" smtClean="0">
                          <a:latin typeface="Cambria Math" panose="02040503050406030204" pitchFamily="18" charset="0"/>
                          <a:ea typeface="Cambria Math" panose="02040503050406030204" pitchFamily="18" charset="0"/>
                        </a:rPr>
                        <m:t>≠∅,</m:t>
                      </m:r>
                      <m:r>
                        <a:rPr lang="en-US" sz="1800" b="0" i="1" noProof="0" smtClean="0">
                          <a:latin typeface="Cambria Math" panose="02040503050406030204" pitchFamily="18" charset="0"/>
                          <a:ea typeface="Cambria Math" panose="02040503050406030204" pitchFamily="18" charset="0"/>
                        </a:rPr>
                        <m:t>𝑘</m:t>
                      </m:r>
                      <m:r>
                        <a:rPr lang="en-US" sz="1800" b="0" i="1" noProof="0" smtClean="0">
                          <a:latin typeface="Cambria Math" panose="02040503050406030204" pitchFamily="18" charset="0"/>
                          <a:ea typeface="Cambria Math" panose="02040503050406030204" pitchFamily="18" charset="0"/>
                        </a:rPr>
                        <m:t>=</m:t>
                      </m:r>
                      <m:r>
                        <a:rPr lang="en-US" sz="1800" b="0" i="1" noProof="0" smtClean="0">
                          <a:latin typeface="Cambria Math" panose="02040503050406030204" pitchFamily="18" charset="0"/>
                          <a:ea typeface="Cambria Math" panose="02040503050406030204" pitchFamily="18" charset="0"/>
                        </a:rPr>
                        <m:t>𝑚</m:t>
                      </m:r>
                    </m:oMath>
                  </m:oMathPara>
                </a14:m>
                <a:endParaRPr lang="en-US" noProof="0" dirty="0"/>
              </a:p>
            </p:txBody>
          </p:sp>
        </mc:Choice>
        <mc:Fallback xmlns="">
          <p:sp>
            <p:nvSpPr>
              <p:cNvPr id="5" name="CasellaDiTesto 4">
                <a:extLst>
                  <a:ext uri="{FF2B5EF4-FFF2-40B4-BE49-F238E27FC236}">
                    <a16:creationId xmlns:a16="http://schemas.microsoft.com/office/drawing/2014/main" id="{4058B3A0-DD31-F6E6-1398-BE12BE5EC205}"/>
                  </a:ext>
                </a:extLst>
              </p:cNvPr>
              <p:cNvSpPr txBox="1">
                <a:spLocks noRot="1" noChangeAspect="1" noMove="1" noResize="1" noEditPoints="1" noAdjustHandles="1" noChangeArrowheads="1" noChangeShapeType="1" noTextEdit="1"/>
              </p:cNvSpPr>
              <p:nvPr/>
            </p:nvSpPr>
            <p:spPr>
              <a:xfrm>
                <a:off x="9443357" y="2980264"/>
                <a:ext cx="2748643" cy="369332"/>
              </a:xfrm>
              <a:prstGeom prst="rect">
                <a:avLst/>
              </a:prstGeom>
              <a:blipFill>
                <a:blip r:embed="rId4"/>
                <a:stretch>
                  <a:fillRect b="-13333"/>
                </a:stretch>
              </a:blipFill>
            </p:spPr>
            <p:txBody>
              <a:bodyPr/>
              <a:lstStyle/>
              <a:p>
                <a:r>
                  <a:rPr lang="it-IT">
                    <a:noFill/>
                  </a:rPr>
                  <a:t> </a:t>
                </a:r>
              </a:p>
            </p:txBody>
          </p:sp>
        </mc:Fallback>
      </mc:AlternateContent>
    </p:spTree>
    <p:extLst>
      <p:ext uri="{BB962C8B-B14F-4D97-AF65-F5344CB8AC3E}">
        <p14:creationId xmlns:p14="http://schemas.microsoft.com/office/powerpoint/2010/main" val="787623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33A429-9F71-E202-E7F1-6FC173BA8094}"/>
              </a:ext>
            </a:extLst>
          </p:cNvPr>
          <p:cNvSpPr>
            <a:spLocks noGrp="1"/>
          </p:cNvSpPr>
          <p:nvPr>
            <p:ph type="title"/>
          </p:nvPr>
        </p:nvSpPr>
        <p:spPr/>
        <p:txBody>
          <a:bodyPr/>
          <a:lstStyle/>
          <a:p>
            <a:pPr algn="ctr"/>
            <a:r>
              <a:rPr lang="en-US" noProof="0" dirty="0"/>
              <a:t>First Model: DIDP Formulation</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89FEBE17-9008-8DD8-BD6D-C43AA85AF660}"/>
                  </a:ext>
                </a:extLst>
              </p:cNvPr>
              <p:cNvSpPr>
                <a:spLocks noGrp="1"/>
              </p:cNvSpPr>
              <p:nvPr>
                <p:ph idx="1"/>
              </p:nvPr>
            </p:nvSpPr>
            <p:spPr>
              <a:xfrm>
                <a:off x="261257" y="1534886"/>
                <a:ext cx="11767457" cy="4642077"/>
              </a:xfrm>
            </p:spPr>
            <p:txBody>
              <a:bodyPr>
                <a:normAutofit/>
              </a:bodyPr>
              <a:lstStyle/>
              <a:p>
                <a:r>
                  <a:rPr lang="en-US" i="1" noProof="0" dirty="0">
                    <a:latin typeface="Cambria Math" panose="02040503050406030204" pitchFamily="18" charset="0"/>
                  </a:rPr>
                  <a:t> </a:t>
                </a:r>
                <a:r>
                  <a:rPr lang="en-US" noProof="0" dirty="0">
                    <a:latin typeface="Cambria Math" panose="02040503050406030204" pitchFamily="18" charset="0"/>
                  </a:rPr>
                  <a:t>Resource variables:</a:t>
                </a:r>
              </a:p>
              <a:p>
                <a:endParaRPr lang="en-US" noProof="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𝑖</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𝑖</m:t>
                                  </m:r>
                                </m:e>
                                <m:sub>
                                  <m:r>
                                    <a:rPr lang="en-US" i="1" noProof="0" smtClean="0">
                                      <a:latin typeface="Cambria Math" panose="02040503050406030204" pitchFamily="18" charset="0"/>
                                    </a:rPr>
                                    <m:t>𝑚</m:t>
                                  </m:r>
                                </m:sub>
                              </m:sSub>
                            </m:e>
                          </m:d>
                          <m:r>
                            <a:rPr lang="en-US" i="1" noProof="0" smtClean="0">
                              <a:latin typeface="Cambria Math" panose="02040503050406030204" pitchFamily="18" charset="0"/>
                            </a:rPr>
                            <m:t>,</m:t>
                          </m:r>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𝑙</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𝑙</m:t>
                                  </m:r>
                                </m:e>
                                <m:sub>
                                  <m:r>
                                    <a:rPr lang="en-US" i="1" noProof="0" smtClean="0">
                                      <a:latin typeface="Cambria Math" panose="02040503050406030204" pitchFamily="18" charset="0"/>
                                    </a:rPr>
                                    <m:t>𝑚</m:t>
                                  </m:r>
                                </m:sub>
                              </m:sSub>
                            </m:e>
                          </m:d>
                          <m:r>
                            <a:rPr lang="en-US" i="1" noProof="0" smtClean="0">
                              <a:latin typeface="Cambria Math" panose="02040503050406030204" pitchFamily="18" charset="0"/>
                            </a:rPr>
                            <m:t>,</m:t>
                          </m:r>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𝑝</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𝑝</m:t>
                                  </m:r>
                                </m:e>
                                <m:sub>
                                  <m:r>
                                    <a:rPr lang="en-US" i="1" noProof="0" smtClean="0">
                                      <a:latin typeface="Cambria Math" panose="02040503050406030204" pitchFamily="18" charset="0"/>
                                    </a:rPr>
                                    <m:t>𝑚</m:t>
                                  </m:r>
                                </m:sub>
                              </m:sSub>
                            </m:e>
                          </m:d>
                          <m:r>
                            <a:rPr lang="en-US" i="1" noProof="0" smtClean="0">
                              <a:latin typeface="Cambria Math" panose="02040503050406030204" pitchFamily="18" charset="0"/>
                            </a:rPr>
                            <m:t>,</m:t>
                          </m:r>
                          <m:r>
                            <a:rPr lang="en-US" i="1" noProof="0" smtClean="0">
                              <a:latin typeface="Cambria Math" panose="02040503050406030204" pitchFamily="18" charset="0"/>
                            </a:rPr>
                            <m:t>𝑘</m:t>
                          </m:r>
                        </m:e>
                      </m:d>
                      <m:r>
                        <a:rPr lang="en-US" i="1" noProof="0" smtClean="0">
                          <a:latin typeface="Cambria Math" panose="02040503050406030204" pitchFamily="18" charset="0"/>
                          <a:ea typeface="Cambria Math" panose="02040503050406030204" pitchFamily="18" charset="0"/>
                        </a:rPr>
                        <m:t>≤</m:t>
                      </m:r>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𝑖</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𝑖</m:t>
                                  </m:r>
                                </m:e>
                                <m:sub>
                                  <m:r>
                                    <a:rPr lang="en-US" i="1" noProof="0" smtClean="0">
                                      <a:latin typeface="Cambria Math" panose="02040503050406030204" pitchFamily="18" charset="0"/>
                                    </a:rPr>
                                    <m:t>𝑚</m:t>
                                  </m:r>
                                </m:sub>
                              </m:sSub>
                            </m:e>
                          </m:d>
                          <m:r>
                            <a:rPr lang="en-US" i="1" noProof="0" smtClean="0">
                              <a:latin typeface="Cambria Math" panose="02040503050406030204" pitchFamily="18" charset="0"/>
                            </a:rPr>
                            <m:t>,</m:t>
                          </m:r>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sSup>
                                    <m:sSupPr>
                                      <m:ctrlPr>
                                        <a:rPr lang="en-US" i="1" noProof="0" smtClean="0">
                                          <a:latin typeface="Cambria Math" panose="02040503050406030204" pitchFamily="18" charset="0"/>
                                        </a:rPr>
                                      </m:ctrlPr>
                                    </m:sSupPr>
                                    <m:e>
                                      <m:r>
                                        <a:rPr lang="en-US" i="1" noProof="0" smtClean="0">
                                          <a:latin typeface="Cambria Math" panose="02040503050406030204" pitchFamily="18" charset="0"/>
                                        </a:rPr>
                                        <m:t>𝑙</m:t>
                                      </m:r>
                                    </m:e>
                                    <m:sup>
                                      <m:r>
                                        <a:rPr lang="en-US" i="1" noProof="0" smtClean="0">
                                          <a:latin typeface="Cambria Math" panose="02040503050406030204" pitchFamily="18" charset="0"/>
                                        </a:rPr>
                                        <m:t>′</m:t>
                                      </m:r>
                                    </m:sup>
                                  </m:sSup>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sSup>
                                    <m:sSupPr>
                                      <m:ctrlPr>
                                        <a:rPr lang="en-US" i="1" noProof="0" smtClean="0">
                                          <a:latin typeface="Cambria Math" panose="02040503050406030204" pitchFamily="18" charset="0"/>
                                        </a:rPr>
                                      </m:ctrlPr>
                                    </m:sSupPr>
                                    <m:e>
                                      <m:r>
                                        <a:rPr lang="en-US" i="1" noProof="0" smtClean="0">
                                          <a:latin typeface="Cambria Math" panose="02040503050406030204" pitchFamily="18" charset="0"/>
                                        </a:rPr>
                                        <m:t>𝑙</m:t>
                                      </m:r>
                                    </m:e>
                                    <m:sup>
                                      <m:r>
                                        <a:rPr lang="en-US" i="1" noProof="0" smtClean="0">
                                          <a:latin typeface="Cambria Math" panose="02040503050406030204" pitchFamily="18" charset="0"/>
                                        </a:rPr>
                                        <m:t>′</m:t>
                                      </m:r>
                                    </m:sup>
                                  </m:sSup>
                                </m:e>
                                <m:sub>
                                  <m:r>
                                    <a:rPr lang="en-US" i="1" noProof="0" smtClean="0">
                                      <a:latin typeface="Cambria Math" panose="02040503050406030204" pitchFamily="18" charset="0"/>
                                    </a:rPr>
                                    <m:t>𝑚</m:t>
                                  </m:r>
                                </m:sub>
                              </m:sSub>
                            </m:e>
                          </m:d>
                          <m:r>
                            <a:rPr lang="en-US" i="1" noProof="0" smtClean="0">
                              <a:latin typeface="Cambria Math" panose="02040503050406030204" pitchFamily="18" charset="0"/>
                            </a:rPr>
                            <m:t>,</m:t>
                          </m:r>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sSup>
                                    <m:sSupPr>
                                      <m:ctrlPr>
                                        <a:rPr lang="en-US" i="1" noProof="0" smtClean="0">
                                          <a:latin typeface="Cambria Math" panose="02040503050406030204" pitchFamily="18" charset="0"/>
                                        </a:rPr>
                                      </m:ctrlPr>
                                    </m:sSupPr>
                                    <m:e>
                                      <m:r>
                                        <a:rPr lang="en-US" i="1" noProof="0" smtClean="0">
                                          <a:latin typeface="Cambria Math" panose="02040503050406030204" pitchFamily="18" charset="0"/>
                                        </a:rPr>
                                        <m:t>𝑝</m:t>
                                      </m:r>
                                    </m:e>
                                    <m:sup>
                                      <m:r>
                                        <a:rPr lang="en-US" i="1" noProof="0" smtClean="0">
                                          <a:latin typeface="Cambria Math" panose="02040503050406030204" pitchFamily="18" charset="0"/>
                                        </a:rPr>
                                        <m:t>′</m:t>
                                      </m:r>
                                    </m:sup>
                                  </m:sSup>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sSup>
                                    <m:sSupPr>
                                      <m:ctrlPr>
                                        <a:rPr lang="en-US" i="1" noProof="0" smtClean="0">
                                          <a:latin typeface="Cambria Math" panose="02040503050406030204" pitchFamily="18" charset="0"/>
                                        </a:rPr>
                                      </m:ctrlPr>
                                    </m:sSupPr>
                                    <m:e>
                                      <m:r>
                                        <a:rPr lang="en-US" i="1" noProof="0" smtClean="0">
                                          <a:latin typeface="Cambria Math" panose="02040503050406030204" pitchFamily="18" charset="0"/>
                                        </a:rPr>
                                        <m:t>𝑝</m:t>
                                      </m:r>
                                    </m:e>
                                    <m:sup>
                                      <m:r>
                                        <a:rPr lang="en-US" i="1" noProof="0" smtClean="0">
                                          <a:latin typeface="Cambria Math" panose="02040503050406030204" pitchFamily="18" charset="0"/>
                                        </a:rPr>
                                        <m:t>′</m:t>
                                      </m:r>
                                    </m:sup>
                                  </m:sSup>
                                </m:e>
                                <m:sub>
                                  <m:r>
                                    <a:rPr lang="en-US" i="1" noProof="0" smtClean="0">
                                      <a:latin typeface="Cambria Math" panose="02040503050406030204" pitchFamily="18" charset="0"/>
                                    </a:rPr>
                                    <m:t>𝑚</m:t>
                                  </m:r>
                                </m:sub>
                              </m:sSub>
                            </m:e>
                          </m:d>
                          <m:r>
                            <a:rPr lang="en-US" i="1" noProof="0" smtClean="0">
                              <a:latin typeface="Cambria Math" panose="02040503050406030204" pitchFamily="18" charset="0"/>
                            </a:rPr>
                            <m:t>,</m:t>
                          </m:r>
                          <m:r>
                            <a:rPr lang="en-US" b="0" i="1" noProof="0" smtClean="0">
                              <a:latin typeface="Cambria Math" panose="02040503050406030204" pitchFamily="18" charset="0"/>
                            </a:rPr>
                            <m:t>𝑘</m:t>
                          </m:r>
                          <m:r>
                            <a:rPr lang="en-US" i="1" noProof="0" smtClean="0">
                              <a:latin typeface="Cambria Math" panose="02040503050406030204" pitchFamily="18" charset="0"/>
                            </a:rPr>
                            <m:t> </m:t>
                          </m:r>
                        </m:e>
                      </m:d>
                      <m:r>
                        <a:rPr lang="en-US" b="0" i="0" noProof="0" smtClean="0">
                          <a:latin typeface="Cambria Math" panose="02040503050406030204" pitchFamily="18" charset="0"/>
                        </a:rPr>
                        <m:t> </m:t>
                      </m:r>
                    </m:oMath>
                  </m:oMathPara>
                </a14:m>
                <a:endParaRPr lang="en-US" b="0" i="0" noProof="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𝑙</m:t>
                          </m:r>
                        </m:e>
                        <m:sub>
                          <m:r>
                            <a:rPr lang="en-US" b="0" i="1" noProof="0" smtClean="0">
                              <a:latin typeface="Cambria Math" panose="02040503050406030204" pitchFamily="18" charset="0"/>
                              <a:ea typeface="Cambria Math" panose="02040503050406030204" pitchFamily="18" charset="0"/>
                            </a:rPr>
                            <m:t>𝑧</m:t>
                          </m:r>
                        </m:sub>
                      </m:sSub>
                      <m:r>
                        <a:rPr lang="en-US" b="0" i="1" noProof="0" smtClean="0">
                          <a:latin typeface="Cambria Math" panose="02040503050406030204" pitchFamily="18" charset="0"/>
                          <a:ea typeface="Cambria Math" panose="02040503050406030204" pitchFamily="18" charset="0"/>
                        </a:rPr>
                        <m:t> ≤ </m:t>
                      </m:r>
                      <m:sSub>
                        <m:sSubPr>
                          <m:ctrlPr>
                            <a:rPr lang="en-US" b="0" i="1" noProof="0" smtClean="0">
                              <a:latin typeface="Cambria Math" panose="02040503050406030204" pitchFamily="18" charset="0"/>
                              <a:ea typeface="Cambria Math" panose="02040503050406030204" pitchFamily="18" charset="0"/>
                            </a:rPr>
                          </m:ctrlPr>
                        </m:sSubPr>
                        <m:e>
                          <m:sSup>
                            <m:sSupPr>
                              <m:ctrlPr>
                                <a:rPr lang="en-US" b="0" i="1" noProof="0" smtClean="0">
                                  <a:latin typeface="Cambria Math" panose="02040503050406030204" pitchFamily="18" charset="0"/>
                                  <a:ea typeface="Cambria Math" panose="02040503050406030204" pitchFamily="18" charset="0"/>
                                </a:rPr>
                              </m:ctrlPr>
                            </m:sSupPr>
                            <m:e>
                              <m:r>
                                <a:rPr lang="en-US" b="0" i="1" noProof="0" smtClean="0">
                                  <a:latin typeface="Cambria Math" panose="02040503050406030204" pitchFamily="18" charset="0"/>
                                  <a:ea typeface="Cambria Math" panose="02040503050406030204" pitchFamily="18" charset="0"/>
                                </a:rPr>
                                <m:t>𝑙</m:t>
                              </m:r>
                            </m:e>
                            <m:sup>
                              <m:r>
                                <a:rPr lang="en-US" b="0" i="1" noProof="0" smtClean="0">
                                  <a:latin typeface="Cambria Math" panose="02040503050406030204" pitchFamily="18" charset="0"/>
                                  <a:ea typeface="Cambria Math" panose="02040503050406030204" pitchFamily="18" charset="0"/>
                                </a:rPr>
                                <m:t>′</m:t>
                              </m:r>
                            </m:sup>
                          </m:sSup>
                        </m:e>
                        <m:sub>
                          <m:r>
                            <a:rPr lang="en-US" b="0" i="1" noProof="0" smtClean="0">
                              <a:latin typeface="Cambria Math" panose="02040503050406030204" pitchFamily="18" charset="0"/>
                              <a:ea typeface="Cambria Math" panose="02040503050406030204" pitchFamily="18" charset="0"/>
                            </a:rPr>
                            <m:t>𝑧</m:t>
                          </m:r>
                        </m:sub>
                      </m:sSub>
                      <m:r>
                        <a:rPr lang="en-US" b="0" i="1" noProof="0" smtClean="0">
                          <a:latin typeface="Cambria Math" panose="02040503050406030204" pitchFamily="18" charset="0"/>
                          <a:ea typeface="Cambria Math" panose="02040503050406030204" pitchFamily="18" charset="0"/>
                        </a:rPr>
                        <m:t>, </m:t>
                      </m:r>
                      <m:sSub>
                        <m:sSubPr>
                          <m:ctrlPr>
                            <a:rPr lang="en-US" b="0"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𝑝</m:t>
                          </m:r>
                        </m:e>
                        <m:sub>
                          <m:r>
                            <a:rPr lang="en-US" b="0" i="1" noProof="0" smtClean="0">
                              <a:latin typeface="Cambria Math" panose="02040503050406030204" pitchFamily="18" charset="0"/>
                              <a:ea typeface="Cambria Math" panose="02040503050406030204" pitchFamily="18" charset="0"/>
                            </a:rPr>
                            <m:t>𝑧</m:t>
                          </m:r>
                        </m:sub>
                      </m:sSub>
                      <m:r>
                        <a:rPr lang="en-US" b="0" i="1" noProof="0" smtClean="0">
                          <a:latin typeface="Cambria Math" panose="02040503050406030204" pitchFamily="18" charset="0"/>
                          <a:ea typeface="Cambria Math" panose="02040503050406030204" pitchFamily="18" charset="0"/>
                        </a:rPr>
                        <m:t>≤</m:t>
                      </m:r>
                      <m:sSub>
                        <m:sSubPr>
                          <m:ctrlPr>
                            <a:rPr lang="en-US" b="0" i="1" noProof="0" smtClean="0">
                              <a:latin typeface="Cambria Math" panose="02040503050406030204" pitchFamily="18" charset="0"/>
                              <a:ea typeface="Cambria Math" panose="02040503050406030204" pitchFamily="18" charset="0"/>
                            </a:rPr>
                          </m:ctrlPr>
                        </m:sSubPr>
                        <m:e>
                          <m:sSup>
                            <m:sSupPr>
                              <m:ctrlPr>
                                <a:rPr lang="en-US" b="0" i="1" noProof="0" smtClean="0">
                                  <a:latin typeface="Cambria Math" panose="02040503050406030204" pitchFamily="18" charset="0"/>
                                  <a:ea typeface="Cambria Math" panose="02040503050406030204" pitchFamily="18" charset="0"/>
                                </a:rPr>
                              </m:ctrlPr>
                            </m:sSupPr>
                            <m:e>
                              <m:r>
                                <a:rPr lang="en-US" b="0" i="1" noProof="0" smtClean="0">
                                  <a:latin typeface="Cambria Math" panose="02040503050406030204" pitchFamily="18" charset="0"/>
                                  <a:ea typeface="Cambria Math" panose="02040503050406030204" pitchFamily="18" charset="0"/>
                                </a:rPr>
                                <m:t>𝑝</m:t>
                              </m:r>
                            </m:e>
                            <m:sup>
                              <m:r>
                                <a:rPr lang="en-US" b="0" i="1" noProof="0" smtClean="0">
                                  <a:latin typeface="Cambria Math" panose="02040503050406030204" pitchFamily="18" charset="0"/>
                                  <a:ea typeface="Cambria Math" panose="02040503050406030204" pitchFamily="18" charset="0"/>
                                </a:rPr>
                                <m:t>′</m:t>
                              </m:r>
                            </m:sup>
                          </m:sSup>
                        </m:e>
                        <m:sub>
                          <m:r>
                            <a:rPr lang="en-US" b="0" i="1" noProof="0" smtClean="0">
                              <a:latin typeface="Cambria Math" panose="02040503050406030204" pitchFamily="18" charset="0"/>
                              <a:ea typeface="Cambria Math" panose="02040503050406030204" pitchFamily="18" charset="0"/>
                            </a:rPr>
                            <m:t>𝑧</m:t>
                          </m:r>
                        </m:sub>
                      </m:sSub>
                      <m:r>
                        <a:rPr lang="en-US" b="0" i="1" noProof="0" smtClean="0">
                          <a:latin typeface="Cambria Math" panose="02040503050406030204" pitchFamily="18" charset="0"/>
                          <a:ea typeface="Cambria Math" panose="02040503050406030204" pitchFamily="18" charset="0"/>
                        </a:rPr>
                        <m:t> ∀ </m:t>
                      </m:r>
                      <m:r>
                        <a:rPr lang="en-US" b="0" i="1" noProof="0" smtClean="0">
                          <a:latin typeface="Cambria Math" panose="02040503050406030204" pitchFamily="18" charset="0"/>
                          <a:ea typeface="Cambria Math" panose="02040503050406030204" pitchFamily="18" charset="0"/>
                        </a:rPr>
                        <m:t>𝑧</m:t>
                      </m:r>
                      <m:r>
                        <a:rPr lang="en-US" b="0" i="1" noProof="0" smtClean="0">
                          <a:latin typeface="Cambria Math" panose="02040503050406030204" pitchFamily="18" charset="0"/>
                          <a:ea typeface="Cambria Math" panose="02040503050406030204" pitchFamily="18" charset="0"/>
                        </a:rPr>
                        <m:t>∈ </m:t>
                      </m:r>
                      <m:d>
                        <m:dPr>
                          <m:begChr m:val="{"/>
                          <m:endChr m:val="}"/>
                          <m:ctrlPr>
                            <a:rPr lang="en-US" b="0" i="1" noProof="0" smtClean="0">
                              <a:latin typeface="Cambria Math" panose="02040503050406030204" pitchFamily="18" charset="0"/>
                              <a:ea typeface="Cambria Math" panose="02040503050406030204" pitchFamily="18" charset="0"/>
                            </a:rPr>
                          </m:ctrlPr>
                        </m:dPr>
                        <m:e>
                          <m:r>
                            <a:rPr lang="en-US" b="0" i="1" noProof="0" smtClean="0">
                              <a:latin typeface="Cambria Math" panose="02040503050406030204" pitchFamily="18" charset="0"/>
                              <a:ea typeface="Cambria Math" panose="02040503050406030204" pitchFamily="18" charset="0"/>
                            </a:rPr>
                            <m:t>1,…,</m:t>
                          </m:r>
                          <m:r>
                            <a:rPr lang="en-US" b="0" i="1" noProof="0" smtClean="0">
                              <a:latin typeface="Cambria Math" panose="02040503050406030204" pitchFamily="18" charset="0"/>
                              <a:ea typeface="Cambria Math" panose="02040503050406030204" pitchFamily="18" charset="0"/>
                            </a:rPr>
                            <m:t>𝑚</m:t>
                          </m:r>
                        </m:e>
                      </m:d>
                      <m:r>
                        <a:rPr lang="en-US" b="0" i="1" noProof="0" smtClean="0">
                          <a:latin typeface="Cambria Math" panose="02040503050406030204" pitchFamily="18" charset="0"/>
                          <a:ea typeface="Cambria Math" panose="02040503050406030204" pitchFamily="18" charset="0"/>
                        </a:rPr>
                        <m:t> </m:t>
                      </m:r>
                    </m:oMath>
                  </m:oMathPara>
                </a14:m>
                <a:endParaRPr lang="en-US" noProof="0" dirty="0"/>
              </a:p>
              <a:p>
                <a:r>
                  <a:rPr lang="en-US" noProof="0" dirty="0"/>
                  <a:t>Dual bound:</a:t>
                </a:r>
              </a:p>
              <a:p>
                <a:pPr marL="0" indent="0">
                  <a:buNone/>
                </a:pPr>
                <a14:m>
                  <m:oMathPara xmlns:m="http://schemas.openxmlformats.org/officeDocument/2006/math">
                    <m:oMathParaPr>
                      <m:jc m:val="centerGroup"/>
                    </m:oMathParaPr>
                    <m:oMath xmlns:m="http://schemas.openxmlformats.org/officeDocument/2006/math">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𝑖</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𝑖</m:t>
                                  </m:r>
                                </m:e>
                                <m:sub>
                                  <m:r>
                                    <a:rPr lang="en-US" i="1" noProof="0" smtClean="0">
                                      <a:latin typeface="Cambria Math" panose="02040503050406030204" pitchFamily="18" charset="0"/>
                                    </a:rPr>
                                    <m:t>𝑚</m:t>
                                  </m:r>
                                </m:sub>
                              </m:sSub>
                            </m:e>
                          </m:d>
                          <m:r>
                            <a:rPr lang="en-US" i="1" noProof="0" smtClean="0">
                              <a:latin typeface="Cambria Math" panose="02040503050406030204" pitchFamily="18" charset="0"/>
                            </a:rPr>
                            <m:t>,</m:t>
                          </m:r>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𝑙</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𝑙</m:t>
                                  </m:r>
                                </m:e>
                                <m:sub>
                                  <m:r>
                                    <a:rPr lang="en-US" i="1" noProof="0" smtClean="0">
                                      <a:latin typeface="Cambria Math" panose="02040503050406030204" pitchFamily="18" charset="0"/>
                                    </a:rPr>
                                    <m:t>𝑚</m:t>
                                  </m:r>
                                </m:sub>
                              </m:sSub>
                            </m:e>
                          </m:d>
                          <m:r>
                            <a:rPr lang="en-US" i="1" noProof="0" smtClean="0">
                              <a:latin typeface="Cambria Math" panose="02040503050406030204" pitchFamily="18" charset="0"/>
                            </a:rPr>
                            <m:t>,</m:t>
                          </m:r>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𝑝</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𝑝</m:t>
                                  </m:r>
                                </m:e>
                                <m:sub>
                                  <m:r>
                                    <a:rPr lang="en-US" i="1" noProof="0" smtClean="0">
                                      <a:latin typeface="Cambria Math" panose="02040503050406030204" pitchFamily="18" charset="0"/>
                                    </a:rPr>
                                    <m:t>𝑚</m:t>
                                  </m:r>
                                </m:sub>
                              </m:sSub>
                            </m:e>
                          </m:d>
                          <m:r>
                            <a:rPr lang="en-US" i="1" noProof="0" smtClean="0">
                              <a:latin typeface="Cambria Math" panose="02040503050406030204" pitchFamily="18" charset="0"/>
                            </a:rPr>
                            <m:t>,</m:t>
                          </m:r>
                          <m:r>
                            <a:rPr lang="en-US" i="1" noProof="0" smtClean="0">
                              <a:latin typeface="Cambria Math" panose="02040503050406030204" pitchFamily="18" charset="0"/>
                            </a:rPr>
                            <m:t>𝑘</m:t>
                          </m:r>
                        </m:e>
                      </m:d>
                      <m:r>
                        <a:rPr lang="en-US" i="1" noProof="0" smtClean="0">
                          <a:latin typeface="Cambria Math" panose="02040503050406030204" pitchFamily="18" charset="0"/>
                          <a:ea typeface="Cambria Math" panose="02040503050406030204" pitchFamily="18" charset="0"/>
                        </a:rPr>
                        <m:t>≥</m:t>
                      </m:r>
                      <m:func>
                        <m:funcPr>
                          <m:ctrlPr>
                            <a:rPr lang="en-US" i="1" noProof="0" smtClean="0">
                              <a:latin typeface="Cambria Math" panose="02040503050406030204" pitchFamily="18" charset="0"/>
                              <a:ea typeface="Cambria Math" panose="02040503050406030204" pitchFamily="18" charset="0"/>
                            </a:rPr>
                          </m:ctrlPr>
                        </m:funcPr>
                        <m:fName>
                          <m:limLow>
                            <m:limLowPr>
                              <m:ctrlPr>
                                <a:rPr lang="en-US" i="1" noProof="0" smtClean="0">
                                  <a:latin typeface="Cambria Math" panose="02040503050406030204" pitchFamily="18" charset="0"/>
                                  <a:ea typeface="Cambria Math" panose="02040503050406030204" pitchFamily="18" charset="0"/>
                                </a:rPr>
                              </m:ctrlPr>
                            </m:limLowPr>
                            <m:e>
                              <m:r>
                                <m:rPr>
                                  <m:sty m:val="p"/>
                                </m:rPr>
                                <a:rPr lang="en-US" i="0" noProof="0" smtClean="0">
                                  <a:latin typeface="Cambria Math" panose="02040503050406030204" pitchFamily="18" charset="0"/>
                                  <a:ea typeface="Cambria Math" panose="02040503050406030204" pitchFamily="18" charset="0"/>
                                </a:rPr>
                                <m:t>max</m:t>
                              </m:r>
                            </m:e>
                            <m:lim>
                              <m:r>
                                <a:rPr lang="en-US" b="0" i="1" noProof="0" smtClean="0">
                                  <a:latin typeface="Cambria Math" panose="02040503050406030204" pitchFamily="18" charset="0"/>
                                  <a:ea typeface="Cambria Math" panose="02040503050406030204" pitchFamily="18" charset="0"/>
                                </a:rPr>
                                <m:t>𝑗</m:t>
                              </m:r>
                              <m:r>
                                <a:rPr lang="en-US" b="0"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𝑈</m:t>
                              </m:r>
                            </m:lim>
                          </m:limLow>
                        </m:fName>
                        <m:e>
                          <m:d>
                            <m:dPr>
                              <m:ctrlPr>
                                <a:rPr lang="en-US" i="1" noProof="0" smtClean="0">
                                  <a:latin typeface="Cambria Math" panose="02040503050406030204" pitchFamily="18" charset="0"/>
                                  <a:ea typeface="Cambria Math" panose="02040503050406030204" pitchFamily="18" charset="0"/>
                                </a:rPr>
                              </m:ctrlPr>
                            </m:dPr>
                            <m:e>
                              <m:sSub>
                                <m:sSubPr>
                                  <m:ctrlPr>
                                    <a:rPr lang="en-US"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𝑐</m:t>
                                  </m:r>
                                </m:e>
                                <m:sub>
                                  <m:r>
                                    <a:rPr lang="en-US" b="0" i="1" noProof="0" smtClean="0">
                                      <a:latin typeface="Cambria Math" panose="02040503050406030204" pitchFamily="18" charset="0"/>
                                      <a:ea typeface="Cambria Math" panose="02040503050406030204" pitchFamily="18" charset="0"/>
                                    </a:rPr>
                                    <m:t>0</m:t>
                                  </m:r>
                                  <m:r>
                                    <a:rPr lang="en-US" b="0" i="1" noProof="0" smtClean="0">
                                      <a:latin typeface="Cambria Math" panose="02040503050406030204" pitchFamily="18" charset="0"/>
                                      <a:ea typeface="Cambria Math" panose="02040503050406030204" pitchFamily="18" charset="0"/>
                                    </a:rPr>
                                    <m:t>𝑗</m:t>
                                  </m:r>
                                </m:sub>
                              </m:sSub>
                              <m:r>
                                <a:rPr lang="en-US" b="0" i="1" noProof="0" smtClean="0">
                                  <a:latin typeface="Cambria Math" panose="02040503050406030204" pitchFamily="18" charset="0"/>
                                  <a:ea typeface="Cambria Math" panose="02040503050406030204" pitchFamily="18" charset="0"/>
                                </a:rPr>
                                <m:t>+</m:t>
                              </m:r>
                              <m:sSub>
                                <m:sSubPr>
                                  <m:ctrlPr>
                                    <a:rPr lang="en-US" b="0"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𝑐</m:t>
                                  </m:r>
                                </m:e>
                                <m:sub>
                                  <m:r>
                                    <a:rPr lang="en-US" b="0" i="1" noProof="0" smtClean="0">
                                      <a:latin typeface="Cambria Math" panose="02040503050406030204" pitchFamily="18" charset="0"/>
                                      <a:ea typeface="Cambria Math" panose="02040503050406030204" pitchFamily="18" charset="0"/>
                                    </a:rPr>
                                    <m:t>𝑗</m:t>
                                  </m:r>
                                  <m:r>
                                    <a:rPr lang="en-US" b="0" i="1" noProof="0" smtClean="0">
                                      <a:latin typeface="Cambria Math" panose="02040503050406030204" pitchFamily="18" charset="0"/>
                                      <a:ea typeface="Cambria Math" panose="02040503050406030204" pitchFamily="18" charset="0"/>
                                    </a:rPr>
                                    <m:t>0</m:t>
                                  </m:r>
                                </m:sub>
                              </m:sSub>
                            </m:e>
                          </m:d>
                        </m:e>
                      </m:func>
                    </m:oMath>
                  </m:oMathPara>
                </a14:m>
                <a:endParaRPr lang="en-US" noProof="0" dirty="0"/>
              </a:p>
              <a:p>
                <a:r>
                  <a:rPr lang="en-US" noProof="0" dirty="0"/>
                  <a:t>State constraint:</a:t>
                </a:r>
              </a:p>
              <a:p>
                <a:pPr marL="0" indent="0">
                  <a:buNone/>
                </a:pPr>
                <a14:m>
                  <m:oMathPara xmlns:m="http://schemas.openxmlformats.org/officeDocument/2006/math">
                    <m:oMathParaPr>
                      <m:jc m:val="centerGroup"/>
                    </m:oMathParaPr>
                    <m:oMath xmlns:m="http://schemas.openxmlformats.org/officeDocument/2006/math">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𝑖</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𝑖</m:t>
                                  </m:r>
                                </m:e>
                                <m:sub>
                                  <m:r>
                                    <a:rPr lang="en-US" i="1" noProof="0" smtClean="0">
                                      <a:latin typeface="Cambria Math" panose="02040503050406030204" pitchFamily="18" charset="0"/>
                                    </a:rPr>
                                    <m:t>𝑚</m:t>
                                  </m:r>
                                </m:sub>
                              </m:sSub>
                            </m:e>
                          </m:d>
                          <m:r>
                            <a:rPr lang="en-US" i="1" noProof="0" smtClean="0">
                              <a:latin typeface="Cambria Math" panose="02040503050406030204" pitchFamily="18" charset="0"/>
                            </a:rPr>
                            <m:t>,</m:t>
                          </m:r>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𝑙</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𝑙</m:t>
                                  </m:r>
                                </m:e>
                                <m:sub>
                                  <m:r>
                                    <a:rPr lang="en-US" i="1" noProof="0" smtClean="0">
                                      <a:latin typeface="Cambria Math" panose="02040503050406030204" pitchFamily="18" charset="0"/>
                                    </a:rPr>
                                    <m:t>𝑚</m:t>
                                  </m:r>
                                </m:sub>
                              </m:sSub>
                            </m:e>
                          </m:d>
                          <m:r>
                            <a:rPr lang="en-US" i="1" noProof="0" smtClean="0">
                              <a:latin typeface="Cambria Math" panose="02040503050406030204" pitchFamily="18" charset="0"/>
                            </a:rPr>
                            <m:t>,</m:t>
                          </m:r>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𝑝</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𝑝</m:t>
                                  </m:r>
                                </m:e>
                                <m:sub>
                                  <m:r>
                                    <a:rPr lang="en-US" i="1" noProof="0" smtClean="0">
                                      <a:latin typeface="Cambria Math" panose="02040503050406030204" pitchFamily="18" charset="0"/>
                                    </a:rPr>
                                    <m:t>𝑚</m:t>
                                  </m:r>
                                </m:sub>
                              </m:sSub>
                            </m:e>
                          </m:d>
                          <m:r>
                            <a:rPr lang="en-US" i="1" noProof="0" smtClean="0">
                              <a:latin typeface="Cambria Math" panose="02040503050406030204" pitchFamily="18" charset="0"/>
                            </a:rPr>
                            <m:t>,</m:t>
                          </m:r>
                          <m:r>
                            <a:rPr lang="en-US" i="1" noProof="0" smtClean="0">
                              <a:latin typeface="Cambria Math" panose="02040503050406030204" pitchFamily="18" charset="0"/>
                            </a:rPr>
                            <m:t>𝑘</m:t>
                          </m:r>
                        </m:e>
                      </m:d>
                      <m:r>
                        <a:rPr lang="en-US"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𝑖𝑓</m:t>
                      </m:r>
                      <m:r>
                        <a:rPr lang="en-US" b="0" i="1" noProof="0" smtClean="0">
                          <a:latin typeface="Cambria Math" panose="02040503050406030204" pitchFamily="18" charset="0"/>
                          <a:ea typeface="Cambria Math" panose="02040503050406030204" pitchFamily="18" charset="0"/>
                        </a:rPr>
                        <m:t>  </m:t>
                      </m:r>
                      <m:d>
                        <m:dPr>
                          <m:begChr m:val="|"/>
                          <m:endChr m:val="|"/>
                          <m:ctrlPr>
                            <a:rPr lang="en-US" b="0" i="1" noProof="0" smtClean="0">
                              <a:latin typeface="Cambria Math" panose="02040503050406030204" pitchFamily="18" charset="0"/>
                              <a:ea typeface="Cambria Math" panose="02040503050406030204" pitchFamily="18" charset="0"/>
                            </a:rPr>
                          </m:ctrlPr>
                        </m:dPr>
                        <m:e>
                          <m:r>
                            <a:rPr lang="en-US" b="0" i="1" noProof="0" smtClean="0">
                              <a:latin typeface="Cambria Math" panose="02040503050406030204" pitchFamily="18" charset="0"/>
                              <a:ea typeface="Cambria Math" panose="02040503050406030204" pitchFamily="18" charset="0"/>
                            </a:rPr>
                            <m:t>𝑈</m:t>
                          </m:r>
                        </m:e>
                      </m:d>
                      <m:r>
                        <a:rPr lang="en-US" b="0" i="1" noProof="0" smtClean="0">
                          <a:latin typeface="Cambria Math" panose="02040503050406030204" pitchFamily="18" charset="0"/>
                          <a:ea typeface="Cambria Math" panose="02040503050406030204" pitchFamily="18" charset="0"/>
                        </a:rPr>
                        <m:t>&lt;</m:t>
                      </m:r>
                      <m:r>
                        <a:rPr lang="en-US" b="0" i="1" noProof="0" smtClean="0">
                          <a:latin typeface="Cambria Math" panose="02040503050406030204" pitchFamily="18" charset="0"/>
                          <a:ea typeface="Cambria Math" panose="02040503050406030204" pitchFamily="18" charset="0"/>
                        </a:rPr>
                        <m:t>𝑚</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𝑘</m:t>
                      </m:r>
                      <m:r>
                        <a:rPr lang="en-US" b="0" i="1" noProof="0" smtClean="0">
                          <a:latin typeface="Cambria Math" panose="02040503050406030204" pitchFamily="18" charset="0"/>
                          <a:ea typeface="Cambria Math" panose="02040503050406030204" pitchFamily="18" charset="0"/>
                        </a:rPr>
                        <m:t> </m:t>
                      </m:r>
                    </m:oMath>
                  </m:oMathPara>
                </a14:m>
                <a:endParaRPr lang="en-US" noProof="0" dirty="0"/>
              </a:p>
              <a:p>
                <a:endParaRPr lang="en-US" noProof="0" dirty="0"/>
              </a:p>
              <a:p>
                <a:pPr marL="0" indent="0">
                  <a:buNone/>
                </a:pPr>
                <a:endParaRPr lang="en-US" noProof="0" dirty="0"/>
              </a:p>
            </p:txBody>
          </p:sp>
        </mc:Choice>
        <mc:Fallback xmlns="">
          <p:sp>
            <p:nvSpPr>
              <p:cNvPr id="3" name="Segnaposto contenuto 2">
                <a:extLst>
                  <a:ext uri="{FF2B5EF4-FFF2-40B4-BE49-F238E27FC236}">
                    <a16:creationId xmlns:a16="http://schemas.microsoft.com/office/drawing/2014/main" id="{89FEBE17-9008-8DD8-BD6D-C43AA85AF660}"/>
                  </a:ext>
                </a:extLst>
              </p:cNvPr>
              <p:cNvSpPr>
                <a:spLocks noGrp="1" noRot="1" noChangeAspect="1" noMove="1" noResize="1" noEditPoints="1" noAdjustHandles="1" noChangeArrowheads="1" noChangeShapeType="1" noTextEdit="1"/>
              </p:cNvSpPr>
              <p:nvPr>
                <p:ph idx="1"/>
              </p:nvPr>
            </p:nvSpPr>
            <p:spPr>
              <a:xfrm>
                <a:off x="261257" y="1534886"/>
                <a:ext cx="11767457" cy="4642077"/>
              </a:xfrm>
              <a:blipFill>
                <a:blip r:embed="rId2"/>
                <a:stretch>
                  <a:fillRect l="-933" t="-2365"/>
                </a:stretch>
              </a:blipFill>
            </p:spPr>
            <p:txBody>
              <a:bodyPr/>
              <a:lstStyle/>
              <a:p>
                <a:r>
                  <a:rPr lang="it-IT">
                    <a:noFill/>
                  </a:rPr>
                  <a:t> </a:t>
                </a:r>
              </a:p>
            </p:txBody>
          </p:sp>
        </mc:Fallback>
      </mc:AlternateContent>
    </p:spTree>
    <p:extLst>
      <p:ext uri="{BB962C8B-B14F-4D97-AF65-F5344CB8AC3E}">
        <p14:creationId xmlns:p14="http://schemas.microsoft.com/office/powerpoint/2010/main" val="3731639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248742-9C52-096E-DB73-8EE23FDCCA4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9177134-C761-1AB2-A35C-79265C862A49}"/>
              </a:ext>
            </a:extLst>
          </p:cNvPr>
          <p:cNvSpPr>
            <a:spLocks noGrp="1"/>
          </p:cNvSpPr>
          <p:nvPr>
            <p:ph type="title"/>
          </p:nvPr>
        </p:nvSpPr>
        <p:spPr>
          <a:xfrm>
            <a:off x="838200" y="365126"/>
            <a:ext cx="10515600" cy="734332"/>
          </a:xfrm>
        </p:spPr>
        <p:txBody>
          <a:bodyPr/>
          <a:lstStyle/>
          <a:p>
            <a:pPr algn="ctr"/>
            <a:r>
              <a:rPr lang="en-US" noProof="0" dirty="0"/>
              <a:t>First DIDP model</a:t>
            </a:r>
          </a:p>
        </p:txBody>
      </p:sp>
      <p:sp>
        <p:nvSpPr>
          <p:cNvPr id="4" name="Segnaposto contenuto 3">
            <a:extLst>
              <a:ext uri="{FF2B5EF4-FFF2-40B4-BE49-F238E27FC236}">
                <a16:creationId xmlns:a16="http://schemas.microsoft.com/office/drawing/2014/main" id="{F7D0CF36-2B48-948B-BAC3-8740A7E77F0E}"/>
              </a:ext>
            </a:extLst>
          </p:cNvPr>
          <p:cNvSpPr>
            <a:spLocks noGrp="1"/>
          </p:cNvSpPr>
          <p:nvPr>
            <p:ph sz="half" idx="2"/>
          </p:nvPr>
        </p:nvSpPr>
        <p:spPr>
          <a:xfrm>
            <a:off x="838200" y="1240971"/>
            <a:ext cx="10515600" cy="4935992"/>
          </a:xfrm>
        </p:spPr>
        <p:txBody>
          <a:bodyPr>
            <a:normAutofit lnSpcReduction="10000"/>
          </a:bodyPr>
          <a:lstStyle/>
          <a:p>
            <a:r>
              <a:rPr lang="en-US" noProof="0" dirty="0"/>
              <a:t>As seen in the formulation of the model, to enforce the implied constraint it is necessary to define the number of active vehicles as a state variable.</a:t>
            </a:r>
          </a:p>
          <a:p>
            <a:r>
              <a:rPr lang="en-US" dirty="0"/>
              <a:t>For this reason, two different (but very similar) types of transitions are needed: adding a location to an already not empty path and adding the first location to a path.</a:t>
            </a:r>
          </a:p>
          <a:p>
            <a:r>
              <a:rPr lang="en-US" noProof="0" dirty="0"/>
              <a:t>The </a:t>
            </a:r>
            <a:r>
              <a:rPr lang="en-US" dirty="0"/>
              <a:t>latter is needed because it has the additional effect of increasing the number of active vehicles k.</a:t>
            </a:r>
          </a:p>
          <a:p>
            <a:r>
              <a:rPr lang="en-US" noProof="0" dirty="0"/>
              <a:t>For the models without the implied constraint,  it is possible to define just one type of transition from the current location </a:t>
            </a:r>
            <a:r>
              <a:rPr lang="en-US" dirty="0"/>
              <a:t>to</a:t>
            </a:r>
            <a:r>
              <a:rPr lang="en-US" noProof="0" dirty="0"/>
              <a:t> a location different from the depot, reducing the</a:t>
            </a:r>
            <a:r>
              <a:rPr lang="en-US" dirty="0"/>
              <a:t> complexity of the model.</a:t>
            </a:r>
            <a:endParaRPr lang="en-US" noProof="0" dirty="0"/>
          </a:p>
        </p:txBody>
      </p:sp>
    </p:spTree>
    <p:extLst>
      <p:ext uri="{BB962C8B-B14F-4D97-AF65-F5344CB8AC3E}">
        <p14:creationId xmlns:p14="http://schemas.microsoft.com/office/powerpoint/2010/main" val="1963682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DC4297-E7F9-4A24-A812-CAD2E05C437C}"/>
              </a:ext>
            </a:extLst>
          </p:cNvPr>
          <p:cNvSpPr>
            <a:spLocks noGrp="1"/>
          </p:cNvSpPr>
          <p:nvPr>
            <p:ph type="title"/>
          </p:nvPr>
        </p:nvSpPr>
        <p:spPr/>
        <p:txBody>
          <a:bodyPr/>
          <a:lstStyle/>
          <a:p>
            <a:r>
              <a:rPr lang="en-US" noProof="0" dirty="0"/>
              <a:t>Second Model: DIDP Formulation</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7E1FC194-9D5E-1E05-4811-81627C1C1EE4}"/>
                  </a:ext>
                </a:extLst>
              </p:cNvPr>
              <p:cNvSpPr>
                <a:spLocks noGrp="1"/>
              </p:cNvSpPr>
              <p:nvPr>
                <p:ph idx="1"/>
              </p:nvPr>
            </p:nvSpPr>
            <p:spPr>
              <a:xfrm>
                <a:off x="838200" y="1825625"/>
                <a:ext cx="4876800" cy="4351338"/>
              </a:xfrm>
            </p:spPr>
            <p:txBody>
              <a:bodyPr/>
              <a:lstStyle/>
              <a:p>
                <a:pPr marL="0" indent="0">
                  <a:buNone/>
                </a:pPr>
                <a:r>
                  <a:rPr lang="en-US" noProof="0" dirty="0"/>
                  <a:t>State Variables:</a:t>
                </a:r>
              </a:p>
              <a:p>
                <a:r>
                  <a:rPr lang="en-US" noProof="0" dirty="0"/>
                  <a:t>U: set of unvisited customers</a:t>
                </a:r>
              </a:p>
              <a:p>
                <a:r>
                  <a:rPr lang="en-US" noProof="0" dirty="0" err="1"/>
                  <a:t>i</a:t>
                </a:r>
                <a:r>
                  <a:rPr lang="en-US" noProof="0" dirty="0"/>
                  <a:t> : location</a:t>
                </a:r>
              </a:p>
              <a:p>
                <a14:m>
                  <m:oMath xmlns:m="http://schemas.openxmlformats.org/officeDocument/2006/math">
                    <m:r>
                      <a:rPr lang="en-US" i="1" noProof="0" smtClean="0">
                        <a:latin typeface="Cambria Math" panose="02040503050406030204" pitchFamily="18" charset="0"/>
                      </a:rPr>
                      <m:t>𝑙</m:t>
                    </m:r>
                    <m:r>
                      <a:rPr lang="en-US" b="0" i="1" noProof="0" smtClean="0">
                        <a:latin typeface="Cambria Math" panose="02040503050406030204" pitchFamily="18" charset="0"/>
                      </a:rPr>
                      <m:t> : </m:t>
                    </m:r>
                  </m:oMath>
                </a14:m>
                <a:r>
                  <a:rPr lang="en-US" noProof="0" dirty="0"/>
                  <a:t>load</a:t>
                </a:r>
              </a:p>
              <a:p>
                <a14:m>
                  <m:oMath xmlns:m="http://schemas.openxmlformats.org/officeDocument/2006/math">
                    <m:r>
                      <a:rPr lang="en-US" b="0" i="1" noProof="0" smtClean="0">
                        <a:latin typeface="Cambria Math" panose="02040503050406030204" pitchFamily="18" charset="0"/>
                      </a:rPr>
                      <m:t>𝑘</m:t>
                    </m:r>
                    <m:r>
                      <a:rPr lang="en-US" b="0" i="1" noProof="0" smtClean="0">
                        <a:latin typeface="Cambria Math" panose="02040503050406030204" pitchFamily="18" charset="0"/>
                      </a:rPr>
                      <m:t> </m:t>
                    </m:r>
                  </m:oMath>
                </a14:m>
                <a:r>
                  <a:rPr lang="en-US" noProof="0" dirty="0"/>
                  <a:t>: used vehicles</a:t>
                </a:r>
              </a:p>
              <a:p>
                <a:r>
                  <a:rPr lang="en-US" b="0" noProof="0" dirty="0"/>
                  <a:t>p</a:t>
                </a:r>
                <a14:m>
                  <m:oMath xmlns:m="http://schemas.openxmlformats.org/officeDocument/2006/math">
                    <m:r>
                      <a:rPr lang="en-US" b="0" i="1" noProof="0" smtClean="0">
                        <a:latin typeface="Cambria Math" panose="02040503050406030204" pitchFamily="18" charset="0"/>
                      </a:rPr>
                      <m:t> </m:t>
                    </m:r>
                  </m:oMath>
                </a14:m>
                <a:r>
                  <a:rPr lang="en-US" noProof="0" dirty="0"/>
                  <a:t>: partial </a:t>
                </a:r>
                <a:r>
                  <a:rPr lang="en-US" dirty="0"/>
                  <a:t>distance</a:t>
                </a:r>
                <a:endParaRPr lang="en-US" noProof="0" dirty="0"/>
              </a:p>
              <a:p>
                <a:endParaRPr lang="en-US" noProof="0" dirty="0"/>
              </a:p>
              <a:p>
                <a:pPr marL="0" indent="0">
                  <a:buNone/>
                </a:pPr>
                <a:endParaRPr lang="en-US" noProof="0" dirty="0"/>
              </a:p>
            </p:txBody>
          </p:sp>
        </mc:Choice>
        <mc:Fallback xmlns="">
          <p:sp>
            <p:nvSpPr>
              <p:cNvPr id="3" name="Segnaposto contenuto 2">
                <a:extLst>
                  <a:ext uri="{FF2B5EF4-FFF2-40B4-BE49-F238E27FC236}">
                    <a16:creationId xmlns:a16="http://schemas.microsoft.com/office/drawing/2014/main" id="{7E1FC194-9D5E-1E05-4811-81627C1C1EE4}"/>
                  </a:ext>
                </a:extLst>
              </p:cNvPr>
              <p:cNvSpPr>
                <a:spLocks noGrp="1" noRot="1" noChangeAspect="1" noMove="1" noResize="1" noEditPoints="1" noAdjustHandles="1" noChangeArrowheads="1" noChangeShapeType="1" noTextEdit="1"/>
              </p:cNvSpPr>
              <p:nvPr>
                <p:ph idx="1"/>
              </p:nvPr>
            </p:nvSpPr>
            <p:spPr>
              <a:xfrm>
                <a:off x="838200" y="1825625"/>
                <a:ext cx="4876800" cy="4351338"/>
              </a:xfrm>
              <a:blipFill>
                <a:blip r:embed="rId2"/>
                <a:stretch>
                  <a:fillRect l="-2625" t="-2381" r="-2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Segnaposto contenuto 2">
                <a:extLst>
                  <a:ext uri="{FF2B5EF4-FFF2-40B4-BE49-F238E27FC236}">
                    <a16:creationId xmlns:a16="http://schemas.microsoft.com/office/drawing/2014/main" id="{23C5FB54-3062-1629-10C4-6A7A5EEA3FFC}"/>
                  </a:ext>
                </a:extLst>
              </p:cNvPr>
              <p:cNvSpPr txBox="1">
                <a:spLocks/>
              </p:cNvSpPr>
              <p:nvPr/>
            </p:nvSpPr>
            <p:spPr>
              <a:xfrm>
                <a:off x="6095999" y="1825625"/>
                <a:ext cx="576943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noProof="0" dirty="0"/>
                  <a:t>Constants:</a:t>
                </a:r>
              </a:p>
              <a:p>
                <a:r>
                  <a:rPr lang="en-US" noProof="0" dirty="0"/>
                  <a:t>N: customers (0 is the depot)</a:t>
                </a:r>
              </a:p>
              <a:p>
                <a:r>
                  <a:rPr lang="en-US" noProof="0" dirty="0"/>
                  <a:t>m: number of vehicles.</a:t>
                </a:r>
              </a:p>
              <a:p>
                <a14:m>
                  <m:oMath xmlns:m="http://schemas.openxmlformats.org/officeDocument/2006/math">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𝑐</m:t>
                        </m:r>
                      </m:e>
                      <m:sub>
                        <m:r>
                          <a:rPr lang="en-US" b="0" i="1" noProof="0" smtClean="0">
                            <a:latin typeface="Cambria Math" panose="02040503050406030204" pitchFamily="18" charset="0"/>
                          </a:rPr>
                          <m:t>𝑖𝑗</m:t>
                        </m:r>
                      </m:sub>
                    </m:sSub>
                  </m:oMath>
                </a14:m>
                <a:r>
                  <a:rPr lang="en-US" noProof="0" dirty="0"/>
                  <a:t>: travel cost from </a:t>
                </a:r>
                <a:r>
                  <a:rPr lang="en-US" noProof="0" dirty="0" err="1"/>
                  <a:t>i</a:t>
                </a:r>
                <a:r>
                  <a:rPr lang="en-US" noProof="0" dirty="0"/>
                  <a:t> to j</a:t>
                </a:r>
              </a:p>
              <a:p>
                <a:r>
                  <a:rPr lang="en-US" noProof="0" dirty="0"/>
                  <a:t>q </a:t>
                </a:r>
                <a14:m>
                  <m:oMath xmlns:m="http://schemas.openxmlformats.org/officeDocument/2006/math">
                    <m:r>
                      <a:rPr lang="en-US" b="0" i="1" noProof="0" smtClean="0">
                        <a:latin typeface="Cambria Math" panose="02040503050406030204" pitchFamily="18" charset="0"/>
                      </a:rPr>
                      <m:t>:</m:t>
                    </m:r>
                  </m:oMath>
                </a14:m>
                <a:r>
                  <a:rPr lang="en-US" noProof="0" dirty="0"/>
                  <a:t> vehicle’s capacity </a:t>
                </a:r>
              </a:p>
              <a:p>
                <a14:m>
                  <m:oMath xmlns:m="http://schemas.openxmlformats.org/officeDocument/2006/math">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𝑑</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𝑑</m:t>
                            </m:r>
                          </m:e>
                          <m:sub>
                            <m:r>
                              <a:rPr lang="en-US" b="0" i="1" noProof="0" smtClean="0">
                                <a:latin typeface="Cambria Math" panose="02040503050406030204" pitchFamily="18" charset="0"/>
                              </a:rPr>
                              <m:t>𝑛</m:t>
                            </m:r>
                            <m:r>
                              <a:rPr lang="en-US" b="0" i="1" noProof="0" smtClean="0">
                                <a:latin typeface="Cambria Math" panose="02040503050406030204" pitchFamily="18" charset="0"/>
                              </a:rPr>
                              <m:t>−1</m:t>
                            </m:r>
                          </m:sub>
                        </m:sSub>
                      </m:e>
                    </m:d>
                    <m:r>
                      <a:rPr lang="en-US" i="1" noProof="0" smtClean="0">
                        <a:latin typeface="Cambria Math" panose="02040503050406030204" pitchFamily="18" charset="0"/>
                      </a:rPr>
                      <m:t> </m:t>
                    </m:r>
                  </m:oMath>
                </a14:m>
                <a:r>
                  <a:rPr lang="en-US" noProof="0" dirty="0"/>
                  <a:t>: customers’ demands </a:t>
                </a:r>
              </a:p>
              <a:p>
                <a:pPr marL="0" indent="0">
                  <a:buNone/>
                </a:pPr>
                <a:endParaRPr lang="en-US" noProof="0" dirty="0"/>
              </a:p>
              <a:p>
                <a:pPr marL="0" indent="0">
                  <a:buFont typeface="Arial" panose="020B0604020202020204" pitchFamily="34" charset="0"/>
                  <a:buNone/>
                </a:pPr>
                <a:endParaRPr lang="en-US" noProof="0" dirty="0"/>
              </a:p>
            </p:txBody>
          </p:sp>
        </mc:Choice>
        <mc:Fallback xmlns="">
          <p:sp>
            <p:nvSpPr>
              <p:cNvPr id="4" name="Segnaposto contenuto 2">
                <a:extLst>
                  <a:ext uri="{FF2B5EF4-FFF2-40B4-BE49-F238E27FC236}">
                    <a16:creationId xmlns:a16="http://schemas.microsoft.com/office/drawing/2014/main" id="{23C5FB54-3062-1629-10C4-6A7A5EEA3FFC}"/>
                  </a:ext>
                </a:extLst>
              </p:cNvPr>
              <p:cNvSpPr txBox="1">
                <a:spLocks noRot="1" noChangeAspect="1" noMove="1" noResize="1" noEditPoints="1" noAdjustHandles="1" noChangeArrowheads="1" noChangeShapeType="1" noTextEdit="1"/>
              </p:cNvSpPr>
              <p:nvPr/>
            </p:nvSpPr>
            <p:spPr>
              <a:xfrm>
                <a:off x="6095999" y="1825625"/>
                <a:ext cx="5769430" cy="4351338"/>
              </a:xfrm>
              <a:prstGeom prst="rect">
                <a:avLst/>
              </a:prstGeom>
              <a:blipFill>
                <a:blip r:embed="rId3"/>
                <a:stretch>
                  <a:fillRect l="-2114" t="-2381"/>
                </a:stretch>
              </a:blipFill>
            </p:spPr>
            <p:txBody>
              <a:bodyPr/>
              <a:lstStyle/>
              <a:p>
                <a:r>
                  <a:rPr lang="it-IT">
                    <a:noFill/>
                  </a:rPr>
                  <a:t> </a:t>
                </a:r>
              </a:p>
            </p:txBody>
          </p:sp>
        </mc:Fallback>
      </mc:AlternateContent>
    </p:spTree>
    <p:extLst>
      <p:ext uri="{BB962C8B-B14F-4D97-AF65-F5344CB8AC3E}">
        <p14:creationId xmlns:p14="http://schemas.microsoft.com/office/powerpoint/2010/main" val="292140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12959F-631F-8D52-C32B-6BDDBD5E6E62}"/>
              </a:ext>
            </a:extLst>
          </p:cNvPr>
          <p:cNvSpPr>
            <a:spLocks noGrp="1"/>
          </p:cNvSpPr>
          <p:nvPr>
            <p:ph type="title"/>
          </p:nvPr>
        </p:nvSpPr>
        <p:spPr>
          <a:xfrm>
            <a:off x="838200" y="365126"/>
            <a:ext cx="10515600" cy="669018"/>
          </a:xfrm>
        </p:spPr>
        <p:txBody>
          <a:bodyPr>
            <a:normAutofit fontScale="90000"/>
          </a:bodyPr>
          <a:lstStyle/>
          <a:p>
            <a:pPr algn="ctr"/>
            <a:r>
              <a:rPr lang="en-US" noProof="0" dirty="0"/>
              <a:t>Second Model: DIDP Formulation</a:t>
            </a:r>
          </a:p>
        </p:txBody>
      </p:sp>
      <mc:AlternateContent xmlns:mc="http://schemas.openxmlformats.org/markup-compatibility/2006" xmlns:a14="http://schemas.microsoft.com/office/drawing/2010/main">
        <mc:Choice Requires="a14">
          <p:sp>
            <p:nvSpPr>
              <p:cNvPr id="4" name="テキスト ボックス 5">
                <a:extLst>
                  <a:ext uri="{FF2B5EF4-FFF2-40B4-BE49-F238E27FC236}">
                    <a16:creationId xmlns:a16="http://schemas.microsoft.com/office/drawing/2014/main" id="{F0F1726E-96EE-CD05-89C3-14B5F78C5C56}"/>
                  </a:ext>
                </a:extLst>
              </p:cNvPr>
              <p:cNvSpPr txBox="1">
                <a:spLocks noGrp="1"/>
              </p:cNvSpPr>
              <p:nvPr>
                <p:ph idx="1"/>
              </p:nvPr>
            </p:nvSpPr>
            <p:spPr>
              <a:xfrm>
                <a:off x="125185" y="1034144"/>
                <a:ext cx="11941629" cy="4920129"/>
              </a:xfrm>
              <a:prstGeom prst="rect">
                <a:avLst/>
              </a:prstGeom>
              <a:noFill/>
            </p:spPr>
            <p:txBody>
              <a:bodyPr wrap="square" lIns="0" tIns="0" rIns="0" bIns="0" rtlCol="0">
                <a:spAutoFit/>
              </a:bodyPr>
              <a:lstStyle/>
              <a:p>
                <a:pPr marL="0" indent="0">
                  <a:buNone/>
                </a:pPr>
                <a14:m>
                  <m:oMathPara xmlns:m="http://schemas.openxmlformats.org/officeDocument/2006/math">
                    <m:oMathParaPr>
                      <m:jc m:val="left"/>
                    </m:oMathParaPr>
                    <m:oMath xmlns:m="http://schemas.openxmlformats.org/officeDocument/2006/math">
                      <m:r>
                        <m:rPr>
                          <m:sty m:val="p"/>
                        </m:rPr>
                        <a:rPr lang="en-US" sz="1875" noProof="0" smtClean="0">
                          <a:latin typeface="Cambria Math" panose="02040503050406030204" pitchFamily="18" charset="0"/>
                        </a:rPr>
                        <m:t>compute</m:t>
                      </m:r>
                      <m:r>
                        <a:rPr lang="en-US" sz="1875" i="1" noProof="0">
                          <a:latin typeface="Cambria Math" panose="02040503050406030204" pitchFamily="18" charset="0"/>
                        </a:rPr>
                        <m:t> </m:t>
                      </m:r>
                      <m:r>
                        <a:rPr lang="en-US" sz="1875" i="1" noProof="0" smtClean="0">
                          <a:latin typeface="Cambria Math" panose="02040503050406030204" pitchFamily="18" charset="0"/>
                        </a:rPr>
                        <m:t>𝑉</m:t>
                      </m:r>
                      <m:r>
                        <a:rPr lang="en-US" sz="1875" i="1" noProof="0">
                          <a:latin typeface="Cambria Math" panose="02040503050406030204" pitchFamily="18" charset="0"/>
                        </a:rPr>
                        <m:t>(</m:t>
                      </m:r>
                      <m:r>
                        <a:rPr lang="en-US" sz="1875" i="1" noProof="0">
                          <a:latin typeface="Cambria Math" panose="02040503050406030204" pitchFamily="18" charset="0"/>
                        </a:rPr>
                        <m:t>𝑁</m:t>
                      </m:r>
                      <m:r>
                        <a:rPr lang="en-US" sz="1875" i="1" noProof="0">
                          <a:latin typeface="Cambria Math" panose="02040503050406030204" pitchFamily="18" charset="0"/>
                        </a:rPr>
                        <m:t> \</m:t>
                      </m:r>
                      <m:r>
                        <m:rPr>
                          <m:lit/>
                        </m:rPr>
                        <a:rPr lang="en-US" sz="1875" i="1" noProof="0">
                          <a:latin typeface="Cambria Math" panose="02040503050406030204" pitchFamily="18" charset="0"/>
                        </a:rPr>
                        <m:t> </m:t>
                      </m:r>
                      <m:d>
                        <m:dPr>
                          <m:begChr m:val="{"/>
                          <m:endChr m:val="}"/>
                          <m:ctrlPr>
                            <a:rPr lang="en-US" sz="1875" i="1" noProof="0">
                              <a:latin typeface="Cambria Math" panose="02040503050406030204" pitchFamily="18" charset="0"/>
                            </a:rPr>
                          </m:ctrlPr>
                        </m:dPr>
                        <m:e>
                          <m:r>
                            <a:rPr lang="en-US" sz="1875" i="1" noProof="0">
                              <a:latin typeface="Cambria Math" panose="02040503050406030204" pitchFamily="18" charset="0"/>
                            </a:rPr>
                            <m:t>0</m:t>
                          </m:r>
                        </m:e>
                      </m:d>
                      <m:r>
                        <a:rPr lang="en-US" sz="1875" i="1" noProof="0">
                          <a:latin typeface="Cambria Math" panose="02040503050406030204" pitchFamily="18" charset="0"/>
                        </a:rPr>
                        <m:t>,</m:t>
                      </m:r>
                      <m:r>
                        <a:rPr lang="en-US" sz="1875" i="1" noProof="0" smtClean="0">
                          <a:latin typeface="Cambria Math" panose="02040503050406030204" pitchFamily="18" charset="0"/>
                        </a:rPr>
                        <m:t> </m:t>
                      </m:r>
                      <m:r>
                        <a:rPr lang="en-US" sz="1875" b="0" i="1" noProof="0" smtClean="0">
                          <a:latin typeface="Cambria Math" panose="02040503050406030204" pitchFamily="18" charset="0"/>
                        </a:rPr>
                        <m:t>0, 0, 1, 0</m:t>
                      </m:r>
                      <m:r>
                        <a:rPr lang="en-US" sz="1875" i="1" noProof="0">
                          <a:latin typeface="Cambria Math" panose="02040503050406030204" pitchFamily="18" charset="0"/>
                        </a:rPr>
                        <m:t>)</m:t>
                      </m:r>
                    </m:oMath>
                  </m:oMathPara>
                </a14:m>
                <a:endParaRPr lang="en-US" sz="1875" i="1" noProof="0" dirty="0">
                  <a:latin typeface="Cambria Math" panose="02040503050406030204" pitchFamily="18" charset="0"/>
                </a:endParaRPr>
              </a:p>
              <a:p>
                <a:pPr marL="0" indent="0">
                  <a:buNone/>
                </a:pPr>
                <a:endParaRPr lang="en-US" sz="1875" i="1" noProof="0" dirty="0">
                  <a:latin typeface="Cambria Math" panose="02040503050406030204" pitchFamily="18" charset="0"/>
                </a:endParaRPr>
              </a:p>
              <a:p>
                <a:pPr marL="0" indent="0">
                  <a:buNone/>
                </a:pPr>
                <a:endParaRPr lang="en-US" sz="1875" i="1" noProof="0"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75" b="0" i="1" noProof="0" smtClean="0">
                          <a:latin typeface="Cambria Math" panose="02040503050406030204" pitchFamily="18" charset="0"/>
                        </a:rPr>
                        <m:t>𝑉</m:t>
                      </m:r>
                      <m:d>
                        <m:dPr>
                          <m:ctrlPr>
                            <a:rPr lang="en-US" sz="1875" b="0" i="1" noProof="0" smtClean="0">
                              <a:latin typeface="Cambria Math" panose="02040503050406030204" pitchFamily="18" charset="0"/>
                            </a:rPr>
                          </m:ctrlPr>
                        </m:dPr>
                        <m:e>
                          <m:r>
                            <a:rPr lang="en-US" sz="1875" b="0" i="1" noProof="0" smtClean="0">
                              <a:latin typeface="Cambria Math" panose="02040503050406030204" pitchFamily="18" charset="0"/>
                            </a:rPr>
                            <m:t>𝑈</m:t>
                          </m:r>
                          <m:r>
                            <a:rPr lang="en-US" sz="1875" b="0" i="1" noProof="0" smtClean="0">
                              <a:latin typeface="Cambria Math" panose="02040503050406030204" pitchFamily="18" charset="0"/>
                            </a:rPr>
                            <m:t>,</m:t>
                          </m:r>
                          <m:r>
                            <a:rPr lang="en-US" sz="1875" b="0" i="1" noProof="0" smtClean="0">
                              <a:latin typeface="Cambria Math" panose="02040503050406030204" pitchFamily="18" charset="0"/>
                            </a:rPr>
                            <m:t>𝑖</m:t>
                          </m:r>
                          <m:r>
                            <a:rPr lang="en-US" sz="1875" b="0" i="1" noProof="0" smtClean="0">
                              <a:latin typeface="Cambria Math" panose="02040503050406030204" pitchFamily="18" charset="0"/>
                            </a:rPr>
                            <m:t>,</m:t>
                          </m:r>
                          <m:r>
                            <a:rPr lang="en-US" sz="1875" b="0" i="1" noProof="0" smtClean="0">
                              <a:latin typeface="Cambria Math" panose="02040503050406030204" pitchFamily="18" charset="0"/>
                            </a:rPr>
                            <m:t>𝑙</m:t>
                          </m:r>
                          <m:r>
                            <a:rPr lang="en-US" sz="1875" b="0" i="1" noProof="0" smtClean="0">
                              <a:latin typeface="Cambria Math" panose="02040503050406030204" pitchFamily="18" charset="0"/>
                            </a:rPr>
                            <m:t>,</m:t>
                          </m:r>
                          <m:r>
                            <a:rPr lang="en-US" sz="1875" b="0" i="1" noProof="0" smtClean="0">
                              <a:latin typeface="Cambria Math" panose="02040503050406030204" pitchFamily="18" charset="0"/>
                            </a:rPr>
                            <m:t>𝑘</m:t>
                          </m:r>
                          <m:r>
                            <a:rPr lang="en-US" sz="1875" b="0" i="1" noProof="0" smtClean="0">
                              <a:latin typeface="Cambria Math" panose="02040503050406030204" pitchFamily="18" charset="0"/>
                            </a:rPr>
                            <m:t>,</m:t>
                          </m:r>
                          <m:r>
                            <a:rPr lang="en-US" sz="1875" b="0" i="1" noProof="0" smtClean="0">
                              <a:latin typeface="Cambria Math" panose="02040503050406030204" pitchFamily="18" charset="0"/>
                            </a:rPr>
                            <m:t>𝑡</m:t>
                          </m:r>
                        </m:e>
                      </m:d>
                      <m:r>
                        <a:rPr lang="en-US" sz="1875" b="0" i="1" noProof="0" smtClean="0">
                          <a:latin typeface="Cambria Math" panose="02040503050406030204" pitchFamily="18" charset="0"/>
                          <a:ea typeface="Cambria Math" panose="02040503050406030204" pitchFamily="18" charset="0"/>
                        </a:rPr>
                        <m:t>=</m:t>
                      </m:r>
                      <m:d>
                        <m:dPr>
                          <m:begChr m:val="{"/>
                          <m:endChr m:val=""/>
                          <m:ctrlPr>
                            <a:rPr lang="en-US" sz="1875" b="0" i="1" noProof="0" smtClean="0">
                              <a:latin typeface="Cambria Math" panose="02040503050406030204" pitchFamily="18" charset="0"/>
                              <a:ea typeface="Cambria Math" panose="02040503050406030204" pitchFamily="18" charset="0"/>
                            </a:rPr>
                          </m:ctrlPr>
                        </m:dPr>
                        <m:e>
                          <m:eqArr>
                            <m:eqArrPr>
                              <m:ctrlPr>
                                <a:rPr lang="en-US" sz="1875" b="0" i="1" noProof="0" smtClean="0">
                                  <a:latin typeface="Cambria Math" panose="02040503050406030204" pitchFamily="18" charset="0"/>
                                  <a:ea typeface="Cambria Math" panose="02040503050406030204" pitchFamily="18" charset="0"/>
                                </a:rPr>
                              </m:ctrlPr>
                            </m:eqArrPr>
                            <m:e>
                              <m:eqArr>
                                <m:eqArrPr>
                                  <m:ctrlPr>
                                    <a:rPr lang="en-US" sz="1875" b="0" i="1" noProof="0" smtClean="0">
                                      <a:latin typeface="Cambria Math" panose="02040503050406030204" pitchFamily="18" charset="0"/>
                                      <a:ea typeface="Cambria Math" panose="02040503050406030204" pitchFamily="18" charset="0"/>
                                    </a:rPr>
                                  </m:ctrlPr>
                                </m:eqArrPr>
                                <m:e>
                                  <m:r>
                                    <a:rPr lang="en-US" sz="1875" b="0" i="1" noProof="0" smtClean="0">
                                      <a:latin typeface="Cambria Math" panose="02040503050406030204" pitchFamily="18" charset="0"/>
                                      <a:ea typeface="Cambria Math" panose="02040503050406030204" pitchFamily="18" charset="0"/>
                                    </a:rPr>
                                    <m:t>𝑚𝑖𝑛</m:t>
                                  </m:r>
                                  <m:d>
                                    <m:dPr>
                                      <m:begChr m:val="{"/>
                                      <m:endChr m:val=""/>
                                      <m:ctrlPr>
                                        <a:rPr lang="en-US" sz="1875" b="0" i="1" noProof="0" smtClean="0">
                                          <a:latin typeface="Cambria Math" panose="02040503050406030204" pitchFamily="18" charset="0"/>
                                          <a:ea typeface="Cambria Math" panose="02040503050406030204" pitchFamily="18" charset="0"/>
                                        </a:rPr>
                                      </m:ctrlPr>
                                    </m:dPr>
                                    <m:e>
                                      <m:eqArr>
                                        <m:eqArrPr>
                                          <m:ctrlPr>
                                            <a:rPr lang="en-US" sz="1875" b="0" i="1" noProof="0" smtClean="0">
                                              <a:latin typeface="Cambria Math" panose="02040503050406030204" pitchFamily="18" charset="0"/>
                                              <a:ea typeface="Cambria Math" panose="02040503050406030204" pitchFamily="18" charset="0"/>
                                            </a:rPr>
                                          </m:ctrlPr>
                                        </m:eqArrPr>
                                        <m:e>
                                          <m:func>
                                            <m:funcPr>
                                              <m:ctrlPr>
                                                <a:rPr lang="en-US" sz="1875" b="0" i="1" noProof="0" smtClean="0">
                                                  <a:latin typeface="Cambria Math" panose="02040503050406030204" pitchFamily="18" charset="0"/>
                                                  <a:ea typeface="Cambria Math" panose="02040503050406030204" pitchFamily="18" charset="0"/>
                                                </a:rPr>
                                              </m:ctrlPr>
                                            </m:funcPr>
                                            <m:fName>
                                              <m:limLow>
                                                <m:limLowPr>
                                                  <m:ctrlPr>
                                                    <a:rPr lang="en-US" sz="1875" b="0" i="1" noProof="0" smtClean="0">
                                                      <a:latin typeface="Cambria Math" panose="02040503050406030204" pitchFamily="18" charset="0"/>
                                                      <a:ea typeface="Cambria Math" panose="02040503050406030204" pitchFamily="18" charset="0"/>
                                                    </a:rPr>
                                                  </m:ctrlPr>
                                                </m:limLowPr>
                                                <m:e>
                                                  <m:r>
                                                    <m:rPr>
                                                      <m:sty m:val="p"/>
                                                    </m:rPr>
                                                    <a:rPr lang="en-US" sz="1875" b="0" i="0" noProof="0" smtClean="0">
                                                      <a:latin typeface="Cambria Math" panose="02040503050406030204" pitchFamily="18" charset="0"/>
                                                      <a:ea typeface="Cambria Math" panose="02040503050406030204" pitchFamily="18" charset="0"/>
                                                    </a:rPr>
                                                    <m:t>min</m:t>
                                                  </m:r>
                                                </m:e>
                                                <m:lim>
                                                  <m:r>
                                                    <a:rPr lang="en-US" sz="1875" b="0" i="1" noProof="0" smtClean="0">
                                                      <a:latin typeface="Cambria Math" panose="02040503050406030204" pitchFamily="18" charset="0"/>
                                                      <a:ea typeface="Cambria Math" panose="02040503050406030204" pitchFamily="18" charset="0"/>
                                                    </a:rPr>
                                                    <m:t>𝑗</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𝑈</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𝑙</m:t>
                                                  </m:r>
                                                  <m:r>
                                                    <a:rPr lang="en-US" sz="1875" b="0" i="1" noProof="0" smtClean="0">
                                                      <a:latin typeface="Cambria Math" panose="02040503050406030204" pitchFamily="18" charset="0"/>
                                                      <a:ea typeface="Cambria Math" panose="02040503050406030204" pitchFamily="18" charset="0"/>
                                                    </a:rPr>
                                                    <m:t> +</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𝑑</m:t>
                                                      </m:r>
                                                    </m:e>
                                                    <m:sub>
                                                      <m:r>
                                                        <a:rPr lang="en-US" sz="1875" b="0" i="1" noProof="0" smtClean="0">
                                                          <a:latin typeface="Cambria Math" panose="02040503050406030204" pitchFamily="18" charset="0"/>
                                                          <a:ea typeface="Cambria Math" panose="02040503050406030204" pitchFamily="18" charset="0"/>
                                                        </a:rPr>
                                                        <m:t>𝑗</m:t>
                                                      </m:r>
                                                    </m:sub>
                                                  </m:sSub>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𝑞</m:t>
                                                  </m:r>
                                                  <m:r>
                                                    <a:rPr lang="en-US" sz="1875" b="0" i="1" noProof="0" smtClean="0">
                                                      <a:latin typeface="Cambria Math" panose="02040503050406030204" pitchFamily="18" charset="0"/>
                                                      <a:ea typeface="Cambria Math" panose="02040503050406030204" pitchFamily="18" charset="0"/>
                                                    </a:rPr>
                                                    <m:t> </m:t>
                                                  </m:r>
                                                </m:lim>
                                              </m:limLow>
                                              <m:r>
                                                <a:rPr lang="en-US" sz="1875" b="0" i="1" noProof="0" smtClean="0">
                                                  <a:latin typeface="Cambria Math" panose="02040503050406030204" pitchFamily="18" charset="0"/>
                                                  <a:ea typeface="Cambria Math" panose="02040503050406030204" pitchFamily="18" charset="0"/>
                                                </a:rPr>
                                                <m:t>𝑚𝑎𝑥</m:t>
                                              </m:r>
                                            </m:fName>
                                            <m:e>
                                              <m:d>
                                                <m:dPr>
                                                  <m:ctrlPr>
                                                    <a:rPr lang="en-US" sz="1875" b="0" i="1" noProof="0" smtClean="0">
                                                      <a:latin typeface="Cambria Math" panose="02040503050406030204" pitchFamily="18" charset="0"/>
                                                      <a:ea typeface="Cambria Math" panose="02040503050406030204" pitchFamily="18" charset="0"/>
                                                    </a:rPr>
                                                  </m:ctrlPr>
                                                </m:dPr>
                                                <m:e>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𝑝</m:t>
                                                      </m:r>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𝑖𝑗</m:t>
                                                      </m:r>
                                                    </m:sub>
                                                  </m:sSub>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𝑉</m:t>
                                                  </m:r>
                                                  <m:d>
                                                    <m:dPr>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𝑈</m:t>
                                                      </m:r>
                                                      <m:r>
                                                        <a:rPr lang="en-US" sz="1875" b="0" i="1" noProof="0" smtClean="0">
                                                          <a:latin typeface="Cambria Math" panose="02040503050406030204" pitchFamily="18" charset="0"/>
                                                          <a:ea typeface="Cambria Math" panose="02040503050406030204" pitchFamily="18" charset="0"/>
                                                        </a:rPr>
                                                        <m:t>\</m:t>
                                                      </m:r>
                                                      <m:d>
                                                        <m:dPr>
                                                          <m:begChr m:val="{"/>
                                                          <m:endChr m:val="}"/>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𝑗</m:t>
                                                          </m:r>
                                                        </m:e>
                                                      </m:d>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𝑗</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𝑙</m:t>
                                                      </m:r>
                                                      <m:r>
                                                        <a:rPr lang="en-US" sz="1875" b="0" i="1" noProof="0" smtClean="0">
                                                          <a:latin typeface="Cambria Math" panose="02040503050406030204" pitchFamily="18" charset="0"/>
                                                          <a:ea typeface="Cambria Math" panose="02040503050406030204" pitchFamily="18" charset="0"/>
                                                        </a:rPr>
                                                        <m:t>+</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𝑑</m:t>
                                                          </m:r>
                                                        </m:e>
                                                        <m:sub>
                                                          <m:r>
                                                            <a:rPr lang="en-US" sz="1875" b="0" i="1" noProof="0" smtClean="0">
                                                              <a:latin typeface="Cambria Math" panose="02040503050406030204" pitchFamily="18" charset="0"/>
                                                              <a:ea typeface="Cambria Math" panose="02040503050406030204" pitchFamily="18" charset="0"/>
                                                            </a:rPr>
                                                            <m:t>𝑗</m:t>
                                                          </m:r>
                                                        </m:sub>
                                                      </m:sSub>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𝑘</m:t>
                                                      </m:r>
                                                      <m:r>
                                                        <a:rPr lang="en-US" sz="1875" b="0" i="1" noProof="0" smtClean="0">
                                                          <a:latin typeface="Cambria Math" panose="02040503050406030204" pitchFamily="18" charset="0"/>
                                                          <a:ea typeface="Cambria Math" panose="02040503050406030204" pitchFamily="18" charset="0"/>
                                                        </a:rPr>
                                                        <m:t>,</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𝑝</m:t>
                                                          </m:r>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𝑖𝑗</m:t>
                                                          </m:r>
                                                        </m:sub>
                                                      </m:sSub>
                                                    </m:e>
                                                  </m:d>
                                                </m:e>
                                              </m:d>
                                            </m:e>
                                          </m:func>
                                        </m:e>
                                        <m:e>
                                          <m:func>
                                            <m:funcPr>
                                              <m:ctrlPr>
                                                <a:rPr lang="en-US" sz="1875" b="0" i="1" noProof="0" smtClean="0">
                                                  <a:latin typeface="Cambria Math" panose="02040503050406030204" pitchFamily="18" charset="0"/>
                                                  <a:ea typeface="Cambria Math" panose="02040503050406030204" pitchFamily="18" charset="0"/>
                                                </a:rPr>
                                              </m:ctrlPr>
                                            </m:funcPr>
                                            <m:fName>
                                              <m:limLow>
                                                <m:limLowPr>
                                                  <m:ctrlPr>
                                                    <a:rPr lang="en-US" sz="1875" b="0" i="1" noProof="0" smtClean="0">
                                                      <a:latin typeface="Cambria Math" panose="02040503050406030204" pitchFamily="18" charset="0"/>
                                                      <a:ea typeface="Cambria Math" panose="02040503050406030204" pitchFamily="18" charset="0"/>
                                                    </a:rPr>
                                                  </m:ctrlPr>
                                                </m:limLowPr>
                                                <m:e>
                                                  <m:r>
                                                    <m:rPr>
                                                      <m:sty m:val="p"/>
                                                    </m:rPr>
                                                    <a:rPr lang="en-US" sz="1875" b="0" i="0" noProof="0" smtClean="0">
                                                      <a:latin typeface="Cambria Math" panose="02040503050406030204" pitchFamily="18" charset="0"/>
                                                      <a:ea typeface="Cambria Math" panose="02040503050406030204" pitchFamily="18" charset="0"/>
                                                    </a:rPr>
                                                    <m:t>min</m:t>
                                                  </m:r>
                                                </m:e>
                                                <m:lim>
                                                  <m:r>
                                                    <a:rPr lang="en-US" sz="1875"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𝑗</m:t>
                                                  </m:r>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𝑈</m:t>
                                                  </m:r>
                                                </m:lim>
                                              </m:limLow>
                                            </m:fName>
                                            <m:e>
                                              <m:d>
                                                <m:dPr>
                                                  <m:ctrlPr>
                                                    <a:rPr lang="en-US" sz="1875" i="1" noProof="0" smtClean="0">
                                                      <a:latin typeface="Cambria Math" panose="02040503050406030204" pitchFamily="18" charset="0"/>
                                                      <a:ea typeface="Cambria Math" panose="02040503050406030204" pitchFamily="18" charset="0"/>
                                                    </a:rPr>
                                                  </m:ctrlPr>
                                                </m:dPr>
                                                <m:e>
                                                  <m:sSub>
                                                    <m:sSubPr>
                                                      <m:ctrlPr>
                                                        <a:rPr lang="en-US" sz="1875" i="1" noProof="0" smtClean="0">
                                                          <a:latin typeface="Cambria Math" panose="02040503050406030204" pitchFamily="18" charset="0"/>
                                                          <a:ea typeface="Cambria Math" panose="02040503050406030204" pitchFamily="18" charset="0"/>
                                                        </a:rPr>
                                                      </m:ctrlPr>
                                                    </m:sSubPr>
                                                    <m:e>
                                                      <m:func>
                                                        <m:funcPr>
                                                          <m:ctrlPr>
                                                            <a:rPr lang="en-US" sz="1875" b="0" i="1" noProof="0" smtClean="0">
                                                              <a:latin typeface="Cambria Math" panose="02040503050406030204" pitchFamily="18" charset="0"/>
                                                              <a:ea typeface="Cambria Math" panose="02040503050406030204" pitchFamily="18" charset="0"/>
                                                            </a:rPr>
                                                          </m:ctrlPr>
                                                        </m:funcPr>
                                                        <m:fName>
                                                          <m:limLow>
                                                            <m:limLowPr>
                                                              <m:ctrlPr>
                                                                <a:rPr lang="en-US" sz="1875" b="0" i="1" noProof="0" smtClean="0">
                                                                  <a:latin typeface="Cambria Math" panose="02040503050406030204" pitchFamily="18" charset="0"/>
                                                                  <a:ea typeface="Cambria Math" panose="02040503050406030204" pitchFamily="18" charset="0"/>
                                                                </a:rPr>
                                                              </m:ctrlPr>
                                                            </m:limLowPr>
                                                            <m:e>
                                                              <m:r>
                                                                <m:rPr>
                                                                  <m:sty m:val="p"/>
                                                                </m:rPr>
                                                                <a:rPr lang="en-US" sz="1875" b="0" i="0" noProof="0" smtClean="0">
                                                                  <a:latin typeface="Cambria Math" panose="02040503050406030204" pitchFamily="18" charset="0"/>
                                                                  <a:ea typeface="Cambria Math" panose="02040503050406030204" pitchFamily="18" charset="0"/>
                                                                </a:rPr>
                                                                <m:t>m</m:t>
                                                              </m:r>
                                                              <m:r>
                                                                <a:rPr lang="en-US" sz="1875" b="0" i="1" noProof="0" smtClean="0">
                                                                  <a:latin typeface="Cambria Math" panose="02040503050406030204" pitchFamily="18" charset="0"/>
                                                                  <a:ea typeface="Cambria Math" panose="02040503050406030204" pitchFamily="18" charset="0"/>
                                                                </a:rPr>
                                                                <m:t>𝑎𝑥</m:t>
                                                              </m:r>
                                                            </m:e>
                                                            <m:lim/>
                                                          </m:limLow>
                                                        </m:fName>
                                                        <m:e>
                                                          <m:d>
                                                            <m:dPr>
                                                              <m:ctrlPr>
                                                                <a:rPr lang="en-US" sz="1875" i="1" noProof="0" smtClean="0">
                                                                  <a:latin typeface="Cambria Math" panose="02040503050406030204" pitchFamily="18" charset="0"/>
                                                                  <a:ea typeface="Cambria Math" panose="02040503050406030204" pitchFamily="18" charset="0"/>
                                                                </a:rPr>
                                                              </m:ctrlPr>
                                                            </m:dPr>
                                                            <m:e>
                                                              <m:sSub>
                                                                <m:sSubPr>
                                                                  <m:ctrlPr>
                                                                    <a:rPr lang="en-US" sz="1875" b="0" i="1" noProof="0" smtClean="0">
                                                                      <a:latin typeface="Cambria Math" panose="02040503050406030204" pitchFamily="18" charset="0"/>
                                                                      <a:ea typeface="Cambria Math" panose="02040503050406030204" pitchFamily="18" charset="0"/>
                                                                    </a:rPr>
                                                                  </m:ctrlPr>
                                                                </m:sSubPr>
                                                                <m:e>
                                                                  <m:r>
                                                                    <m:rPr>
                                                                      <m:sty m:val="p"/>
                                                                    </m:rPr>
                                                                    <a:rPr lang="en-US" sz="1875" b="0" i="0" noProof="0" smtClean="0">
                                                                      <a:latin typeface="Cambria Math" panose="02040503050406030204" pitchFamily="18" charset="0"/>
                                                                      <a:ea typeface="Cambria Math" panose="02040503050406030204" pitchFamily="18" charset="0"/>
                                                                    </a:rPr>
                                                                    <m:t>max</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0</m:t>
                                                                  </m:r>
                                                                  <m:r>
                                                                    <a:rPr lang="en-US" sz="1875" b="0" i="1" noProof="0" smtClean="0">
                                                                      <a:latin typeface="Cambria Math" panose="02040503050406030204" pitchFamily="18" charset="0"/>
                                                                      <a:ea typeface="Cambria Math" panose="02040503050406030204" pitchFamily="18" charset="0"/>
                                                                    </a:rPr>
                                                                    <m:t>𝑗</m:t>
                                                                  </m:r>
                                                                </m:sub>
                                                              </m:sSub>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𝑝</m:t>
                                                              </m:r>
                                                              <m:r>
                                                                <a:rPr lang="en-US" sz="1875" b="0" i="1" noProof="0" smtClean="0">
                                                                  <a:latin typeface="Cambria Math" panose="02040503050406030204" pitchFamily="18" charset="0"/>
                                                                  <a:ea typeface="Cambria Math" panose="02040503050406030204" pitchFamily="18" charset="0"/>
                                                                </a:rPr>
                                                                <m:t>+ </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𝑖</m:t>
                                                                  </m:r>
                                                                  <m:r>
                                                                    <a:rPr lang="en-US" sz="1875" b="0" i="1" noProof="0" smtClean="0">
                                                                      <a:latin typeface="Cambria Math" panose="02040503050406030204" pitchFamily="18" charset="0"/>
                                                                      <a:ea typeface="Cambria Math" panose="02040503050406030204" pitchFamily="18" charset="0"/>
                                                                    </a:rPr>
                                                                    <m:t>0</m:t>
                                                                  </m:r>
                                                                </m:sub>
                                                              </m:sSub>
                                                              <m:r>
                                                                <a:rPr lang="en-US" sz="1875" b="0"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𝑉</m:t>
                                                              </m:r>
                                                              <m:d>
                                                                <m:dPr>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m:t>
                                                                  </m:r>
                                                                  <m:d>
                                                                    <m:dPr>
                                                                      <m:begChr m:val="{"/>
                                                                      <m:endChr m:val="}"/>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𝑗</m:t>
                                                                      </m:r>
                                                                    </m:e>
                                                                  </m:d>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𝑗</m:t>
                                                                  </m:r>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𝑑</m:t>
                                                                      </m:r>
                                                                    </m:e>
                                                                    <m:sub>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𝑘</m:t>
                                                                  </m:r>
                                                                  <m:r>
                                                                    <a:rPr lang="en-US" sz="1875" b="0" i="1" noProof="0" smtClean="0">
                                                                      <a:latin typeface="Cambria Math" panose="02040503050406030204" pitchFamily="18" charset="0"/>
                                                                      <a:ea typeface="Cambria Math" panose="02040503050406030204" pitchFamily="18" charset="0"/>
                                                                    </a:rPr>
                                                                    <m:t>+1</m:t>
                                                                  </m:r>
                                                                  <m:r>
                                                                    <a:rPr lang="en-US" sz="1875"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 </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0</m:t>
                                                                      </m:r>
                                                                      <m:r>
                                                                        <a:rPr lang="en-US" sz="1875" b="0"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 </m:t>
                                                                  </m:r>
                                                                </m:e>
                                                              </m:d>
                                                            </m:e>
                                                          </m:d>
                                                        </m:e>
                                                      </m:func>
                                                      <m:r>
                                                        <a:rPr lang="en-US" sz="1875" b="0" i="1" noProof="0" smtClean="0">
                                                          <a:latin typeface="Cambria Math" panose="02040503050406030204" pitchFamily="18" charset="0"/>
                                                          <a:ea typeface="Cambria Math" panose="02040503050406030204" pitchFamily="18" charset="0"/>
                                                        </a:rPr>
                                                        <m:t>⁡</m:t>
                                                      </m:r>
                                                    </m:e>
                                                    <m:sub/>
                                                  </m:sSub>
                                                </m:e>
                                              </m:d>
                                            </m:e>
                                          </m:func>
                                        </m:e>
                                      </m:eqArr>
                                    </m:e>
                                  </m:d>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𝑖𝑓</m:t>
                                  </m:r>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𝑈</m:t>
                                  </m:r>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𝑘</m:t>
                                  </m:r>
                                  <m:r>
                                    <a:rPr lang="en-US" sz="1875" b="0" i="1" noProof="0" smtClean="0">
                                      <a:latin typeface="Cambria Math" panose="02040503050406030204" pitchFamily="18" charset="0"/>
                                      <a:ea typeface="Cambria Math" panose="02040503050406030204" pitchFamily="18" charset="0"/>
                                    </a:rPr>
                                    <m:t>&lt;</m:t>
                                  </m:r>
                                  <m:r>
                                    <a:rPr lang="en-US" sz="1875" b="0" i="1" noProof="0" smtClean="0">
                                      <a:latin typeface="Cambria Math" panose="02040503050406030204" pitchFamily="18" charset="0"/>
                                      <a:ea typeface="Cambria Math" panose="02040503050406030204" pitchFamily="18" charset="0"/>
                                    </a:rPr>
                                    <m:t>𝑚</m:t>
                                  </m:r>
                                </m:e>
                                <m:e/>
                                <m:e>
                                  <m:func>
                                    <m:funcPr>
                                      <m:ctrlPr>
                                        <a:rPr lang="en-US" sz="1875" b="0" i="1" noProof="0" smtClean="0">
                                          <a:latin typeface="Cambria Math" panose="02040503050406030204" pitchFamily="18" charset="0"/>
                                          <a:ea typeface="Cambria Math" panose="02040503050406030204" pitchFamily="18" charset="0"/>
                                        </a:rPr>
                                      </m:ctrlPr>
                                    </m:funcPr>
                                    <m:fName>
                                      <m:limLow>
                                        <m:limLowPr>
                                          <m:ctrlPr>
                                            <a:rPr lang="en-US" sz="1875" b="0" i="1" noProof="0" smtClean="0">
                                              <a:latin typeface="Cambria Math" panose="02040503050406030204" pitchFamily="18" charset="0"/>
                                              <a:ea typeface="Cambria Math" panose="02040503050406030204" pitchFamily="18" charset="0"/>
                                            </a:rPr>
                                          </m:ctrlPr>
                                        </m:limLowPr>
                                        <m:e>
                                          <m:r>
                                            <m:rPr>
                                              <m:sty m:val="p"/>
                                            </m:rPr>
                                            <a:rPr lang="en-US" sz="1875" b="0" i="0" noProof="0" smtClean="0">
                                              <a:latin typeface="Cambria Math" panose="02040503050406030204" pitchFamily="18" charset="0"/>
                                              <a:ea typeface="Cambria Math" panose="02040503050406030204" pitchFamily="18" charset="0"/>
                                            </a:rPr>
                                            <m:t>min</m:t>
                                          </m:r>
                                        </m:e>
                                        <m:lim>
                                          <m:r>
                                            <a:rPr lang="en-US" sz="1875" b="0" i="1" noProof="0" smtClean="0">
                                              <a:latin typeface="Cambria Math" panose="02040503050406030204" pitchFamily="18" charset="0"/>
                                              <a:ea typeface="Cambria Math" panose="02040503050406030204" pitchFamily="18" charset="0"/>
                                            </a:rPr>
                                            <m:t>𝑗</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𝑈</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𝑙</m:t>
                                          </m:r>
                                          <m:r>
                                            <a:rPr lang="en-US" sz="1875" b="0" i="1" noProof="0" smtClean="0">
                                              <a:latin typeface="Cambria Math" panose="02040503050406030204" pitchFamily="18" charset="0"/>
                                              <a:ea typeface="Cambria Math" panose="02040503050406030204" pitchFamily="18" charset="0"/>
                                            </a:rPr>
                                            <m:t> +</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𝑑</m:t>
                                              </m:r>
                                            </m:e>
                                            <m:sub>
                                              <m:r>
                                                <a:rPr lang="en-US" sz="1875" b="0" i="1" noProof="0" smtClean="0">
                                                  <a:latin typeface="Cambria Math" panose="02040503050406030204" pitchFamily="18" charset="0"/>
                                                  <a:ea typeface="Cambria Math" panose="02040503050406030204" pitchFamily="18" charset="0"/>
                                                </a:rPr>
                                                <m:t>𝑗</m:t>
                                              </m:r>
                                            </m:sub>
                                          </m:sSub>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𝑞</m:t>
                                          </m:r>
                                          <m:r>
                                            <a:rPr lang="en-US" sz="1875" b="0" i="1" noProof="0" smtClean="0">
                                              <a:latin typeface="Cambria Math" panose="02040503050406030204" pitchFamily="18" charset="0"/>
                                              <a:ea typeface="Cambria Math" panose="02040503050406030204" pitchFamily="18" charset="0"/>
                                            </a:rPr>
                                            <m:t> </m:t>
                                          </m:r>
                                        </m:lim>
                                      </m:limLow>
                                      <m:r>
                                        <a:rPr lang="en-US" sz="1875" b="0" i="1" noProof="0" smtClean="0">
                                          <a:latin typeface="Cambria Math" panose="02040503050406030204" pitchFamily="18" charset="0"/>
                                          <a:ea typeface="Cambria Math" panose="02040503050406030204" pitchFamily="18" charset="0"/>
                                        </a:rPr>
                                        <m:t>𝑚𝑎𝑥</m:t>
                                      </m:r>
                                    </m:fName>
                                    <m:e>
                                      <m:d>
                                        <m:dPr>
                                          <m:ctrlPr>
                                            <a:rPr lang="en-US" sz="1875" b="0" i="1" noProof="0" smtClean="0">
                                              <a:latin typeface="Cambria Math" panose="02040503050406030204" pitchFamily="18" charset="0"/>
                                              <a:ea typeface="Cambria Math" panose="02040503050406030204" pitchFamily="18" charset="0"/>
                                            </a:rPr>
                                          </m:ctrlPr>
                                        </m:dPr>
                                        <m:e>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𝑝</m:t>
                                              </m:r>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𝑖𝑗</m:t>
                                              </m:r>
                                            </m:sub>
                                          </m:sSub>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𝑉</m:t>
                                          </m:r>
                                          <m:d>
                                            <m:dPr>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𝑈</m:t>
                                              </m:r>
                                              <m:r>
                                                <a:rPr lang="en-US" sz="1875" b="0" i="1" noProof="0" smtClean="0">
                                                  <a:latin typeface="Cambria Math" panose="02040503050406030204" pitchFamily="18" charset="0"/>
                                                  <a:ea typeface="Cambria Math" panose="02040503050406030204" pitchFamily="18" charset="0"/>
                                                </a:rPr>
                                                <m:t>\</m:t>
                                              </m:r>
                                              <m:d>
                                                <m:dPr>
                                                  <m:begChr m:val="{"/>
                                                  <m:endChr m:val="}"/>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𝑗</m:t>
                                                  </m:r>
                                                </m:e>
                                              </m:d>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𝑗</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𝑙</m:t>
                                              </m:r>
                                              <m:r>
                                                <a:rPr lang="en-US" sz="1875" b="0" i="1" noProof="0" smtClean="0">
                                                  <a:latin typeface="Cambria Math" panose="02040503050406030204" pitchFamily="18" charset="0"/>
                                                  <a:ea typeface="Cambria Math" panose="02040503050406030204" pitchFamily="18" charset="0"/>
                                                </a:rPr>
                                                <m:t>+</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𝑑</m:t>
                                                  </m:r>
                                                </m:e>
                                                <m:sub>
                                                  <m:r>
                                                    <a:rPr lang="en-US" sz="1875" b="0" i="1" noProof="0" smtClean="0">
                                                      <a:latin typeface="Cambria Math" panose="02040503050406030204" pitchFamily="18" charset="0"/>
                                                      <a:ea typeface="Cambria Math" panose="02040503050406030204" pitchFamily="18" charset="0"/>
                                                    </a:rPr>
                                                    <m:t>𝑗</m:t>
                                                  </m:r>
                                                </m:sub>
                                              </m:sSub>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𝑘</m:t>
                                              </m:r>
                                              <m:r>
                                                <a:rPr lang="en-US" sz="1875" b="0" i="1" noProof="0" smtClean="0">
                                                  <a:latin typeface="Cambria Math" panose="02040503050406030204" pitchFamily="18" charset="0"/>
                                                  <a:ea typeface="Cambria Math" panose="02040503050406030204" pitchFamily="18" charset="0"/>
                                                </a:rPr>
                                                <m:t>,</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𝑝</m:t>
                                                  </m:r>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𝑖𝑗</m:t>
                                                  </m:r>
                                                </m:sub>
                                              </m:sSub>
                                            </m:e>
                                          </m:d>
                                        </m:e>
                                      </m:d>
                                    </m:e>
                                  </m:func>
                                  <m:r>
                                    <a:rPr lang="en-US" sz="1875" b="0"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𝑖𝑓</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𝑘</m:t>
                                  </m:r>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𝑚</m:t>
                                  </m:r>
                                </m:e>
                                <m:e/>
                                <m:e>
                                  <m:func>
                                    <m:funcPr>
                                      <m:ctrlPr>
                                        <a:rPr lang="en-US" sz="1875" b="0" i="1" noProof="0" smtClean="0">
                                          <a:latin typeface="Cambria Math" panose="02040503050406030204" pitchFamily="18" charset="0"/>
                                          <a:ea typeface="Cambria Math" panose="02040503050406030204" pitchFamily="18" charset="0"/>
                                        </a:rPr>
                                      </m:ctrlPr>
                                    </m:funcPr>
                                    <m:fName>
                                      <m:r>
                                        <a:rPr lang="en-US" sz="1875" b="0" i="1" noProof="0" smtClean="0">
                                          <a:latin typeface="Cambria Math" panose="02040503050406030204" pitchFamily="18" charset="0"/>
                                          <a:ea typeface="Cambria Math" panose="02040503050406030204" pitchFamily="18" charset="0"/>
                                        </a:rPr>
                                        <m:t>𝑚𝑎𝑥</m:t>
                                      </m:r>
                                    </m:fName>
                                    <m:e>
                                      <m:d>
                                        <m:dPr>
                                          <m:ctrlPr>
                                            <a:rPr lang="en-US" sz="1875" b="0" i="1" noProof="0" smtClean="0">
                                              <a:latin typeface="Cambria Math" panose="02040503050406030204" pitchFamily="18" charset="0"/>
                                              <a:ea typeface="Cambria Math" panose="02040503050406030204" pitchFamily="18" charset="0"/>
                                            </a:rPr>
                                          </m:ctrlPr>
                                        </m:dPr>
                                        <m:e>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𝑝</m:t>
                                              </m:r>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𝑖</m:t>
                                              </m:r>
                                              <m:r>
                                                <a:rPr lang="en-US" sz="1875" b="0" i="1" noProof="0" smtClean="0">
                                                  <a:latin typeface="Cambria Math" panose="02040503050406030204" pitchFamily="18" charset="0"/>
                                                  <a:ea typeface="Cambria Math" panose="02040503050406030204" pitchFamily="18" charset="0"/>
                                                </a:rPr>
                                                <m:t>0</m:t>
                                              </m:r>
                                            </m:sub>
                                          </m:sSub>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𝑉</m:t>
                                          </m:r>
                                          <m:d>
                                            <m:dPr>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𝑈</m:t>
                                              </m:r>
                                              <m:r>
                                                <a:rPr lang="en-US" sz="1875" b="0" i="1" noProof="0" smtClean="0">
                                                  <a:latin typeface="Cambria Math" panose="02040503050406030204" pitchFamily="18" charset="0"/>
                                                  <a:ea typeface="Cambria Math" panose="02040503050406030204" pitchFamily="18" charset="0"/>
                                                </a:rPr>
                                                <m:t>,0,</m:t>
                                              </m:r>
                                              <m:r>
                                                <a:rPr lang="en-US" sz="1875" b="0" i="1" noProof="0" smtClean="0">
                                                  <a:latin typeface="Cambria Math" panose="02040503050406030204" pitchFamily="18" charset="0"/>
                                                  <a:ea typeface="Cambria Math" panose="02040503050406030204" pitchFamily="18" charset="0"/>
                                                </a:rPr>
                                                <m:t>𝑙</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𝑘</m:t>
                                              </m:r>
                                              <m:r>
                                                <a:rPr lang="en-US" sz="1875" b="0" i="1" noProof="0" smtClean="0">
                                                  <a:latin typeface="Cambria Math" panose="02040503050406030204" pitchFamily="18" charset="0"/>
                                                  <a:ea typeface="Cambria Math" panose="02040503050406030204" pitchFamily="18" charset="0"/>
                                                </a:rPr>
                                                <m:t>,</m:t>
                                              </m:r>
                                              <m:sSub>
                                                <m:sSubPr>
                                                  <m:ctrlPr>
                                                    <a:rPr lang="en-US" sz="1875" i="1">
                                                      <a:latin typeface="Cambria Math" panose="02040503050406030204" pitchFamily="18" charset="0"/>
                                                      <a:ea typeface="Cambria Math" panose="02040503050406030204" pitchFamily="18" charset="0"/>
                                                    </a:rPr>
                                                  </m:ctrlPr>
                                                </m:sSubPr>
                                                <m:e>
                                                  <m:r>
                                                    <a:rPr lang="en-US" sz="1875" i="1">
                                                      <a:latin typeface="Cambria Math" panose="02040503050406030204" pitchFamily="18" charset="0"/>
                                                      <a:ea typeface="Cambria Math" panose="02040503050406030204" pitchFamily="18" charset="0"/>
                                                    </a:rPr>
                                                    <m:t>𝑝</m:t>
                                                  </m:r>
                                                  <m:r>
                                                    <a:rPr lang="en-US" sz="1875" i="1">
                                                      <a:latin typeface="Cambria Math" panose="02040503050406030204" pitchFamily="18" charset="0"/>
                                                      <a:ea typeface="Cambria Math" panose="02040503050406030204" pitchFamily="18" charset="0"/>
                                                    </a:rPr>
                                                    <m:t>+ </m:t>
                                                  </m:r>
                                                  <m:r>
                                                    <a:rPr lang="en-US" sz="1875" i="1">
                                                      <a:latin typeface="Cambria Math" panose="02040503050406030204" pitchFamily="18" charset="0"/>
                                                      <a:ea typeface="Cambria Math" panose="02040503050406030204" pitchFamily="18" charset="0"/>
                                                    </a:rPr>
                                                    <m:t>𝑐</m:t>
                                                  </m:r>
                                                </m:e>
                                                <m:sub>
                                                  <m:r>
                                                    <a:rPr lang="en-US" sz="1875" i="1">
                                                      <a:latin typeface="Cambria Math" panose="02040503050406030204" pitchFamily="18" charset="0"/>
                                                      <a:ea typeface="Cambria Math" panose="02040503050406030204" pitchFamily="18" charset="0"/>
                                                    </a:rPr>
                                                    <m:t>𝑖</m:t>
                                                  </m:r>
                                                  <m:r>
                                                    <a:rPr lang="en-US" sz="1875" i="1">
                                                      <a:latin typeface="Cambria Math" panose="02040503050406030204" pitchFamily="18" charset="0"/>
                                                      <a:ea typeface="Cambria Math" panose="02040503050406030204" pitchFamily="18" charset="0"/>
                                                    </a:rPr>
                                                    <m:t>0</m:t>
                                                  </m:r>
                                                </m:sub>
                                              </m:sSub>
                                            </m:e>
                                          </m:d>
                                        </m:e>
                                      </m:d>
                                      <m:r>
                                        <a:rPr lang="en-US" sz="1875" b="0" i="1" noProof="0" smtClean="0">
                                          <a:latin typeface="Cambria Math" panose="02040503050406030204" pitchFamily="18" charset="0"/>
                                          <a:ea typeface="Cambria Math" panose="02040503050406030204" pitchFamily="18" charset="0"/>
                                        </a:rPr>
                                        <m:t>                                                                                                </m:t>
                                      </m:r>
                                    </m:e>
                                  </m:func>
                                  <m:r>
                                    <a:rPr lang="en-US" sz="1875" i="1" noProof="0" smtClean="0">
                                      <a:latin typeface="Cambria Math" panose="02040503050406030204" pitchFamily="18" charset="0"/>
                                      <a:ea typeface="Cambria Math" panose="02040503050406030204" pitchFamily="18" charset="0"/>
                                    </a:rPr>
                                    <m:t>𝑖𝑓</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𝑖</m:t>
                                  </m:r>
                                  <m:r>
                                    <a:rPr lang="en-US" sz="1875" b="0" i="1" noProof="0" smtClean="0">
                                      <a:latin typeface="Cambria Math" panose="02040503050406030204" pitchFamily="18" charset="0"/>
                                      <a:ea typeface="Cambria Math" panose="02040503050406030204" pitchFamily="18" charset="0"/>
                                    </a:rPr>
                                    <m:t>≠0  </m:t>
                                  </m:r>
                                </m:e>
                                <m:e/>
                                <m:e>
                                  <m:r>
                                    <a:rPr lang="en-US" sz="1875" b="0" i="1" noProof="0" smtClean="0">
                                      <a:latin typeface="Cambria Math" panose="02040503050406030204" pitchFamily="18" charset="0"/>
                                      <a:ea typeface="Cambria Math" panose="02040503050406030204" pitchFamily="18" charset="0"/>
                                    </a:rPr>
                                    <m:t>0                                                                                                                                                 </m:t>
                                  </m:r>
                                  <m:r>
                                    <a:rPr lang="en-US" sz="1875" i="1" noProof="0" smtClean="0">
                                      <a:latin typeface="Cambria Math" panose="02040503050406030204" pitchFamily="18" charset="0"/>
                                      <a:ea typeface="Cambria Math" panose="02040503050406030204" pitchFamily="18" charset="0"/>
                                    </a:rPr>
                                    <m:t>𝑖𝑓</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𝑖</m:t>
                                  </m:r>
                                  <m:r>
                                    <a:rPr lang="en-US" sz="1875" b="0" i="1" noProof="0" smtClean="0">
                                      <a:latin typeface="Cambria Math" panose="02040503050406030204" pitchFamily="18" charset="0"/>
                                      <a:ea typeface="Cambria Math" panose="02040503050406030204" pitchFamily="18" charset="0"/>
                                    </a:rPr>
                                    <m:t>=0, </m:t>
                                  </m:r>
                                  <m:r>
                                    <a:rPr lang="en-US" sz="1875" b="0" i="1" noProof="0" smtClean="0">
                                      <a:latin typeface="Cambria Math" panose="02040503050406030204" pitchFamily="18" charset="0"/>
                                      <a:ea typeface="Cambria Math" panose="02040503050406030204" pitchFamily="18" charset="0"/>
                                    </a:rPr>
                                    <m:t>𝑘</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𝑚</m:t>
                                  </m:r>
                                </m:e>
                              </m:eqArr>
                            </m:e>
                            <m:e/>
                          </m:eqArr>
                        </m:e>
                      </m:d>
                    </m:oMath>
                  </m:oMathPara>
                </a14:m>
                <a:endParaRPr lang="en-US" sz="1875" i="1" noProof="0" dirty="0">
                  <a:latin typeface="Cambria Math" panose="02040503050406030204" pitchFamily="18" charset="0"/>
                </a:endParaRPr>
              </a:p>
              <a:p>
                <a:pPr marL="0" indent="0">
                  <a:buNone/>
                </a:pPr>
                <a:endParaRPr lang="en-US" sz="1875" b="0" i="1" noProof="0" dirty="0">
                  <a:latin typeface="Cambria Math" panose="02040503050406030204" pitchFamily="18" charset="0"/>
                </a:endParaRPr>
              </a:p>
              <a:p>
                <a:pPr marL="0" indent="0">
                  <a:buNone/>
                </a:pPr>
                <a:endParaRPr lang="en-US" sz="1875" noProof="0" dirty="0"/>
              </a:p>
            </p:txBody>
          </p:sp>
        </mc:Choice>
        <mc:Fallback xmlns="">
          <p:sp>
            <p:nvSpPr>
              <p:cNvPr id="4" name="テキスト ボックス 5">
                <a:extLst>
                  <a:ext uri="{FF2B5EF4-FFF2-40B4-BE49-F238E27FC236}">
                    <a16:creationId xmlns:a16="http://schemas.microsoft.com/office/drawing/2014/main" id="{F0F1726E-96EE-CD05-89C3-14B5F78C5C56}"/>
                  </a:ext>
                </a:extLst>
              </p:cNvPr>
              <p:cNvSpPr txBox="1">
                <a:spLocks noGrp="1" noRot="1" noChangeAspect="1" noMove="1" noResize="1" noEditPoints="1" noAdjustHandles="1" noChangeArrowheads="1" noChangeShapeType="1" noTextEdit="1"/>
              </p:cNvSpPr>
              <p:nvPr>
                <p:ph idx="1"/>
              </p:nvPr>
            </p:nvSpPr>
            <p:spPr>
              <a:xfrm>
                <a:off x="125185" y="1034144"/>
                <a:ext cx="11941629" cy="4920129"/>
              </a:xfrm>
              <a:prstGeom prst="rect">
                <a:avLst/>
              </a:prstGeom>
              <a:blipFill>
                <a:blip r:embed="rId2"/>
                <a:stretch>
                  <a:fillRect l="-868" t="-620"/>
                </a:stretch>
              </a:blipFill>
            </p:spPr>
            <p:txBody>
              <a:bodyPr/>
              <a:lstStyle/>
              <a:p>
                <a:r>
                  <a:rPr lang="it-IT">
                    <a:noFill/>
                  </a:rPr>
                  <a:t> </a:t>
                </a:r>
              </a:p>
            </p:txBody>
          </p:sp>
        </mc:Fallback>
      </mc:AlternateContent>
    </p:spTree>
    <p:extLst>
      <p:ext uri="{BB962C8B-B14F-4D97-AF65-F5344CB8AC3E}">
        <p14:creationId xmlns:p14="http://schemas.microsoft.com/office/powerpoint/2010/main" val="3644427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33A429-9F71-E202-E7F1-6FC173BA8094}"/>
              </a:ext>
            </a:extLst>
          </p:cNvPr>
          <p:cNvSpPr>
            <a:spLocks noGrp="1"/>
          </p:cNvSpPr>
          <p:nvPr>
            <p:ph type="title"/>
          </p:nvPr>
        </p:nvSpPr>
        <p:spPr>
          <a:xfrm>
            <a:off x="838200" y="365126"/>
            <a:ext cx="10515600" cy="756104"/>
          </a:xfrm>
        </p:spPr>
        <p:txBody>
          <a:bodyPr/>
          <a:lstStyle/>
          <a:p>
            <a:pPr algn="ctr"/>
            <a:r>
              <a:rPr lang="en-US" noProof="0" dirty="0"/>
              <a:t>Second model: DIDP Formulation</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89FEBE17-9008-8DD8-BD6D-C43AA85AF660}"/>
                  </a:ext>
                </a:extLst>
              </p:cNvPr>
              <p:cNvSpPr>
                <a:spLocks noGrp="1"/>
              </p:cNvSpPr>
              <p:nvPr>
                <p:ph idx="1"/>
              </p:nvPr>
            </p:nvSpPr>
            <p:spPr>
              <a:xfrm>
                <a:off x="261257" y="936171"/>
                <a:ext cx="11767457" cy="5736772"/>
              </a:xfrm>
            </p:spPr>
            <p:txBody>
              <a:bodyPr>
                <a:normAutofit/>
              </a:bodyPr>
              <a:lstStyle/>
              <a:p>
                <a:r>
                  <a:rPr lang="en-US" noProof="0" dirty="0">
                    <a:latin typeface="Cambria Math" panose="02040503050406030204" pitchFamily="18" charset="0"/>
                  </a:rPr>
                  <a:t>Resource variables:</a:t>
                </a:r>
                <a:br>
                  <a:rPr lang="en-US" noProof="0" dirty="0">
                    <a:latin typeface="Cambria Math" panose="02040503050406030204" pitchFamily="18" charset="0"/>
                  </a:rPr>
                </a:br>
                <a:br>
                  <a:rPr lang="en-US" i="1" noProof="0" dirty="0">
                    <a:latin typeface="Cambria Math" panose="02040503050406030204" pitchFamily="18" charset="0"/>
                  </a:rPr>
                </a:br>
                <a14:m>
                  <m:oMath xmlns:m="http://schemas.openxmlformats.org/officeDocument/2006/math">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r>
                          <a:rPr lang="en-US" b="0" i="1" noProof="0" smtClean="0">
                            <a:latin typeface="Cambria Math" panose="02040503050406030204" pitchFamily="18" charset="0"/>
                          </a:rPr>
                          <m:t>𝑖</m:t>
                        </m:r>
                        <m:r>
                          <a:rPr lang="en-US" i="1" noProof="0" smtClean="0">
                            <a:latin typeface="Cambria Math" panose="02040503050406030204" pitchFamily="18" charset="0"/>
                          </a:rPr>
                          <m:t>,</m:t>
                        </m:r>
                        <m:r>
                          <a:rPr lang="en-US" b="0" i="1" noProof="0" smtClean="0">
                            <a:latin typeface="Cambria Math" panose="02040503050406030204" pitchFamily="18" charset="0"/>
                          </a:rPr>
                          <m:t>𝑙</m:t>
                        </m:r>
                        <m:r>
                          <a:rPr lang="en-US" i="1" noProof="0" smtClean="0">
                            <a:latin typeface="Cambria Math" panose="02040503050406030204" pitchFamily="18" charset="0"/>
                          </a:rPr>
                          <m:t>,</m:t>
                        </m:r>
                        <m:r>
                          <a:rPr lang="en-US" b="0" i="1" noProof="0" smtClean="0">
                            <a:latin typeface="Cambria Math" panose="02040503050406030204" pitchFamily="18" charset="0"/>
                          </a:rPr>
                          <m:t>𝑘</m:t>
                        </m:r>
                        <m:r>
                          <a:rPr lang="en-US" i="1" noProof="0" smtClean="0">
                            <a:latin typeface="Cambria Math" panose="02040503050406030204" pitchFamily="18" charset="0"/>
                          </a:rPr>
                          <m:t>,</m:t>
                        </m:r>
                        <m:r>
                          <a:rPr lang="it-IT" b="0" i="1" noProof="0" smtClean="0">
                            <a:latin typeface="Cambria Math" panose="02040503050406030204" pitchFamily="18" charset="0"/>
                          </a:rPr>
                          <m:t>𝑝</m:t>
                        </m:r>
                      </m:e>
                    </m:d>
                    <m:r>
                      <a:rPr lang="en-US" i="1" noProof="0" smtClean="0">
                        <a:latin typeface="Cambria Math" panose="02040503050406030204" pitchFamily="18" charset="0"/>
                        <a:ea typeface="Cambria Math" panose="02040503050406030204" pitchFamily="18" charset="0"/>
                      </a:rPr>
                      <m:t>≤</m:t>
                    </m:r>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r>
                          <a:rPr lang="en-US" b="0" i="1" noProof="0" smtClean="0">
                            <a:latin typeface="Cambria Math" panose="02040503050406030204" pitchFamily="18" charset="0"/>
                          </a:rPr>
                          <m:t>𝑖</m:t>
                        </m:r>
                        <m:r>
                          <a:rPr lang="en-US" i="1" noProof="0" smtClean="0">
                            <a:latin typeface="Cambria Math" panose="02040503050406030204" pitchFamily="18" charset="0"/>
                          </a:rPr>
                          <m:t>,</m:t>
                        </m:r>
                        <m:sSup>
                          <m:sSupPr>
                            <m:ctrlPr>
                              <a:rPr lang="en-US" b="0" i="1" noProof="0" smtClean="0">
                                <a:latin typeface="Cambria Math" panose="02040503050406030204" pitchFamily="18" charset="0"/>
                              </a:rPr>
                            </m:ctrlPr>
                          </m:sSupPr>
                          <m:e>
                            <m:r>
                              <a:rPr lang="en-US" b="0" i="1" noProof="0" smtClean="0">
                                <a:latin typeface="Cambria Math" panose="02040503050406030204" pitchFamily="18" charset="0"/>
                              </a:rPr>
                              <m:t>𝑙</m:t>
                            </m:r>
                          </m:e>
                          <m:sup>
                            <m:r>
                              <a:rPr lang="en-US" b="0" i="1" noProof="0" smtClean="0">
                                <a:latin typeface="Cambria Math" panose="02040503050406030204" pitchFamily="18" charset="0"/>
                              </a:rPr>
                              <m:t>′</m:t>
                            </m:r>
                          </m:sup>
                        </m:sSup>
                        <m:r>
                          <a:rPr lang="en-US" i="1" noProof="0" smtClean="0">
                            <a:latin typeface="Cambria Math" panose="02040503050406030204" pitchFamily="18" charset="0"/>
                          </a:rPr>
                          <m:t>,</m:t>
                        </m:r>
                        <m:r>
                          <a:rPr lang="en-US" b="0" i="1" noProof="0" smtClean="0">
                            <a:latin typeface="Cambria Math" panose="02040503050406030204" pitchFamily="18" charset="0"/>
                          </a:rPr>
                          <m:t>𝑘</m:t>
                        </m:r>
                        <m:r>
                          <a:rPr lang="en-US" i="1" noProof="0" smtClean="0">
                            <a:latin typeface="Cambria Math" panose="02040503050406030204" pitchFamily="18" charset="0"/>
                          </a:rPr>
                          <m:t>,</m:t>
                        </m:r>
                        <m:sSup>
                          <m:sSupPr>
                            <m:ctrlPr>
                              <a:rPr lang="en-US" i="1" noProof="0" smtClean="0">
                                <a:latin typeface="Cambria Math" panose="02040503050406030204" pitchFamily="18" charset="0"/>
                              </a:rPr>
                            </m:ctrlPr>
                          </m:sSupPr>
                          <m:e>
                            <m:r>
                              <a:rPr lang="en-US" b="0" i="1" noProof="0" smtClean="0">
                                <a:latin typeface="Cambria Math" panose="02040503050406030204" pitchFamily="18" charset="0"/>
                              </a:rPr>
                              <m:t>𝑝</m:t>
                            </m:r>
                          </m:e>
                          <m:sup>
                            <m:r>
                              <a:rPr lang="en-US" i="1" noProof="0" smtClean="0">
                                <a:latin typeface="Cambria Math" panose="02040503050406030204" pitchFamily="18" charset="0"/>
                              </a:rPr>
                              <m:t>′</m:t>
                            </m:r>
                          </m:sup>
                        </m:sSup>
                      </m:e>
                    </m:d>
                    <m:r>
                      <a:rPr lang="en-US" b="0" i="0" noProof="0" smtClean="0">
                        <a:latin typeface="Cambria Math" panose="02040503050406030204" pitchFamily="18" charset="0"/>
                      </a:rPr>
                      <m:t> </m:t>
                    </m:r>
                    <m:r>
                      <m:rPr>
                        <m:sty m:val="p"/>
                      </m:rPr>
                      <a:rPr lang="en-US" b="0" i="0" noProof="0" smtClean="0">
                        <a:latin typeface="Cambria Math" panose="02040503050406030204" pitchFamily="18" charset="0"/>
                      </a:rPr>
                      <m:t>if</m:t>
                    </m:r>
                    <m:r>
                      <a:rPr lang="en-US" b="0" i="0" noProof="0" smtClean="0">
                        <a:latin typeface="Cambria Math" panose="02040503050406030204" pitchFamily="18" charset="0"/>
                      </a:rPr>
                      <m:t>  </m:t>
                    </m:r>
                    <m:r>
                      <m:rPr>
                        <m:sty m:val="p"/>
                      </m:rPr>
                      <a:rPr lang="en-US" b="0" i="0" noProof="0" smtClean="0">
                        <a:latin typeface="Cambria Math" panose="02040503050406030204" pitchFamily="18" charset="0"/>
                      </a:rPr>
                      <m:t>l</m:t>
                    </m:r>
                    <m:r>
                      <a:rPr lang="en-US" b="0" i="0" noProof="0" smtClean="0">
                        <a:latin typeface="Cambria Math" panose="02040503050406030204" pitchFamily="18" charset="0"/>
                      </a:rPr>
                      <m:t> </m:t>
                    </m:r>
                    <m:r>
                      <a:rPr lang="en-US" i="1" noProof="0" smtClean="0">
                        <a:latin typeface="Cambria Math" panose="02040503050406030204" pitchFamily="18" charset="0"/>
                        <a:ea typeface="Cambria Math" panose="02040503050406030204" pitchFamily="18" charset="0"/>
                      </a:rPr>
                      <m:t>≤</m:t>
                    </m:r>
                    <m:sSup>
                      <m:sSupPr>
                        <m:ctrlPr>
                          <a:rPr lang="en-US" b="0" i="1" noProof="0" smtClean="0">
                            <a:latin typeface="Cambria Math" panose="02040503050406030204" pitchFamily="18" charset="0"/>
                            <a:ea typeface="Cambria Math" panose="02040503050406030204" pitchFamily="18" charset="0"/>
                          </a:rPr>
                        </m:ctrlPr>
                      </m:sSupPr>
                      <m:e>
                        <m:r>
                          <a:rPr lang="en-US" b="0" i="1" noProof="0" smtClean="0">
                            <a:latin typeface="Cambria Math" panose="02040503050406030204" pitchFamily="18" charset="0"/>
                            <a:ea typeface="Cambria Math" panose="02040503050406030204" pitchFamily="18" charset="0"/>
                          </a:rPr>
                          <m:t>𝑙</m:t>
                        </m:r>
                      </m:e>
                      <m:sup>
                        <m:r>
                          <a:rPr lang="en-US" b="0" i="1" noProof="0" smtClean="0">
                            <a:latin typeface="Cambria Math" panose="02040503050406030204" pitchFamily="18" charset="0"/>
                            <a:ea typeface="Cambria Math" panose="02040503050406030204" pitchFamily="18" charset="0"/>
                          </a:rPr>
                          <m:t>′</m:t>
                        </m:r>
                      </m:sup>
                    </m:sSup>
                    <m:r>
                      <a:rPr lang="en-US" b="0"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𝑝</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𝑝</m:t>
                    </m:r>
                    <m:r>
                      <a:rPr lang="en-US" b="0" i="1" noProof="0" smtClean="0">
                        <a:latin typeface="Cambria Math" panose="02040503050406030204" pitchFamily="18" charset="0"/>
                        <a:ea typeface="Cambria Math" panose="02040503050406030204" pitchFamily="18" charset="0"/>
                      </a:rPr>
                      <m:t>′</m:t>
                    </m:r>
                  </m:oMath>
                </a14:m>
                <a:endParaRPr lang="en-US" noProof="0" dirty="0"/>
              </a:p>
              <a:p>
                <a:r>
                  <a:rPr lang="en-US" noProof="0" dirty="0"/>
                  <a:t>Dual bounds:</a:t>
                </a:r>
              </a:p>
              <a:p>
                <a:pPr marL="0" indent="0">
                  <a:buNone/>
                </a:pPr>
                <a14:m>
                  <m:oMathPara xmlns:m="http://schemas.openxmlformats.org/officeDocument/2006/math">
                    <m:oMathParaPr>
                      <m:jc m:val="centerGroup"/>
                    </m:oMathParaPr>
                    <m:oMath xmlns:m="http://schemas.openxmlformats.org/officeDocument/2006/math">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r>
                            <a:rPr lang="en-US" b="0" i="1" noProof="0" smtClean="0">
                              <a:latin typeface="Cambria Math" panose="02040503050406030204" pitchFamily="18" charset="0"/>
                            </a:rPr>
                            <m:t>𝑖</m:t>
                          </m:r>
                          <m:r>
                            <a:rPr lang="en-US" i="1" noProof="0" smtClean="0">
                              <a:latin typeface="Cambria Math" panose="02040503050406030204" pitchFamily="18" charset="0"/>
                            </a:rPr>
                            <m:t>,</m:t>
                          </m:r>
                          <m:r>
                            <a:rPr lang="en-US" b="0" i="1" noProof="0" smtClean="0">
                              <a:latin typeface="Cambria Math" panose="02040503050406030204" pitchFamily="18" charset="0"/>
                            </a:rPr>
                            <m:t>𝑙</m:t>
                          </m:r>
                          <m:r>
                            <a:rPr lang="en-US" i="1" noProof="0" smtClean="0">
                              <a:latin typeface="Cambria Math" panose="02040503050406030204" pitchFamily="18" charset="0"/>
                            </a:rPr>
                            <m:t>,</m:t>
                          </m:r>
                          <m:r>
                            <a:rPr lang="en-US" b="0" i="1" noProof="0" smtClean="0">
                              <a:latin typeface="Cambria Math" panose="02040503050406030204" pitchFamily="18" charset="0"/>
                            </a:rPr>
                            <m:t>𝑘</m:t>
                          </m:r>
                          <m:r>
                            <a:rPr lang="en-US" i="1" noProof="0" smtClean="0">
                              <a:latin typeface="Cambria Math" panose="02040503050406030204" pitchFamily="18" charset="0"/>
                            </a:rPr>
                            <m:t>,</m:t>
                          </m:r>
                          <m:r>
                            <a:rPr lang="en-US" b="0" i="1" noProof="0" smtClean="0">
                              <a:latin typeface="Cambria Math" panose="02040503050406030204" pitchFamily="18" charset="0"/>
                            </a:rPr>
                            <m:t>𝑝</m:t>
                          </m:r>
                        </m:e>
                      </m:d>
                      <m:r>
                        <a:rPr lang="en-US" i="1" noProof="0" smtClean="0">
                          <a:latin typeface="Cambria Math" panose="02040503050406030204" pitchFamily="18" charset="0"/>
                          <a:ea typeface="Cambria Math" panose="02040503050406030204" pitchFamily="18" charset="0"/>
                        </a:rPr>
                        <m:t>≥</m:t>
                      </m:r>
                      <m:func>
                        <m:funcPr>
                          <m:ctrlPr>
                            <a:rPr lang="en-US" i="1" noProof="0" smtClean="0">
                              <a:latin typeface="Cambria Math" panose="02040503050406030204" pitchFamily="18" charset="0"/>
                              <a:ea typeface="Cambria Math" panose="02040503050406030204" pitchFamily="18" charset="0"/>
                            </a:rPr>
                          </m:ctrlPr>
                        </m:funcPr>
                        <m:fName>
                          <m:limLow>
                            <m:limLowPr>
                              <m:ctrlPr>
                                <a:rPr lang="en-US" i="1" noProof="0" smtClean="0">
                                  <a:latin typeface="Cambria Math" panose="02040503050406030204" pitchFamily="18" charset="0"/>
                                  <a:ea typeface="Cambria Math" panose="02040503050406030204" pitchFamily="18" charset="0"/>
                                </a:rPr>
                              </m:ctrlPr>
                            </m:limLowPr>
                            <m:e>
                              <m:r>
                                <m:rPr>
                                  <m:sty m:val="p"/>
                                </m:rPr>
                                <a:rPr lang="en-US" i="0" noProof="0" smtClean="0">
                                  <a:latin typeface="Cambria Math" panose="02040503050406030204" pitchFamily="18" charset="0"/>
                                  <a:ea typeface="Cambria Math" panose="02040503050406030204" pitchFamily="18" charset="0"/>
                                </a:rPr>
                                <m:t>max</m:t>
                              </m:r>
                            </m:e>
                            <m:lim>
                              <m:r>
                                <a:rPr lang="en-US" b="0" i="1" noProof="0" smtClean="0">
                                  <a:latin typeface="Cambria Math" panose="02040503050406030204" pitchFamily="18" charset="0"/>
                                  <a:ea typeface="Cambria Math" panose="02040503050406030204" pitchFamily="18" charset="0"/>
                                </a:rPr>
                                <m:t>𝑗</m:t>
                              </m:r>
                              <m:r>
                                <a:rPr lang="en-US" b="0"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𝑈</m:t>
                              </m:r>
                            </m:lim>
                          </m:limLow>
                        </m:fName>
                        <m:e>
                          <m:d>
                            <m:dPr>
                              <m:ctrlPr>
                                <a:rPr lang="en-US" i="1" noProof="0" smtClean="0">
                                  <a:latin typeface="Cambria Math" panose="02040503050406030204" pitchFamily="18" charset="0"/>
                                  <a:ea typeface="Cambria Math" panose="02040503050406030204" pitchFamily="18" charset="0"/>
                                </a:rPr>
                              </m:ctrlPr>
                            </m:dPr>
                            <m:e>
                              <m:sSub>
                                <m:sSubPr>
                                  <m:ctrlPr>
                                    <a:rPr lang="en-US"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𝑐</m:t>
                                  </m:r>
                                </m:e>
                                <m:sub>
                                  <m:r>
                                    <a:rPr lang="en-US" b="0" i="1" noProof="0" smtClean="0">
                                      <a:latin typeface="Cambria Math" panose="02040503050406030204" pitchFamily="18" charset="0"/>
                                      <a:ea typeface="Cambria Math" panose="02040503050406030204" pitchFamily="18" charset="0"/>
                                    </a:rPr>
                                    <m:t>0</m:t>
                                  </m:r>
                                  <m:r>
                                    <a:rPr lang="en-US" b="0" i="1" noProof="0" smtClean="0">
                                      <a:latin typeface="Cambria Math" panose="02040503050406030204" pitchFamily="18" charset="0"/>
                                      <a:ea typeface="Cambria Math" panose="02040503050406030204" pitchFamily="18" charset="0"/>
                                    </a:rPr>
                                    <m:t>𝑗</m:t>
                                  </m:r>
                                </m:sub>
                              </m:sSub>
                              <m:r>
                                <a:rPr lang="en-US" b="0" i="1" noProof="0" smtClean="0">
                                  <a:latin typeface="Cambria Math" panose="02040503050406030204" pitchFamily="18" charset="0"/>
                                  <a:ea typeface="Cambria Math" panose="02040503050406030204" pitchFamily="18" charset="0"/>
                                </a:rPr>
                                <m:t>+</m:t>
                              </m:r>
                              <m:sSub>
                                <m:sSubPr>
                                  <m:ctrlPr>
                                    <a:rPr lang="en-US" b="0"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𝑐</m:t>
                                  </m:r>
                                </m:e>
                                <m:sub>
                                  <m:r>
                                    <a:rPr lang="en-US" b="0" i="1" noProof="0" smtClean="0">
                                      <a:latin typeface="Cambria Math" panose="02040503050406030204" pitchFamily="18" charset="0"/>
                                      <a:ea typeface="Cambria Math" panose="02040503050406030204" pitchFamily="18" charset="0"/>
                                    </a:rPr>
                                    <m:t>𝑗</m:t>
                                  </m:r>
                                  <m:r>
                                    <a:rPr lang="en-US" b="0" i="1" noProof="0" smtClean="0">
                                      <a:latin typeface="Cambria Math" panose="02040503050406030204" pitchFamily="18" charset="0"/>
                                      <a:ea typeface="Cambria Math" panose="02040503050406030204" pitchFamily="18" charset="0"/>
                                    </a:rPr>
                                    <m:t>0</m:t>
                                  </m:r>
                                </m:sub>
                              </m:sSub>
                            </m:e>
                          </m:d>
                        </m:e>
                      </m:func>
                    </m:oMath>
                  </m:oMathPara>
                </a14:m>
                <a:endParaRPr lang="en-US" i="1" noProof="0" dirty="0">
                  <a:latin typeface="Cambria Math" panose="02040503050406030204" pitchFamily="18" charset="0"/>
                  <a:ea typeface="Cambria Math" panose="02040503050406030204" pitchFamily="18" charset="0"/>
                </a:endParaRPr>
              </a:p>
              <a:p>
                <a:pPr marL="0" indent="0">
                  <a:buNone/>
                </a:pPr>
                <a:endParaRPr lang="en-US" noProof="0" dirty="0"/>
              </a:p>
              <a:p>
                <a:r>
                  <a:rPr lang="en-US" noProof="0" dirty="0"/>
                  <a:t>State constraints:</a:t>
                </a:r>
              </a:p>
              <a:p>
                <a:pPr marL="0" indent="0">
                  <a:buNone/>
                </a:pPr>
                <a14:m>
                  <m:oMathPara xmlns:m="http://schemas.openxmlformats.org/officeDocument/2006/math">
                    <m:oMathParaPr>
                      <m:jc m:val="centerGroup"/>
                    </m:oMathParaPr>
                    <m:oMath xmlns:m="http://schemas.openxmlformats.org/officeDocument/2006/math">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r>
                            <a:rPr lang="en-US" i="1" noProof="0" smtClean="0">
                              <a:latin typeface="Cambria Math" panose="02040503050406030204" pitchFamily="18" charset="0"/>
                            </a:rPr>
                            <m:t>𝑖</m:t>
                          </m:r>
                          <m:r>
                            <a:rPr lang="en-US" i="1" noProof="0" smtClean="0">
                              <a:latin typeface="Cambria Math" panose="02040503050406030204" pitchFamily="18" charset="0"/>
                            </a:rPr>
                            <m:t>,</m:t>
                          </m:r>
                          <m:r>
                            <a:rPr lang="en-US" i="1" noProof="0" smtClean="0">
                              <a:latin typeface="Cambria Math" panose="02040503050406030204" pitchFamily="18" charset="0"/>
                            </a:rPr>
                            <m:t>𝑙</m:t>
                          </m:r>
                          <m:r>
                            <a:rPr lang="en-US" i="1" noProof="0" smtClean="0">
                              <a:latin typeface="Cambria Math" panose="02040503050406030204" pitchFamily="18" charset="0"/>
                            </a:rPr>
                            <m:t>,</m:t>
                          </m:r>
                          <m:r>
                            <a:rPr lang="en-US" i="1" noProof="0" smtClean="0">
                              <a:latin typeface="Cambria Math" panose="02040503050406030204" pitchFamily="18" charset="0"/>
                            </a:rPr>
                            <m:t>𝑘</m:t>
                          </m:r>
                          <m:r>
                            <a:rPr lang="en-US" i="1" noProof="0" smtClean="0">
                              <a:latin typeface="Cambria Math" panose="02040503050406030204" pitchFamily="18" charset="0"/>
                            </a:rPr>
                            <m:t>,</m:t>
                          </m:r>
                          <m:r>
                            <a:rPr lang="en-US" b="0" i="1" noProof="0" smtClean="0">
                              <a:latin typeface="Cambria Math" panose="02040503050406030204" pitchFamily="18" charset="0"/>
                            </a:rPr>
                            <m:t>𝑝</m:t>
                          </m:r>
                        </m:e>
                      </m:d>
                      <m:r>
                        <a:rPr lang="en-US"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𝑖𝑓</m:t>
                      </m:r>
                      <m:r>
                        <a:rPr lang="en-US" b="0" i="1" noProof="0" smtClean="0">
                          <a:latin typeface="Cambria Math" panose="02040503050406030204" pitchFamily="18" charset="0"/>
                          <a:ea typeface="Cambria Math" panose="02040503050406030204" pitchFamily="18" charset="0"/>
                        </a:rPr>
                        <m:t> </m:t>
                      </m:r>
                      <m:d>
                        <m:dPr>
                          <m:ctrlPr>
                            <a:rPr lang="en-US" b="0" i="1" noProof="0" smtClean="0">
                              <a:latin typeface="Cambria Math" panose="02040503050406030204" pitchFamily="18" charset="0"/>
                              <a:ea typeface="Cambria Math" panose="02040503050406030204" pitchFamily="18" charset="0"/>
                            </a:rPr>
                          </m:ctrlPr>
                        </m:dPr>
                        <m:e>
                          <m:r>
                            <a:rPr lang="en-US" b="0" i="1" noProof="0" smtClean="0">
                              <a:latin typeface="Cambria Math" panose="02040503050406030204" pitchFamily="18" charset="0"/>
                              <a:ea typeface="Cambria Math" panose="02040503050406030204" pitchFamily="18" charset="0"/>
                            </a:rPr>
                            <m:t>𝑚</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𝑘</m:t>
                          </m:r>
                          <m:r>
                            <a:rPr lang="en-US" b="0" i="1" noProof="0" smtClean="0">
                              <a:latin typeface="Cambria Math" panose="02040503050406030204" pitchFamily="18" charset="0"/>
                              <a:ea typeface="Cambria Math" panose="02040503050406030204" pitchFamily="18" charset="0"/>
                            </a:rPr>
                            <m:t>+1</m:t>
                          </m:r>
                        </m:e>
                      </m:d>
                      <m:r>
                        <a:rPr lang="en-US" b="0" i="1" noProof="0" smtClean="0">
                          <a:latin typeface="Cambria Math" panose="02040503050406030204" pitchFamily="18" charset="0"/>
                          <a:ea typeface="Cambria Math" panose="02040503050406030204" pitchFamily="18" charset="0"/>
                        </a:rPr>
                        <m:t>𝑞</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𝑙</m:t>
                      </m:r>
                      <m:r>
                        <a:rPr lang="en-US" b="0" i="1" noProof="0" smtClean="0">
                          <a:latin typeface="Cambria Math" panose="02040503050406030204" pitchFamily="18" charset="0"/>
                          <a:ea typeface="Cambria Math" panose="02040503050406030204" pitchFamily="18" charset="0"/>
                        </a:rPr>
                        <m:t>&lt;</m:t>
                      </m:r>
                      <m:nary>
                        <m:naryPr>
                          <m:chr m:val="∑"/>
                          <m:supHide m:val="on"/>
                          <m:ctrlPr>
                            <a:rPr lang="en-US" b="0" i="1" noProof="0" smtClean="0">
                              <a:latin typeface="Cambria Math" panose="02040503050406030204" pitchFamily="18" charset="0"/>
                              <a:ea typeface="Cambria Math" panose="02040503050406030204" pitchFamily="18" charset="0"/>
                            </a:rPr>
                          </m:ctrlPr>
                        </m:naryPr>
                        <m:sub>
                          <m:r>
                            <m:rPr>
                              <m:brk m:alnAt="7"/>
                            </m:rPr>
                            <a:rPr lang="en-US" b="0" i="1" noProof="0" smtClean="0">
                              <a:latin typeface="Cambria Math" panose="02040503050406030204" pitchFamily="18" charset="0"/>
                              <a:ea typeface="Cambria Math" panose="02040503050406030204" pitchFamily="18" charset="0"/>
                            </a:rPr>
                            <m:t>𝑗</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𝑈</m:t>
                          </m:r>
                        </m:sub>
                        <m:sup/>
                        <m:e>
                          <m:sSub>
                            <m:sSubPr>
                              <m:ctrlPr>
                                <a:rPr lang="en-US" b="0"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𝑑</m:t>
                              </m:r>
                            </m:e>
                            <m:sub>
                              <m:r>
                                <a:rPr lang="en-US" b="0" i="1" noProof="0" smtClean="0">
                                  <a:latin typeface="Cambria Math" panose="02040503050406030204" pitchFamily="18" charset="0"/>
                                  <a:ea typeface="Cambria Math" panose="02040503050406030204" pitchFamily="18" charset="0"/>
                                </a:rPr>
                                <m:t>𝑗</m:t>
                              </m:r>
                            </m:sub>
                          </m:sSub>
                        </m:e>
                      </m:nary>
                    </m:oMath>
                  </m:oMathPara>
                </a14:m>
                <a:endParaRPr lang="en-US" b="0" noProof="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r>
                            <a:rPr lang="en-US" i="1" noProof="0" smtClean="0">
                              <a:latin typeface="Cambria Math" panose="02040503050406030204" pitchFamily="18" charset="0"/>
                            </a:rPr>
                            <m:t>𝑖</m:t>
                          </m:r>
                          <m:r>
                            <a:rPr lang="en-US" i="1" noProof="0" smtClean="0">
                              <a:latin typeface="Cambria Math" panose="02040503050406030204" pitchFamily="18" charset="0"/>
                            </a:rPr>
                            <m:t>,</m:t>
                          </m:r>
                          <m:r>
                            <a:rPr lang="en-US" i="1" noProof="0" smtClean="0">
                              <a:latin typeface="Cambria Math" panose="02040503050406030204" pitchFamily="18" charset="0"/>
                            </a:rPr>
                            <m:t>𝑙</m:t>
                          </m:r>
                          <m:r>
                            <a:rPr lang="en-US" i="1" noProof="0" smtClean="0">
                              <a:latin typeface="Cambria Math" panose="02040503050406030204" pitchFamily="18" charset="0"/>
                            </a:rPr>
                            <m:t>,</m:t>
                          </m:r>
                          <m:r>
                            <a:rPr lang="en-US" i="1" noProof="0" smtClean="0">
                              <a:latin typeface="Cambria Math" panose="02040503050406030204" pitchFamily="18" charset="0"/>
                            </a:rPr>
                            <m:t>𝑘</m:t>
                          </m:r>
                          <m:r>
                            <a:rPr lang="en-US" i="1" noProof="0" smtClean="0">
                              <a:latin typeface="Cambria Math" panose="02040503050406030204" pitchFamily="18" charset="0"/>
                            </a:rPr>
                            <m:t>,</m:t>
                          </m:r>
                          <m:r>
                            <a:rPr lang="en-US" b="0" i="1" noProof="0" smtClean="0">
                              <a:latin typeface="Cambria Math" panose="02040503050406030204" pitchFamily="18" charset="0"/>
                            </a:rPr>
                            <m:t>𝑝</m:t>
                          </m:r>
                        </m:e>
                      </m:d>
                      <m:r>
                        <a:rPr lang="en-US" i="1" noProof="0" smtClean="0">
                          <a:latin typeface="Cambria Math" panose="02040503050406030204" pitchFamily="18" charset="0"/>
                          <a:ea typeface="Cambria Math" panose="02040503050406030204" pitchFamily="18" charset="0"/>
                        </a:rPr>
                        <m:t>=∞ </m:t>
                      </m:r>
                      <m:r>
                        <a:rPr lang="en-US" i="1" noProof="0" smtClean="0">
                          <a:latin typeface="Cambria Math" panose="02040503050406030204" pitchFamily="18" charset="0"/>
                          <a:ea typeface="Cambria Math" panose="02040503050406030204" pitchFamily="18" charset="0"/>
                        </a:rPr>
                        <m:t>𝑖𝑓</m:t>
                      </m:r>
                      <m:r>
                        <a:rPr lang="en-US" b="0" i="1" noProof="0" smtClean="0">
                          <a:latin typeface="Cambria Math" panose="02040503050406030204" pitchFamily="18" charset="0"/>
                          <a:ea typeface="Cambria Math" panose="02040503050406030204" pitchFamily="18" charset="0"/>
                        </a:rPr>
                        <m:t>     </m:t>
                      </m:r>
                      <m:d>
                        <m:dPr>
                          <m:begChr m:val="|"/>
                          <m:endChr m:val="|"/>
                          <m:ctrlPr>
                            <a:rPr lang="en-US" b="0" i="1" noProof="0" smtClean="0">
                              <a:latin typeface="Cambria Math" panose="02040503050406030204" pitchFamily="18" charset="0"/>
                              <a:ea typeface="Cambria Math" panose="02040503050406030204" pitchFamily="18" charset="0"/>
                            </a:rPr>
                          </m:ctrlPr>
                        </m:dPr>
                        <m:e>
                          <m:r>
                            <a:rPr lang="en-US" b="0" i="1" noProof="0" smtClean="0">
                              <a:latin typeface="Cambria Math" panose="02040503050406030204" pitchFamily="18" charset="0"/>
                              <a:ea typeface="Cambria Math" panose="02040503050406030204" pitchFamily="18" charset="0"/>
                            </a:rPr>
                            <m:t>𝑈</m:t>
                          </m:r>
                        </m:e>
                      </m:d>
                      <m:r>
                        <a:rPr lang="en-US" b="0" i="1" noProof="0" smtClean="0">
                          <a:latin typeface="Cambria Math" panose="02040503050406030204" pitchFamily="18" charset="0"/>
                          <a:ea typeface="Cambria Math" panose="02040503050406030204" pitchFamily="18" charset="0"/>
                        </a:rPr>
                        <m:t>&lt;</m:t>
                      </m:r>
                      <m:r>
                        <a:rPr lang="en-US" b="0" i="1" noProof="0" smtClean="0">
                          <a:latin typeface="Cambria Math" panose="02040503050406030204" pitchFamily="18" charset="0"/>
                          <a:ea typeface="Cambria Math" panose="02040503050406030204" pitchFamily="18" charset="0"/>
                        </a:rPr>
                        <m:t>𝑚</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𝑘</m:t>
                      </m:r>
                    </m:oMath>
                  </m:oMathPara>
                </a14:m>
                <a:endParaRPr lang="en-US" noProof="0" dirty="0"/>
              </a:p>
              <a:p>
                <a:pPr marL="0" indent="0">
                  <a:buNone/>
                </a:pPr>
                <a:endParaRPr lang="en-US" noProof="0" dirty="0"/>
              </a:p>
              <a:p>
                <a:pPr marL="0" indent="0">
                  <a:buNone/>
                </a:pPr>
                <a:endParaRPr lang="en-US" noProof="0" dirty="0"/>
              </a:p>
            </p:txBody>
          </p:sp>
        </mc:Choice>
        <mc:Fallback xmlns="">
          <p:sp>
            <p:nvSpPr>
              <p:cNvPr id="3" name="Segnaposto contenuto 2">
                <a:extLst>
                  <a:ext uri="{FF2B5EF4-FFF2-40B4-BE49-F238E27FC236}">
                    <a16:creationId xmlns:a16="http://schemas.microsoft.com/office/drawing/2014/main" id="{89FEBE17-9008-8DD8-BD6D-C43AA85AF660}"/>
                  </a:ext>
                </a:extLst>
              </p:cNvPr>
              <p:cNvSpPr>
                <a:spLocks noGrp="1" noRot="1" noChangeAspect="1" noMove="1" noResize="1" noEditPoints="1" noAdjustHandles="1" noChangeArrowheads="1" noChangeShapeType="1" noTextEdit="1"/>
              </p:cNvSpPr>
              <p:nvPr>
                <p:ph idx="1"/>
              </p:nvPr>
            </p:nvSpPr>
            <p:spPr>
              <a:xfrm>
                <a:off x="261257" y="936171"/>
                <a:ext cx="11767457" cy="5736772"/>
              </a:xfrm>
              <a:blipFill>
                <a:blip r:embed="rId2"/>
                <a:stretch>
                  <a:fillRect l="-933" t="-1913"/>
                </a:stretch>
              </a:blipFill>
            </p:spPr>
            <p:txBody>
              <a:bodyPr/>
              <a:lstStyle/>
              <a:p>
                <a:r>
                  <a:rPr lang="it-IT">
                    <a:noFill/>
                  </a:rPr>
                  <a:t> </a:t>
                </a:r>
              </a:p>
            </p:txBody>
          </p:sp>
        </mc:Fallback>
      </mc:AlternateContent>
    </p:spTree>
    <p:extLst>
      <p:ext uri="{BB962C8B-B14F-4D97-AF65-F5344CB8AC3E}">
        <p14:creationId xmlns:p14="http://schemas.microsoft.com/office/powerpoint/2010/main" val="1606808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5E3694-311D-70FA-B31D-0F392098A8A3}"/>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56703E8E-DAA9-45E4-F1FC-F352FAF575D7}"/>
              </a:ext>
            </a:extLst>
          </p:cNvPr>
          <p:cNvSpPr>
            <a:spLocks noGrp="1"/>
          </p:cNvSpPr>
          <p:nvPr>
            <p:ph type="title"/>
          </p:nvPr>
        </p:nvSpPr>
        <p:spPr/>
        <p:txBody>
          <a:bodyPr/>
          <a:lstStyle/>
          <a:p>
            <a:r>
              <a:rPr lang="en-US" noProof="0" dirty="0"/>
              <a:t>Source code and datasets</a:t>
            </a:r>
          </a:p>
        </p:txBody>
      </p:sp>
      <p:sp>
        <p:nvSpPr>
          <p:cNvPr id="3" name="Segnaposto contenuto 2">
            <a:extLst>
              <a:ext uri="{FF2B5EF4-FFF2-40B4-BE49-F238E27FC236}">
                <a16:creationId xmlns:a16="http://schemas.microsoft.com/office/drawing/2014/main" id="{D09F6332-87A3-C593-73D4-DBB4D8DA3550}"/>
              </a:ext>
            </a:extLst>
          </p:cNvPr>
          <p:cNvSpPr>
            <a:spLocks noGrp="1"/>
          </p:cNvSpPr>
          <p:nvPr>
            <p:ph idx="1"/>
          </p:nvPr>
        </p:nvSpPr>
        <p:spPr>
          <a:xfrm>
            <a:off x="838199" y="1825625"/>
            <a:ext cx="10929257" cy="4351338"/>
          </a:xfrm>
        </p:spPr>
        <p:txBody>
          <a:bodyPr/>
          <a:lstStyle/>
          <a:p>
            <a:r>
              <a:rPr lang="en-US" dirty="0"/>
              <a:t>The source code is available at: </a:t>
            </a:r>
            <a:r>
              <a:rPr lang="en-US" dirty="0">
                <a:hlinkClick r:id="rId2"/>
              </a:rPr>
              <a:t>https://github.com/FabioGiordana/DIDP-On-Routing-Problems</a:t>
            </a:r>
            <a:r>
              <a:rPr lang="en-US" dirty="0"/>
              <a:t> </a:t>
            </a:r>
          </a:p>
          <a:p>
            <a:r>
              <a:rPr lang="en-US" noProof="0" dirty="0"/>
              <a:t>All the benchmark instances </a:t>
            </a:r>
            <a:r>
              <a:rPr lang="en-US" dirty="0"/>
              <a:t>has been taken from the following source: </a:t>
            </a:r>
            <a:r>
              <a:rPr lang="en-US" dirty="0">
                <a:hlinkClick r:id="rId3"/>
              </a:rPr>
              <a:t>http://vrp.atd-lab.inf.puc-rio.br/index.php/en/</a:t>
            </a:r>
            <a:endParaRPr lang="en-US" noProof="0" dirty="0"/>
          </a:p>
        </p:txBody>
      </p:sp>
    </p:spTree>
    <p:extLst>
      <p:ext uri="{BB962C8B-B14F-4D97-AF65-F5344CB8AC3E}">
        <p14:creationId xmlns:p14="http://schemas.microsoft.com/office/powerpoint/2010/main" val="3179630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5ACF1-3FF5-A0CD-21CA-3757B59D95BC}"/>
              </a:ext>
            </a:extLst>
          </p:cNvPr>
          <p:cNvSpPr>
            <a:spLocks noGrp="1"/>
          </p:cNvSpPr>
          <p:nvPr>
            <p:ph type="title"/>
          </p:nvPr>
        </p:nvSpPr>
        <p:spPr/>
        <p:txBody>
          <a:bodyPr/>
          <a:lstStyle/>
          <a:p>
            <a:r>
              <a:rPr lang="en-US" noProof="0" dirty="0"/>
              <a:t>Testing the models</a:t>
            </a:r>
          </a:p>
        </p:txBody>
      </p:sp>
      <p:sp>
        <p:nvSpPr>
          <p:cNvPr id="3" name="Segnaposto contenuto 2">
            <a:extLst>
              <a:ext uri="{FF2B5EF4-FFF2-40B4-BE49-F238E27FC236}">
                <a16:creationId xmlns:a16="http://schemas.microsoft.com/office/drawing/2014/main" id="{70B1D80B-27B1-FCEC-B760-70367C606A15}"/>
              </a:ext>
            </a:extLst>
          </p:cNvPr>
          <p:cNvSpPr>
            <a:spLocks noGrp="1"/>
          </p:cNvSpPr>
          <p:nvPr>
            <p:ph idx="1"/>
          </p:nvPr>
        </p:nvSpPr>
        <p:spPr/>
        <p:txBody>
          <a:bodyPr>
            <a:normAutofit fontScale="92500" lnSpcReduction="10000"/>
          </a:bodyPr>
          <a:lstStyle/>
          <a:p>
            <a:r>
              <a:rPr lang="en-US" noProof="0" dirty="0"/>
              <a:t>Both DIDP models were tested with slight variations, in particular: with and without the implied constraint on the number of vehicles and with and without the dual bound.</a:t>
            </a:r>
          </a:p>
          <a:p>
            <a:r>
              <a:rPr lang="en-US" noProof="0" dirty="0"/>
              <a:t>Each model has been run on</a:t>
            </a:r>
            <a:r>
              <a:rPr lang="en-US" dirty="0"/>
              <a:t> two different sets of benchmark instances, to study the performance of the model with instances of different dimensions and complexity.</a:t>
            </a:r>
          </a:p>
          <a:p>
            <a:r>
              <a:rPr lang="en-US" dirty="0"/>
              <a:t>The experiments were run </a:t>
            </a:r>
            <a:r>
              <a:rPr lang="en-US" noProof="0" dirty="0"/>
              <a:t>with the LNBS solver with a time limit of 10 minutes on an ASUS </a:t>
            </a:r>
            <a:r>
              <a:rPr lang="en-US" noProof="0" dirty="0" err="1"/>
              <a:t>Zenbook</a:t>
            </a:r>
            <a:r>
              <a:rPr lang="en-US" noProof="0" dirty="0"/>
              <a:t> UX431FN, Intel(R) Core(TM)i7-8565U CPU @ 1.80GHz, 8,00 GB RAM.</a:t>
            </a:r>
          </a:p>
          <a:p>
            <a:r>
              <a:rPr lang="en-US" noProof="0" dirty="0"/>
              <a:t>The primal integral has been computed to compare the performances with a CP model defined on </a:t>
            </a:r>
            <a:r>
              <a:rPr lang="en-US" noProof="0" dirty="0" err="1"/>
              <a:t>MiniZinc</a:t>
            </a:r>
            <a:r>
              <a:rPr lang="en-US" noProof="0" dirty="0"/>
              <a:t>, using LNS and </a:t>
            </a:r>
            <a:r>
              <a:rPr lang="en-US" noProof="0" dirty="0" err="1"/>
              <a:t>Gecode</a:t>
            </a:r>
            <a:r>
              <a:rPr lang="en-US" noProof="0" dirty="0"/>
              <a:t> as solver.</a:t>
            </a:r>
          </a:p>
          <a:p>
            <a:endParaRPr lang="en-US" noProof="0" dirty="0"/>
          </a:p>
          <a:p>
            <a:endParaRPr lang="en-US" noProof="0" dirty="0"/>
          </a:p>
        </p:txBody>
      </p:sp>
    </p:spTree>
    <p:extLst>
      <p:ext uri="{BB962C8B-B14F-4D97-AF65-F5344CB8AC3E}">
        <p14:creationId xmlns:p14="http://schemas.microsoft.com/office/powerpoint/2010/main" val="359866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F3E5F1-C89B-9507-49AE-E2CFD0ADB820}"/>
              </a:ext>
            </a:extLst>
          </p:cNvPr>
          <p:cNvSpPr>
            <a:spLocks noGrp="1"/>
          </p:cNvSpPr>
          <p:nvPr>
            <p:ph type="title"/>
          </p:nvPr>
        </p:nvSpPr>
        <p:spPr/>
        <p:txBody>
          <a:bodyPr/>
          <a:lstStyle/>
          <a:p>
            <a:r>
              <a:rPr lang="en-US" noProof="0" dirty="0"/>
              <a:t>The Benchmark instances</a:t>
            </a:r>
          </a:p>
        </p:txBody>
      </p:sp>
      <p:sp>
        <p:nvSpPr>
          <p:cNvPr id="3" name="Segnaposto contenuto 2">
            <a:extLst>
              <a:ext uri="{FF2B5EF4-FFF2-40B4-BE49-F238E27FC236}">
                <a16:creationId xmlns:a16="http://schemas.microsoft.com/office/drawing/2014/main" id="{00FD9825-C614-107A-0D52-BE2564BF2CA7}"/>
              </a:ext>
            </a:extLst>
          </p:cNvPr>
          <p:cNvSpPr>
            <a:spLocks noGrp="1"/>
          </p:cNvSpPr>
          <p:nvPr>
            <p:ph idx="1"/>
          </p:nvPr>
        </p:nvSpPr>
        <p:spPr/>
        <p:txBody>
          <a:bodyPr/>
          <a:lstStyle/>
          <a:p>
            <a:r>
              <a:rPr lang="en-US" noProof="0" dirty="0"/>
              <a:t>The A set of benchmark instances (</a:t>
            </a:r>
            <a:r>
              <a:rPr lang="en-US" noProof="0" dirty="0" err="1"/>
              <a:t>Augerat</a:t>
            </a:r>
            <a:r>
              <a:rPr lang="en-US" noProof="0" dirty="0"/>
              <a:t>, 1995) are instances going from 30 to 80 locations and from 5 to 10 vehicles. Those are used to evaluate the performance of models on small instances.</a:t>
            </a:r>
          </a:p>
          <a:p>
            <a:r>
              <a:rPr lang="en-US" dirty="0"/>
              <a:t>The Golden set of benchmark instances (Golden et al., 1998) are instances going from 200 to almost 500 locations and from 5 to almost 40 vehicles. Those are used to evaluate the performance of models on medium/big size instances.</a:t>
            </a:r>
          </a:p>
          <a:p>
            <a:endParaRPr lang="en-US" noProof="0" dirty="0"/>
          </a:p>
        </p:txBody>
      </p:sp>
    </p:spTree>
    <p:extLst>
      <p:ext uri="{BB962C8B-B14F-4D97-AF65-F5344CB8AC3E}">
        <p14:creationId xmlns:p14="http://schemas.microsoft.com/office/powerpoint/2010/main" val="3954846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17823E-9F7F-6272-0E6D-C038BE3BD4F0}"/>
              </a:ext>
            </a:extLst>
          </p:cNvPr>
          <p:cNvSpPr>
            <a:spLocks noGrp="1"/>
          </p:cNvSpPr>
          <p:nvPr>
            <p:ph type="title"/>
          </p:nvPr>
        </p:nvSpPr>
        <p:spPr/>
        <p:txBody>
          <a:bodyPr/>
          <a:lstStyle/>
          <a:p>
            <a:pPr algn="ctr"/>
            <a:r>
              <a:rPr lang="en-US" noProof="0" dirty="0"/>
              <a:t>Results on the A Set</a:t>
            </a:r>
          </a:p>
        </p:txBody>
      </p:sp>
      <p:sp>
        <p:nvSpPr>
          <p:cNvPr id="3" name="Segnaposto contenuto 2">
            <a:extLst>
              <a:ext uri="{FF2B5EF4-FFF2-40B4-BE49-F238E27FC236}">
                <a16:creationId xmlns:a16="http://schemas.microsoft.com/office/drawing/2014/main" id="{80DBD58B-48B4-EDEB-F2AD-09A13856EF3B}"/>
              </a:ext>
            </a:extLst>
          </p:cNvPr>
          <p:cNvSpPr>
            <a:spLocks noGrp="1"/>
          </p:cNvSpPr>
          <p:nvPr>
            <p:ph idx="1"/>
          </p:nvPr>
        </p:nvSpPr>
        <p:spPr/>
        <p:txBody>
          <a:bodyPr/>
          <a:lstStyle/>
          <a:p>
            <a:r>
              <a:rPr lang="en-US" noProof="0" dirty="0"/>
              <a:t>Since multiple models and their variations were tested, subsets of the totality of the models will be evaluated at the beginning, to enhance the readability of the results that will be shown.</a:t>
            </a:r>
          </a:p>
          <a:p>
            <a:r>
              <a:rPr lang="en-US" noProof="0" dirty="0"/>
              <a:t>For each subgroup the best performing model will be selected for the final evaluation.</a:t>
            </a:r>
          </a:p>
        </p:txBody>
      </p:sp>
    </p:spTree>
    <p:extLst>
      <p:ext uri="{BB962C8B-B14F-4D97-AF65-F5344CB8AC3E}">
        <p14:creationId xmlns:p14="http://schemas.microsoft.com/office/powerpoint/2010/main" val="3991472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8A0D2-18B6-B315-4E2A-09D2016993C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4094EB6-08CE-11CC-030B-8CFF2A93014C}"/>
              </a:ext>
            </a:extLst>
          </p:cNvPr>
          <p:cNvSpPr>
            <a:spLocks noGrp="1"/>
          </p:cNvSpPr>
          <p:nvPr>
            <p:ph type="title"/>
          </p:nvPr>
        </p:nvSpPr>
        <p:spPr>
          <a:xfrm>
            <a:off x="838200" y="365126"/>
            <a:ext cx="10515600" cy="734332"/>
          </a:xfrm>
        </p:spPr>
        <p:txBody>
          <a:bodyPr/>
          <a:lstStyle/>
          <a:p>
            <a:pPr algn="ctr"/>
            <a:r>
              <a:rPr lang="en-US" noProof="0" dirty="0"/>
              <a:t>First DIDP model</a:t>
            </a:r>
          </a:p>
        </p:txBody>
      </p:sp>
      <p:pic>
        <p:nvPicPr>
          <p:cNvPr id="4" name="Segnaposto contenuto 3" descr="Immagine che contiene testo, linea, diagramma, Diagramma&#10;&#10;Il contenuto generato dall'IA potrebbe non essere corretto.">
            <a:extLst>
              <a:ext uri="{FF2B5EF4-FFF2-40B4-BE49-F238E27FC236}">
                <a16:creationId xmlns:a16="http://schemas.microsoft.com/office/drawing/2014/main" id="{F31D3D61-7138-F0A8-6F4D-43DE312F7F4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81267" y="1099458"/>
            <a:ext cx="8629466" cy="5393416"/>
          </a:xfrm>
        </p:spPr>
      </p:pic>
    </p:spTree>
    <p:extLst>
      <p:ext uri="{BB962C8B-B14F-4D97-AF65-F5344CB8AC3E}">
        <p14:creationId xmlns:p14="http://schemas.microsoft.com/office/powerpoint/2010/main" val="1133397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DC4BB1-FCBE-1FF1-264E-7949508E785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2754D01-F335-ED76-D61C-8E3A85ACB8DF}"/>
              </a:ext>
            </a:extLst>
          </p:cNvPr>
          <p:cNvSpPr>
            <a:spLocks noGrp="1"/>
          </p:cNvSpPr>
          <p:nvPr>
            <p:ph type="title"/>
          </p:nvPr>
        </p:nvSpPr>
        <p:spPr>
          <a:xfrm>
            <a:off x="838200" y="365126"/>
            <a:ext cx="10515600" cy="734332"/>
          </a:xfrm>
        </p:spPr>
        <p:txBody>
          <a:bodyPr/>
          <a:lstStyle/>
          <a:p>
            <a:pPr algn="ctr"/>
            <a:r>
              <a:rPr lang="en-US" noProof="0" dirty="0"/>
              <a:t>First DIDP model</a:t>
            </a:r>
          </a:p>
        </p:txBody>
      </p:sp>
      <p:sp>
        <p:nvSpPr>
          <p:cNvPr id="4" name="Segnaposto contenuto 3">
            <a:extLst>
              <a:ext uri="{FF2B5EF4-FFF2-40B4-BE49-F238E27FC236}">
                <a16:creationId xmlns:a16="http://schemas.microsoft.com/office/drawing/2014/main" id="{0B1C44AD-7932-4CED-D090-EBEADBB43A38}"/>
              </a:ext>
            </a:extLst>
          </p:cNvPr>
          <p:cNvSpPr>
            <a:spLocks noGrp="1"/>
          </p:cNvSpPr>
          <p:nvPr>
            <p:ph sz="half" idx="2"/>
          </p:nvPr>
        </p:nvSpPr>
        <p:spPr>
          <a:xfrm>
            <a:off x="838200" y="1825625"/>
            <a:ext cx="10515600" cy="4351338"/>
          </a:xfrm>
        </p:spPr>
        <p:txBody>
          <a:bodyPr/>
          <a:lstStyle/>
          <a:p>
            <a:r>
              <a:rPr lang="en-US" noProof="0" dirty="0"/>
              <a:t>For the smaller instances, the dual bound has a positive effect on the performance.</a:t>
            </a:r>
          </a:p>
          <a:p>
            <a:r>
              <a:rPr lang="en-US" dirty="0"/>
              <a:t>The implied constraint seems to have a very little effect on performances.</a:t>
            </a:r>
          </a:p>
          <a:p>
            <a:r>
              <a:rPr lang="en-US" noProof="0" dirty="0"/>
              <a:t>For the final evaluation, </a:t>
            </a:r>
            <a:r>
              <a:rPr lang="en-US" dirty="0"/>
              <a:t>the model with the bound and without the implied constraint will be kept.</a:t>
            </a:r>
            <a:endParaRPr lang="en-US" noProof="0" dirty="0"/>
          </a:p>
        </p:txBody>
      </p:sp>
    </p:spTree>
    <p:extLst>
      <p:ext uri="{BB962C8B-B14F-4D97-AF65-F5344CB8AC3E}">
        <p14:creationId xmlns:p14="http://schemas.microsoft.com/office/powerpoint/2010/main" val="1162539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C0DF92-A0FE-13FF-3A7A-A0F5D9C6F79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5C0BEA92-51CA-8DA0-7595-1FE6E1C0592F}"/>
              </a:ext>
            </a:extLst>
          </p:cNvPr>
          <p:cNvSpPr>
            <a:spLocks noGrp="1"/>
          </p:cNvSpPr>
          <p:nvPr>
            <p:ph type="title"/>
          </p:nvPr>
        </p:nvSpPr>
        <p:spPr>
          <a:xfrm>
            <a:off x="838200" y="365126"/>
            <a:ext cx="10515600" cy="734332"/>
          </a:xfrm>
        </p:spPr>
        <p:txBody>
          <a:bodyPr/>
          <a:lstStyle/>
          <a:p>
            <a:pPr algn="ctr"/>
            <a:r>
              <a:rPr lang="en-US" dirty="0"/>
              <a:t>Second</a:t>
            </a:r>
            <a:r>
              <a:rPr lang="en-US" noProof="0" dirty="0"/>
              <a:t> DIDP model</a:t>
            </a:r>
          </a:p>
        </p:txBody>
      </p:sp>
      <p:pic>
        <p:nvPicPr>
          <p:cNvPr id="4" name="Segnaposto contenuto 3" descr="Immagine che contiene testo, Diagramma, linea, diagramma&#10;&#10;Il contenuto generato dall'IA potrebbe non essere corretto.">
            <a:extLst>
              <a:ext uri="{FF2B5EF4-FFF2-40B4-BE49-F238E27FC236}">
                <a16:creationId xmlns:a16="http://schemas.microsoft.com/office/drawing/2014/main" id="{21773048-F4DB-5EF4-7BA9-D565E5FE25B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81267" y="1023258"/>
            <a:ext cx="8629466" cy="5393416"/>
          </a:xfrm>
        </p:spPr>
      </p:pic>
    </p:spTree>
    <p:extLst>
      <p:ext uri="{BB962C8B-B14F-4D97-AF65-F5344CB8AC3E}">
        <p14:creationId xmlns:p14="http://schemas.microsoft.com/office/powerpoint/2010/main" val="2374855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9E3C3-72EB-A1C9-A98A-2F0732AFE99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781FE0D-ACB9-9A44-9532-3000B4D5D30D}"/>
              </a:ext>
            </a:extLst>
          </p:cNvPr>
          <p:cNvSpPr>
            <a:spLocks noGrp="1"/>
          </p:cNvSpPr>
          <p:nvPr>
            <p:ph type="title"/>
          </p:nvPr>
        </p:nvSpPr>
        <p:spPr>
          <a:xfrm>
            <a:off x="838200" y="365126"/>
            <a:ext cx="10515600" cy="734332"/>
          </a:xfrm>
        </p:spPr>
        <p:txBody>
          <a:bodyPr/>
          <a:lstStyle/>
          <a:p>
            <a:pPr algn="ctr"/>
            <a:r>
              <a:rPr lang="en-US" dirty="0"/>
              <a:t>Second</a:t>
            </a:r>
            <a:r>
              <a:rPr lang="en-US" noProof="0" dirty="0"/>
              <a:t> DIDP model</a:t>
            </a:r>
          </a:p>
        </p:txBody>
      </p:sp>
      <p:sp>
        <p:nvSpPr>
          <p:cNvPr id="4" name="Segnaposto contenuto 3">
            <a:extLst>
              <a:ext uri="{FF2B5EF4-FFF2-40B4-BE49-F238E27FC236}">
                <a16:creationId xmlns:a16="http://schemas.microsoft.com/office/drawing/2014/main" id="{629063D4-D9E7-626E-306F-E60257E23B1E}"/>
              </a:ext>
            </a:extLst>
          </p:cNvPr>
          <p:cNvSpPr>
            <a:spLocks noGrp="1"/>
          </p:cNvSpPr>
          <p:nvPr>
            <p:ph sz="half" idx="2"/>
          </p:nvPr>
        </p:nvSpPr>
        <p:spPr>
          <a:xfrm>
            <a:off x="838200" y="1825625"/>
            <a:ext cx="10515600" cy="4351338"/>
          </a:xfrm>
        </p:spPr>
        <p:txBody>
          <a:bodyPr/>
          <a:lstStyle/>
          <a:p>
            <a:r>
              <a:rPr lang="en-US" noProof="0" dirty="0"/>
              <a:t>As for </a:t>
            </a:r>
            <a:r>
              <a:rPr lang="en-US" dirty="0"/>
              <a:t>the previous model, the dual bound has a positive effect on the performance.</a:t>
            </a:r>
          </a:p>
          <a:p>
            <a:r>
              <a:rPr lang="en-US" dirty="0"/>
              <a:t>The presence of the implied constraint is not as decisive as the dual bound, but it seems to have a clearer positive effect than before.</a:t>
            </a:r>
          </a:p>
          <a:p>
            <a:r>
              <a:rPr lang="en-US" dirty="0"/>
              <a:t>For the final evaluation, the model with the bound and the implied constraint will be kept.</a:t>
            </a:r>
          </a:p>
          <a:p>
            <a:endParaRPr lang="en-US" noProof="0" dirty="0"/>
          </a:p>
        </p:txBody>
      </p:sp>
    </p:spTree>
    <p:extLst>
      <p:ext uri="{BB962C8B-B14F-4D97-AF65-F5344CB8AC3E}">
        <p14:creationId xmlns:p14="http://schemas.microsoft.com/office/powerpoint/2010/main" val="47669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54C1AB-8502-6079-7A08-9845426DF0E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906E707-0A78-1232-6C89-5F45F58377C7}"/>
              </a:ext>
            </a:extLst>
          </p:cNvPr>
          <p:cNvSpPr>
            <a:spLocks noGrp="1"/>
          </p:cNvSpPr>
          <p:nvPr>
            <p:ph type="title"/>
          </p:nvPr>
        </p:nvSpPr>
        <p:spPr>
          <a:xfrm>
            <a:off x="838200" y="365126"/>
            <a:ext cx="10515600" cy="734332"/>
          </a:xfrm>
        </p:spPr>
        <p:txBody>
          <a:bodyPr/>
          <a:lstStyle/>
          <a:p>
            <a:pPr algn="ctr"/>
            <a:r>
              <a:rPr lang="en-US" noProof="0" dirty="0"/>
              <a:t>CP models</a:t>
            </a:r>
          </a:p>
        </p:txBody>
      </p:sp>
      <p:pic>
        <p:nvPicPr>
          <p:cNvPr id="9" name="Segnaposto contenuto 8" descr="Immagine che contiene testo, Diagramma, linea, diagramma&#10;&#10;Il contenuto generato dall'IA potrebbe non essere corretto.">
            <a:extLst>
              <a:ext uri="{FF2B5EF4-FFF2-40B4-BE49-F238E27FC236}">
                <a16:creationId xmlns:a16="http://schemas.microsoft.com/office/drawing/2014/main" id="{2EC40100-B75A-60EE-854E-D4A4DDD9A44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81267" y="1175658"/>
            <a:ext cx="8629466" cy="5393416"/>
          </a:xfrm>
        </p:spPr>
      </p:pic>
    </p:spTree>
    <p:extLst>
      <p:ext uri="{BB962C8B-B14F-4D97-AF65-F5344CB8AC3E}">
        <p14:creationId xmlns:p14="http://schemas.microsoft.com/office/powerpoint/2010/main" val="7549960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36397A-94D0-64AF-8A95-2C9618258F02}"/>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79988B1-2B6F-6FD0-1003-436B2F20973D}"/>
              </a:ext>
            </a:extLst>
          </p:cNvPr>
          <p:cNvSpPr>
            <a:spLocks noGrp="1"/>
          </p:cNvSpPr>
          <p:nvPr>
            <p:ph type="title"/>
          </p:nvPr>
        </p:nvSpPr>
        <p:spPr>
          <a:xfrm>
            <a:off x="838200" y="365126"/>
            <a:ext cx="10515600" cy="734332"/>
          </a:xfrm>
        </p:spPr>
        <p:txBody>
          <a:bodyPr/>
          <a:lstStyle/>
          <a:p>
            <a:pPr algn="ctr"/>
            <a:r>
              <a:rPr lang="en-US" noProof="0" dirty="0"/>
              <a:t>CP models</a:t>
            </a:r>
          </a:p>
        </p:txBody>
      </p:sp>
      <p:sp>
        <p:nvSpPr>
          <p:cNvPr id="4" name="Segnaposto contenuto 3">
            <a:extLst>
              <a:ext uri="{FF2B5EF4-FFF2-40B4-BE49-F238E27FC236}">
                <a16:creationId xmlns:a16="http://schemas.microsoft.com/office/drawing/2014/main" id="{7BBB402D-FEE7-25BB-1E79-987A8FCEF515}"/>
              </a:ext>
            </a:extLst>
          </p:cNvPr>
          <p:cNvSpPr>
            <a:spLocks noGrp="1"/>
          </p:cNvSpPr>
          <p:nvPr>
            <p:ph sz="half" idx="2"/>
          </p:nvPr>
        </p:nvSpPr>
        <p:spPr>
          <a:xfrm>
            <a:off x="838200" y="1825625"/>
            <a:ext cx="10515600" cy="4351338"/>
          </a:xfrm>
        </p:spPr>
        <p:txBody>
          <a:bodyPr/>
          <a:lstStyle/>
          <a:p>
            <a:r>
              <a:rPr lang="en-US" dirty="0"/>
              <a:t>The CP model implementing the giant tour representation is clearly outperforming the model based on constructing all the tours in parallel, as expected.</a:t>
            </a:r>
          </a:p>
          <a:p>
            <a:r>
              <a:rPr lang="en-US" dirty="0"/>
              <a:t>The implied constraint seems to make performance slightly better.</a:t>
            </a:r>
          </a:p>
          <a:p>
            <a:r>
              <a:rPr lang="en-US" dirty="0"/>
              <a:t>The GTR model with the implied constraint will be used for the final evaluation.</a:t>
            </a:r>
          </a:p>
        </p:txBody>
      </p:sp>
    </p:spTree>
    <p:extLst>
      <p:ext uri="{BB962C8B-B14F-4D97-AF65-F5344CB8AC3E}">
        <p14:creationId xmlns:p14="http://schemas.microsoft.com/office/powerpoint/2010/main" val="17346421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E3391-11F1-21E4-119A-6BB2E58083C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A96F605-1E96-46A2-65EB-F65E6A342583}"/>
              </a:ext>
            </a:extLst>
          </p:cNvPr>
          <p:cNvSpPr>
            <a:spLocks noGrp="1"/>
          </p:cNvSpPr>
          <p:nvPr>
            <p:ph type="title"/>
          </p:nvPr>
        </p:nvSpPr>
        <p:spPr>
          <a:xfrm>
            <a:off x="838200" y="365126"/>
            <a:ext cx="10515600" cy="734332"/>
          </a:xfrm>
        </p:spPr>
        <p:txBody>
          <a:bodyPr/>
          <a:lstStyle/>
          <a:p>
            <a:pPr algn="ctr"/>
            <a:r>
              <a:rPr lang="en-US" dirty="0"/>
              <a:t>A</a:t>
            </a:r>
            <a:r>
              <a:rPr lang="en-US" noProof="0" dirty="0"/>
              <a:t> Set: Final Evaluation</a:t>
            </a:r>
          </a:p>
        </p:txBody>
      </p:sp>
      <p:pic>
        <p:nvPicPr>
          <p:cNvPr id="4" name="Segnaposto contenuto 3" descr="Immagine che contiene testo, Diagramma, linea, diagramma&#10;&#10;Il contenuto generato dall'IA potrebbe non essere corretto.">
            <a:extLst>
              <a:ext uri="{FF2B5EF4-FFF2-40B4-BE49-F238E27FC236}">
                <a16:creationId xmlns:a16="http://schemas.microsoft.com/office/drawing/2014/main" id="{AFD5A67F-4CED-1142-D1FA-D5AB028A575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81267" y="1099458"/>
            <a:ext cx="8629466" cy="5393416"/>
          </a:xfrm>
        </p:spPr>
      </p:pic>
    </p:spTree>
    <p:extLst>
      <p:ext uri="{BB962C8B-B14F-4D97-AF65-F5344CB8AC3E}">
        <p14:creationId xmlns:p14="http://schemas.microsoft.com/office/powerpoint/2010/main" val="2806186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A22A4502-5390-87A9-BD25-D3A7951D841A}"/>
              </a:ext>
            </a:extLst>
          </p:cNvPr>
          <p:cNvSpPr>
            <a:spLocks noGrp="1"/>
          </p:cNvSpPr>
          <p:nvPr>
            <p:ph type="title"/>
          </p:nvPr>
        </p:nvSpPr>
        <p:spPr>
          <a:xfrm>
            <a:off x="838199" y="537883"/>
            <a:ext cx="4783697" cy="1942810"/>
          </a:xfrm>
        </p:spPr>
        <p:txBody>
          <a:bodyPr anchor="b">
            <a:normAutofit fontScale="90000"/>
          </a:bodyPr>
          <a:lstStyle/>
          <a:p>
            <a:r>
              <a:rPr lang="en-US" sz="4000" noProof="0" dirty="0"/>
              <a:t>First Variation: Capacitated Vehicle Routing Problem with Time Windows</a:t>
            </a:r>
          </a:p>
        </p:txBody>
      </p:sp>
      <mc:AlternateContent xmlns:mc="http://schemas.openxmlformats.org/markup-compatibility/2006" xmlns:a14="http://schemas.microsoft.com/office/drawing/2010/main">
        <mc:Choice Requires="a14">
          <p:sp>
            <p:nvSpPr>
              <p:cNvPr id="26" name="Content Placeholder 10">
                <a:extLst>
                  <a:ext uri="{FF2B5EF4-FFF2-40B4-BE49-F238E27FC236}">
                    <a16:creationId xmlns:a16="http://schemas.microsoft.com/office/drawing/2014/main" id="{883B3ACC-C512-BA6D-35FB-A233BFBACF5C}"/>
                  </a:ext>
                </a:extLst>
              </p:cNvPr>
              <p:cNvSpPr>
                <a:spLocks noGrp="1"/>
              </p:cNvSpPr>
              <p:nvPr>
                <p:ph idx="1"/>
              </p:nvPr>
            </p:nvSpPr>
            <p:spPr>
              <a:xfrm>
                <a:off x="838199" y="2686323"/>
                <a:ext cx="4783697" cy="3433583"/>
              </a:xfrm>
            </p:spPr>
            <p:txBody>
              <a:bodyPr>
                <a:normAutofit fontScale="85000" lnSpcReduction="10000"/>
              </a:bodyPr>
              <a:lstStyle/>
              <a:p>
                <a:r>
                  <a:rPr lang="en-US" sz="2000" noProof="0" dirty="0"/>
                  <a:t>m vehicles</a:t>
                </a:r>
              </a:p>
              <a:p>
                <a:r>
                  <a:rPr lang="en-US" sz="2000" noProof="0" dirty="0"/>
                  <a:t>n locations (n-1 customers + depot).</a:t>
                </a:r>
              </a:p>
              <a:p>
                <a:r>
                  <a:rPr lang="en-US" sz="2000" noProof="0" dirty="0"/>
                  <a:t>Each customer has a demand d</a:t>
                </a:r>
                <a:r>
                  <a:rPr lang="en-US" sz="2000" baseline="-25000" noProof="0" dirty="0"/>
                  <a:t>i</a:t>
                </a:r>
                <a:r>
                  <a:rPr lang="en-US" sz="2000" noProof="0" dirty="0"/>
                  <a:t> , a service time </a:t>
                </a:r>
                <a:r>
                  <a:rPr lang="en-US" sz="2000" noProof="0" dirty="0" err="1"/>
                  <a:t>s</a:t>
                </a:r>
                <a:r>
                  <a:rPr lang="en-US" sz="2000" baseline="-25000" noProof="0" dirty="0" err="1"/>
                  <a:t>i</a:t>
                </a:r>
                <a:r>
                  <a:rPr lang="en-US" sz="2000" noProof="0" dirty="0"/>
                  <a:t> (time to spend at the customer’s location), and a time window </a:t>
                </a:r>
                <a14:m>
                  <m:oMath xmlns:m="http://schemas.openxmlformats.org/officeDocument/2006/math">
                    <m:d>
                      <m:dPr>
                        <m:begChr m:val="["/>
                        <m:endChr m:val="]"/>
                        <m:ctrlPr>
                          <a:rPr lang="en-US" sz="2000" i="1" noProof="0" smtClean="0">
                            <a:latin typeface="Cambria Math" panose="02040503050406030204" pitchFamily="18" charset="0"/>
                          </a:rPr>
                        </m:ctrlPr>
                      </m:dPr>
                      <m:e>
                        <m:sSub>
                          <m:sSubPr>
                            <m:ctrlPr>
                              <a:rPr lang="en-US" sz="2000" i="1" noProof="0" smtClean="0">
                                <a:latin typeface="Cambria Math" panose="02040503050406030204" pitchFamily="18" charset="0"/>
                              </a:rPr>
                            </m:ctrlPr>
                          </m:sSubPr>
                          <m:e>
                            <m:r>
                              <a:rPr lang="en-US" sz="2000" b="0" i="1" noProof="0" smtClean="0">
                                <a:latin typeface="Cambria Math" panose="02040503050406030204" pitchFamily="18" charset="0"/>
                              </a:rPr>
                              <m:t>𝑎</m:t>
                            </m:r>
                          </m:e>
                          <m:sub>
                            <m:r>
                              <a:rPr lang="en-US" sz="2000" b="0" i="1" noProof="0" smtClean="0">
                                <a:latin typeface="Cambria Math" panose="02040503050406030204" pitchFamily="18" charset="0"/>
                              </a:rPr>
                              <m:t>𝑖</m:t>
                            </m:r>
                          </m:sub>
                        </m:sSub>
                        <m:r>
                          <a:rPr lang="en-US" sz="2000" b="0" i="1" noProof="0" smtClean="0">
                            <a:latin typeface="Cambria Math" panose="02040503050406030204" pitchFamily="18" charset="0"/>
                          </a:rPr>
                          <m:t>, </m:t>
                        </m:r>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𝑏</m:t>
                            </m:r>
                          </m:e>
                          <m:sub>
                            <m:r>
                              <a:rPr lang="en-US" sz="2000" b="0" i="1" noProof="0" smtClean="0">
                                <a:latin typeface="Cambria Math" panose="02040503050406030204" pitchFamily="18" charset="0"/>
                              </a:rPr>
                              <m:t>𝑖</m:t>
                            </m:r>
                          </m:sub>
                        </m:sSub>
                      </m:e>
                    </m:d>
                    <m:r>
                      <a:rPr lang="en-US" sz="2000" b="0" i="0" noProof="0" smtClean="0">
                        <a:latin typeface="Cambria Math" panose="02040503050406030204" pitchFamily="18" charset="0"/>
                      </a:rPr>
                      <m:t>.</m:t>
                    </m:r>
                  </m:oMath>
                </a14:m>
                <a:endParaRPr lang="en-US" sz="2000" noProof="0" dirty="0"/>
              </a:p>
              <a:p>
                <a:r>
                  <a:rPr lang="en-US" sz="2000" noProof="0" dirty="0"/>
                  <a:t>Each vehicle has a capacity q.</a:t>
                </a:r>
                <a:endParaRPr lang="en-US" sz="2000" baseline="-25000" noProof="0" dirty="0"/>
              </a:p>
              <a:p>
                <a:r>
                  <a:rPr lang="en-US" sz="2000" noProof="0" dirty="0"/>
                  <a:t>Two locations have a distance </a:t>
                </a:r>
                <a:r>
                  <a:rPr lang="en-US" sz="2000" noProof="0" dirty="0" err="1"/>
                  <a:t>c</a:t>
                </a:r>
                <a:r>
                  <a:rPr lang="en-US" sz="2000" baseline="-25000" noProof="0" dirty="0" err="1"/>
                  <a:t>ij</a:t>
                </a:r>
                <a:r>
                  <a:rPr lang="en-US" sz="2000" noProof="0" dirty="0"/>
                  <a:t> .</a:t>
                </a:r>
                <a:endParaRPr lang="en-US" sz="2000" baseline="-25000" noProof="0" dirty="0"/>
              </a:p>
              <a:p>
                <a:r>
                  <a:rPr lang="en-US" sz="2000" noProof="0" dirty="0"/>
                  <a:t>We must visit each customer once within its time window, starting and ending at the depot , without exceeding the capacity of the vehicles.</a:t>
                </a:r>
              </a:p>
              <a:p>
                <a:r>
                  <a:rPr lang="en-US" sz="2000" noProof="0" dirty="0"/>
                  <a:t>The objective is to minimize the total distance traveled.</a:t>
                </a:r>
              </a:p>
            </p:txBody>
          </p:sp>
        </mc:Choice>
        <mc:Fallback xmlns="">
          <p:sp>
            <p:nvSpPr>
              <p:cNvPr id="26" name="Content Placeholder 10">
                <a:extLst>
                  <a:ext uri="{FF2B5EF4-FFF2-40B4-BE49-F238E27FC236}">
                    <a16:creationId xmlns:a16="http://schemas.microsoft.com/office/drawing/2014/main" id="{883B3ACC-C512-BA6D-35FB-A233BFBACF5C}"/>
                  </a:ext>
                </a:extLst>
              </p:cNvPr>
              <p:cNvSpPr>
                <a:spLocks noGrp="1" noRot="1" noChangeAspect="1" noMove="1" noResize="1" noEditPoints="1" noAdjustHandles="1" noChangeArrowheads="1" noChangeShapeType="1" noTextEdit="1"/>
              </p:cNvSpPr>
              <p:nvPr>
                <p:ph idx="1"/>
              </p:nvPr>
            </p:nvSpPr>
            <p:spPr>
              <a:xfrm>
                <a:off x="838199" y="2686323"/>
                <a:ext cx="4783697" cy="3433583"/>
              </a:xfrm>
              <a:blipFill>
                <a:blip r:embed="rId2"/>
                <a:stretch>
                  <a:fillRect l="-510" t="-1776" r="-764" b="-178"/>
                </a:stretch>
              </a:blipFill>
            </p:spPr>
            <p:txBody>
              <a:bodyPr/>
              <a:lstStyle/>
              <a:p>
                <a:r>
                  <a:rPr lang="it-IT">
                    <a:noFill/>
                  </a:rPr>
                  <a:t> </a:t>
                </a:r>
              </a:p>
            </p:txBody>
          </p:sp>
        </mc:Fallback>
      </mc:AlternateContent>
      <p:pic>
        <p:nvPicPr>
          <p:cNvPr id="7" name="Immagine 6" descr="Immagine che contiene testo, linea, diagramma, schermata">
            <a:extLst>
              <a:ext uri="{FF2B5EF4-FFF2-40B4-BE49-F238E27FC236}">
                <a16:creationId xmlns:a16="http://schemas.microsoft.com/office/drawing/2014/main" id="{6CFEA728-2FC9-5CCA-5427-6F0DE3F2CC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0313" y="1255875"/>
            <a:ext cx="6041573" cy="4346250"/>
          </a:xfrm>
          <a:prstGeom prst="rect">
            <a:avLst/>
          </a:prstGeom>
        </p:spPr>
      </p:pic>
    </p:spTree>
    <p:extLst>
      <p:ext uri="{BB962C8B-B14F-4D97-AF65-F5344CB8AC3E}">
        <p14:creationId xmlns:p14="http://schemas.microsoft.com/office/powerpoint/2010/main" val="14797051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A5CCE-A45D-633C-495A-D38E3B8FBB43}"/>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EF3BD25-6BF5-D922-4981-678410EA5F16}"/>
              </a:ext>
            </a:extLst>
          </p:cNvPr>
          <p:cNvSpPr>
            <a:spLocks noGrp="1"/>
          </p:cNvSpPr>
          <p:nvPr>
            <p:ph type="title"/>
          </p:nvPr>
        </p:nvSpPr>
        <p:spPr>
          <a:xfrm>
            <a:off x="838200" y="365126"/>
            <a:ext cx="10515600" cy="734332"/>
          </a:xfrm>
        </p:spPr>
        <p:txBody>
          <a:bodyPr/>
          <a:lstStyle/>
          <a:p>
            <a:pPr algn="ctr"/>
            <a:r>
              <a:rPr lang="en-US" dirty="0"/>
              <a:t>A Set</a:t>
            </a:r>
            <a:r>
              <a:rPr lang="en-US" noProof="0" dirty="0"/>
              <a:t>: Final Evaluation</a:t>
            </a:r>
          </a:p>
        </p:txBody>
      </p:sp>
      <p:sp>
        <p:nvSpPr>
          <p:cNvPr id="4" name="Segnaposto contenuto 3">
            <a:extLst>
              <a:ext uri="{FF2B5EF4-FFF2-40B4-BE49-F238E27FC236}">
                <a16:creationId xmlns:a16="http://schemas.microsoft.com/office/drawing/2014/main" id="{0FCCF43E-9797-C5EB-0678-5F01D0A51BDE}"/>
              </a:ext>
            </a:extLst>
          </p:cNvPr>
          <p:cNvSpPr>
            <a:spLocks noGrp="1"/>
          </p:cNvSpPr>
          <p:nvPr>
            <p:ph sz="half" idx="2"/>
          </p:nvPr>
        </p:nvSpPr>
        <p:spPr>
          <a:xfrm>
            <a:off x="838200" y="1825625"/>
            <a:ext cx="10515600" cy="4351338"/>
          </a:xfrm>
        </p:spPr>
        <p:txBody>
          <a:bodyPr/>
          <a:lstStyle/>
          <a:p>
            <a:r>
              <a:rPr lang="en-US" dirty="0"/>
              <a:t>The DIDP model with the formulation based on the giant tour representation is outperforming the other DIDP model.</a:t>
            </a:r>
          </a:p>
          <a:p>
            <a:r>
              <a:rPr lang="en-US" noProof="0" dirty="0"/>
              <a:t>The CP model</a:t>
            </a:r>
            <a:r>
              <a:rPr lang="en-US" dirty="0"/>
              <a:t> used as baseline is the best overall model for the smaller instances.</a:t>
            </a:r>
            <a:endParaRPr lang="en-US" noProof="0" dirty="0"/>
          </a:p>
        </p:txBody>
      </p:sp>
    </p:spTree>
    <p:extLst>
      <p:ext uri="{BB962C8B-B14F-4D97-AF65-F5344CB8AC3E}">
        <p14:creationId xmlns:p14="http://schemas.microsoft.com/office/powerpoint/2010/main" val="32498642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B486BB-B536-FFD8-899A-9A118B1ADC9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6040DA3-F5A0-690C-444C-D1356943D0E7}"/>
              </a:ext>
            </a:extLst>
          </p:cNvPr>
          <p:cNvSpPr>
            <a:spLocks noGrp="1"/>
          </p:cNvSpPr>
          <p:nvPr>
            <p:ph type="title"/>
          </p:nvPr>
        </p:nvSpPr>
        <p:spPr/>
        <p:txBody>
          <a:bodyPr/>
          <a:lstStyle/>
          <a:p>
            <a:pPr algn="ctr"/>
            <a:r>
              <a:rPr lang="en-US" noProof="0" dirty="0"/>
              <a:t>Results on the Golden Set</a:t>
            </a:r>
          </a:p>
        </p:txBody>
      </p:sp>
      <p:sp>
        <p:nvSpPr>
          <p:cNvPr id="3" name="Segnaposto contenuto 2">
            <a:extLst>
              <a:ext uri="{FF2B5EF4-FFF2-40B4-BE49-F238E27FC236}">
                <a16:creationId xmlns:a16="http://schemas.microsoft.com/office/drawing/2014/main" id="{506D1876-1DE6-7119-BC35-8E64703F882D}"/>
              </a:ext>
            </a:extLst>
          </p:cNvPr>
          <p:cNvSpPr>
            <a:spLocks noGrp="1"/>
          </p:cNvSpPr>
          <p:nvPr>
            <p:ph idx="1"/>
          </p:nvPr>
        </p:nvSpPr>
        <p:spPr/>
        <p:txBody>
          <a:bodyPr/>
          <a:lstStyle/>
          <a:p>
            <a:r>
              <a:rPr lang="en-US" noProof="0" dirty="0"/>
              <a:t>Since multiple models and their variations were tested, subsets of the totality of the models will be evaluated at the beginning, to enhance the readability of the results that will be shown.</a:t>
            </a:r>
          </a:p>
          <a:p>
            <a:r>
              <a:rPr lang="en-US" noProof="0" dirty="0"/>
              <a:t>For each subgroup the best performing model will be selected for the final evaluation.</a:t>
            </a:r>
          </a:p>
        </p:txBody>
      </p:sp>
    </p:spTree>
    <p:extLst>
      <p:ext uri="{BB962C8B-B14F-4D97-AF65-F5344CB8AC3E}">
        <p14:creationId xmlns:p14="http://schemas.microsoft.com/office/powerpoint/2010/main" val="12678039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8085E-678D-93D0-7703-0975EA77F03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CB1AF2C-676F-A7F4-7CC9-0269A6807707}"/>
              </a:ext>
            </a:extLst>
          </p:cNvPr>
          <p:cNvSpPr>
            <a:spLocks noGrp="1"/>
          </p:cNvSpPr>
          <p:nvPr>
            <p:ph type="title"/>
          </p:nvPr>
        </p:nvSpPr>
        <p:spPr>
          <a:xfrm>
            <a:off x="838200" y="365126"/>
            <a:ext cx="10515600" cy="734332"/>
          </a:xfrm>
        </p:spPr>
        <p:txBody>
          <a:bodyPr/>
          <a:lstStyle/>
          <a:p>
            <a:pPr algn="ctr"/>
            <a:r>
              <a:rPr lang="en-US" noProof="0" dirty="0"/>
              <a:t>First DIDP model</a:t>
            </a:r>
          </a:p>
        </p:txBody>
      </p:sp>
      <p:pic>
        <p:nvPicPr>
          <p:cNvPr id="19" name="Segnaposto contenuto 18" descr="Immagine che contiene testo, linea, Diagramma, diagramma&#10;&#10;Il contenuto generato dall'IA potrebbe non essere corretto.">
            <a:extLst>
              <a:ext uri="{FF2B5EF4-FFF2-40B4-BE49-F238E27FC236}">
                <a16:creationId xmlns:a16="http://schemas.microsoft.com/office/drawing/2014/main" id="{CFD7B0A8-D53A-A29D-6657-642B8C05756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73193" y="1099458"/>
            <a:ext cx="8645614" cy="5403509"/>
          </a:xfrm>
        </p:spPr>
      </p:pic>
    </p:spTree>
    <p:extLst>
      <p:ext uri="{BB962C8B-B14F-4D97-AF65-F5344CB8AC3E}">
        <p14:creationId xmlns:p14="http://schemas.microsoft.com/office/powerpoint/2010/main" val="15969324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70EDD-4DE2-D090-A87F-AFDF0656E86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724B27A-2B39-3BBB-6893-6767F36FDCCA}"/>
              </a:ext>
            </a:extLst>
          </p:cNvPr>
          <p:cNvSpPr>
            <a:spLocks noGrp="1"/>
          </p:cNvSpPr>
          <p:nvPr>
            <p:ph type="title"/>
          </p:nvPr>
        </p:nvSpPr>
        <p:spPr>
          <a:xfrm>
            <a:off x="838200" y="365126"/>
            <a:ext cx="10515600" cy="734332"/>
          </a:xfrm>
        </p:spPr>
        <p:txBody>
          <a:bodyPr/>
          <a:lstStyle/>
          <a:p>
            <a:pPr algn="ctr"/>
            <a:r>
              <a:rPr lang="en-US" noProof="0" dirty="0"/>
              <a:t>First DIDP model</a:t>
            </a:r>
          </a:p>
        </p:txBody>
      </p:sp>
      <p:sp>
        <p:nvSpPr>
          <p:cNvPr id="4" name="Segnaposto contenuto 3">
            <a:extLst>
              <a:ext uri="{FF2B5EF4-FFF2-40B4-BE49-F238E27FC236}">
                <a16:creationId xmlns:a16="http://schemas.microsoft.com/office/drawing/2014/main" id="{4E9492BE-3CBF-2FC8-FC44-4E50DB426980}"/>
              </a:ext>
            </a:extLst>
          </p:cNvPr>
          <p:cNvSpPr>
            <a:spLocks noGrp="1"/>
          </p:cNvSpPr>
          <p:nvPr>
            <p:ph sz="half" idx="2"/>
          </p:nvPr>
        </p:nvSpPr>
        <p:spPr>
          <a:xfrm>
            <a:off x="838200" y="1825625"/>
            <a:ext cx="10515600" cy="4351338"/>
          </a:xfrm>
        </p:spPr>
        <p:txBody>
          <a:bodyPr/>
          <a:lstStyle/>
          <a:p>
            <a:r>
              <a:rPr lang="en-US" noProof="0" dirty="0"/>
              <a:t>For greater instances, the dual bound makes the performance of the model worse.</a:t>
            </a:r>
          </a:p>
          <a:p>
            <a:r>
              <a:rPr lang="en-US" dirty="0"/>
              <a:t>The implied constraint is probably less effective than just reducing the complexity of the model by exploiting less transitions.</a:t>
            </a:r>
          </a:p>
          <a:p>
            <a:r>
              <a:rPr lang="en-US" dirty="0"/>
              <a:t>T</a:t>
            </a:r>
            <a:r>
              <a:rPr lang="en-US" noProof="0" dirty="0"/>
              <a:t>he base model will be kept for the final evaluation, without any additional constraint and dual bound.</a:t>
            </a:r>
          </a:p>
        </p:txBody>
      </p:sp>
    </p:spTree>
    <p:extLst>
      <p:ext uri="{BB962C8B-B14F-4D97-AF65-F5344CB8AC3E}">
        <p14:creationId xmlns:p14="http://schemas.microsoft.com/office/powerpoint/2010/main" val="21457184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F140E3-E549-8107-4C66-BE32E60F1C3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33D3DC2-A7F7-B3C9-F84B-D846A5A9F4CC}"/>
              </a:ext>
            </a:extLst>
          </p:cNvPr>
          <p:cNvSpPr>
            <a:spLocks noGrp="1"/>
          </p:cNvSpPr>
          <p:nvPr>
            <p:ph type="title"/>
          </p:nvPr>
        </p:nvSpPr>
        <p:spPr>
          <a:xfrm>
            <a:off x="838200" y="365126"/>
            <a:ext cx="10515600" cy="734332"/>
          </a:xfrm>
        </p:spPr>
        <p:txBody>
          <a:bodyPr/>
          <a:lstStyle/>
          <a:p>
            <a:pPr algn="ctr"/>
            <a:r>
              <a:rPr lang="en-US" dirty="0"/>
              <a:t>Second</a:t>
            </a:r>
            <a:r>
              <a:rPr lang="en-US" noProof="0" dirty="0"/>
              <a:t> DIDP model</a:t>
            </a:r>
          </a:p>
        </p:txBody>
      </p:sp>
      <p:pic>
        <p:nvPicPr>
          <p:cNvPr id="13" name="Segnaposto contenuto 12" descr="Immagine che contiene testo, Diagramma, diagramma, linea&#10;&#10;Il contenuto generato dall'IA potrebbe non essere corretto.">
            <a:extLst>
              <a:ext uri="{FF2B5EF4-FFF2-40B4-BE49-F238E27FC236}">
                <a16:creationId xmlns:a16="http://schemas.microsoft.com/office/drawing/2014/main" id="{D570E962-5186-7E51-32E1-9E8DDF9EFF4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81267" y="1099458"/>
            <a:ext cx="8629466" cy="5393416"/>
          </a:xfrm>
        </p:spPr>
      </p:pic>
    </p:spTree>
    <p:extLst>
      <p:ext uri="{BB962C8B-B14F-4D97-AF65-F5344CB8AC3E}">
        <p14:creationId xmlns:p14="http://schemas.microsoft.com/office/powerpoint/2010/main" val="40826017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55B8FA-A089-8769-A3DF-A24149A3774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557691E-C3D4-3BC4-20B7-4C069700804A}"/>
              </a:ext>
            </a:extLst>
          </p:cNvPr>
          <p:cNvSpPr>
            <a:spLocks noGrp="1"/>
          </p:cNvSpPr>
          <p:nvPr>
            <p:ph type="title"/>
          </p:nvPr>
        </p:nvSpPr>
        <p:spPr>
          <a:xfrm>
            <a:off x="838200" y="365126"/>
            <a:ext cx="10515600" cy="734332"/>
          </a:xfrm>
        </p:spPr>
        <p:txBody>
          <a:bodyPr/>
          <a:lstStyle/>
          <a:p>
            <a:pPr algn="ctr"/>
            <a:r>
              <a:rPr lang="en-US" dirty="0"/>
              <a:t>Second</a:t>
            </a:r>
            <a:r>
              <a:rPr lang="en-US" noProof="0" dirty="0"/>
              <a:t> DIDP model</a:t>
            </a:r>
          </a:p>
        </p:txBody>
      </p:sp>
      <p:sp>
        <p:nvSpPr>
          <p:cNvPr id="4" name="Segnaposto contenuto 3">
            <a:extLst>
              <a:ext uri="{FF2B5EF4-FFF2-40B4-BE49-F238E27FC236}">
                <a16:creationId xmlns:a16="http://schemas.microsoft.com/office/drawing/2014/main" id="{9E0C76BB-D8E2-6114-D6D9-9466F8D38F3F}"/>
              </a:ext>
            </a:extLst>
          </p:cNvPr>
          <p:cNvSpPr>
            <a:spLocks noGrp="1"/>
          </p:cNvSpPr>
          <p:nvPr>
            <p:ph sz="half" idx="2"/>
          </p:nvPr>
        </p:nvSpPr>
        <p:spPr>
          <a:xfrm>
            <a:off x="838200" y="1825625"/>
            <a:ext cx="10515600" cy="4351338"/>
          </a:xfrm>
        </p:spPr>
        <p:txBody>
          <a:bodyPr/>
          <a:lstStyle/>
          <a:p>
            <a:r>
              <a:rPr lang="en-US" noProof="0" dirty="0"/>
              <a:t>The performance’s trends that can be observed are the same of the previous DIDP model:  both the dual bound and the implied constraint make the</a:t>
            </a:r>
            <a:r>
              <a:rPr lang="en-US" dirty="0"/>
              <a:t> performance</a:t>
            </a:r>
            <a:r>
              <a:rPr lang="en-US" noProof="0" dirty="0"/>
              <a:t> worse.</a:t>
            </a:r>
          </a:p>
          <a:p>
            <a:r>
              <a:rPr lang="en-US" dirty="0"/>
              <a:t>As for the previous case, </a:t>
            </a:r>
            <a:r>
              <a:rPr lang="en-US" noProof="0" dirty="0"/>
              <a:t>the base model will be kept for the final evaluation.</a:t>
            </a:r>
          </a:p>
        </p:txBody>
      </p:sp>
    </p:spTree>
    <p:extLst>
      <p:ext uri="{BB962C8B-B14F-4D97-AF65-F5344CB8AC3E}">
        <p14:creationId xmlns:p14="http://schemas.microsoft.com/office/powerpoint/2010/main" val="33299787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5DB751-B9DC-8954-394A-379E4850001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7B93537-2F00-4ED6-69BF-6846C22BFB14}"/>
              </a:ext>
            </a:extLst>
          </p:cNvPr>
          <p:cNvSpPr>
            <a:spLocks noGrp="1"/>
          </p:cNvSpPr>
          <p:nvPr>
            <p:ph type="title"/>
          </p:nvPr>
        </p:nvSpPr>
        <p:spPr>
          <a:xfrm>
            <a:off x="838200" y="365126"/>
            <a:ext cx="10515600" cy="734332"/>
          </a:xfrm>
        </p:spPr>
        <p:txBody>
          <a:bodyPr/>
          <a:lstStyle/>
          <a:p>
            <a:pPr algn="ctr"/>
            <a:r>
              <a:rPr lang="en-US" noProof="0" dirty="0"/>
              <a:t>CP models</a:t>
            </a:r>
          </a:p>
        </p:txBody>
      </p:sp>
      <p:pic>
        <p:nvPicPr>
          <p:cNvPr id="6" name="Segnaposto contenuto 5" descr="Immagine che contiene testo, Diagramma, linea, diagramma&#10;&#10;Il contenuto generato dall'IA potrebbe non essere corretto.">
            <a:extLst>
              <a:ext uri="{FF2B5EF4-FFF2-40B4-BE49-F238E27FC236}">
                <a16:creationId xmlns:a16="http://schemas.microsoft.com/office/drawing/2014/main" id="{FA5D6855-4236-0495-1BE4-B9509819FBB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81267" y="1099458"/>
            <a:ext cx="8629466" cy="5393416"/>
          </a:xfrm>
        </p:spPr>
      </p:pic>
    </p:spTree>
    <p:extLst>
      <p:ext uri="{BB962C8B-B14F-4D97-AF65-F5344CB8AC3E}">
        <p14:creationId xmlns:p14="http://schemas.microsoft.com/office/powerpoint/2010/main" val="35319751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E347C3-DB86-2AA5-B97D-56FC72EEAC1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9A52777-B369-D281-1F2D-275FF66965DA}"/>
              </a:ext>
            </a:extLst>
          </p:cNvPr>
          <p:cNvSpPr>
            <a:spLocks noGrp="1"/>
          </p:cNvSpPr>
          <p:nvPr>
            <p:ph type="title"/>
          </p:nvPr>
        </p:nvSpPr>
        <p:spPr>
          <a:xfrm>
            <a:off x="838200" y="365126"/>
            <a:ext cx="10515600" cy="734332"/>
          </a:xfrm>
        </p:spPr>
        <p:txBody>
          <a:bodyPr/>
          <a:lstStyle/>
          <a:p>
            <a:pPr algn="ctr"/>
            <a:r>
              <a:rPr lang="en-US" noProof="0" dirty="0"/>
              <a:t>CP models</a:t>
            </a:r>
          </a:p>
        </p:txBody>
      </p:sp>
      <p:sp>
        <p:nvSpPr>
          <p:cNvPr id="4" name="Segnaposto contenuto 3">
            <a:extLst>
              <a:ext uri="{FF2B5EF4-FFF2-40B4-BE49-F238E27FC236}">
                <a16:creationId xmlns:a16="http://schemas.microsoft.com/office/drawing/2014/main" id="{C8DC1AA4-A0C3-E72E-C78A-6ADCA1C01601}"/>
              </a:ext>
            </a:extLst>
          </p:cNvPr>
          <p:cNvSpPr>
            <a:spLocks noGrp="1"/>
          </p:cNvSpPr>
          <p:nvPr>
            <p:ph sz="half" idx="2"/>
          </p:nvPr>
        </p:nvSpPr>
        <p:spPr>
          <a:xfrm>
            <a:off x="838200" y="1825625"/>
            <a:ext cx="10515600" cy="4351338"/>
          </a:xfrm>
        </p:spPr>
        <p:txBody>
          <a:bodyPr/>
          <a:lstStyle/>
          <a:p>
            <a:r>
              <a:rPr lang="en-US" dirty="0"/>
              <a:t>All the CP models have very similar performances, with the model building all the paths in parallel (without giant tour representation) and without the implied constraint being slightly better than the others.</a:t>
            </a:r>
          </a:p>
        </p:txBody>
      </p:sp>
    </p:spTree>
    <p:extLst>
      <p:ext uri="{BB962C8B-B14F-4D97-AF65-F5344CB8AC3E}">
        <p14:creationId xmlns:p14="http://schemas.microsoft.com/office/powerpoint/2010/main" val="39690941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1CB4D6-771B-63DB-A8D8-615E9523BEF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9564710-A704-2FA3-9501-DE5AE49B25C8}"/>
              </a:ext>
            </a:extLst>
          </p:cNvPr>
          <p:cNvSpPr>
            <a:spLocks noGrp="1"/>
          </p:cNvSpPr>
          <p:nvPr>
            <p:ph type="title"/>
          </p:nvPr>
        </p:nvSpPr>
        <p:spPr>
          <a:xfrm>
            <a:off x="838200" y="365126"/>
            <a:ext cx="10515600" cy="734332"/>
          </a:xfrm>
        </p:spPr>
        <p:txBody>
          <a:bodyPr/>
          <a:lstStyle/>
          <a:p>
            <a:pPr algn="ctr"/>
            <a:r>
              <a:rPr lang="en-US" noProof="0" dirty="0"/>
              <a:t>Golden Set: Final Evaluation</a:t>
            </a:r>
          </a:p>
        </p:txBody>
      </p:sp>
      <p:pic>
        <p:nvPicPr>
          <p:cNvPr id="7" name="Segnaposto contenuto 6" descr="Immagine che contiene testo, linea, Diagramma, diagramma&#10;&#10;Il contenuto generato dall'IA potrebbe non essere corretto.">
            <a:extLst>
              <a:ext uri="{FF2B5EF4-FFF2-40B4-BE49-F238E27FC236}">
                <a16:creationId xmlns:a16="http://schemas.microsoft.com/office/drawing/2014/main" id="{C2926B49-5A02-F465-5C8C-D5FB6893078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51998" y="1019967"/>
            <a:ext cx="8888004" cy="5555003"/>
          </a:xfrm>
        </p:spPr>
      </p:pic>
    </p:spTree>
    <p:extLst>
      <p:ext uri="{BB962C8B-B14F-4D97-AF65-F5344CB8AC3E}">
        <p14:creationId xmlns:p14="http://schemas.microsoft.com/office/powerpoint/2010/main" val="528813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2B4A24-752B-6F7E-392D-B61354418A0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172B934-562C-9695-A958-3A6E31B125EE}"/>
              </a:ext>
            </a:extLst>
          </p:cNvPr>
          <p:cNvSpPr>
            <a:spLocks noGrp="1"/>
          </p:cNvSpPr>
          <p:nvPr>
            <p:ph type="title"/>
          </p:nvPr>
        </p:nvSpPr>
        <p:spPr>
          <a:xfrm>
            <a:off x="838200" y="365126"/>
            <a:ext cx="10515600" cy="734332"/>
          </a:xfrm>
        </p:spPr>
        <p:txBody>
          <a:bodyPr/>
          <a:lstStyle/>
          <a:p>
            <a:pPr algn="ctr"/>
            <a:r>
              <a:rPr lang="en-US" noProof="0" dirty="0"/>
              <a:t>Golden Set: Final Evaluation</a:t>
            </a:r>
          </a:p>
        </p:txBody>
      </p:sp>
      <p:sp>
        <p:nvSpPr>
          <p:cNvPr id="4" name="Segnaposto contenuto 3">
            <a:extLst>
              <a:ext uri="{FF2B5EF4-FFF2-40B4-BE49-F238E27FC236}">
                <a16:creationId xmlns:a16="http://schemas.microsoft.com/office/drawing/2014/main" id="{B8AEE0B0-5F32-3E9E-1696-37A917633C11}"/>
              </a:ext>
            </a:extLst>
          </p:cNvPr>
          <p:cNvSpPr>
            <a:spLocks noGrp="1"/>
          </p:cNvSpPr>
          <p:nvPr>
            <p:ph sz="half" idx="2"/>
          </p:nvPr>
        </p:nvSpPr>
        <p:spPr>
          <a:xfrm>
            <a:off x="838200" y="1825625"/>
            <a:ext cx="10515600" cy="4351338"/>
          </a:xfrm>
        </p:spPr>
        <p:txBody>
          <a:bodyPr/>
          <a:lstStyle/>
          <a:p>
            <a:r>
              <a:rPr lang="en-US" noProof="0" dirty="0"/>
              <a:t>For the Golden benchmark instances, the baseline CP model is surprisingly the one </a:t>
            </a:r>
            <a:r>
              <a:rPr lang="en-US" dirty="0"/>
              <a:t>with the worst performance.</a:t>
            </a:r>
          </a:p>
          <a:p>
            <a:r>
              <a:rPr lang="en-US" noProof="0" dirty="0"/>
              <a:t>The DIDP </a:t>
            </a:r>
            <a:r>
              <a:rPr lang="en-US" noProof="0"/>
              <a:t>model constructing </a:t>
            </a:r>
            <a:r>
              <a:rPr lang="en-US" noProof="0" dirty="0"/>
              <a:t>in parallel all the paths has the best performance.</a:t>
            </a:r>
          </a:p>
        </p:txBody>
      </p:sp>
    </p:spTree>
    <p:extLst>
      <p:ext uri="{BB962C8B-B14F-4D97-AF65-F5344CB8AC3E}">
        <p14:creationId xmlns:p14="http://schemas.microsoft.com/office/powerpoint/2010/main" val="56949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DC4297-E7F9-4A24-A812-CAD2E05C437C}"/>
              </a:ext>
            </a:extLst>
          </p:cNvPr>
          <p:cNvSpPr>
            <a:spLocks noGrp="1"/>
          </p:cNvSpPr>
          <p:nvPr>
            <p:ph type="title"/>
          </p:nvPr>
        </p:nvSpPr>
        <p:spPr/>
        <p:txBody>
          <a:bodyPr/>
          <a:lstStyle/>
          <a:p>
            <a:r>
              <a:rPr lang="en-US" noProof="0" dirty="0"/>
              <a:t>DIDP Formulation</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7E1FC194-9D5E-1E05-4811-81627C1C1EE4}"/>
                  </a:ext>
                </a:extLst>
              </p:cNvPr>
              <p:cNvSpPr>
                <a:spLocks noGrp="1"/>
              </p:cNvSpPr>
              <p:nvPr>
                <p:ph idx="1"/>
              </p:nvPr>
            </p:nvSpPr>
            <p:spPr>
              <a:xfrm>
                <a:off x="838200" y="1825625"/>
                <a:ext cx="4876800" cy="4351338"/>
              </a:xfrm>
            </p:spPr>
            <p:txBody>
              <a:bodyPr/>
              <a:lstStyle/>
              <a:p>
                <a:pPr marL="0" indent="0">
                  <a:buNone/>
                </a:pPr>
                <a:r>
                  <a:rPr lang="en-US" noProof="0" dirty="0"/>
                  <a:t>State Variables:</a:t>
                </a:r>
              </a:p>
              <a:p>
                <a:r>
                  <a:rPr lang="en-US" noProof="0" dirty="0"/>
                  <a:t>U: set of unvisited customers</a:t>
                </a:r>
              </a:p>
              <a:p>
                <a:r>
                  <a:rPr lang="en-US" noProof="0" dirty="0" err="1"/>
                  <a:t>i</a:t>
                </a:r>
                <a:r>
                  <a:rPr lang="en-US" noProof="0" dirty="0"/>
                  <a:t> : location</a:t>
                </a:r>
              </a:p>
              <a:p>
                <a14:m>
                  <m:oMath xmlns:m="http://schemas.openxmlformats.org/officeDocument/2006/math">
                    <m:r>
                      <a:rPr lang="en-US" i="1" noProof="0" smtClean="0">
                        <a:latin typeface="Cambria Math" panose="02040503050406030204" pitchFamily="18" charset="0"/>
                      </a:rPr>
                      <m:t>𝑙</m:t>
                    </m:r>
                    <m:r>
                      <a:rPr lang="en-US" b="0" i="1" noProof="0" smtClean="0">
                        <a:latin typeface="Cambria Math" panose="02040503050406030204" pitchFamily="18" charset="0"/>
                      </a:rPr>
                      <m:t> : </m:t>
                    </m:r>
                  </m:oMath>
                </a14:m>
                <a:r>
                  <a:rPr lang="en-US" noProof="0" dirty="0"/>
                  <a:t>load</a:t>
                </a:r>
              </a:p>
              <a:p>
                <a14:m>
                  <m:oMath xmlns:m="http://schemas.openxmlformats.org/officeDocument/2006/math">
                    <m:r>
                      <a:rPr lang="en-US" b="0" i="1" noProof="0" smtClean="0">
                        <a:latin typeface="Cambria Math" panose="02040503050406030204" pitchFamily="18" charset="0"/>
                      </a:rPr>
                      <m:t>𝑘</m:t>
                    </m:r>
                    <m:r>
                      <a:rPr lang="en-US" b="0" i="1" noProof="0" smtClean="0">
                        <a:latin typeface="Cambria Math" panose="02040503050406030204" pitchFamily="18" charset="0"/>
                      </a:rPr>
                      <m:t> </m:t>
                    </m:r>
                  </m:oMath>
                </a14:m>
                <a:r>
                  <a:rPr lang="en-US" noProof="0" dirty="0"/>
                  <a:t>: used vehicles</a:t>
                </a:r>
              </a:p>
              <a:p>
                <a:r>
                  <a:rPr lang="en-US" noProof="0" dirty="0"/>
                  <a:t>t: time</a:t>
                </a:r>
              </a:p>
              <a:p>
                <a:pPr marL="0" indent="0">
                  <a:buNone/>
                </a:pPr>
                <a:endParaRPr lang="en-US" noProof="0" dirty="0"/>
              </a:p>
            </p:txBody>
          </p:sp>
        </mc:Choice>
        <mc:Fallback xmlns="">
          <p:sp>
            <p:nvSpPr>
              <p:cNvPr id="3" name="Segnaposto contenuto 2">
                <a:extLst>
                  <a:ext uri="{FF2B5EF4-FFF2-40B4-BE49-F238E27FC236}">
                    <a16:creationId xmlns:a16="http://schemas.microsoft.com/office/drawing/2014/main" id="{7E1FC194-9D5E-1E05-4811-81627C1C1EE4}"/>
                  </a:ext>
                </a:extLst>
              </p:cNvPr>
              <p:cNvSpPr>
                <a:spLocks noGrp="1" noRot="1" noChangeAspect="1" noMove="1" noResize="1" noEditPoints="1" noAdjustHandles="1" noChangeArrowheads="1" noChangeShapeType="1" noTextEdit="1"/>
              </p:cNvSpPr>
              <p:nvPr>
                <p:ph idx="1"/>
              </p:nvPr>
            </p:nvSpPr>
            <p:spPr>
              <a:xfrm>
                <a:off x="838200" y="1825625"/>
                <a:ext cx="4876800" cy="4351338"/>
              </a:xfrm>
              <a:blipFill>
                <a:blip r:embed="rId2"/>
                <a:stretch>
                  <a:fillRect l="-2625" t="-2381" r="-2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Segnaposto contenuto 2">
                <a:extLst>
                  <a:ext uri="{FF2B5EF4-FFF2-40B4-BE49-F238E27FC236}">
                    <a16:creationId xmlns:a16="http://schemas.microsoft.com/office/drawing/2014/main" id="{23C5FB54-3062-1629-10C4-6A7A5EEA3FFC}"/>
                  </a:ext>
                </a:extLst>
              </p:cNvPr>
              <p:cNvSpPr txBox="1">
                <a:spLocks/>
              </p:cNvSpPr>
              <p:nvPr/>
            </p:nvSpPr>
            <p:spPr>
              <a:xfrm>
                <a:off x="6095999" y="1825625"/>
                <a:ext cx="576943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noProof="0" dirty="0"/>
                  <a:t>Constants:</a:t>
                </a:r>
              </a:p>
              <a:p>
                <a:r>
                  <a:rPr lang="en-US" noProof="0" dirty="0"/>
                  <a:t>N: customers (0 is the depot)</a:t>
                </a:r>
              </a:p>
              <a:p>
                <a:r>
                  <a:rPr lang="en-US" noProof="0" dirty="0"/>
                  <a:t>m: number of vehicles.</a:t>
                </a:r>
              </a:p>
              <a:p>
                <a14:m>
                  <m:oMath xmlns:m="http://schemas.openxmlformats.org/officeDocument/2006/math">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𝑐</m:t>
                        </m:r>
                      </m:e>
                      <m:sub>
                        <m:r>
                          <a:rPr lang="en-US" b="0" i="1" noProof="0" smtClean="0">
                            <a:latin typeface="Cambria Math" panose="02040503050406030204" pitchFamily="18" charset="0"/>
                          </a:rPr>
                          <m:t>𝑖𝑗</m:t>
                        </m:r>
                      </m:sub>
                    </m:sSub>
                  </m:oMath>
                </a14:m>
                <a:r>
                  <a:rPr lang="en-US" noProof="0" dirty="0"/>
                  <a:t>: travel cost from </a:t>
                </a:r>
                <a:r>
                  <a:rPr lang="en-US" noProof="0" dirty="0" err="1"/>
                  <a:t>i</a:t>
                </a:r>
                <a:r>
                  <a:rPr lang="en-US" noProof="0" dirty="0"/>
                  <a:t> to j</a:t>
                </a:r>
              </a:p>
              <a:p>
                <a:r>
                  <a:rPr lang="en-US" noProof="0" dirty="0"/>
                  <a:t>q </a:t>
                </a:r>
                <a14:m>
                  <m:oMath xmlns:m="http://schemas.openxmlformats.org/officeDocument/2006/math">
                    <m:r>
                      <a:rPr lang="en-US" b="0" i="1" noProof="0" smtClean="0">
                        <a:latin typeface="Cambria Math" panose="02040503050406030204" pitchFamily="18" charset="0"/>
                      </a:rPr>
                      <m:t>:</m:t>
                    </m:r>
                  </m:oMath>
                </a14:m>
                <a:r>
                  <a:rPr lang="en-US" noProof="0" dirty="0"/>
                  <a:t> vehicle’s capacity </a:t>
                </a:r>
              </a:p>
              <a:p>
                <a14:m>
                  <m:oMath xmlns:m="http://schemas.openxmlformats.org/officeDocument/2006/math">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𝑑</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𝑑</m:t>
                            </m:r>
                          </m:e>
                          <m:sub>
                            <m:r>
                              <a:rPr lang="en-US" b="0" i="1" noProof="0" smtClean="0">
                                <a:latin typeface="Cambria Math" panose="02040503050406030204" pitchFamily="18" charset="0"/>
                              </a:rPr>
                              <m:t>𝑛</m:t>
                            </m:r>
                            <m:r>
                              <a:rPr lang="en-US" b="0" i="1" noProof="0" smtClean="0">
                                <a:latin typeface="Cambria Math" panose="02040503050406030204" pitchFamily="18" charset="0"/>
                              </a:rPr>
                              <m:t>−1</m:t>
                            </m:r>
                          </m:sub>
                        </m:sSub>
                      </m:e>
                    </m:d>
                    <m:r>
                      <a:rPr lang="en-US" i="1" noProof="0" smtClean="0">
                        <a:latin typeface="Cambria Math" panose="02040503050406030204" pitchFamily="18" charset="0"/>
                      </a:rPr>
                      <m:t> </m:t>
                    </m:r>
                  </m:oMath>
                </a14:m>
                <a:r>
                  <a:rPr lang="en-US" noProof="0" dirty="0"/>
                  <a:t>: customers’ demands </a:t>
                </a:r>
              </a:p>
              <a:p>
                <a14:m>
                  <m:oMath xmlns:m="http://schemas.openxmlformats.org/officeDocument/2006/math">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𝑠</m:t>
                        </m:r>
                      </m:e>
                      <m:sub>
                        <m:r>
                          <a:rPr lang="en-US" b="0" i="1" noProof="0" smtClean="0">
                            <a:latin typeface="Cambria Math" panose="02040503050406030204" pitchFamily="18" charset="0"/>
                          </a:rPr>
                          <m:t>𝑖</m:t>
                        </m:r>
                      </m:sub>
                    </m:sSub>
                  </m:oMath>
                </a14:m>
                <a:r>
                  <a:rPr lang="en-US" noProof="0" dirty="0"/>
                  <a:t>: customer’s service time</a:t>
                </a:r>
              </a:p>
              <a:p>
                <a14:m>
                  <m:oMath xmlns:m="http://schemas.openxmlformats.org/officeDocument/2006/math">
                    <m:d>
                      <m:dPr>
                        <m:begChr m:val="["/>
                        <m:endChr m:val="]"/>
                        <m:ctrlPr>
                          <a:rPr lang="en-US" sz="2800" i="1" noProof="0" smtClean="0">
                            <a:latin typeface="Cambria Math" panose="02040503050406030204" pitchFamily="18" charset="0"/>
                          </a:rPr>
                        </m:ctrlPr>
                      </m:dPr>
                      <m:e>
                        <m:sSub>
                          <m:sSubPr>
                            <m:ctrlPr>
                              <a:rPr lang="en-US" sz="2800" i="1" noProof="0" smtClean="0">
                                <a:latin typeface="Cambria Math" panose="02040503050406030204" pitchFamily="18" charset="0"/>
                              </a:rPr>
                            </m:ctrlPr>
                          </m:sSubPr>
                          <m:e>
                            <m:r>
                              <a:rPr lang="en-US" sz="2800" b="0" i="1" noProof="0" smtClean="0">
                                <a:latin typeface="Cambria Math" panose="02040503050406030204" pitchFamily="18" charset="0"/>
                              </a:rPr>
                              <m:t>𝑎</m:t>
                            </m:r>
                          </m:e>
                          <m:sub>
                            <m:r>
                              <a:rPr lang="en-US" sz="2800" b="0" i="1" noProof="0" smtClean="0">
                                <a:latin typeface="Cambria Math" panose="02040503050406030204" pitchFamily="18" charset="0"/>
                              </a:rPr>
                              <m:t>𝑖</m:t>
                            </m:r>
                          </m:sub>
                        </m:sSub>
                        <m:r>
                          <a:rPr lang="en-US" sz="2800" b="0" i="1" noProof="0" smtClean="0">
                            <a:latin typeface="Cambria Math" panose="02040503050406030204" pitchFamily="18" charset="0"/>
                          </a:rPr>
                          <m:t>, </m:t>
                        </m:r>
                        <m:sSub>
                          <m:sSubPr>
                            <m:ctrlPr>
                              <a:rPr lang="en-US" sz="2800" b="0" i="1" noProof="0" smtClean="0">
                                <a:latin typeface="Cambria Math" panose="02040503050406030204" pitchFamily="18" charset="0"/>
                              </a:rPr>
                            </m:ctrlPr>
                          </m:sSubPr>
                          <m:e>
                            <m:r>
                              <a:rPr lang="en-US" sz="2800" b="0" i="1" noProof="0" smtClean="0">
                                <a:latin typeface="Cambria Math" panose="02040503050406030204" pitchFamily="18" charset="0"/>
                              </a:rPr>
                              <m:t>𝑏</m:t>
                            </m:r>
                          </m:e>
                          <m:sub>
                            <m:r>
                              <a:rPr lang="en-US" sz="2800" b="0" i="1" noProof="0" smtClean="0">
                                <a:latin typeface="Cambria Math" panose="02040503050406030204" pitchFamily="18" charset="0"/>
                              </a:rPr>
                              <m:t>𝑖</m:t>
                            </m:r>
                          </m:sub>
                        </m:sSub>
                      </m:e>
                    </m:d>
                  </m:oMath>
                </a14:m>
                <a:r>
                  <a:rPr lang="en-US" sz="2800" noProof="0" dirty="0"/>
                  <a:t>: customer’s time window</a:t>
                </a:r>
              </a:p>
              <a:p>
                <a:endParaRPr lang="en-US" noProof="0" dirty="0"/>
              </a:p>
              <a:p>
                <a:pPr marL="0" indent="0">
                  <a:buFont typeface="Arial" panose="020B0604020202020204" pitchFamily="34" charset="0"/>
                  <a:buNone/>
                </a:pPr>
                <a:endParaRPr lang="en-US" noProof="0" dirty="0"/>
              </a:p>
            </p:txBody>
          </p:sp>
        </mc:Choice>
        <mc:Fallback xmlns="">
          <p:sp>
            <p:nvSpPr>
              <p:cNvPr id="4" name="Segnaposto contenuto 2">
                <a:extLst>
                  <a:ext uri="{FF2B5EF4-FFF2-40B4-BE49-F238E27FC236}">
                    <a16:creationId xmlns:a16="http://schemas.microsoft.com/office/drawing/2014/main" id="{23C5FB54-3062-1629-10C4-6A7A5EEA3FFC}"/>
                  </a:ext>
                </a:extLst>
              </p:cNvPr>
              <p:cNvSpPr txBox="1">
                <a:spLocks noRot="1" noChangeAspect="1" noMove="1" noResize="1" noEditPoints="1" noAdjustHandles="1" noChangeArrowheads="1" noChangeShapeType="1" noTextEdit="1"/>
              </p:cNvSpPr>
              <p:nvPr/>
            </p:nvSpPr>
            <p:spPr>
              <a:xfrm>
                <a:off x="6095999" y="1825625"/>
                <a:ext cx="5769430" cy="4351338"/>
              </a:xfrm>
              <a:prstGeom prst="rect">
                <a:avLst/>
              </a:prstGeom>
              <a:blipFill>
                <a:blip r:embed="rId3"/>
                <a:stretch>
                  <a:fillRect l="-2114" t="-3081"/>
                </a:stretch>
              </a:blipFill>
            </p:spPr>
            <p:txBody>
              <a:bodyPr/>
              <a:lstStyle/>
              <a:p>
                <a:r>
                  <a:rPr lang="it-IT">
                    <a:noFill/>
                  </a:rPr>
                  <a:t> </a:t>
                </a:r>
              </a:p>
            </p:txBody>
          </p:sp>
        </mc:Fallback>
      </mc:AlternateContent>
    </p:spTree>
    <p:extLst>
      <p:ext uri="{BB962C8B-B14F-4D97-AF65-F5344CB8AC3E}">
        <p14:creationId xmlns:p14="http://schemas.microsoft.com/office/powerpoint/2010/main" val="6222460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DBE2C8-634C-5AEF-2D12-B0867173D93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046BFC8-AA2D-9E43-DA82-1AD5C178A8E0}"/>
              </a:ext>
            </a:extLst>
          </p:cNvPr>
          <p:cNvSpPr>
            <a:spLocks noGrp="1"/>
          </p:cNvSpPr>
          <p:nvPr>
            <p:ph type="title"/>
          </p:nvPr>
        </p:nvSpPr>
        <p:spPr>
          <a:xfrm>
            <a:off x="838200" y="365126"/>
            <a:ext cx="10515600" cy="734332"/>
          </a:xfrm>
        </p:spPr>
        <p:txBody>
          <a:bodyPr/>
          <a:lstStyle/>
          <a:p>
            <a:pPr algn="ctr"/>
            <a:r>
              <a:rPr lang="en-US" noProof="0" dirty="0"/>
              <a:t>Final Considerations </a:t>
            </a:r>
          </a:p>
        </p:txBody>
      </p:sp>
      <p:sp>
        <p:nvSpPr>
          <p:cNvPr id="4" name="Segnaposto contenuto 3">
            <a:extLst>
              <a:ext uri="{FF2B5EF4-FFF2-40B4-BE49-F238E27FC236}">
                <a16:creationId xmlns:a16="http://schemas.microsoft.com/office/drawing/2014/main" id="{6B1CB17E-B113-9BB0-EA1E-2746456B5A20}"/>
              </a:ext>
            </a:extLst>
          </p:cNvPr>
          <p:cNvSpPr>
            <a:spLocks noGrp="1"/>
          </p:cNvSpPr>
          <p:nvPr>
            <p:ph sz="half" idx="2"/>
          </p:nvPr>
        </p:nvSpPr>
        <p:spPr>
          <a:xfrm>
            <a:off x="838200" y="1230086"/>
            <a:ext cx="10515600" cy="4946877"/>
          </a:xfrm>
        </p:spPr>
        <p:txBody>
          <a:bodyPr/>
          <a:lstStyle/>
          <a:p>
            <a:r>
              <a:rPr lang="en-US" dirty="0"/>
              <a:t>Considering </a:t>
            </a:r>
            <a:r>
              <a:rPr lang="en-US"/>
              <a:t>the dual </a:t>
            </a:r>
            <a:r>
              <a:rPr lang="en-US" dirty="0"/>
              <a:t>bound, its effect on the performance of the models seems coherent with what has been observed for CVRP-TW: for smaller/more constrained instances with lower branching factor, the dual bound can actually be useful for search guidance, while it makes the performance worse for greater/less constrained instances.</a:t>
            </a:r>
          </a:p>
          <a:p>
            <a:r>
              <a:rPr lang="en-US" dirty="0"/>
              <a:t>In all the models, the impact of the implied constraint (either positive or negative) is almost negligible, with the dual bound being the most determining factor for performance.</a:t>
            </a:r>
          </a:p>
          <a:p>
            <a:pPr marL="0" indent="0">
              <a:buNone/>
            </a:pPr>
            <a:endParaRPr lang="en-US" noProof="0" dirty="0"/>
          </a:p>
        </p:txBody>
      </p:sp>
    </p:spTree>
    <p:extLst>
      <p:ext uri="{BB962C8B-B14F-4D97-AF65-F5344CB8AC3E}">
        <p14:creationId xmlns:p14="http://schemas.microsoft.com/office/powerpoint/2010/main" val="25416958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69CE0-F36F-CC76-751B-74D639A4F96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56F506F-243E-C9BB-F2C6-49A4B1ADF6FF}"/>
              </a:ext>
            </a:extLst>
          </p:cNvPr>
          <p:cNvSpPr>
            <a:spLocks noGrp="1"/>
          </p:cNvSpPr>
          <p:nvPr>
            <p:ph type="title"/>
          </p:nvPr>
        </p:nvSpPr>
        <p:spPr>
          <a:xfrm>
            <a:off x="838200" y="365126"/>
            <a:ext cx="10515600" cy="734332"/>
          </a:xfrm>
        </p:spPr>
        <p:txBody>
          <a:bodyPr/>
          <a:lstStyle/>
          <a:p>
            <a:pPr algn="ctr"/>
            <a:r>
              <a:rPr lang="en-US" noProof="0" dirty="0"/>
              <a:t>Final Considerations </a:t>
            </a:r>
          </a:p>
        </p:txBody>
      </p:sp>
      <p:sp>
        <p:nvSpPr>
          <p:cNvPr id="4" name="Segnaposto contenuto 3">
            <a:extLst>
              <a:ext uri="{FF2B5EF4-FFF2-40B4-BE49-F238E27FC236}">
                <a16:creationId xmlns:a16="http://schemas.microsoft.com/office/drawing/2014/main" id="{D8EF19BD-8F85-0DEE-67F0-681EE5F91D71}"/>
              </a:ext>
            </a:extLst>
          </p:cNvPr>
          <p:cNvSpPr>
            <a:spLocks noGrp="1"/>
          </p:cNvSpPr>
          <p:nvPr>
            <p:ph sz="half" idx="2"/>
          </p:nvPr>
        </p:nvSpPr>
        <p:spPr>
          <a:xfrm>
            <a:off x="838200" y="1230086"/>
            <a:ext cx="10515600" cy="4946877"/>
          </a:xfrm>
        </p:spPr>
        <p:txBody>
          <a:bodyPr>
            <a:normAutofit fontScale="92500" lnSpcReduction="10000"/>
          </a:bodyPr>
          <a:lstStyle/>
          <a:p>
            <a:r>
              <a:rPr lang="en-US" dirty="0"/>
              <a:t>For both CP and DIDP, the model formulation building all the paths in parallel lead to better results (even if only slightly) then the alternative formulation when applied on the bigger instances.</a:t>
            </a:r>
          </a:p>
          <a:p>
            <a:r>
              <a:rPr lang="en-US" dirty="0"/>
              <a:t>The only case where the CP model was not the best performer occurred in the Min-Max CVRP on the Golden instances. This is likely due to the nature of the objective function, which is not a simple linear summation and is therefore harder to optimize, especially when combined with the increased complexity of larger instances.</a:t>
            </a:r>
          </a:p>
          <a:p>
            <a:r>
              <a:rPr lang="en-US" dirty="0"/>
              <a:t>Even additional attempts with symmetry breaking constraints were not successful on improving the performance.</a:t>
            </a:r>
          </a:p>
          <a:p>
            <a:r>
              <a:rPr lang="en-US" noProof="0" dirty="0"/>
              <a:t>It </a:t>
            </a:r>
            <a:r>
              <a:rPr lang="en-US" dirty="0"/>
              <a:t>should also be considered that the CP models developed in </a:t>
            </a:r>
            <a:r>
              <a:rPr lang="en-US" dirty="0" err="1"/>
              <a:t>Minizinc</a:t>
            </a:r>
            <a:r>
              <a:rPr lang="en-US" dirty="0"/>
              <a:t> and solved with </a:t>
            </a:r>
            <a:r>
              <a:rPr lang="en-US" dirty="0" err="1"/>
              <a:t>Gecode</a:t>
            </a:r>
            <a:r>
              <a:rPr lang="en-US" dirty="0"/>
              <a:t> do not represent the state-of-the-art technology for solving routing problems.</a:t>
            </a:r>
            <a:endParaRPr lang="en-US" noProof="0" dirty="0"/>
          </a:p>
        </p:txBody>
      </p:sp>
    </p:spTree>
    <p:extLst>
      <p:ext uri="{BB962C8B-B14F-4D97-AF65-F5344CB8AC3E}">
        <p14:creationId xmlns:p14="http://schemas.microsoft.com/office/powerpoint/2010/main" val="97801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12959F-631F-8D52-C32B-6BDDBD5E6E62}"/>
              </a:ext>
            </a:extLst>
          </p:cNvPr>
          <p:cNvSpPr>
            <a:spLocks noGrp="1"/>
          </p:cNvSpPr>
          <p:nvPr>
            <p:ph type="title"/>
          </p:nvPr>
        </p:nvSpPr>
        <p:spPr>
          <a:xfrm>
            <a:off x="838200" y="365126"/>
            <a:ext cx="10515600" cy="669018"/>
          </a:xfrm>
        </p:spPr>
        <p:txBody>
          <a:bodyPr>
            <a:normAutofit fontScale="90000"/>
          </a:bodyPr>
          <a:lstStyle/>
          <a:p>
            <a:pPr algn="ctr"/>
            <a:r>
              <a:rPr lang="en-US" noProof="0" dirty="0"/>
              <a:t>DIDP Formulation</a:t>
            </a:r>
          </a:p>
        </p:txBody>
      </p:sp>
      <mc:AlternateContent xmlns:mc="http://schemas.openxmlformats.org/markup-compatibility/2006" xmlns:a14="http://schemas.microsoft.com/office/drawing/2010/main">
        <mc:Choice Requires="a14">
          <p:sp>
            <p:nvSpPr>
              <p:cNvPr id="4" name="テキスト ボックス 5">
                <a:extLst>
                  <a:ext uri="{FF2B5EF4-FFF2-40B4-BE49-F238E27FC236}">
                    <a16:creationId xmlns:a16="http://schemas.microsoft.com/office/drawing/2014/main" id="{F0F1726E-96EE-CD05-89C3-14B5F78C5C56}"/>
                  </a:ext>
                </a:extLst>
              </p:cNvPr>
              <p:cNvSpPr txBox="1">
                <a:spLocks noGrp="1"/>
              </p:cNvSpPr>
              <p:nvPr>
                <p:ph idx="1"/>
              </p:nvPr>
            </p:nvSpPr>
            <p:spPr>
              <a:xfrm>
                <a:off x="125185" y="1034144"/>
                <a:ext cx="11941629" cy="5116337"/>
              </a:xfrm>
              <a:prstGeom prst="rect">
                <a:avLst/>
              </a:prstGeom>
              <a:noFill/>
            </p:spPr>
            <p:txBody>
              <a:bodyPr wrap="square" lIns="0" tIns="0" rIns="0" bIns="0" rtlCol="0">
                <a:spAutoFit/>
              </a:bodyPr>
              <a:lstStyle/>
              <a:p>
                <a:pPr marL="0" indent="0">
                  <a:buNone/>
                </a:pPr>
                <a14:m>
                  <m:oMathPara xmlns:m="http://schemas.openxmlformats.org/officeDocument/2006/math">
                    <m:oMathParaPr>
                      <m:jc m:val="left"/>
                    </m:oMathParaPr>
                    <m:oMath xmlns:m="http://schemas.openxmlformats.org/officeDocument/2006/math">
                      <m:r>
                        <m:rPr>
                          <m:sty m:val="p"/>
                        </m:rPr>
                        <a:rPr lang="en-US" sz="1875" noProof="0" smtClean="0">
                          <a:latin typeface="Cambria Math" panose="02040503050406030204" pitchFamily="18" charset="0"/>
                        </a:rPr>
                        <m:t>compute</m:t>
                      </m:r>
                      <m:r>
                        <a:rPr lang="en-US" sz="1875" i="1" noProof="0">
                          <a:latin typeface="Cambria Math" panose="02040503050406030204" pitchFamily="18" charset="0"/>
                        </a:rPr>
                        <m:t> </m:t>
                      </m:r>
                      <m:r>
                        <a:rPr lang="en-US" sz="1875" i="1" noProof="0" smtClean="0">
                          <a:latin typeface="Cambria Math" panose="02040503050406030204" pitchFamily="18" charset="0"/>
                        </a:rPr>
                        <m:t>𝑉</m:t>
                      </m:r>
                      <m:r>
                        <a:rPr lang="en-US" sz="1875" i="1" noProof="0">
                          <a:latin typeface="Cambria Math" panose="02040503050406030204" pitchFamily="18" charset="0"/>
                        </a:rPr>
                        <m:t>(</m:t>
                      </m:r>
                      <m:r>
                        <a:rPr lang="en-US" sz="1875" i="1" noProof="0">
                          <a:latin typeface="Cambria Math" panose="02040503050406030204" pitchFamily="18" charset="0"/>
                        </a:rPr>
                        <m:t>𝑁</m:t>
                      </m:r>
                      <m:r>
                        <a:rPr lang="en-US" sz="1875" i="1" noProof="0">
                          <a:latin typeface="Cambria Math" panose="02040503050406030204" pitchFamily="18" charset="0"/>
                        </a:rPr>
                        <m:t> \</m:t>
                      </m:r>
                      <m:r>
                        <m:rPr>
                          <m:lit/>
                        </m:rPr>
                        <a:rPr lang="en-US" sz="1875" i="1" noProof="0">
                          <a:latin typeface="Cambria Math" panose="02040503050406030204" pitchFamily="18" charset="0"/>
                        </a:rPr>
                        <m:t> </m:t>
                      </m:r>
                      <m:d>
                        <m:dPr>
                          <m:begChr m:val="{"/>
                          <m:endChr m:val="}"/>
                          <m:ctrlPr>
                            <a:rPr lang="en-US" sz="1875" i="1" noProof="0">
                              <a:latin typeface="Cambria Math" panose="02040503050406030204" pitchFamily="18" charset="0"/>
                            </a:rPr>
                          </m:ctrlPr>
                        </m:dPr>
                        <m:e>
                          <m:r>
                            <a:rPr lang="en-US" sz="1875" i="1" noProof="0">
                              <a:latin typeface="Cambria Math" panose="02040503050406030204" pitchFamily="18" charset="0"/>
                            </a:rPr>
                            <m:t>0</m:t>
                          </m:r>
                        </m:e>
                      </m:d>
                      <m:r>
                        <a:rPr lang="en-US" sz="1875" i="1" noProof="0">
                          <a:latin typeface="Cambria Math" panose="02040503050406030204" pitchFamily="18" charset="0"/>
                        </a:rPr>
                        <m:t>,</m:t>
                      </m:r>
                      <m:r>
                        <a:rPr lang="en-US" sz="1875" i="1" noProof="0" smtClean="0">
                          <a:latin typeface="Cambria Math" panose="02040503050406030204" pitchFamily="18" charset="0"/>
                        </a:rPr>
                        <m:t> </m:t>
                      </m:r>
                      <m:r>
                        <a:rPr lang="en-US" sz="1875" b="0" i="1" noProof="0" smtClean="0">
                          <a:latin typeface="Cambria Math" panose="02040503050406030204" pitchFamily="18" charset="0"/>
                        </a:rPr>
                        <m:t>0, 0, 1, 0</m:t>
                      </m:r>
                      <m:r>
                        <a:rPr lang="en-US" sz="1875" i="1" noProof="0">
                          <a:latin typeface="Cambria Math" panose="02040503050406030204" pitchFamily="18" charset="0"/>
                        </a:rPr>
                        <m:t>)</m:t>
                      </m:r>
                    </m:oMath>
                  </m:oMathPara>
                </a14:m>
                <a:endParaRPr lang="en-US" sz="1875" i="1" noProof="0" dirty="0">
                  <a:latin typeface="Cambria Math" panose="02040503050406030204" pitchFamily="18" charset="0"/>
                </a:endParaRPr>
              </a:p>
              <a:p>
                <a:pPr marL="0" indent="0">
                  <a:buNone/>
                </a:pPr>
                <a:endParaRPr lang="en-US" sz="1875" i="1" noProof="0" dirty="0">
                  <a:latin typeface="Cambria Math" panose="02040503050406030204" pitchFamily="18" charset="0"/>
                </a:endParaRPr>
              </a:p>
              <a:p>
                <a:pPr marL="0" indent="0">
                  <a:buNone/>
                </a:pPr>
                <a:endParaRPr lang="en-US" sz="1875" i="1" noProof="0"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75" b="0" i="1" noProof="0" smtClean="0">
                          <a:latin typeface="Cambria Math" panose="02040503050406030204" pitchFamily="18" charset="0"/>
                        </a:rPr>
                        <m:t>𝑉</m:t>
                      </m:r>
                      <m:d>
                        <m:dPr>
                          <m:ctrlPr>
                            <a:rPr lang="en-US" sz="1875" b="0" i="1" noProof="0" smtClean="0">
                              <a:latin typeface="Cambria Math" panose="02040503050406030204" pitchFamily="18" charset="0"/>
                            </a:rPr>
                          </m:ctrlPr>
                        </m:dPr>
                        <m:e>
                          <m:r>
                            <a:rPr lang="en-US" sz="1875" b="0" i="1" noProof="0" smtClean="0">
                              <a:latin typeface="Cambria Math" panose="02040503050406030204" pitchFamily="18" charset="0"/>
                            </a:rPr>
                            <m:t>𝑈</m:t>
                          </m:r>
                          <m:r>
                            <a:rPr lang="en-US" sz="1875" b="0" i="1" noProof="0" smtClean="0">
                              <a:latin typeface="Cambria Math" panose="02040503050406030204" pitchFamily="18" charset="0"/>
                            </a:rPr>
                            <m:t>,</m:t>
                          </m:r>
                          <m:r>
                            <a:rPr lang="en-US" sz="1875" b="0" i="1" noProof="0" smtClean="0">
                              <a:latin typeface="Cambria Math" panose="02040503050406030204" pitchFamily="18" charset="0"/>
                            </a:rPr>
                            <m:t>𝑖</m:t>
                          </m:r>
                          <m:r>
                            <a:rPr lang="en-US" sz="1875" b="0" i="1" noProof="0" smtClean="0">
                              <a:latin typeface="Cambria Math" panose="02040503050406030204" pitchFamily="18" charset="0"/>
                            </a:rPr>
                            <m:t>,</m:t>
                          </m:r>
                          <m:r>
                            <a:rPr lang="en-US" sz="1875" b="0" i="1" noProof="0" smtClean="0">
                              <a:latin typeface="Cambria Math" panose="02040503050406030204" pitchFamily="18" charset="0"/>
                            </a:rPr>
                            <m:t>𝑙</m:t>
                          </m:r>
                          <m:r>
                            <a:rPr lang="en-US" sz="1875" b="0" i="1" noProof="0" smtClean="0">
                              <a:latin typeface="Cambria Math" panose="02040503050406030204" pitchFamily="18" charset="0"/>
                            </a:rPr>
                            <m:t>,</m:t>
                          </m:r>
                          <m:r>
                            <a:rPr lang="en-US" sz="1875" b="0" i="1" noProof="0" smtClean="0">
                              <a:latin typeface="Cambria Math" panose="02040503050406030204" pitchFamily="18" charset="0"/>
                            </a:rPr>
                            <m:t>𝑘</m:t>
                          </m:r>
                          <m:r>
                            <a:rPr lang="en-US" sz="1875" b="0" i="1" noProof="0" smtClean="0">
                              <a:latin typeface="Cambria Math" panose="02040503050406030204" pitchFamily="18" charset="0"/>
                            </a:rPr>
                            <m:t>,</m:t>
                          </m:r>
                          <m:r>
                            <a:rPr lang="en-US" sz="1875" b="0" i="1" noProof="0" smtClean="0">
                              <a:latin typeface="Cambria Math" panose="02040503050406030204" pitchFamily="18" charset="0"/>
                            </a:rPr>
                            <m:t>𝑡</m:t>
                          </m:r>
                        </m:e>
                      </m:d>
                      <m:r>
                        <a:rPr lang="en-US" sz="1875" b="0" i="1" noProof="0" smtClean="0">
                          <a:latin typeface="Cambria Math" panose="02040503050406030204" pitchFamily="18" charset="0"/>
                          <a:ea typeface="Cambria Math" panose="02040503050406030204" pitchFamily="18" charset="0"/>
                        </a:rPr>
                        <m:t>=</m:t>
                      </m:r>
                      <m:d>
                        <m:dPr>
                          <m:begChr m:val="{"/>
                          <m:endChr m:val=""/>
                          <m:ctrlPr>
                            <a:rPr lang="en-US" sz="1875" b="0" i="1" noProof="0" smtClean="0">
                              <a:latin typeface="Cambria Math" panose="02040503050406030204" pitchFamily="18" charset="0"/>
                              <a:ea typeface="Cambria Math" panose="02040503050406030204" pitchFamily="18" charset="0"/>
                            </a:rPr>
                          </m:ctrlPr>
                        </m:dPr>
                        <m:e>
                          <m:eqArr>
                            <m:eqArrPr>
                              <m:ctrlPr>
                                <a:rPr lang="en-US" sz="1875" b="0" i="1" noProof="0" smtClean="0">
                                  <a:latin typeface="Cambria Math" panose="02040503050406030204" pitchFamily="18" charset="0"/>
                                  <a:ea typeface="Cambria Math" panose="02040503050406030204" pitchFamily="18" charset="0"/>
                                </a:rPr>
                              </m:ctrlPr>
                            </m:eqArrPr>
                            <m:e>
                              <m:eqArr>
                                <m:eqArrPr>
                                  <m:ctrlPr>
                                    <a:rPr lang="en-US" sz="1875" b="0" i="1" noProof="0" smtClean="0">
                                      <a:latin typeface="Cambria Math" panose="02040503050406030204" pitchFamily="18" charset="0"/>
                                      <a:ea typeface="Cambria Math" panose="02040503050406030204" pitchFamily="18" charset="0"/>
                                    </a:rPr>
                                  </m:ctrlPr>
                                </m:eqArrPr>
                                <m:e>
                                  <m:r>
                                    <a:rPr lang="en-US" sz="1875" b="0" i="1" noProof="0" smtClean="0">
                                      <a:latin typeface="Cambria Math" panose="02040503050406030204" pitchFamily="18" charset="0"/>
                                      <a:ea typeface="Cambria Math" panose="02040503050406030204" pitchFamily="18" charset="0"/>
                                    </a:rPr>
                                    <m:t>𝑚𝑖𝑛</m:t>
                                  </m:r>
                                  <m:d>
                                    <m:dPr>
                                      <m:begChr m:val="{"/>
                                      <m:endChr m:val=""/>
                                      <m:ctrlPr>
                                        <a:rPr lang="en-US" sz="1875" b="0" i="1" noProof="0" smtClean="0">
                                          <a:latin typeface="Cambria Math" panose="02040503050406030204" pitchFamily="18" charset="0"/>
                                          <a:ea typeface="Cambria Math" panose="02040503050406030204" pitchFamily="18" charset="0"/>
                                        </a:rPr>
                                      </m:ctrlPr>
                                    </m:dPr>
                                    <m:e>
                                      <m:eqArr>
                                        <m:eqArrPr>
                                          <m:ctrlPr>
                                            <a:rPr lang="en-US" sz="1875" b="0" i="1" noProof="0" smtClean="0">
                                              <a:latin typeface="Cambria Math" panose="02040503050406030204" pitchFamily="18" charset="0"/>
                                              <a:ea typeface="Cambria Math" panose="02040503050406030204" pitchFamily="18" charset="0"/>
                                            </a:rPr>
                                          </m:ctrlPr>
                                        </m:eqArrPr>
                                        <m:e>
                                          <m:func>
                                            <m:funcPr>
                                              <m:ctrlPr>
                                                <a:rPr lang="en-US" sz="1875" b="0" i="1" noProof="0" smtClean="0">
                                                  <a:latin typeface="Cambria Math" panose="02040503050406030204" pitchFamily="18" charset="0"/>
                                                  <a:ea typeface="Cambria Math" panose="02040503050406030204" pitchFamily="18" charset="0"/>
                                                </a:rPr>
                                              </m:ctrlPr>
                                            </m:funcPr>
                                            <m:fName>
                                              <m:limLow>
                                                <m:limLowPr>
                                                  <m:ctrlPr>
                                                    <a:rPr lang="en-US" sz="1875" b="0" i="1" noProof="0" smtClean="0">
                                                      <a:latin typeface="Cambria Math" panose="02040503050406030204" pitchFamily="18" charset="0"/>
                                                      <a:ea typeface="Cambria Math" panose="02040503050406030204" pitchFamily="18" charset="0"/>
                                                    </a:rPr>
                                                  </m:ctrlPr>
                                                </m:limLowPr>
                                                <m:e>
                                                  <m:r>
                                                    <m:rPr>
                                                      <m:sty m:val="p"/>
                                                    </m:rPr>
                                                    <a:rPr lang="en-US" sz="1875" b="0" i="0" noProof="0" smtClean="0">
                                                      <a:latin typeface="Cambria Math" panose="02040503050406030204" pitchFamily="18" charset="0"/>
                                                      <a:ea typeface="Cambria Math" panose="02040503050406030204" pitchFamily="18" charset="0"/>
                                                    </a:rPr>
                                                    <m:t>min</m:t>
                                                  </m:r>
                                                </m:e>
                                                <m:lim>
                                                  <m:r>
                                                    <a:rPr lang="en-US" sz="1875" b="0" i="1" noProof="0" smtClean="0">
                                                      <a:latin typeface="Cambria Math" panose="02040503050406030204" pitchFamily="18" charset="0"/>
                                                      <a:ea typeface="Cambria Math" panose="02040503050406030204" pitchFamily="18" charset="0"/>
                                                    </a:rPr>
                                                    <m:t>𝑗</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𝑈</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𝑙</m:t>
                                                  </m:r>
                                                  <m:r>
                                                    <a:rPr lang="en-US" sz="1875" b="0" i="1" noProof="0" smtClean="0">
                                                      <a:latin typeface="Cambria Math" panose="02040503050406030204" pitchFamily="18" charset="0"/>
                                                      <a:ea typeface="Cambria Math" panose="02040503050406030204" pitchFamily="18" charset="0"/>
                                                    </a:rPr>
                                                    <m:t> +</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𝑑</m:t>
                                                      </m:r>
                                                    </m:e>
                                                    <m:sub>
                                                      <m:r>
                                                        <a:rPr lang="en-US" sz="1875" b="0" i="1" noProof="0" smtClean="0">
                                                          <a:latin typeface="Cambria Math" panose="02040503050406030204" pitchFamily="18" charset="0"/>
                                                          <a:ea typeface="Cambria Math" panose="02040503050406030204" pitchFamily="18" charset="0"/>
                                                        </a:rPr>
                                                        <m:t>𝑗</m:t>
                                                      </m:r>
                                                    </m:sub>
                                                  </m:sSub>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𝑞</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𝑡</m:t>
                                                  </m:r>
                                                  <m:r>
                                                    <a:rPr lang="en-US" sz="1875" b="0" i="1" noProof="0" smtClean="0">
                                                      <a:latin typeface="Cambria Math" panose="02040503050406030204" pitchFamily="18" charset="0"/>
                                                      <a:ea typeface="Cambria Math" panose="02040503050406030204" pitchFamily="18" charset="0"/>
                                                    </a:rPr>
                                                    <m:t>+</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𝑖𝑗</m:t>
                                                      </m:r>
                                                    </m:sub>
                                                  </m:sSub>
                                                  <m:r>
                                                    <a:rPr lang="en-US" sz="1875" b="0" i="1" noProof="0" smtClean="0">
                                                      <a:latin typeface="Cambria Math" panose="02040503050406030204" pitchFamily="18" charset="0"/>
                                                      <a:ea typeface="Cambria Math" panose="02040503050406030204" pitchFamily="18" charset="0"/>
                                                    </a:rPr>
                                                    <m:t>≤</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𝑏</m:t>
                                                      </m:r>
                                                    </m:e>
                                                    <m:sub>
                                                      <m:r>
                                                        <a:rPr lang="en-US" sz="1875" b="0" i="1" noProof="0" smtClean="0">
                                                          <a:latin typeface="Cambria Math" panose="02040503050406030204" pitchFamily="18" charset="0"/>
                                                          <a:ea typeface="Cambria Math" panose="02040503050406030204" pitchFamily="18" charset="0"/>
                                                        </a:rPr>
                                                        <m:t>𝑗</m:t>
                                                      </m:r>
                                                    </m:sub>
                                                  </m:sSub>
                                                  <m:r>
                                                    <a:rPr lang="en-US" sz="1875" b="0" i="1" noProof="0" smtClean="0">
                                                      <a:latin typeface="Cambria Math" panose="02040503050406030204" pitchFamily="18" charset="0"/>
                                                      <a:ea typeface="Cambria Math" panose="02040503050406030204" pitchFamily="18" charset="0"/>
                                                    </a:rPr>
                                                    <m:t> </m:t>
                                                  </m:r>
                                                </m:lim>
                                              </m:limLow>
                                            </m:fName>
                                            <m:e>
                                              <m:d>
                                                <m:dPr>
                                                  <m:ctrlPr>
                                                    <a:rPr lang="en-US" sz="1875" b="0" i="1" noProof="0" smtClean="0">
                                                      <a:latin typeface="Cambria Math" panose="02040503050406030204" pitchFamily="18" charset="0"/>
                                                      <a:ea typeface="Cambria Math" panose="02040503050406030204" pitchFamily="18" charset="0"/>
                                                    </a:rPr>
                                                  </m:ctrlPr>
                                                </m:dPr>
                                                <m:e>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𝑖𝑗</m:t>
                                                      </m:r>
                                                    </m:sub>
                                                  </m:sSub>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𝑉</m:t>
                                                  </m:r>
                                                  <m:d>
                                                    <m:dPr>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𝑈</m:t>
                                                      </m:r>
                                                      <m:r>
                                                        <a:rPr lang="en-US" sz="1875" b="0" i="1" noProof="0" smtClean="0">
                                                          <a:latin typeface="Cambria Math" panose="02040503050406030204" pitchFamily="18" charset="0"/>
                                                          <a:ea typeface="Cambria Math" panose="02040503050406030204" pitchFamily="18" charset="0"/>
                                                        </a:rPr>
                                                        <m:t>\</m:t>
                                                      </m:r>
                                                      <m:d>
                                                        <m:dPr>
                                                          <m:begChr m:val="{"/>
                                                          <m:endChr m:val="}"/>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𝑗</m:t>
                                                          </m:r>
                                                        </m:e>
                                                      </m:d>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𝑗</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𝑙</m:t>
                                                      </m:r>
                                                      <m:r>
                                                        <a:rPr lang="en-US" sz="1875" b="0" i="1" noProof="0" smtClean="0">
                                                          <a:latin typeface="Cambria Math" panose="02040503050406030204" pitchFamily="18" charset="0"/>
                                                          <a:ea typeface="Cambria Math" panose="02040503050406030204" pitchFamily="18" charset="0"/>
                                                        </a:rPr>
                                                        <m:t>+</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𝑑</m:t>
                                                          </m:r>
                                                        </m:e>
                                                        <m:sub>
                                                          <m:r>
                                                            <a:rPr lang="en-US" sz="1875" b="0" i="1" noProof="0" smtClean="0">
                                                              <a:latin typeface="Cambria Math" panose="02040503050406030204" pitchFamily="18" charset="0"/>
                                                              <a:ea typeface="Cambria Math" panose="02040503050406030204" pitchFamily="18" charset="0"/>
                                                            </a:rPr>
                                                            <m:t>𝑗</m:t>
                                                          </m:r>
                                                        </m:sub>
                                                      </m:sSub>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𝑘</m:t>
                                                      </m:r>
                                                      <m:r>
                                                        <a:rPr lang="en-US" sz="1875" b="0" i="1" noProof="0" smtClean="0">
                                                          <a:latin typeface="Cambria Math" panose="02040503050406030204" pitchFamily="18" charset="0"/>
                                                          <a:ea typeface="Cambria Math" panose="02040503050406030204" pitchFamily="18" charset="0"/>
                                                        </a:rPr>
                                                        <m:t>,</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𝑠</m:t>
                                                          </m:r>
                                                        </m:e>
                                                        <m:sub>
                                                          <m:r>
                                                            <a:rPr lang="en-US" sz="1875" b="0" i="1" noProof="0" smtClean="0">
                                                              <a:latin typeface="Cambria Math" panose="02040503050406030204" pitchFamily="18" charset="0"/>
                                                              <a:ea typeface="Cambria Math" panose="02040503050406030204" pitchFamily="18" charset="0"/>
                                                            </a:rPr>
                                                            <m:t>𝑗</m:t>
                                                          </m:r>
                                                        </m:sub>
                                                      </m:sSub>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𝑚𝑎𝑥</m:t>
                                                      </m:r>
                                                      <m:d>
                                                        <m:dPr>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𝑡</m:t>
                                                          </m:r>
                                                          <m:r>
                                                            <a:rPr lang="en-US" sz="1875" b="0" i="1" noProof="0" smtClean="0">
                                                              <a:latin typeface="Cambria Math" panose="02040503050406030204" pitchFamily="18" charset="0"/>
                                                              <a:ea typeface="Cambria Math" panose="02040503050406030204" pitchFamily="18" charset="0"/>
                                                            </a:rPr>
                                                            <m:t>+</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𝑖𝑗</m:t>
                                                              </m:r>
                                                            </m:sub>
                                                          </m:sSub>
                                                          <m:r>
                                                            <a:rPr lang="en-US" sz="1875" b="0" i="1" noProof="0" smtClean="0">
                                                              <a:latin typeface="Cambria Math" panose="02040503050406030204" pitchFamily="18" charset="0"/>
                                                              <a:ea typeface="Cambria Math" panose="02040503050406030204" pitchFamily="18" charset="0"/>
                                                            </a:rPr>
                                                            <m:t>,</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𝑎</m:t>
                                                              </m:r>
                                                            </m:e>
                                                            <m:sub>
                                                              <m:r>
                                                                <a:rPr lang="en-US" sz="1875" b="0" i="1" noProof="0" smtClean="0">
                                                                  <a:latin typeface="Cambria Math" panose="02040503050406030204" pitchFamily="18" charset="0"/>
                                                                  <a:ea typeface="Cambria Math" panose="02040503050406030204" pitchFamily="18" charset="0"/>
                                                                </a:rPr>
                                                                <m:t>𝑗</m:t>
                                                              </m:r>
                                                            </m:sub>
                                                          </m:sSub>
                                                        </m:e>
                                                      </m:d>
                                                    </m:e>
                                                  </m:d>
                                                </m:e>
                                              </m:d>
                                            </m:e>
                                          </m:func>
                                        </m:e>
                                        <m:e>
                                          <m:func>
                                            <m:funcPr>
                                              <m:ctrlPr>
                                                <a:rPr lang="en-US" sz="1875" b="0" i="1" noProof="0" smtClean="0">
                                                  <a:latin typeface="Cambria Math" panose="02040503050406030204" pitchFamily="18" charset="0"/>
                                                  <a:ea typeface="Cambria Math" panose="02040503050406030204" pitchFamily="18" charset="0"/>
                                                </a:rPr>
                                              </m:ctrlPr>
                                            </m:funcPr>
                                            <m:fName>
                                              <m:limLow>
                                                <m:limLowPr>
                                                  <m:ctrlPr>
                                                    <a:rPr lang="en-US" sz="1875" b="0" i="1" noProof="0" smtClean="0">
                                                      <a:latin typeface="Cambria Math" panose="02040503050406030204" pitchFamily="18" charset="0"/>
                                                      <a:ea typeface="Cambria Math" panose="02040503050406030204" pitchFamily="18" charset="0"/>
                                                    </a:rPr>
                                                  </m:ctrlPr>
                                                </m:limLowPr>
                                                <m:e>
                                                  <m:r>
                                                    <m:rPr>
                                                      <m:sty m:val="p"/>
                                                    </m:rPr>
                                                    <a:rPr lang="en-US" sz="1875" b="0" i="0" noProof="0" smtClean="0">
                                                      <a:latin typeface="Cambria Math" panose="02040503050406030204" pitchFamily="18" charset="0"/>
                                                      <a:ea typeface="Cambria Math" panose="02040503050406030204" pitchFamily="18" charset="0"/>
                                                    </a:rPr>
                                                    <m:t>min</m:t>
                                                  </m:r>
                                                </m:e>
                                                <m:lim>
                                                  <m:r>
                                                    <a:rPr lang="en-US" sz="1875"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𝑗</m:t>
                                                  </m:r>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𝑈</m:t>
                                                  </m:r>
                                                </m:lim>
                                              </m:limLow>
                                            </m:fName>
                                            <m:e>
                                              <m:d>
                                                <m:dPr>
                                                  <m:ctrlPr>
                                                    <a:rPr lang="en-US" sz="1875" i="1" noProof="0" smtClean="0">
                                                      <a:latin typeface="Cambria Math" panose="02040503050406030204" pitchFamily="18" charset="0"/>
                                                      <a:ea typeface="Cambria Math" panose="02040503050406030204" pitchFamily="18" charset="0"/>
                                                    </a:rPr>
                                                  </m:ctrlPr>
                                                </m:dPr>
                                                <m:e>
                                                  <m:sSub>
                                                    <m:sSubPr>
                                                      <m:ctrlPr>
                                                        <a:rPr lang="en-US" sz="1875"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𝑖</m:t>
                                                      </m:r>
                                                      <m:r>
                                                        <a:rPr lang="en-US" sz="1875" b="0" i="1" noProof="0" smtClean="0">
                                                          <a:latin typeface="Cambria Math" panose="02040503050406030204" pitchFamily="18" charset="0"/>
                                                          <a:ea typeface="Cambria Math" panose="02040503050406030204" pitchFamily="18" charset="0"/>
                                                        </a:rPr>
                                                        <m:t>0</m:t>
                                                      </m:r>
                                                    </m:sub>
                                                  </m:sSub>
                                                  <m:r>
                                                    <a:rPr lang="en-US" sz="1875" b="0" i="1" noProof="0" smtClean="0">
                                                      <a:latin typeface="Cambria Math" panose="02040503050406030204" pitchFamily="18" charset="0"/>
                                                      <a:ea typeface="Cambria Math" panose="02040503050406030204" pitchFamily="18" charset="0"/>
                                                    </a:rPr>
                                                    <m:t>+</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0</m:t>
                                                      </m:r>
                                                      <m:r>
                                                        <a:rPr lang="en-US" sz="1875" b="0"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𝑉</m:t>
                                                  </m:r>
                                                  <m:d>
                                                    <m:dPr>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m:t>
                                                      </m:r>
                                                      <m:d>
                                                        <m:dPr>
                                                          <m:begChr m:val="{"/>
                                                          <m:endChr m:val="}"/>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𝑗</m:t>
                                                          </m:r>
                                                        </m:e>
                                                      </m:d>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𝑗</m:t>
                                                      </m:r>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𝑑</m:t>
                                                          </m:r>
                                                        </m:e>
                                                        <m:sub>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𝑘</m:t>
                                                      </m:r>
                                                      <m:r>
                                                        <a:rPr lang="en-US" sz="1875" b="0" i="1" noProof="0" smtClean="0">
                                                          <a:latin typeface="Cambria Math" panose="02040503050406030204" pitchFamily="18" charset="0"/>
                                                          <a:ea typeface="Cambria Math" panose="02040503050406030204" pitchFamily="18" charset="0"/>
                                                        </a:rPr>
                                                        <m:t>+1</m:t>
                                                      </m:r>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𝑠</m:t>
                                                          </m:r>
                                                        </m:e>
                                                        <m:sub>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𝑚𝑎𝑥</m:t>
                                                      </m:r>
                                                      <m:d>
                                                        <m:dPr>
                                                          <m:ctrlPr>
                                                            <a:rPr lang="en-US" sz="1875" i="1" noProof="0" smtClean="0">
                                                              <a:latin typeface="Cambria Math" panose="02040503050406030204" pitchFamily="18" charset="0"/>
                                                              <a:ea typeface="Cambria Math" panose="02040503050406030204" pitchFamily="18" charset="0"/>
                                                            </a:rPr>
                                                          </m:ctrlPr>
                                                        </m:dPr>
                                                        <m:e>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0</m:t>
                                                              </m:r>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𝑎</m:t>
                                                              </m:r>
                                                            </m:e>
                                                            <m:sub>
                                                              <m:r>
                                                                <a:rPr lang="en-US" sz="1875" i="1" noProof="0" smtClean="0">
                                                                  <a:latin typeface="Cambria Math" panose="02040503050406030204" pitchFamily="18" charset="0"/>
                                                                  <a:ea typeface="Cambria Math" panose="02040503050406030204" pitchFamily="18" charset="0"/>
                                                                </a:rPr>
                                                                <m:t>𝑗</m:t>
                                                              </m:r>
                                                            </m:sub>
                                                          </m:sSub>
                                                        </m:e>
                                                      </m:d>
                                                    </m:e>
                                                  </m:d>
                                                </m:e>
                                              </m:d>
                                            </m:e>
                                          </m:func>
                                        </m:e>
                                      </m:eqArr>
                                    </m:e>
                                  </m:d>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𝑖𝑓</m:t>
                                  </m:r>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𝑈</m:t>
                                  </m:r>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𝑘</m:t>
                                  </m:r>
                                  <m:r>
                                    <a:rPr lang="en-US" sz="1875" b="0" i="1" noProof="0" smtClean="0">
                                      <a:latin typeface="Cambria Math" panose="02040503050406030204" pitchFamily="18" charset="0"/>
                                      <a:ea typeface="Cambria Math" panose="02040503050406030204" pitchFamily="18" charset="0"/>
                                    </a:rPr>
                                    <m:t>&lt;</m:t>
                                  </m:r>
                                  <m:r>
                                    <a:rPr lang="en-US" sz="1875" b="0" i="1" noProof="0" smtClean="0">
                                      <a:latin typeface="Cambria Math" panose="02040503050406030204" pitchFamily="18" charset="0"/>
                                      <a:ea typeface="Cambria Math" panose="02040503050406030204" pitchFamily="18" charset="0"/>
                                    </a:rPr>
                                    <m:t>𝑚</m:t>
                                  </m:r>
                                </m:e>
                                <m:e/>
                                <m:e>
                                  <m:func>
                                    <m:funcPr>
                                      <m:ctrlPr>
                                        <a:rPr lang="en-US" sz="1875" i="1" noProof="0" smtClean="0">
                                          <a:latin typeface="Cambria Math" panose="02040503050406030204" pitchFamily="18" charset="0"/>
                                          <a:ea typeface="Cambria Math" panose="02040503050406030204" pitchFamily="18" charset="0"/>
                                        </a:rPr>
                                      </m:ctrlPr>
                                    </m:funcPr>
                                    <m:fName>
                                      <m:limLow>
                                        <m:limLowPr>
                                          <m:ctrlPr>
                                            <a:rPr lang="en-US" sz="1875" i="1" noProof="0" smtClean="0">
                                              <a:latin typeface="Cambria Math" panose="02040503050406030204" pitchFamily="18" charset="0"/>
                                              <a:ea typeface="Cambria Math" panose="02040503050406030204" pitchFamily="18" charset="0"/>
                                            </a:rPr>
                                          </m:ctrlPr>
                                        </m:limLowPr>
                                        <m:e>
                                          <m:r>
                                            <m:rPr>
                                              <m:sty m:val="p"/>
                                            </m:rPr>
                                            <a:rPr lang="en-US" sz="1875" noProof="0" smtClean="0">
                                              <a:latin typeface="Cambria Math" panose="02040503050406030204" pitchFamily="18" charset="0"/>
                                              <a:ea typeface="Cambria Math" panose="02040503050406030204" pitchFamily="18" charset="0"/>
                                            </a:rPr>
                                            <m:t>min</m:t>
                                          </m:r>
                                        </m:e>
                                        <m:lim>
                                          <m:r>
                                            <a:rPr lang="en-US" sz="1875" i="1" noProof="0" smtClean="0">
                                              <a:latin typeface="Cambria Math" panose="02040503050406030204" pitchFamily="18" charset="0"/>
                                              <a:ea typeface="Cambria Math" panose="02040503050406030204" pitchFamily="18" charset="0"/>
                                            </a:rPr>
                                            <m:t>𝑗</m:t>
                                          </m:r>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𝑙</m:t>
                                          </m:r>
                                          <m:r>
                                            <a:rPr lang="en-US" sz="1875" i="1" noProof="0" smtClean="0">
                                              <a:latin typeface="Cambria Math" panose="02040503050406030204" pitchFamily="18" charset="0"/>
                                              <a:ea typeface="Cambria Math" panose="02040503050406030204" pitchFamily="18" charset="0"/>
                                            </a:rPr>
                                            <m:t> +</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𝑑</m:t>
                                              </m:r>
                                            </m:e>
                                            <m:sub>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𝑞</m:t>
                                          </m:r>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𝑡</m:t>
                                          </m:r>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𝑐</m:t>
                                              </m:r>
                                            </m:e>
                                            <m:sub>
                                              <m:r>
                                                <a:rPr lang="en-US" sz="1875" i="1" noProof="0" smtClean="0">
                                                  <a:latin typeface="Cambria Math" panose="02040503050406030204" pitchFamily="18" charset="0"/>
                                                  <a:ea typeface="Cambria Math" panose="02040503050406030204" pitchFamily="18" charset="0"/>
                                                </a:rPr>
                                                <m:t>𝑖𝑗</m:t>
                                              </m:r>
                                            </m:sub>
                                          </m:sSub>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𝑏</m:t>
                                              </m:r>
                                            </m:e>
                                            <m:sub>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 </m:t>
                                          </m:r>
                                        </m:lim>
                                      </m:limLow>
                                    </m:fName>
                                    <m:e>
                                      <m:d>
                                        <m:dPr>
                                          <m:ctrlPr>
                                            <a:rPr lang="en-US" sz="1875" i="1" noProof="0" smtClean="0">
                                              <a:latin typeface="Cambria Math" panose="02040503050406030204" pitchFamily="18" charset="0"/>
                                              <a:ea typeface="Cambria Math" panose="02040503050406030204" pitchFamily="18" charset="0"/>
                                            </a:rPr>
                                          </m:ctrlPr>
                                        </m:dPr>
                                        <m:e>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𝑐</m:t>
                                              </m:r>
                                            </m:e>
                                            <m:sub>
                                              <m:r>
                                                <a:rPr lang="en-US" sz="1875" i="1" noProof="0" smtClean="0">
                                                  <a:latin typeface="Cambria Math" panose="02040503050406030204" pitchFamily="18" charset="0"/>
                                                  <a:ea typeface="Cambria Math" panose="02040503050406030204" pitchFamily="18" charset="0"/>
                                                </a:rPr>
                                                <m:t>𝑖𝑗</m:t>
                                              </m:r>
                                            </m:sub>
                                          </m:sSub>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𝑉</m:t>
                                          </m:r>
                                          <m:d>
                                            <m:dPr>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m:t>
                                              </m:r>
                                              <m:d>
                                                <m:dPr>
                                                  <m:begChr m:val="{"/>
                                                  <m:endChr m:val="}"/>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𝑗</m:t>
                                                  </m:r>
                                                </m:e>
                                              </m:d>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𝑗</m:t>
                                              </m:r>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𝑙</m:t>
                                              </m:r>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𝑑</m:t>
                                                  </m:r>
                                                </m:e>
                                                <m:sub>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𝑘</m:t>
                                              </m:r>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𝑠</m:t>
                                                  </m:r>
                                                </m:e>
                                                <m:sub>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𝑚𝑎𝑥</m:t>
                                              </m:r>
                                              <m:d>
                                                <m:dPr>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𝑡</m:t>
                                                  </m:r>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𝑐</m:t>
                                                      </m:r>
                                                    </m:e>
                                                    <m:sub>
                                                      <m:r>
                                                        <a:rPr lang="en-US" sz="1875" i="1" noProof="0" smtClean="0">
                                                          <a:latin typeface="Cambria Math" panose="02040503050406030204" pitchFamily="18" charset="0"/>
                                                          <a:ea typeface="Cambria Math" panose="02040503050406030204" pitchFamily="18" charset="0"/>
                                                        </a:rPr>
                                                        <m:t>𝑖𝑗</m:t>
                                                      </m:r>
                                                    </m:sub>
                                                  </m:sSub>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𝑎</m:t>
                                                      </m:r>
                                                    </m:e>
                                                    <m:sub>
                                                      <m:r>
                                                        <a:rPr lang="en-US" sz="1875" i="1" noProof="0" smtClean="0">
                                                          <a:latin typeface="Cambria Math" panose="02040503050406030204" pitchFamily="18" charset="0"/>
                                                          <a:ea typeface="Cambria Math" panose="02040503050406030204" pitchFamily="18" charset="0"/>
                                                        </a:rPr>
                                                        <m:t>𝑗</m:t>
                                                      </m:r>
                                                    </m:sub>
                                                  </m:sSub>
                                                </m:e>
                                              </m:d>
                                            </m:e>
                                          </m:d>
                                        </m:e>
                                      </m:d>
                                    </m:e>
                                  </m:func>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𝑖𝑓</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𝑘</m:t>
                                  </m:r>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𝑚</m:t>
                                  </m:r>
                                </m:e>
                                <m:e/>
                                <m:e>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𝑖</m:t>
                                      </m:r>
                                      <m:r>
                                        <a:rPr lang="en-US" sz="1875" b="0" i="1" noProof="0" smtClean="0">
                                          <a:latin typeface="Cambria Math" panose="02040503050406030204" pitchFamily="18" charset="0"/>
                                          <a:ea typeface="Cambria Math" panose="02040503050406030204" pitchFamily="18" charset="0"/>
                                        </a:rPr>
                                        <m:t>0</m:t>
                                      </m:r>
                                    </m:sub>
                                  </m:sSub>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𝑉</m:t>
                                  </m:r>
                                  <m:d>
                                    <m:dPr>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𝑈</m:t>
                                      </m:r>
                                      <m:r>
                                        <a:rPr lang="en-US" sz="1875" b="0" i="1" noProof="0" smtClean="0">
                                          <a:latin typeface="Cambria Math" panose="02040503050406030204" pitchFamily="18" charset="0"/>
                                          <a:ea typeface="Cambria Math" panose="02040503050406030204" pitchFamily="18" charset="0"/>
                                        </a:rPr>
                                        <m:t>,0, </m:t>
                                      </m:r>
                                      <m:r>
                                        <a:rPr lang="en-US" sz="1875" b="0" i="1" noProof="0" smtClean="0">
                                          <a:latin typeface="Cambria Math" panose="02040503050406030204" pitchFamily="18" charset="0"/>
                                          <a:ea typeface="Cambria Math" panose="02040503050406030204" pitchFamily="18" charset="0"/>
                                        </a:rPr>
                                        <m:t>𝑘</m:t>
                                      </m:r>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𝑙</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𝑡</m:t>
                                      </m:r>
                                      <m:r>
                                        <a:rPr lang="en-US" sz="1875" b="0" i="1" noProof="0" smtClean="0">
                                          <a:latin typeface="Cambria Math" panose="02040503050406030204" pitchFamily="18" charset="0"/>
                                          <a:ea typeface="Cambria Math" panose="02040503050406030204" pitchFamily="18" charset="0"/>
                                        </a:rPr>
                                        <m:t>+</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𝑖</m:t>
                                          </m:r>
                                          <m:r>
                                            <a:rPr lang="en-US" sz="1875" b="0" i="1" noProof="0" smtClean="0">
                                              <a:latin typeface="Cambria Math" panose="02040503050406030204" pitchFamily="18" charset="0"/>
                                              <a:ea typeface="Cambria Math" panose="02040503050406030204" pitchFamily="18" charset="0"/>
                                            </a:rPr>
                                            <m:t>0</m:t>
                                          </m:r>
                                        </m:sub>
                                      </m:sSub>
                                    </m:e>
                                  </m:d>
                                  <m:r>
                                    <a:rPr lang="en-US" sz="1875" b="0"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𝑖𝑓</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𝑖</m:t>
                                  </m:r>
                                  <m:r>
                                    <a:rPr lang="en-US" sz="1875" b="0" i="1" noProof="0" smtClean="0">
                                      <a:latin typeface="Cambria Math" panose="02040503050406030204" pitchFamily="18" charset="0"/>
                                      <a:ea typeface="Cambria Math" panose="02040503050406030204" pitchFamily="18" charset="0"/>
                                    </a:rPr>
                                    <m:t>≠0  </m:t>
                                  </m:r>
                                </m:e>
                                <m:e/>
                                <m:e>
                                  <m:r>
                                    <a:rPr lang="en-US" sz="1875" b="0" i="1" noProof="0" smtClean="0">
                                      <a:latin typeface="Cambria Math" panose="02040503050406030204" pitchFamily="18" charset="0"/>
                                      <a:ea typeface="Cambria Math" panose="02040503050406030204" pitchFamily="18" charset="0"/>
                                    </a:rPr>
                                    <m:t>0                                                                                                                                                               </m:t>
                                  </m:r>
                                  <m:r>
                                    <a:rPr lang="en-US" sz="1875" i="1" noProof="0" smtClean="0">
                                      <a:latin typeface="Cambria Math" panose="02040503050406030204" pitchFamily="18" charset="0"/>
                                      <a:ea typeface="Cambria Math" panose="02040503050406030204" pitchFamily="18" charset="0"/>
                                    </a:rPr>
                                    <m:t>𝑖𝑓</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𝑖</m:t>
                                  </m:r>
                                  <m:r>
                                    <a:rPr lang="en-US" sz="1875" b="0" i="1" noProof="0" smtClean="0">
                                      <a:latin typeface="Cambria Math" panose="02040503050406030204" pitchFamily="18" charset="0"/>
                                      <a:ea typeface="Cambria Math" panose="02040503050406030204" pitchFamily="18" charset="0"/>
                                    </a:rPr>
                                    <m:t>=0</m:t>
                                  </m:r>
                                </m:e>
                              </m:eqArr>
                            </m:e>
                            <m:e/>
                          </m:eqArr>
                        </m:e>
                      </m:d>
                    </m:oMath>
                  </m:oMathPara>
                </a14:m>
                <a:endParaRPr lang="en-US" sz="1875" i="1" noProof="0" dirty="0">
                  <a:latin typeface="Cambria Math" panose="02040503050406030204" pitchFamily="18" charset="0"/>
                </a:endParaRPr>
              </a:p>
              <a:p>
                <a:pPr marL="0" indent="0">
                  <a:buNone/>
                </a:pPr>
                <a:endParaRPr lang="en-US" sz="1875" b="0" i="1" noProof="0" dirty="0">
                  <a:latin typeface="Cambria Math" panose="02040503050406030204" pitchFamily="18" charset="0"/>
                </a:endParaRPr>
              </a:p>
              <a:p>
                <a:pPr marL="0" indent="0">
                  <a:buNone/>
                </a:pPr>
                <a:endParaRPr lang="en-US" sz="1875" noProof="0" dirty="0"/>
              </a:p>
            </p:txBody>
          </p:sp>
        </mc:Choice>
        <mc:Fallback xmlns="">
          <p:sp>
            <p:nvSpPr>
              <p:cNvPr id="4" name="テキスト ボックス 5">
                <a:extLst>
                  <a:ext uri="{FF2B5EF4-FFF2-40B4-BE49-F238E27FC236}">
                    <a16:creationId xmlns:a16="http://schemas.microsoft.com/office/drawing/2014/main" id="{F0F1726E-96EE-CD05-89C3-14B5F78C5C56}"/>
                  </a:ext>
                </a:extLst>
              </p:cNvPr>
              <p:cNvSpPr txBox="1">
                <a:spLocks noGrp="1" noRot="1" noChangeAspect="1" noMove="1" noResize="1" noEditPoints="1" noAdjustHandles="1" noChangeArrowheads="1" noChangeShapeType="1" noTextEdit="1"/>
              </p:cNvSpPr>
              <p:nvPr>
                <p:ph idx="1"/>
              </p:nvPr>
            </p:nvSpPr>
            <p:spPr>
              <a:xfrm>
                <a:off x="125185" y="1034144"/>
                <a:ext cx="11941629" cy="5116337"/>
              </a:xfrm>
              <a:prstGeom prst="rect">
                <a:avLst/>
              </a:prstGeom>
              <a:blipFill>
                <a:blip r:embed="rId2"/>
                <a:stretch>
                  <a:fillRect l="-868" t="-596"/>
                </a:stretch>
              </a:blipFill>
            </p:spPr>
            <p:txBody>
              <a:bodyPr/>
              <a:lstStyle/>
              <a:p>
                <a:r>
                  <a:rPr lang="it-IT">
                    <a:noFill/>
                  </a:rPr>
                  <a:t> </a:t>
                </a:r>
              </a:p>
            </p:txBody>
          </p:sp>
        </mc:Fallback>
      </mc:AlternateContent>
    </p:spTree>
    <p:extLst>
      <p:ext uri="{BB962C8B-B14F-4D97-AF65-F5344CB8AC3E}">
        <p14:creationId xmlns:p14="http://schemas.microsoft.com/office/powerpoint/2010/main" val="1084908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33A429-9F71-E202-E7F1-6FC173BA8094}"/>
              </a:ext>
            </a:extLst>
          </p:cNvPr>
          <p:cNvSpPr>
            <a:spLocks noGrp="1"/>
          </p:cNvSpPr>
          <p:nvPr>
            <p:ph type="title"/>
          </p:nvPr>
        </p:nvSpPr>
        <p:spPr>
          <a:xfrm>
            <a:off x="838200" y="365126"/>
            <a:ext cx="10515600" cy="756104"/>
          </a:xfrm>
        </p:spPr>
        <p:txBody>
          <a:bodyPr/>
          <a:lstStyle/>
          <a:p>
            <a:pPr algn="ctr"/>
            <a:r>
              <a:rPr lang="en-US" noProof="0" dirty="0"/>
              <a:t>DIDP Formulation</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89FEBE17-9008-8DD8-BD6D-C43AA85AF660}"/>
                  </a:ext>
                </a:extLst>
              </p:cNvPr>
              <p:cNvSpPr>
                <a:spLocks noGrp="1"/>
              </p:cNvSpPr>
              <p:nvPr>
                <p:ph idx="1"/>
              </p:nvPr>
            </p:nvSpPr>
            <p:spPr>
              <a:xfrm>
                <a:off x="261257" y="936171"/>
                <a:ext cx="11767457" cy="5736772"/>
              </a:xfrm>
            </p:spPr>
            <p:txBody>
              <a:bodyPr>
                <a:normAutofit fontScale="92500"/>
              </a:bodyPr>
              <a:lstStyle/>
              <a:p>
                <a:r>
                  <a:rPr lang="en-US" i="1" noProof="0" dirty="0">
                    <a:latin typeface="Cambria Math" panose="02040503050406030204" pitchFamily="18" charset="0"/>
                  </a:rPr>
                  <a:t> </a:t>
                </a:r>
                <a:r>
                  <a:rPr lang="en-US" noProof="0" dirty="0">
                    <a:latin typeface="Cambria Math" panose="02040503050406030204" pitchFamily="18" charset="0"/>
                  </a:rPr>
                  <a:t>Resource variables:</a:t>
                </a:r>
                <a:br>
                  <a:rPr lang="en-US" noProof="0" dirty="0">
                    <a:latin typeface="Cambria Math" panose="02040503050406030204" pitchFamily="18" charset="0"/>
                  </a:rPr>
                </a:br>
                <a:br>
                  <a:rPr lang="en-US" i="1" noProof="0" dirty="0">
                    <a:latin typeface="Cambria Math" panose="02040503050406030204" pitchFamily="18" charset="0"/>
                  </a:rPr>
                </a:br>
                <a14:m>
                  <m:oMath xmlns:m="http://schemas.openxmlformats.org/officeDocument/2006/math">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r>
                          <a:rPr lang="en-US" b="0" i="1" noProof="0" smtClean="0">
                            <a:latin typeface="Cambria Math" panose="02040503050406030204" pitchFamily="18" charset="0"/>
                          </a:rPr>
                          <m:t>𝑖</m:t>
                        </m:r>
                        <m:r>
                          <a:rPr lang="en-US" i="1" noProof="0" smtClean="0">
                            <a:latin typeface="Cambria Math" panose="02040503050406030204" pitchFamily="18" charset="0"/>
                          </a:rPr>
                          <m:t>,</m:t>
                        </m:r>
                        <m:r>
                          <a:rPr lang="en-US" b="0" i="1" noProof="0" smtClean="0">
                            <a:latin typeface="Cambria Math" panose="02040503050406030204" pitchFamily="18" charset="0"/>
                          </a:rPr>
                          <m:t>𝑙</m:t>
                        </m:r>
                        <m:r>
                          <a:rPr lang="en-US" i="1" noProof="0" smtClean="0">
                            <a:latin typeface="Cambria Math" panose="02040503050406030204" pitchFamily="18" charset="0"/>
                          </a:rPr>
                          <m:t>,</m:t>
                        </m:r>
                        <m:r>
                          <a:rPr lang="en-US" b="0" i="1" noProof="0" smtClean="0">
                            <a:latin typeface="Cambria Math" panose="02040503050406030204" pitchFamily="18" charset="0"/>
                          </a:rPr>
                          <m:t>𝑘</m:t>
                        </m:r>
                        <m:r>
                          <a:rPr lang="en-US" i="1" noProof="0" smtClean="0">
                            <a:latin typeface="Cambria Math" panose="02040503050406030204" pitchFamily="18" charset="0"/>
                          </a:rPr>
                          <m:t>,</m:t>
                        </m:r>
                        <m:r>
                          <a:rPr lang="en-US" b="0" i="1" noProof="0" smtClean="0">
                            <a:latin typeface="Cambria Math" panose="02040503050406030204" pitchFamily="18" charset="0"/>
                          </a:rPr>
                          <m:t>𝑡</m:t>
                        </m:r>
                      </m:e>
                    </m:d>
                    <m:r>
                      <a:rPr lang="en-US" i="1" noProof="0" smtClean="0">
                        <a:latin typeface="Cambria Math" panose="02040503050406030204" pitchFamily="18" charset="0"/>
                        <a:ea typeface="Cambria Math" panose="02040503050406030204" pitchFamily="18" charset="0"/>
                      </a:rPr>
                      <m:t>≤</m:t>
                    </m:r>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r>
                          <a:rPr lang="en-US" b="0" i="1" noProof="0" smtClean="0">
                            <a:latin typeface="Cambria Math" panose="02040503050406030204" pitchFamily="18" charset="0"/>
                          </a:rPr>
                          <m:t>𝑖</m:t>
                        </m:r>
                        <m:r>
                          <a:rPr lang="en-US" i="1" noProof="0" smtClean="0">
                            <a:latin typeface="Cambria Math" panose="02040503050406030204" pitchFamily="18" charset="0"/>
                          </a:rPr>
                          <m:t>,</m:t>
                        </m:r>
                        <m:sSup>
                          <m:sSupPr>
                            <m:ctrlPr>
                              <a:rPr lang="en-US" b="0" i="1" noProof="0" smtClean="0">
                                <a:latin typeface="Cambria Math" panose="02040503050406030204" pitchFamily="18" charset="0"/>
                              </a:rPr>
                            </m:ctrlPr>
                          </m:sSupPr>
                          <m:e>
                            <m:r>
                              <a:rPr lang="en-US" b="0" i="1" noProof="0" smtClean="0">
                                <a:latin typeface="Cambria Math" panose="02040503050406030204" pitchFamily="18" charset="0"/>
                              </a:rPr>
                              <m:t>𝑙</m:t>
                            </m:r>
                          </m:e>
                          <m:sup>
                            <m:r>
                              <a:rPr lang="en-US" b="0" i="1" noProof="0" smtClean="0">
                                <a:latin typeface="Cambria Math" panose="02040503050406030204" pitchFamily="18" charset="0"/>
                              </a:rPr>
                              <m:t>′</m:t>
                            </m:r>
                          </m:sup>
                        </m:sSup>
                        <m:r>
                          <a:rPr lang="en-US" i="1" noProof="0" smtClean="0">
                            <a:latin typeface="Cambria Math" panose="02040503050406030204" pitchFamily="18" charset="0"/>
                          </a:rPr>
                          <m:t>,</m:t>
                        </m:r>
                        <m:sSup>
                          <m:sSupPr>
                            <m:ctrlPr>
                              <a:rPr lang="en-US" b="0" i="1" noProof="0" smtClean="0">
                                <a:latin typeface="Cambria Math" panose="02040503050406030204" pitchFamily="18" charset="0"/>
                              </a:rPr>
                            </m:ctrlPr>
                          </m:sSupPr>
                          <m:e>
                            <m:r>
                              <a:rPr lang="en-US" b="0" i="1" noProof="0" smtClean="0">
                                <a:latin typeface="Cambria Math" panose="02040503050406030204" pitchFamily="18" charset="0"/>
                              </a:rPr>
                              <m:t>𝑘</m:t>
                            </m:r>
                          </m:e>
                          <m:sup>
                            <m:r>
                              <a:rPr lang="en-US" b="0" i="1" noProof="0" smtClean="0">
                                <a:latin typeface="Cambria Math" panose="02040503050406030204" pitchFamily="18" charset="0"/>
                              </a:rPr>
                              <m:t>′</m:t>
                            </m:r>
                          </m:sup>
                        </m:sSup>
                        <m:r>
                          <a:rPr lang="en-US" i="1" noProof="0" smtClean="0">
                            <a:latin typeface="Cambria Math" panose="02040503050406030204" pitchFamily="18" charset="0"/>
                          </a:rPr>
                          <m:t>,</m:t>
                        </m:r>
                        <m:sSup>
                          <m:sSupPr>
                            <m:ctrlPr>
                              <a:rPr lang="en-US" i="1" noProof="0" smtClean="0">
                                <a:latin typeface="Cambria Math" panose="02040503050406030204" pitchFamily="18" charset="0"/>
                              </a:rPr>
                            </m:ctrlPr>
                          </m:sSupPr>
                          <m:e>
                            <m:r>
                              <a:rPr lang="en-US" b="0" i="1" noProof="0" smtClean="0">
                                <a:latin typeface="Cambria Math" panose="02040503050406030204" pitchFamily="18" charset="0"/>
                              </a:rPr>
                              <m:t>𝑡</m:t>
                            </m:r>
                          </m:e>
                          <m:sup>
                            <m:r>
                              <a:rPr lang="en-US" i="1" noProof="0" smtClean="0">
                                <a:latin typeface="Cambria Math" panose="02040503050406030204" pitchFamily="18" charset="0"/>
                              </a:rPr>
                              <m:t>′</m:t>
                            </m:r>
                          </m:sup>
                        </m:sSup>
                      </m:e>
                    </m:d>
                    <m:r>
                      <a:rPr lang="en-US" b="0" i="0" noProof="0" smtClean="0">
                        <a:latin typeface="Cambria Math" panose="02040503050406030204" pitchFamily="18" charset="0"/>
                      </a:rPr>
                      <m:t> </m:t>
                    </m:r>
                    <m:r>
                      <m:rPr>
                        <m:sty m:val="p"/>
                      </m:rPr>
                      <a:rPr lang="en-US" b="0" i="0" noProof="0" smtClean="0">
                        <a:latin typeface="Cambria Math" panose="02040503050406030204" pitchFamily="18" charset="0"/>
                      </a:rPr>
                      <m:t>if</m:t>
                    </m:r>
                    <m:r>
                      <a:rPr lang="en-US" b="0" i="0" noProof="0" smtClean="0">
                        <a:latin typeface="Cambria Math" panose="02040503050406030204" pitchFamily="18" charset="0"/>
                      </a:rPr>
                      <m:t>  </m:t>
                    </m:r>
                    <m:r>
                      <m:rPr>
                        <m:sty m:val="p"/>
                      </m:rPr>
                      <a:rPr lang="en-US" b="0" i="0" noProof="0" smtClean="0">
                        <a:latin typeface="Cambria Math" panose="02040503050406030204" pitchFamily="18" charset="0"/>
                      </a:rPr>
                      <m:t>l</m:t>
                    </m:r>
                    <m:r>
                      <a:rPr lang="en-US" b="0" i="0" noProof="0" smtClean="0">
                        <a:latin typeface="Cambria Math" panose="02040503050406030204" pitchFamily="18" charset="0"/>
                      </a:rPr>
                      <m:t> </m:t>
                    </m:r>
                    <m:r>
                      <a:rPr lang="en-US" i="1" noProof="0" smtClean="0">
                        <a:latin typeface="Cambria Math" panose="02040503050406030204" pitchFamily="18" charset="0"/>
                        <a:ea typeface="Cambria Math" panose="02040503050406030204" pitchFamily="18" charset="0"/>
                      </a:rPr>
                      <m:t>≤</m:t>
                    </m:r>
                    <m:sSup>
                      <m:sSupPr>
                        <m:ctrlPr>
                          <a:rPr lang="en-US" b="0" i="1" noProof="0" smtClean="0">
                            <a:latin typeface="Cambria Math" panose="02040503050406030204" pitchFamily="18" charset="0"/>
                            <a:ea typeface="Cambria Math" panose="02040503050406030204" pitchFamily="18" charset="0"/>
                          </a:rPr>
                        </m:ctrlPr>
                      </m:sSupPr>
                      <m:e>
                        <m:r>
                          <a:rPr lang="en-US" b="0" i="1" noProof="0" smtClean="0">
                            <a:latin typeface="Cambria Math" panose="02040503050406030204" pitchFamily="18" charset="0"/>
                            <a:ea typeface="Cambria Math" panose="02040503050406030204" pitchFamily="18" charset="0"/>
                          </a:rPr>
                          <m:t>𝑙</m:t>
                        </m:r>
                      </m:e>
                      <m:sup>
                        <m:r>
                          <a:rPr lang="en-US" b="0" i="1" noProof="0" smtClean="0">
                            <a:latin typeface="Cambria Math" panose="02040503050406030204" pitchFamily="18" charset="0"/>
                            <a:ea typeface="Cambria Math" panose="02040503050406030204" pitchFamily="18" charset="0"/>
                          </a:rPr>
                          <m:t>′</m:t>
                        </m:r>
                      </m:sup>
                    </m:sSup>
                    <m:r>
                      <a:rPr lang="en-US" b="0"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𝑘</m:t>
                    </m:r>
                    <m:r>
                      <a:rPr lang="en-US" b="0"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𝑘</m:t>
                    </m:r>
                    <m:r>
                      <a:rPr lang="en-US" b="0"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𝑡</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𝑡</m:t>
                    </m:r>
                    <m:r>
                      <a:rPr lang="en-US" b="0" i="1" noProof="0" smtClean="0">
                        <a:latin typeface="Cambria Math" panose="02040503050406030204" pitchFamily="18" charset="0"/>
                        <a:ea typeface="Cambria Math" panose="02040503050406030204" pitchFamily="18" charset="0"/>
                      </a:rPr>
                      <m:t>′</m:t>
                    </m:r>
                  </m:oMath>
                </a14:m>
                <a:endParaRPr lang="en-US" noProof="0" dirty="0"/>
              </a:p>
              <a:p>
                <a:r>
                  <a:rPr lang="en-US" noProof="0" dirty="0"/>
                  <a:t>Dual bounds:</a:t>
                </a:r>
              </a:p>
              <a:p>
                <a:pPr marL="0" indent="0">
                  <a:buNone/>
                </a:pPr>
                <a14:m>
                  <m:oMathPara xmlns:m="http://schemas.openxmlformats.org/officeDocument/2006/math">
                    <m:oMathParaPr>
                      <m:jc m:val="centerGroup"/>
                    </m:oMathParaPr>
                    <m:oMath xmlns:m="http://schemas.openxmlformats.org/officeDocument/2006/math">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r>
                            <a:rPr lang="en-US" b="0" i="1" noProof="0" smtClean="0">
                              <a:latin typeface="Cambria Math" panose="02040503050406030204" pitchFamily="18" charset="0"/>
                            </a:rPr>
                            <m:t>𝑖</m:t>
                          </m:r>
                          <m:r>
                            <a:rPr lang="en-US" i="1" noProof="0" smtClean="0">
                              <a:latin typeface="Cambria Math" panose="02040503050406030204" pitchFamily="18" charset="0"/>
                            </a:rPr>
                            <m:t>,</m:t>
                          </m:r>
                          <m:r>
                            <a:rPr lang="en-US" b="0" i="1" noProof="0" smtClean="0">
                              <a:latin typeface="Cambria Math" panose="02040503050406030204" pitchFamily="18" charset="0"/>
                            </a:rPr>
                            <m:t>𝑙</m:t>
                          </m:r>
                          <m:r>
                            <a:rPr lang="en-US" i="1" noProof="0" smtClean="0">
                              <a:latin typeface="Cambria Math" panose="02040503050406030204" pitchFamily="18" charset="0"/>
                            </a:rPr>
                            <m:t>,</m:t>
                          </m:r>
                          <m:r>
                            <a:rPr lang="en-US" b="0" i="1" noProof="0" smtClean="0">
                              <a:latin typeface="Cambria Math" panose="02040503050406030204" pitchFamily="18" charset="0"/>
                            </a:rPr>
                            <m:t>𝑘</m:t>
                          </m:r>
                          <m:r>
                            <a:rPr lang="en-US" i="1" noProof="0" smtClean="0">
                              <a:latin typeface="Cambria Math" panose="02040503050406030204" pitchFamily="18" charset="0"/>
                            </a:rPr>
                            <m:t>,</m:t>
                          </m:r>
                          <m:r>
                            <a:rPr lang="en-US" b="0" i="1" noProof="0" smtClean="0">
                              <a:latin typeface="Cambria Math" panose="02040503050406030204" pitchFamily="18" charset="0"/>
                            </a:rPr>
                            <m:t>𝑡</m:t>
                          </m:r>
                        </m:e>
                      </m:d>
                      <m:r>
                        <a:rPr lang="en-US" i="1" noProof="0" smtClean="0">
                          <a:latin typeface="Cambria Math" panose="02040503050406030204" pitchFamily="18" charset="0"/>
                          <a:ea typeface="Cambria Math" panose="02040503050406030204" pitchFamily="18" charset="0"/>
                        </a:rPr>
                        <m:t>≥</m:t>
                      </m:r>
                      <m:nary>
                        <m:naryPr>
                          <m:chr m:val="∑"/>
                          <m:supHide m:val="on"/>
                          <m:ctrlPr>
                            <a:rPr lang="en-US" i="1" noProof="0" smtClean="0">
                              <a:latin typeface="Cambria Math" panose="02040503050406030204" pitchFamily="18" charset="0"/>
                              <a:ea typeface="Cambria Math" panose="02040503050406030204" pitchFamily="18" charset="0"/>
                            </a:rPr>
                          </m:ctrlPr>
                        </m:naryPr>
                        <m:sub>
                          <m:r>
                            <m:rPr>
                              <m:brk m:alnAt="7"/>
                            </m:rPr>
                            <a:rPr lang="en-US" b="0" i="1" noProof="0" smtClean="0">
                              <a:latin typeface="Cambria Math" panose="02040503050406030204" pitchFamily="18" charset="0"/>
                              <a:ea typeface="Cambria Math" panose="02040503050406030204" pitchFamily="18" charset="0"/>
                            </a:rPr>
                            <m:t>𝑗</m:t>
                          </m:r>
                          <m:r>
                            <a:rPr lang="en-US" b="0" i="1" noProof="0" smtClean="0">
                              <a:latin typeface="Cambria Math" panose="02040503050406030204" pitchFamily="18" charset="0"/>
                              <a:ea typeface="Cambria Math" panose="02040503050406030204" pitchFamily="18" charset="0"/>
                            </a:rPr>
                            <m:t>∈</m:t>
                          </m:r>
                          <m:d>
                            <m:dPr>
                              <m:ctrlPr>
                                <a:rPr lang="en-US" b="0" i="1" noProof="0" smtClean="0">
                                  <a:latin typeface="Cambria Math" panose="02040503050406030204" pitchFamily="18" charset="0"/>
                                  <a:ea typeface="Cambria Math" panose="02040503050406030204" pitchFamily="18" charset="0"/>
                                </a:rPr>
                              </m:ctrlPr>
                            </m:dPr>
                            <m:e>
                              <m:r>
                                <m:rPr>
                                  <m:brk m:alnAt="7"/>
                                </m:rPr>
                                <a:rPr lang="en-US" b="0" i="1" noProof="0" smtClean="0">
                                  <a:latin typeface="Cambria Math" panose="02040503050406030204" pitchFamily="18" charset="0"/>
                                  <a:ea typeface="Cambria Math" panose="02040503050406030204" pitchFamily="18" charset="0"/>
                                </a:rPr>
                                <m:t>𝑈</m:t>
                              </m:r>
                              <m:r>
                                <a:rPr lang="en-US" b="0" i="1" noProof="0" smtClean="0">
                                  <a:latin typeface="Cambria Math" panose="02040503050406030204" pitchFamily="18" charset="0"/>
                                  <a:ea typeface="Cambria Math" panose="02040503050406030204" pitchFamily="18" charset="0"/>
                                </a:rPr>
                                <m:t>∪</m:t>
                              </m:r>
                              <m:d>
                                <m:dPr>
                                  <m:begChr m:val="{"/>
                                  <m:endChr m:val="}"/>
                                  <m:ctrlPr>
                                    <a:rPr lang="en-US" b="0" i="1" noProof="0" smtClean="0">
                                      <a:latin typeface="Cambria Math" panose="02040503050406030204" pitchFamily="18" charset="0"/>
                                      <a:ea typeface="Cambria Math" panose="02040503050406030204" pitchFamily="18" charset="0"/>
                                    </a:rPr>
                                  </m:ctrlPr>
                                </m:dPr>
                                <m:e>
                                  <m:r>
                                    <m:rPr>
                                      <m:brk m:alnAt="7"/>
                                    </m:rPr>
                                    <a:rPr lang="en-US" b="0" i="1" noProof="0" smtClean="0">
                                      <a:latin typeface="Cambria Math" panose="02040503050406030204" pitchFamily="18" charset="0"/>
                                      <a:ea typeface="Cambria Math" panose="02040503050406030204" pitchFamily="18" charset="0"/>
                                    </a:rPr>
                                    <m:t>0</m:t>
                                  </m:r>
                                </m:e>
                              </m:d>
                            </m:e>
                          </m:d>
                          <m:r>
                            <m:rPr>
                              <m:brk m:alnAt="7"/>
                            </m:rPr>
                            <a:rPr lang="en-US" b="0" i="1" noProof="0" smtClean="0">
                              <a:latin typeface="Cambria Math" panose="02040503050406030204" pitchFamily="18" charset="0"/>
                              <a:ea typeface="Cambria Math" panose="02040503050406030204" pitchFamily="18" charset="0"/>
                            </a:rPr>
                            <m:t>\</m:t>
                          </m:r>
                          <m:d>
                            <m:dPr>
                              <m:begChr m:val="{"/>
                              <m:endChr m:val="}"/>
                              <m:ctrlPr>
                                <a:rPr lang="en-US" b="0" i="1" noProof="0" smtClean="0">
                                  <a:latin typeface="Cambria Math" panose="02040503050406030204" pitchFamily="18" charset="0"/>
                                  <a:ea typeface="Cambria Math" panose="02040503050406030204" pitchFamily="18" charset="0"/>
                                </a:rPr>
                              </m:ctrlPr>
                            </m:dPr>
                            <m:e>
                              <m:r>
                                <a:rPr lang="en-US" b="0" i="1" noProof="0" smtClean="0">
                                  <a:latin typeface="Cambria Math" panose="02040503050406030204" pitchFamily="18" charset="0"/>
                                  <a:ea typeface="Cambria Math" panose="02040503050406030204" pitchFamily="18" charset="0"/>
                                </a:rPr>
                                <m:t>𝑖</m:t>
                              </m:r>
                            </m:e>
                          </m:d>
                        </m:sub>
                        <m:sup/>
                        <m:e>
                          <m:func>
                            <m:funcPr>
                              <m:ctrlPr>
                                <a:rPr lang="en-US" i="1" noProof="0" smtClean="0">
                                  <a:latin typeface="Cambria Math" panose="02040503050406030204" pitchFamily="18" charset="0"/>
                                  <a:ea typeface="Cambria Math" panose="02040503050406030204" pitchFamily="18" charset="0"/>
                                </a:rPr>
                              </m:ctrlPr>
                            </m:funcPr>
                            <m:fName>
                              <m:limLow>
                                <m:limLowPr>
                                  <m:ctrlPr>
                                    <a:rPr lang="en-US" i="1" noProof="0" smtClean="0">
                                      <a:latin typeface="Cambria Math" panose="02040503050406030204" pitchFamily="18" charset="0"/>
                                      <a:ea typeface="Cambria Math" panose="02040503050406030204" pitchFamily="18" charset="0"/>
                                    </a:rPr>
                                  </m:ctrlPr>
                                </m:limLowPr>
                                <m:e>
                                  <m:r>
                                    <m:rPr>
                                      <m:sty m:val="p"/>
                                    </m:rPr>
                                    <a:rPr lang="en-US" i="0" noProof="0" smtClean="0">
                                      <a:latin typeface="Cambria Math" panose="02040503050406030204" pitchFamily="18" charset="0"/>
                                      <a:ea typeface="Cambria Math" panose="02040503050406030204" pitchFamily="18" charset="0"/>
                                    </a:rPr>
                                    <m:t>min</m:t>
                                  </m:r>
                                </m:e>
                                <m:lim>
                                  <m:r>
                                    <a:rPr lang="en-US" b="0" i="1" noProof="0" smtClean="0">
                                      <a:latin typeface="Cambria Math" panose="02040503050406030204" pitchFamily="18" charset="0"/>
                                      <a:ea typeface="Cambria Math" panose="02040503050406030204" pitchFamily="18" charset="0"/>
                                    </a:rPr>
                                    <m:t>𝑘</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𝑁</m:t>
                                  </m:r>
                                  <m:r>
                                    <a:rPr lang="en-US" b="0" i="1" noProof="0" smtClean="0">
                                      <a:latin typeface="Cambria Math" panose="02040503050406030204" pitchFamily="18" charset="0"/>
                                      <a:ea typeface="Cambria Math" panose="02040503050406030204" pitchFamily="18" charset="0"/>
                                    </a:rPr>
                                    <m:t>\</m:t>
                                  </m:r>
                                  <m:d>
                                    <m:dPr>
                                      <m:begChr m:val="{"/>
                                      <m:endChr m:val="}"/>
                                      <m:ctrlPr>
                                        <a:rPr lang="en-US" b="0" i="1" noProof="0" smtClean="0">
                                          <a:latin typeface="Cambria Math" panose="02040503050406030204" pitchFamily="18" charset="0"/>
                                          <a:ea typeface="Cambria Math" panose="02040503050406030204" pitchFamily="18" charset="0"/>
                                        </a:rPr>
                                      </m:ctrlPr>
                                    </m:dPr>
                                    <m:e>
                                      <m:r>
                                        <a:rPr lang="en-US" b="0" i="1" noProof="0" smtClean="0">
                                          <a:latin typeface="Cambria Math" panose="02040503050406030204" pitchFamily="18" charset="0"/>
                                          <a:ea typeface="Cambria Math" panose="02040503050406030204" pitchFamily="18" charset="0"/>
                                        </a:rPr>
                                        <m:t>𝑗</m:t>
                                      </m:r>
                                    </m:e>
                                  </m:d>
                                </m:lim>
                              </m:limLow>
                            </m:fName>
                            <m:e>
                              <m:sSub>
                                <m:sSubPr>
                                  <m:ctrlPr>
                                    <a:rPr lang="en-US"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𝑐</m:t>
                                  </m:r>
                                </m:e>
                                <m:sub>
                                  <m:r>
                                    <a:rPr lang="en-US" b="0" i="1" noProof="0" smtClean="0">
                                      <a:latin typeface="Cambria Math" panose="02040503050406030204" pitchFamily="18" charset="0"/>
                                      <a:ea typeface="Cambria Math" panose="02040503050406030204" pitchFamily="18" charset="0"/>
                                    </a:rPr>
                                    <m:t>𝑘𝑗</m:t>
                                  </m:r>
                                </m:sub>
                              </m:sSub>
                            </m:e>
                          </m:func>
                        </m:e>
                      </m:nary>
                    </m:oMath>
                  </m:oMathPara>
                </a14:m>
                <a:endParaRPr lang="en-US" i="1" noProof="0" dirty="0">
                  <a:latin typeface="Cambria Math" panose="02040503050406030204" pitchFamily="18" charset="0"/>
                  <a:ea typeface="Cambria Math" panose="02040503050406030204" pitchFamily="18" charset="0"/>
                </a:endParaRPr>
              </a:p>
              <a:p>
                <a:pPr marL="0" indent="0">
                  <a:buNone/>
                </a:pPr>
                <a:endParaRPr lang="en-US" b="0" i="1" noProof="0"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noProof="0" smtClean="0">
                          <a:latin typeface="Cambria Math" panose="02040503050406030204" pitchFamily="18" charset="0"/>
                          <a:ea typeface="Cambria Math" panose="02040503050406030204" pitchFamily="18" charset="0"/>
                        </a:rPr>
                        <m:t>  </m:t>
                      </m:r>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r>
                            <a:rPr lang="en-US" b="0" i="1" noProof="0" smtClean="0">
                              <a:latin typeface="Cambria Math" panose="02040503050406030204" pitchFamily="18" charset="0"/>
                            </a:rPr>
                            <m:t>𝑖</m:t>
                          </m:r>
                          <m:r>
                            <a:rPr lang="en-US" i="1" noProof="0" smtClean="0">
                              <a:latin typeface="Cambria Math" panose="02040503050406030204" pitchFamily="18" charset="0"/>
                            </a:rPr>
                            <m:t>,</m:t>
                          </m:r>
                          <m:r>
                            <a:rPr lang="en-US" b="0" i="1" noProof="0" smtClean="0">
                              <a:latin typeface="Cambria Math" panose="02040503050406030204" pitchFamily="18" charset="0"/>
                            </a:rPr>
                            <m:t>𝑙</m:t>
                          </m:r>
                          <m:r>
                            <a:rPr lang="en-US" i="1" noProof="0" smtClean="0">
                              <a:latin typeface="Cambria Math" panose="02040503050406030204" pitchFamily="18" charset="0"/>
                            </a:rPr>
                            <m:t>,</m:t>
                          </m:r>
                          <m:r>
                            <a:rPr lang="en-US" b="0" i="1" noProof="0" smtClean="0">
                              <a:latin typeface="Cambria Math" panose="02040503050406030204" pitchFamily="18" charset="0"/>
                            </a:rPr>
                            <m:t>𝑘</m:t>
                          </m:r>
                          <m:r>
                            <a:rPr lang="en-US" i="1" noProof="0" smtClean="0">
                              <a:latin typeface="Cambria Math" panose="02040503050406030204" pitchFamily="18" charset="0"/>
                            </a:rPr>
                            <m:t>,</m:t>
                          </m:r>
                          <m:r>
                            <a:rPr lang="en-US" b="0" i="1" noProof="0" smtClean="0">
                              <a:latin typeface="Cambria Math" panose="02040503050406030204" pitchFamily="18" charset="0"/>
                            </a:rPr>
                            <m:t>𝑡</m:t>
                          </m:r>
                        </m:e>
                      </m:d>
                      <m:r>
                        <a:rPr lang="en-US" i="1" noProof="0" smtClean="0">
                          <a:latin typeface="Cambria Math" panose="02040503050406030204" pitchFamily="18" charset="0"/>
                          <a:ea typeface="Cambria Math" panose="02040503050406030204" pitchFamily="18" charset="0"/>
                        </a:rPr>
                        <m:t>≥</m:t>
                      </m:r>
                      <m:nary>
                        <m:naryPr>
                          <m:chr m:val="∑"/>
                          <m:supHide m:val="on"/>
                          <m:ctrlPr>
                            <a:rPr lang="en-US" i="1" noProof="0" smtClean="0">
                              <a:latin typeface="Cambria Math" panose="02040503050406030204" pitchFamily="18" charset="0"/>
                              <a:ea typeface="Cambria Math" panose="02040503050406030204" pitchFamily="18" charset="0"/>
                            </a:rPr>
                          </m:ctrlPr>
                        </m:naryPr>
                        <m:sub>
                          <m:r>
                            <m:rPr>
                              <m:brk m:alnAt="7"/>
                            </m:rPr>
                            <a:rPr lang="en-US" i="1" noProof="0" smtClean="0">
                              <a:latin typeface="Cambria Math" panose="02040503050406030204" pitchFamily="18" charset="0"/>
                              <a:ea typeface="Cambria Math" panose="02040503050406030204" pitchFamily="18" charset="0"/>
                            </a:rPr>
                            <m:t>𝑗</m:t>
                          </m:r>
                          <m:r>
                            <a:rPr lang="en-US" i="1" noProof="0" smtClean="0">
                              <a:latin typeface="Cambria Math" panose="02040503050406030204" pitchFamily="18" charset="0"/>
                              <a:ea typeface="Cambria Math" panose="02040503050406030204" pitchFamily="18" charset="0"/>
                            </a:rPr>
                            <m:t>∈(</m:t>
                          </m:r>
                          <m:r>
                            <a:rPr lang="en-US" i="1" noProof="0" smtClean="0">
                              <a:latin typeface="Cambria Math" panose="02040503050406030204" pitchFamily="18" charset="0"/>
                              <a:ea typeface="Cambria Math" panose="02040503050406030204" pitchFamily="18" charset="0"/>
                            </a:rPr>
                            <m:t>𝑈</m:t>
                          </m:r>
                          <m:r>
                            <a:rPr lang="en-US" i="1" noProof="0" smtClean="0">
                              <a:latin typeface="Cambria Math" panose="02040503050406030204" pitchFamily="18" charset="0"/>
                              <a:ea typeface="Cambria Math" panose="02040503050406030204" pitchFamily="18" charset="0"/>
                            </a:rPr>
                            <m:t>∪</m:t>
                          </m:r>
                          <m:d>
                            <m:dPr>
                              <m:begChr m:val="{"/>
                              <m:endChr m:val="}"/>
                              <m:ctrlPr>
                                <a:rPr lang="en-US" i="1" noProof="0" smtClean="0">
                                  <a:latin typeface="Cambria Math" panose="02040503050406030204" pitchFamily="18" charset="0"/>
                                  <a:ea typeface="Cambria Math" panose="02040503050406030204" pitchFamily="18" charset="0"/>
                                </a:rPr>
                              </m:ctrlPr>
                            </m:dPr>
                            <m:e>
                              <m:r>
                                <a:rPr lang="en-US" b="0" i="1" noProof="0" smtClean="0">
                                  <a:latin typeface="Cambria Math" panose="02040503050406030204" pitchFamily="18" charset="0"/>
                                  <a:ea typeface="Cambria Math" panose="02040503050406030204" pitchFamily="18" charset="0"/>
                                </a:rPr>
                                <m:t>𝑖</m:t>
                              </m:r>
                            </m:e>
                          </m:d>
                          <m:r>
                            <m:rPr>
                              <m:brk m:alnAt="7"/>
                            </m:rPr>
                            <a:rPr lang="en-US" i="1" noProof="0" smtClean="0">
                              <a:latin typeface="Cambria Math" panose="02040503050406030204" pitchFamily="18" charset="0"/>
                              <a:ea typeface="Cambria Math" panose="02040503050406030204" pitchFamily="18" charset="0"/>
                            </a:rPr>
                            <m:t>)</m:t>
                          </m:r>
                          <m:r>
                            <a:rPr lang="en-US" i="1" noProof="0" smtClean="0">
                              <a:latin typeface="Cambria Math" panose="02040503050406030204" pitchFamily="18" charset="0"/>
                              <a:ea typeface="Cambria Math" panose="02040503050406030204" pitchFamily="18" charset="0"/>
                            </a:rPr>
                            <m:t>\</m:t>
                          </m:r>
                          <m:d>
                            <m:dPr>
                              <m:begChr m:val="{"/>
                              <m:endChr m:val="}"/>
                              <m:ctrlPr>
                                <a:rPr lang="en-US" i="1" noProof="0" smtClean="0">
                                  <a:latin typeface="Cambria Math" panose="02040503050406030204" pitchFamily="18" charset="0"/>
                                  <a:ea typeface="Cambria Math" panose="02040503050406030204" pitchFamily="18" charset="0"/>
                                </a:rPr>
                              </m:ctrlPr>
                            </m:dPr>
                            <m:e>
                              <m:r>
                                <a:rPr lang="en-US" b="0" i="1" noProof="0" smtClean="0">
                                  <a:latin typeface="Cambria Math" panose="02040503050406030204" pitchFamily="18" charset="0"/>
                                  <a:ea typeface="Cambria Math" panose="02040503050406030204" pitchFamily="18" charset="0"/>
                                </a:rPr>
                                <m:t>0</m:t>
                              </m:r>
                            </m:e>
                          </m:d>
                        </m:sub>
                        <m:sup/>
                        <m:e>
                          <m:func>
                            <m:funcPr>
                              <m:ctrlPr>
                                <a:rPr lang="en-US" i="1" noProof="0" smtClean="0">
                                  <a:latin typeface="Cambria Math" panose="02040503050406030204" pitchFamily="18" charset="0"/>
                                  <a:ea typeface="Cambria Math" panose="02040503050406030204" pitchFamily="18" charset="0"/>
                                </a:rPr>
                              </m:ctrlPr>
                            </m:funcPr>
                            <m:fName>
                              <m:limLow>
                                <m:limLowPr>
                                  <m:ctrlPr>
                                    <a:rPr lang="en-US" i="1" noProof="0" smtClean="0">
                                      <a:latin typeface="Cambria Math" panose="02040503050406030204" pitchFamily="18" charset="0"/>
                                      <a:ea typeface="Cambria Math" panose="02040503050406030204" pitchFamily="18" charset="0"/>
                                    </a:rPr>
                                  </m:ctrlPr>
                                </m:limLowPr>
                                <m:e>
                                  <m:r>
                                    <m:rPr>
                                      <m:sty m:val="p"/>
                                    </m:rPr>
                                    <a:rPr lang="en-US" i="0" noProof="0" smtClean="0">
                                      <a:latin typeface="Cambria Math" panose="02040503050406030204" pitchFamily="18" charset="0"/>
                                      <a:ea typeface="Cambria Math" panose="02040503050406030204" pitchFamily="18" charset="0"/>
                                    </a:rPr>
                                    <m:t>min</m:t>
                                  </m:r>
                                </m:e>
                                <m:lim>
                                  <m:r>
                                    <a:rPr lang="en-US" b="0" i="1" noProof="0" smtClean="0">
                                      <a:latin typeface="Cambria Math" panose="02040503050406030204" pitchFamily="18" charset="0"/>
                                      <a:ea typeface="Cambria Math" panose="02040503050406030204" pitchFamily="18" charset="0"/>
                                    </a:rPr>
                                    <m:t>𝑘</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𝑁</m:t>
                                  </m:r>
                                  <m:r>
                                    <a:rPr lang="en-US" b="0" i="1" noProof="0" smtClean="0">
                                      <a:latin typeface="Cambria Math" panose="02040503050406030204" pitchFamily="18" charset="0"/>
                                      <a:ea typeface="Cambria Math" panose="02040503050406030204" pitchFamily="18" charset="0"/>
                                    </a:rPr>
                                    <m:t>\</m:t>
                                  </m:r>
                                  <m:d>
                                    <m:dPr>
                                      <m:begChr m:val="{"/>
                                      <m:endChr m:val="}"/>
                                      <m:ctrlPr>
                                        <a:rPr lang="en-US" b="0" i="1" noProof="0" smtClean="0">
                                          <a:latin typeface="Cambria Math" panose="02040503050406030204" pitchFamily="18" charset="0"/>
                                          <a:ea typeface="Cambria Math" panose="02040503050406030204" pitchFamily="18" charset="0"/>
                                        </a:rPr>
                                      </m:ctrlPr>
                                    </m:dPr>
                                    <m:e>
                                      <m:r>
                                        <a:rPr lang="en-US" b="0" i="1" noProof="0" smtClean="0">
                                          <a:latin typeface="Cambria Math" panose="02040503050406030204" pitchFamily="18" charset="0"/>
                                          <a:ea typeface="Cambria Math" panose="02040503050406030204" pitchFamily="18" charset="0"/>
                                        </a:rPr>
                                        <m:t>𝑗</m:t>
                                      </m:r>
                                    </m:e>
                                  </m:d>
                                </m:lim>
                              </m:limLow>
                            </m:fName>
                            <m:e>
                              <m:sSub>
                                <m:sSubPr>
                                  <m:ctrlPr>
                                    <a:rPr lang="en-US"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𝑐</m:t>
                                  </m:r>
                                </m:e>
                                <m:sub>
                                  <m:r>
                                    <a:rPr lang="en-US" b="0" i="1" noProof="0" smtClean="0">
                                      <a:latin typeface="Cambria Math" panose="02040503050406030204" pitchFamily="18" charset="0"/>
                                      <a:ea typeface="Cambria Math" panose="02040503050406030204" pitchFamily="18" charset="0"/>
                                    </a:rPr>
                                    <m:t>𝑗𝑘</m:t>
                                  </m:r>
                                </m:sub>
                              </m:sSub>
                            </m:e>
                          </m:func>
                        </m:e>
                      </m:nary>
                    </m:oMath>
                  </m:oMathPara>
                </a14:m>
                <a:endParaRPr lang="en-US" noProof="0" dirty="0"/>
              </a:p>
              <a:p>
                <a:r>
                  <a:rPr lang="en-US" noProof="0" dirty="0"/>
                  <a:t>State constraints:</a:t>
                </a:r>
              </a:p>
              <a:p>
                <a:pPr marL="0" indent="0">
                  <a:buNone/>
                </a:pPr>
                <a14:m>
                  <m:oMathPara xmlns:m="http://schemas.openxmlformats.org/officeDocument/2006/math">
                    <m:oMathParaPr>
                      <m:jc m:val="centerGroup"/>
                    </m:oMathParaPr>
                    <m:oMath xmlns:m="http://schemas.openxmlformats.org/officeDocument/2006/math">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r>
                            <a:rPr lang="en-US" i="1" noProof="0" smtClean="0">
                              <a:latin typeface="Cambria Math" panose="02040503050406030204" pitchFamily="18" charset="0"/>
                            </a:rPr>
                            <m:t>𝑖</m:t>
                          </m:r>
                          <m:r>
                            <a:rPr lang="en-US" i="1" noProof="0" smtClean="0">
                              <a:latin typeface="Cambria Math" panose="02040503050406030204" pitchFamily="18" charset="0"/>
                            </a:rPr>
                            <m:t>,</m:t>
                          </m:r>
                          <m:r>
                            <a:rPr lang="en-US" i="1" noProof="0" smtClean="0">
                              <a:latin typeface="Cambria Math" panose="02040503050406030204" pitchFamily="18" charset="0"/>
                            </a:rPr>
                            <m:t>𝑙</m:t>
                          </m:r>
                          <m:r>
                            <a:rPr lang="en-US" i="1" noProof="0" smtClean="0">
                              <a:latin typeface="Cambria Math" panose="02040503050406030204" pitchFamily="18" charset="0"/>
                            </a:rPr>
                            <m:t>,</m:t>
                          </m:r>
                          <m:r>
                            <a:rPr lang="en-US" i="1" noProof="0" smtClean="0">
                              <a:latin typeface="Cambria Math" panose="02040503050406030204" pitchFamily="18" charset="0"/>
                            </a:rPr>
                            <m:t>𝑘</m:t>
                          </m:r>
                          <m:r>
                            <a:rPr lang="en-US" i="1" noProof="0" smtClean="0">
                              <a:latin typeface="Cambria Math" panose="02040503050406030204" pitchFamily="18" charset="0"/>
                            </a:rPr>
                            <m:t>,</m:t>
                          </m:r>
                          <m:r>
                            <a:rPr lang="en-US" i="1" noProof="0" smtClean="0">
                              <a:latin typeface="Cambria Math" panose="02040503050406030204" pitchFamily="18" charset="0"/>
                            </a:rPr>
                            <m:t>𝑡</m:t>
                          </m:r>
                        </m:e>
                      </m:d>
                      <m:r>
                        <a:rPr lang="en-US"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𝑖𝑓</m:t>
                      </m:r>
                      <m:r>
                        <a:rPr lang="en-US" b="0" i="1" noProof="0" smtClean="0">
                          <a:latin typeface="Cambria Math" panose="02040503050406030204" pitchFamily="18" charset="0"/>
                          <a:ea typeface="Cambria Math" panose="02040503050406030204" pitchFamily="18" charset="0"/>
                        </a:rPr>
                        <m:t> </m:t>
                      </m:r>
                      <m:d>
                        <m:dPr>
                          <m:ctrlPr>
                            <a:rPr lang="en-US" b="0" i="1" noProof="0" smtClean="0">
                              <a:latin typeface="Cambria Math" panose="02040503050406030204" pitchFamily="18" charset="0"/>
                              <a:ea typeface="Cambria Math" panose="02040503050406030204" pitchFamily="18" charset="0"/>
                            </a:rPr>
                          </m:ctrlPr>
                        </m:dPr>
                        <m:e>
                          <m:r>
                            <a:rPr lang="en-US" b="0" i="1" noProof="0" smtClean="0">
                              <a:latin typeface="Cambria Math" panose="02040503050406030204" pitchFamily="18" charset="0"/>
                              <a:ea typeface="Cambria Math" panose="02040503050406030204" pitchFamily="18" charset="0"/>
                            </a:rPr>
                            <m:t>𝑚</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𝑘</m:t>
                          </m:r>
                          <m:r>
                            <a:rPr lang="en-US" b="0" i="1" noProof="0" smtClean="0">
                              <a:latin typeface="Cambria Math" panose="02040503050406030204" pitchFamily="18" charset="0"/>
                              <a:ea typeface="Cambria Math" panose="02040503050406030204" pitchFamily="18" charset="0"/>
                            </a:rPr>
                            <m:t>+1</m:t>
                          </m:r>
                        </m:e>
                      </m:d>
                      <m:r>
                        <a:rPr lang="en-US" b="0" i="1" noProof="0" smtClean="0">
                          <a:latin typeface="Cambria Math" panose="02040503050406030204" pitchFamily="18" charset="0"/>
                          <a:ea typeface="Cambria Math" panose="02040503050406030204" pitchFamily="18" charset="0"/>
                        </a:rPr>
                        <m:t>𝑞</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𝑙</m:t>
                      </m:r>
                      <m:r>
                        <a:rPr lang="en-US" b="0" i="1" noProof="0" smtClean="0">
                          <a:latin typeface="Cambria Math" panose="02040503050406030204" pitchFamily="18" charset="0"/>
                          <a:ea typeface="Cambria Math" panose="02040503050406030204" pitchFamily="18" charset="0"/>
                        </a:rPr>
                        <m:t>≤</m:t>
                      </m:r>
                      <m:nary>
                        <m:naryPr>
                          <m:chr m:val="∑"/>
                          <m:supHide m:val="on"/>
                          <m:ctrlPr>
                            <a:rPr lang="en-US" b="0" i="1" noProof="0" smtClean="0">
                              <a:latin typeface="Cambria Math" panose="02040503050406030204" pitchFamily="18" charset="0"/>
                              <a:ea typeface="Cambria Math" panose="02040503050406030204" pitchFamily="18" charset="0"/>
                            </a:rPr>
                          </m:ctrlPr>
                        </m:naryPr>
                        <m:sub>
                          <m:r>
                            <m:rPr>
                              <m:brk m:alnAt="7"/>
                            </m:rPr>
                            <a:rPr lang="en-US" b="0" i="1" noProof="0" smtClean="0">
                              <a:latin typeface="Cambria Math" panose="02040503050406030204" pitchFamily="18" charset="0"/>
                              <a:ea typeface="Cambria Math" panose="02040503050406030204" pitchFamily="18" charset="0"/>
                            </a:rPr>
                            <m:t>𝑗</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𝑈</m:t>
                          </m:r>
                        </m:sub>
                        <m:sup/>
                        <m:e>
                          <m:sSub>
                            <m:sSubPr>
                              <m:ctrlPr>
                                <a:rPr lang="en-US" b="0"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𝑑</m:t>
                              </m:r>
                            </m:e>
                            <m:sub>
                              <m:r>
                                <a:rPr lang="en-US" b="0" i="1" noProof="0" smtClean="0">
                                  <a:latin typeface="Cambria Math" panose="02040503050406030204" pitchFamily="18" charset="0"/>
                                  <a:ea typeface="Cambria Math" panose="02040503050406030204" pitchFamily="18" charset="0"/>
                                </a:rPr>
                                <m:t>𝑗</m:t>
                              </m:r>
                            </m:sub>
                          </m:sSub>
                        </m:e>
                      </m:nary>
                    </m:oMath>
                  </m:oMathPara>
                </a14:m>
                <a:endParaRPr lang="en-US" b="0" noProof="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r>
                            <a:rPr lang="en-US" i="1" noProof="0" smtClean="0">
                              <a:latin typeface="Cambria Math" panose="02040503050406030204" pitchFamily="18" charset="0"/>
                            </a:rPr>
                            <m:t>𝑖</m:t>
                          </m:r>
                          <m:r>
                            <a:rPr lang="en-US" i="1" noProof="0" smtClean="0">
                              <a:latin typeface="Cambria Math" panose="02040503050406030204" pitchFamily="18" charset="0"/>
                            </a:rPr>
                            <m:t>,</m:t>
                          </m:r>
                          <m:r>
                            <a:rPr lang="en-US" i="1" noProof="0" smtClean="0">
                              <a:latin typeface="Cambria Math" panose="02040503050406030204" pitchFamily="18" charset="0"/>
                            </a:rPr>
                            <m:t>𝑙</m:t>
                          </m:r>
                          <m:r>
                            <a:rPr lang="en-US" i="1" noProof="0" smtClean="0">
                              <a:latin typeface="Cambria Math" panose="02040503050406030204" pitchFamily="18" charset="0"/>
                            </a:rPr>
                            <m:t>,</m:t>
                          </m:r>
                          <m:r>
                            <a:rPr lang="en-US" i="1" noProof="0" smtClean="0">
                              <a:latin typeface="Cambria Math" panose="02040503050406030204" pitchFamily="18" charset="0"/>
                            </a:rPr>
                            <m:t>𝑘</m:t>
                          </m:r>
                          <m:r>
                            <a:rPr lang="en-US" i="1" noProof="0" smtClean="0">
                              <a:latin typeface="Cambria Math" panose="02040503050406030204" pitchFamily="18" charset="0"/>
                            </a:rPr>
                            <m:t>,</m:t>
                          </m:r>
                          <m:r>
                            <a:rPr lang="en-US" i="1" noProof="0" smtClean="0">
                              <a:latin typeface="Cambria Math" panose="02040503050406030204" pitchFamily="18" charset="0"/>
                            </a:rPr>
                            <m:t>𝑡</m:t>
                          </m:r>
                        </m:e>
                      </m:d>
                      <m:r>
                        <a:rPr lang="en-US" i="1" noProof="0" smtClean="0">
                          <a:latin typeface="Cambria Math" panose="02040503050406030204" pitchFamily="18" charset="0"/>
                          <a:ea typeface="Cambria Math" panose="02040503050406030204" pitchFamily="18" charset="0"/>
                        </a:rPr>
                        <m:t>=∞ </m:t>
                      </m:r>
                      <m:r>
                        <a:rPr lang="en-US" i="1" noProof="0" smtClean="0">
                          <a:latin typeface="Cambria Math" panose="02040503050406030204" pitchFamily="18" charset="0"/>
                          <a:ea typeface="Cambria Math" panose="02040503050406030204" pitchFamily="18" charset="0"/>
                        </a:rPr>
                        <m:t>𝑖𝑓</m:t>
                      </m:r>
                      <m:r>
                        <a:rPr lang="en-US"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𝑡</m:t>
                      </m:r>
                      <m:r>
                        <a:rPr lang="en-US" b="0" i="1" noProof="0" smtClean="0">
                          <a:latin typeface="Cambria Math" panose="02040503050406030204" pitchFamily="18" charset="0"/>
                          <a:ea typeface="Cambria Math" panose="02040503050406030204" pitchFamily="18" charset="0"/>
                        </a:rPr>
                        <m:t>+</m:t>
                      </m:r>
                      <m:sSub>
                        <m:sSubPr>
                          <m:ctrlPr>
                            <a:rPr lang="en-US" b="0"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𝑐</m:t>
                          </m:r>
                        </m:e>
                        <m:sub>
                          <m:r>
                            <a:rPr lang="en-US" b="0" i="1" noProof="0" smtClean="0">
                              <a:latin typeface="Cambria Math" panose="02040503050406030204" pitchFamily="18" charset="0"/>
                              <a:ea typeface="Cambria Math" panose="02040503050406030204" pitchFamily="18" charset="0"/>
                            </a:rPr>
                            <m:t>𝑖</m:t>
                          </m:r>
                          <m:r>
                            <a:rPr lang="en-US" b="0" i="1" noProof="0" smtClean="0">
                              <a:latin typeface="Cambria Math" panose="02040503050406030204" pitchFamily="18" charset="0"/>
                              <a:ea typeface="Cambria Math" panose="02040503050406030204" pitchFamily="18" charset="0"/>
                            </a:rPr>
                            <m:t>0</m:t>
                          </m:r>
                        </m:sub>
                      </m:sSub>
                      <m:r>
                        <a:rPr lang="en-US" i="1" noProof="0" smtClean="0">
                          <a:latin typeface="Cambria Math" panose="02040503050406030204" pitchFamily="18" charset="0"/>
                          <a:ea typeface="Cambria Math" panose="02040503050406030204" pitchFamily="18" charset="0"/>
                        </a:rPr>
                        <m:t>&gt;</m:t>
                      </m:r>
                      <m:sSub>
                        <m:sSubPr>
                          <m:ctrlPr>
                            <a:rPr lang="en-US" b="0"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𝑏</m:t>
                          </m:r>
                        </m:e>
                        <m:sub>
                          <m:r>
                            <a:rPr lang="en-US" b="0" i="1" noProof="0" smtClean="0">
                              <a:latin typeface="Cambria Math" panose="02040503050406030204" pitchFamily="18" charset="0"/>
                              <a:ea typeface="Cambria Math" panose="02040503050406030204" pitchFamily="18" charset="0"/>
                            </a:rPr>
                            <m:t>0</m:t>
                          </m:r>
                        </m:sub>
                      </m:sSub>
                    </m:oMath>
                  </m:oMathPara>
                </a14:m>
                <a:endParaRPr lang="en-US" noProof="0" dirty="0"/>
              </a:p>
              <a:p>
                <a:pPr marL="0" indent="0">
                  <a:buNone/>
                </a:pPr>
                <a:endParaRPr lang="en-US" noProof="0" dirty="0"/>
              </a:p>
              <a:p>
                <a:pPr marL="0" indent="0">
                  <a:buNone/>
                </a:pPr>
                <a:endParaRPr lang="en-US" noProof="0" dirty="0"/>
              </a:p>
            </p:txBody>
          </p:sp>
        </mc:Choice>
        <mc:Fallback xmlns="">
          <p:sp>
            <p:nvSpPr>
              <p:cNvPr id="3" name="Segnaposto contenuto 2">
                <a:extLst>
                  <a:ext uri="{FF2B5EF4-FFF2-40B4-BE49-F238E27FC236}">
                    <a16:creationId xmlns:a16="http://schemas.microsoft.com/office/drawing/2014/main" id="{89FEBE17-9008-8DD8-BD6D-C43AA85AF660}"/>
                  </a:ext>
                </a:extLst>
              </p:cNvPr>
              <p:cNvSpPr>
                <a:spLocks noGrp="1" noRot="1" noChangeAspect="1" noMove="1" noResize="1" noEditPoints="1" noAdjustHandles="1" noChangeArrowheads="1" noChangeShapeType="1" noTextEdit="1"/>
              </p:cNvSpPr>
              <p:nvPr>
                <p:ph idx="1"/>
              </p:nvPr>
            </p:nvSpPr>
            <p:spPr>
              <a:xfrm>
                <a:off x="261257" y="936171"/>
                <a:ext cx="11767457" cy="5736772"/>
              </a:xfrm>
              <a:blipFill>
                <a:blip r:embed="rId2"/>
                <a:stretch>
                  <a:fillRect l="-829" t="-1807" b="-744"/>
                </a:stretch>
              </a:blipFill>
            </p:spPr>
            <p:txBody>
              <a:bodyPr/>
              <a:lstStyle/>
              <a:p>
                <a:r>
                  <a:rPr lang="it-IT">
                    <a:noFill/>
                  </a:rPr>
                  <a:t> </a:t>
                </a:r>
              </a:p>
            </p:txBody>
          </p:sp>
        </mc:Fallback>
      </mc:AlternateContent>
    </p:spTree>
    <p:extLst>
      <p:ext uri="{BB962C8B-B14F-4D97-AF65-F5344CB8AC3E}">
        <p14:creationId xmlns:p14="http://schemas.microsoft.com/office/powerpoint/2010/main" val="175121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5ACF1-3FF5-A0CD-21CA-3757B59D95BC}"/>
              </a:ext>
            </a:extLst>
          </p:cNvPr>
          <p:cNvSpPr>
            <a:spLocks noGrp="1"/>
          </p:cNvSpPr>
          <p:nvPr>
            <p:ph type="title"/>
          </p:nvPr>
        </p:nvSpPr>
        <p:spPr/>
        <p:txBody>
          <a:bodyPr/>
          <a:lstStyle/>
          <a:p>
            <a:r>
              <a:rPr lang="en-US" noProof="0" dirty="0"/>
              <a:t>Testing the models</a:t>
            </a:r>
          </a:p>
        </p:txBody>
      </p:sp>
      <p:sp>
        <p:nvSpPr>
          <p:cNvPr id="3" name="Segnaposto contenuto 2">
            <a:extLst>
              <a:ext uri="{FF2B5EF4-FFF2-40B4-BE49-F238E27FC236}">
                <a16:creationId xmlns:a16="http://schemas.microsoft.com/office/drawing/2014/main" id="{70B1D80B-27B1-FCEC-B760-70367C606A15}"/>
              </a:ext>
            </a:extLst>
          </p:cNvPr>
          <p:cNvSpPr>
            <a:spLocks noGrp="1"/>
          </p:cNvSpPr>
          <p:nvPr>
            <p:ph idx="1"/>
          </p:nvPr>
        </p:nvSpPr>
        <p:spPr/>
        <p:txBody>
          <a:bodyPr/>
          <a:lstStyle/>
          <a:p>
            <a:r>
              <a:rPr lang="en-US" noProof="0" dirty="0"/>
              <a:t>Four different DIDP models: complete; without dual bounds; without resource variables; and without dual bounds and resource variables.</a:t>
            </a:r>
          </a:p>
          <a:p>
            <a:r>
              <a:rPr lang="en-US" noProof="0" dirty="0"/>
              <a:t>Each model has been run on the Solomon’s benchmark instances with the LNBS solver with a time limit of 10 minutes on an ASUS </a:t>
            </a:r>
            <a:r>
              <a:rPr lang="en-US" noProof="0" dirty="0" err="1"/>
              <a:t>Zenbook</a:t>
            </a:r>
            <a:r>
              <a:rPr lang="en-US" noProof="0" dirty="0"/>
              <a:t> UX431FN, Intel(R) Core(TM)i7-8565U CPU @ 1.80GHz, 8,00 GB RAM.</a:t>
            </a:r>
          </a:p>
          <a:p>
            <a:r>
              <a:rPr lang="en-US" noProof="0" dirty="0"/>
              <a:t>The primal integral and the primal gap have been computed to compare the performances with a CP model defined on </a:t>
            </a:r>
            <a:r>
              <a:rPr lang="en-US" noProof="0" dirty="0" err="1"/>
              <a:t>MiniZinc</a:t>
            </a:r>
            <a:r>
              <a:rPr lang="en-US" noProof="0" dirty="0"/>
              <a:t>, using LNS and </a:t>
            </a:r>
            <a:r>
              <a:rPr lang="en-US" noProof="0" dirty="0" err="1"/>
              <a:t>Gecode</a:t>
            </a:r>
            <a:r>
              <a:rPr lang="en-US" noProof="0" dirty="0"/>
              <a:t> as solver.</a:t>
            </a:r>
          </a:p>
          <a:p>
            <a:endParaRPr lang="en-US" noProof="0" dirty="0"/>
          </a:p>
          <a:p>
            <a:endParaRPr lang="en-US" noProof="0" dirty="0"/>
          </a:p>
        </p:txBody>
      </p:sp>
    </p:spTree>
    <p:extLst>
      <p:ext uri="{BB962C8B-B14F-4D97-AF65-F5344CB8AC3E}">
        <p14:creationId xmlns:p14="http://schemas.microsoft.com/office/powerpoint/2010/main" val="3764972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8A0D2-18B6-B315-4E2A-09D2016993C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4094EB6-08CE-11CC-030B-8CFF2A93014C}"/>
              </a:ext>
            </a:extLst>
          </p:cNvPr>
          <p:cNvSpPr>
            <a:spLocks noGrp="1"/>
          </p:cNvSpPr>
          <p:nvPr>
            <p:ph type="title"/>
          </p:nvPr>
        </p:nvSpPr>
        <p:spPr>
          <a:xfrm>
            <a:off x="838200" y="365126"/>
            <a:ext cx="10515600" cy="734332"/>
          </a:xfrm>
        </p:spPr>
        <p:txBody>
          <a:bodyPr/>
          <a:lstStyle/>
          <a:p>
            <a:pPr algn="ctr"/>
            <a:r>
              <a:rPr lang="en-US" noProof="0" dirty="0"/>
              <a:t>Total performances</a:t>
            </a:r>
          </a:p>
        </p:txBody>
      </p:sp>
      <p:pic>
        <p:nvPicPr>
          <p:cNvPr id="6" name="Segnaposto contenuto 5" descr="Immagine che contiene testo, Diagramma, linea, schermata&#10;&#10;Il contenuto generato dall'IA potrebbe non essere corretto.">
            <a:extLst>
              <a:ext uri="{FF2B5EF4-FFF2-40B4-BE49-F238E27FC236}">
                <a16:creationId xmlns:a16="http://schemas.microsoft.com/office/drawing/2014/main" id="{6CB75469-2E39-927E-BD44-C8103E2FCF9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84959" y="1099458"/>
            <a:ext cx="9022081" cy="5638800"/>
          </a:xfrm>
        </p:spPr>
      </p:pic>
    </p:spTree>
    <p:extLst>
      <p:ext uri="{BB962C8B-B14F-4D97-AF65-F5344CB8AC3E}">
        <p14:creationId xmlns:p14="http://schemas.microsoft.com/office/powerpoint/2010/main" val="1529424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AEFFFB-FDDE-2406-F781-1F52FB37D976}"/>
              </a:ext>
            </a:extLst>
          </p:cNvPr>
          <p:cNvSpPr>
            <a:spLocks noGrp="1"/>
          </p:cNvSpPr>
          <p:nvPr>
            <p:ph type="title"/>
          </p:nvPr>
        </p:nvSpPr>
        <p:spPr>
          <a:xfrm>
            <a:off x="838200" y="365125"/>
            <a:ext cx="10515600" cy="843189"/>
          </a:xfrm>
        </p:spPr>
        <p:txBody>
          <a:bodyPr/>
          <a:lstStyle/>
          <a:p>
            <a:pPr algn="ctr"/>
            <a:r>
              <a:rPr lang="en-US" noProof="0" dirty="0"/>
              <a:t>Total performances</a:t>
            </a:r>
          </a:p>
        </p:txBody>
      </p:sp>
      <p:sp>
        <p:nvSpPr>
          <p:cNvPr id="3" name="Segnaposto contenuto 2">
            <a:extLst>
              <a:ext uri="{FF2B5EF4-FFF2-40B4-BE49-F238E27FC236}">
                <a16:creationId xmlns:a16="http://schemas.microsoft.com/office/drawing/2014/main" id="{6E2638FA-B96A-8773-3AB9-552DF94670BE}"/>
              </a:ext>
            </a:extLst>
          </p:cNvPr>
          <p:cNvSpPr>
            <a:spLocks noGrp="1"/>
          </p:cNvSpPr>
          <p:nvPr>
            <p:ph idx="1"/>
          </p:nvPr>
        </p:nvSpPr>
        <p:spPr>
          <a:xfrm>
            <a:off x="838200" y="1447800"/>
            <a:ext cx="10515600" cy="4729163"/>
          </a:xfrm>
        </p:spPr>
        <p:txBody>
          <a:bodyPr/>
          <a:lstStyle/>
          <a:p>
            <a:r>
              <a:rPr lang="en-US" noProof="0" dirty="0"/>
              <a:t>CP outperforms all the DIDP models.</a:t>
            </a:r>
          </a:p>
          <a:p>
            <a:r>
              <a:rPr lang="en-US" noProof="0" dirty="0"/>
              <a:t>The difference in overall performances between the DIDP models is not so big, but we can state that:</a:t>
            </a:r>
          </a:p>
          <a:p>
            <a:pPr lvl="1">
              <a:buFont typeface="Wingdings" panose="05000000000000000000" pitchFamily="2" charset="2"/>
              <a:buChar char="§"/>
            </a:pPr>
            <a:r>
              <a:rPr lang="en-US" noProof="0" dirty="0"/>
              <a:t>For most of the instances, the dual bounds are not good for search guidance.</a:t>
            </a:r>
          </a:p>
          <a:p>
            <a:pPr lvl="1">
              <a:buFont typeface="Wingdings" panose="05000000000000000000" pitchFamily="2" charset="2"/>
              <a:buChar char="§"/>
            </a:pPr>
            <a:r>
              <a:rPr lang="en-US" noProof="0" dirty="0"/>
              <a:t>If the only difference between two models is the usage of resource variables, the one exploiting them has better performance than the other.</a:t>
            </a:r>
            <a:br>
              <a:rPr lang="en-US" noProof="0" dirty="0"/>
            </a:br>
            <a:endParaRPr lang="en-US" noProof="0" dirty="0"/>
          </a:p>
        </p:txBody>
      </p:sp>
    </p:spTree>
    <p:extLst>
      <p:ext uri="{BB962C8B-B14F-4D97-AF65-F5344CB8AC3E}">
        <p14:creationId xmlns:p14="http://schemas.microsoft.com/office/powerpoint/2010/main" val="314859028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400</TotalTime>
  <Words>2196</Words>
  <Application>Microsoft Office PowerPoint</Application>
  <PresentationFormat>Widescreen</PresentationFormat>
  <Paragraphs>197</Paragraphs>
  <Slides>41</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41</vt:i4>
      </vt:variant>
    </vt:vector>
  </HeadingPairs>
  <TitlesOfParts>
    <vt:vector size="47" baseType="lpstr">
      <vt:lpstr>Aptos</vt:lpstr>
      <vt:lpstr>Aptos Display</vt:lpstr>
      <vt:lpstr>Arial</vt:lpstr>
      <vt:lpstr>Cambria Math</vt:lpstr>
      <vt:lpstr>Wingdings</vt:lpstr>
      <vt:lpstr>Tema di Office</vt:lpstr>
      <vt:lpstr>DIDP on CVRP</vt:lpstr>
      <vt:lpstr>Source code and datasets</vt:lpstr>
      <vt:lpstr>First Variation: Capacitated Vehicle Routing Problem with Time Windows</vt:lpstr>
      <vt:lpstr>DIDP Formulation</vt:lpstr>
      <vt:lpstr>DIDP Formulation</vt:lpstr>
      <vt:lpstr>DIDP Formulation</vt:lpstr>
      <vt:lpstr>Testing the models</vt:lpstr>
      <vt:lpstr>Total performances</vt:lpstr>
      <vt:lpstr>Total performances</vt:lpstr>
      <vt:lpstr>Second Variation: Min-Max Capacitated Vehicle Routing Problem</vt:lpstr>
      <vt:lpstr>Exploiting the implied constraint</vt:lpstr>
      <vt:lpstr>Alternative Formulations</vt:lpstr>
      <vt:lpstr>First model: DIDP Formulation</vt:lpstr>
      <vt:lpstr>First Model: DIDP Formulation</vt:lpstr>
      <vt:lpstr>First Model: DIDP Formulation</vt:lpstr>
      <vt:lpstr>First DIDP model</vt:lpstr>
      <vt:lpstr>Second Model: DIDP Formulation</vt:lpstr>
      <vt:lpstr>Second Model: DIDP Formulation</vt:lpstr>
      <vt:lpstr>Second model: DIDP Formulation</vt:lpstr>
      <vt:lpstr>Testing the models</vt:lpstr>
      <vt:lpstr>The Benchmark instances</vt:lpstr>
      <vt:lpstr>Results on the A Set</vt:lpstr>
      <vt:lpstr>First DIDP model</vt:lpstr>
      <vt:lpstr>First DIDP model</vt:lpstr>
      <vt:lpstr>Second DIDP model</vt:lpstr>
      <vt:lpstr>Second DIDP model</vt:lpstr>
      <vt:lpstr>CP models</vt:lpstr>
      <vt:lpstr>CP models</vt:lpstr>
      <vt:lpstr>A Set: Final Evaluation</vt:lpstr>
      <vt:lpstr>A Set: Final Evaluation</vt:lpstr>
      <vt:lpstr>Results on the Golden Set</vt:lpstr>
      <vt:lpstr>First DIDP model</vt:lpstr>
      <vt:lpstr>First DIDP model</vt:lpstr>
      <vt:lpstr>Second DIDP model</vt:lpstr>
      <vt:lpstr>Second DIDP model</vt:lpstr>
      <vt:lpstr>CP models</vt:lpstr>
      <vt:lpstr>CP models</vt:lpstr>
      <vt:lpstr>Golden Set: Final Evaluation</vt:lpstr>
      <vt:lpstr>Golden Set: Final Evaluation</vt:lpstr>
      <vt:lpstr>Final Considerations </vt:lpstr>
      <vt:lpstr>Final Considerations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Fabio Giordana - fabio.giordana@studio.unibo.it</dc:creator>
  <cp:lastModifiedBy>Fabio Giordana - fabio.giordana@studio.unibo.it</cp:lastModifiedBy>
  <cp:revision>83</cp:revision>
  <dcterms:created xsi:type="dcterms:W3CDTF">2025-07-21T13:04:10Z</dcterms:created>
  <dcterms:modified xsi:type="dcterms:W3CDTF">2025-07-23T12:24:56Z</dcterms:modified>
</cp:coreProperties>
</file>