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6" r:id="rId3"/>
    <p:sldId id="263" r:id="rId4"/>
    <p:sldId id="267" r:id="rId5"/>
    <p:sldId id="274" r:id="rId6"/>
    <p:sldId id="270" r:id="rId7"/>
    <p:sldId id="268" r:id="rId8"/>
    <p:sldId id="278" r:id="rId9"/>
    <p:sldId id="279" r:id="rId10"/>
    <p:sldId id="277" r:id="rId11"/>
    <p:sldId id="280" r:id="rId12"/>
    <p:sldId id="275" r:id="rId13"/>
    <p:sldId id="264" r:id="rId14"/>
    <p:sldId id="269" r:id="rId15"/>
    <p:sldId id="266" r:id="rId16"/>
    <p:sldId id="271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6B1D5C6-2404-4D2C-B52D-D6ABABD259A0}">
          <p14:sldIdLst>
            <p14:sldId id="262"/>
            <p14:sldId id="256"/>
            <p14:sldId id="263"/>
            <p14:sldId id="267"/>
            <p14:sldId id="274"/>
            <p14:sldId id="270"/>
          </p14:sldIdLst>
        </p14:section>
        <p14:section name="Design Spec" id="{F597A7B4-2F6C-4752-9178-D0DF57EC15DE}">
          <p14:sldIdLst>
            <p14:sldId id="268"/>
            <p14:sldId id="278"/>
            <p14:sldId id="279"/>
          </p14:sldIdLst>
        </p14:section>
        <p14:section name="Data Schema" id="{FF78CDC5-5A5E-4212-98A6-19DFD5726E20}">
          <p14:sldIdLst>
            <p14:sldId id="277"/>
            <p14:sldId id="280"/>
            <p14:sldId id="275"/>
          </p14:sldIdLst>
        </p14:section>
        <p14:section name="Requirements Spec" id="{E6B18F92-7E56-4297-A5EC-340122E07E22}">
          <p14:sldIdLst>
            <p14:sldId id="264"/>
            <p14:sldId id="269"/>
            <p14:sldId id="266"/>
          </p14:sldIdLst>
        </p14:section>
        <p14:section name="Development Notes" id="{24271C00-6DE8-4044-9569-D0DB5279CF07}">
          <p14:sldIdLst>
            <p14:sldId id="271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006600"/>
    <a:srgbClr val="6B6B6B"/>
    <a:srgbClr val="25DB91"/>
    <a:srgbClr val="64B557"/>
    <a:srgbClr val="1F922E"/>
    <a:srgbClr val="008000"/>
    <a:srgbClr val="777777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2E3E11-0338-4ECF-AC2C-1C4A4B454793}" v="5" dt="2022-02-19T12:59:48.8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0783"/>
            <a:ext cx="5257800" cy="47761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E611F8-D885-41E0-9D6C-B62A0CB5985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400783"/>
            <a:ext cx="5257800" cy="47761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1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00783"/>
            <a:ext cx="10515600" cy="4776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645306"/>
            <a:ext cx="2743200" cy="2126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645306"/>
            <a:ext cx="4114800" cy="2126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645306"/>
            <a:ext cx="2743200" cy="2126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9B5D4A-239A-46F8-BF1B-41DA772EDA9A}"/>
              </a:ext>
            </a:extLst>
          </p:cNvPr>
          <p:cNvSpPr/>
          <p:nvPr userDrawn="1"/>
        </p:nvSpPr>
        <p:spPr>
          <a:xfrm>
            <a:off x="2874" y="6372048"/>
            <a:ext cx="12186248" cy="152401"/>
          </a:xfrm>
          <a:prstGeom prst="rect">
            <a:avLst/>
          </a:prstGeom>
          <a:solidFill>
            <a:srgbClr val="1F9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Arial"/>
                <a:cs typeface="Arial"/>
              </a:rPr>
              <a:t>Greenwood Consulting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A8B41A-BAD1-456F-AE64-4FE7B70881C3}"/>
              </a:ext>
            </a:extLst>
          </p:cNvPr>
          <p:cNvSpPr/>
          <p:nvPr userDrawn="1"/>
        </p:nvSpPr>
        <p:spPr>
          <a:xfrm>
            <a:off x="-1889" y="6575367"/>
            <a:ext cx="12195772" cy="69941"/>
          </a:xfrm>
          <a:prstGeom prst="rect">
            <a:avLst/>
          </a:prstGeom>
          <a:solidFill>
            <a:srgbClr val="7F7F7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DC16EB-C414-46F1-BEFF-85482E75F47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8049" y="6069636"/>
            <a:ext cx="1102290" cy="74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6B6B6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400" kern="1200">
          <a:solidFill>
            <a:srgbClr val="6B6B6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6B6B6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6B6B6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rgbClr val="6B6B6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rgbClr val="6B6B6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2767-5B39-4165-AA7E-403CFC01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US" dirty="0">
              <a:solidFill>
                <a:srgbClr val="7F7F7F"/>
              </a:solidFill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FA61F-C894-47AF-B2D8-ADA1F1173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Arial"/>
                <a:cs typeface="Arial"/>
              </a:rPr>
              <a:t>Business Questions</a:t>
            </a:r>
          </a:p>
          <a:p>
            <a:r>
              <a:rPr lang="en-US" sz="2000" dirty="0">
                <a:latin typeface="Arial"/>
                <a:cs typeface="Arial"/>
              </a:rPr>
              <a:t>Requirements Spec</a:t>
            </a:r>
          </a:p>
          <a:p>
            <a:r>
              <a:rPr lang="en-US" sz="2000" dirty="0">
                <a:latin typeface="Arial"/>
                <a:cs typeface="Arial"/>
              </a:rPr>
              <a:t>Analysis Design</a:t>
            </a:r>
          </a:p>
          <a:p>
            <a:pPr lvl="1"/>
            <a:r>
              <a:rPr lang="en-US" sz="1600" dirty="0">
                <a:latin typeface="Arial"/>
                <a:cs typeface="Arial"/>
              </a:rPr>
              <a:t>Data Schema</a:t>
            </a:r>
          </a:p>
          <a:p>
            <a:pPr lvl="1"/>
            <a:r>
              <a:rPr lang="en-US" sz="1600" dirty="0">
                <a:latin typeface="Arial"/>
                <a:cs typeface="Arial"/>
              </a:rPr>
              <a:t>Core Calculations - </a:t>
            </a:r>
            <a:r>
              <a:rPr lang="en-GB" sz="1600" dirty="0">
                <a:latin typeface="Arial"/>
                <a:cs typeface="Arial"/>
              </a:rPr>
              <a:t>Potential Methods for Identifying Dud Actors</a:t>
            </a:r>
          </a:p>
          <a:p>
            <a:pPr lvl="1"/>
            <a:r>
              <a:rPr lang="en-GB" sz="1600" dirty="0">
                <a:latin typeface="Arial"/>
                <a:cs typeface="Arial"/>
              </a:rPr>
              <a:t>Potential Pitfalls</a:t>
            </a:r>
            <a:endParaRPr lang="en-US" sz="1600" dirty="0">
              <a:latin typeface="Arial"/>
              <a:cs typeface="Arial"/>
            </a:endParaRPr>
          </a:p>
          <a:p>
            <a:r>
              <a:rPr lang="en-US" sz="2000" dirty="0">
                <a:latin typeface="Arial"/>
                <a:cs typeface="Arial"/>
              </a:rPr>
              <a:t>Project Plan</a:t>
            </a:r>
          </a:p>
          <a:p>
            <a:pPr marL="0" indent="0">
              <a:buNone/>
            </a:pPr>
            <a:endParaRPr lang="en-US" sz="2000" dirty="0">
              <a:solidFill>
                <a:srgbClr val="7F7F7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997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05BC3-0D90-407C-951E-F2672DD6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GB" dirty="0"/>
              <a:t>IMDB – Data Schema</a:t>
            </a:r>
            <a:br>
              <a:rPr lang="en-GB" dirty="0"/>
            </a:br>
            <a:r>
              <a:rPr lang="en-GB" sz="2700" i="1" dirty="0">
                <a:solidFill>
                  <a:srgbClr val="008080"/>
                </a:solidFill>
              </a:rPr>
              <a:t>https://www.imdb.com/interfaces/</a:t>
            </a:r>
            <a:br>
              <a:rPr lang="en-GB" sz="2700" i="1" dirty="0">
                <a:solidFill>
                  <a:srgbClr val="008080"/>
                </a:solidFill>
              </a:rPr>
            </a:br>
            <a:r>
              <a:rPr lang="en-GB" sz="2700" i="1" dirty="0"/>
              <a:t>Below is a list of the IMDB databases used and their relevant columns used in the study</a:t>
            </a:r>
            <a:br>
              <a:rPr lang="en-GB" sz="3100" i="1" dirty="0">
                <a:solidFill>
                  <a:srgbClr val="008080"/>
                </a:solidFill>
              </a:rPr>
            </a:br>
            <a:endParaRPr lang="en-GB" i="1" dirty="0">
              <a:solidFill>
                <a:srgbClr val="00808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6D825-5D35-41F2-A548-9C04AB533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5999"/>
            <a:ext cx="5257800" cy="3890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b="1" dirty="0" err="1">
                <a:solidFill>
                  <a:srgbClr val="008080"/>
                </a:solidFill>
              </a:rPr>
              <a:t>df_name_basis</a:t>
            </a:r>
            <a:endParaRPr lang="en-GB" sz="1600" b="1" dirty="0">
              <a:solidFill>
                <a:srgbClr val="008080"/>
              </a:solidFill>
            </a:endParaRPr>
          </a:p>
          <a:p>
            <a:r>
              <a:rPr lang="en-GB" sz="1600" dirty="0"/>
              <a:t>Info on individual (aka “name”)</a:t>
            </a:r>
          </a:p>
          <a:p>
            <a:r>
              <a:rPr lang="en-GB" sz="1600" dirty="0" err="1"/>
              <a:t>nconst</a:t>
            </a:r>
            <a:r>
              <a:rPr lang="en-GB" sz="1600" dirty="0"/>
              <a:t> (</a:t>
            </a:r>
            <a:r>
              <a:rPr lang="en-GB" sz="1600" dirty="0">
                <a:solidFill>
                  <a:srgbClr val="008080"/>
                </a:solidFill>
              </a:rPr>
              <a:t>‘name’ unique identifier</a:t>
            </a:r>
            <a:r>
              <a:rPr lang="en-GB" sz="1600" dirty="0"/>
              <a:t>), </a:t>
            </a:r>
            <a:r>
              <a:rPr lang="en-GB" sz="1600" dirty="0" err="1"/>
              <a:t>primaryName</a:t>
            </a:r>
            <a:r>
              <a:rPr lang="en-GB" sz="1600" dirty="0"/>
              <a:t>, birthyear, </a:t>
            </a:r>
            <a:r>
              <a:rPr lang="en-GB" sz="1600" dirty="0" err="1"/>
              <a:t>deathYear</a:t>
            </a:r>
            <a:endParaRPr lang="en-GB" sz="1600" dirty="0"/>
          </a:p>
          <a:p>
            <a:endParaRPr lang="en-GB" sz="1600" dirty="0"/>
          </a:p>
          <a:p>
            <a:pPr marL="0" indent="0">
              <a:buNone/>
            </a:pPr>
            <a:r>
              <a:rPr lang="en-GB" sz="1600" b="1" dirty="0" err="1">
                <a:solidFill>
                  <a:srgbClr val="008080"/>
                </a:solidFill>
              </a:rPr>
              <a:t>df_title_basics</a:t>
            </a:r>
            <a:endParaRPr lang="en-GB" sz="1600" b="1" dirty="0">
              <a:solidFill>
                <a:srgbClr val="008080"/>
              </a:solidFill>
            </a:endParaRPr>
          </a:p>
          <a:p>
            <a:r>
              <a:rPr lang="en-GB" sz="1600" dirty="0"/>
              <a:t>Info on film/show (aka “title”)</a:t>
            </a:r>
          </a:p>
          <a:p>
            <a:r>
              <a:rPr lang="en-GB" sz="1600" dirty="0" err="1"/>
              <a:t>tconst</a:t>
            </a:r>
            <a:r>
              <a:rPr lang="en-GB" sz="1600" dirty="0"/>
              <a:t> (</a:t>
            </a:r>
            <a:r>
              <a:rPr lang="en-GB" sz="1600" dirty="0">
                <a:solidFill>
                  <a:srgbClr val="008080"/>
                </a:solidFill>
              </a:rPr>
              <a:t>‘title’ unique identifier</a:t>
            </a:r>
            <a:r>
              <a:rPr lang="en-GB" sz="1600" dirty="0"/>
              <a:t>), </a:t>
            </a:r>
            <a:r>
              <a:rPr lang="en-GB" sz="1600" dirty="0" err="1"/>
              <a:t>titleType</a:t>
            </a:r>
            <a:r>
              <a:rPr lang="en-GB" sz="1600" dirty="0"/>
              <a:t>, </a:t>
            </a:r>
            <a:r>
              <a:rPr lang="en-GB" sz="1600" dirty="0" err="1"/>
              <a:t>primaryTitle</a:t>
            </a:r>
            <a:r>
              <a:rPr lang="en-GB" sz="1600" dirty="0"/>
              <a:t>, </a:t>
            </a:r>
            <a:r>
              <a:rPr lang="en-GB" sz="1600" dirty="0" err="1"/>
              <a:t>startYear</a:t>
            </a:r>
            <a:r>
              <a:rPr lang="en-GB" sz="1600" dirty="0"/>
              <a:t>, </a:t>
            </a:r>
            <a:r>
              <a:rPr lang="en-GB" sz="1600" dirty="0" err="1"/>
              <a:t>endYear</a:t>
            </a:r>
            <a:r>
              <a:rPr lang="en-GB" sz="1600" dirty="0"/>
              <a:t>, genre</a:t>
            </a: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08787-0A98-44B4-A4A6-7F00A7C77EE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2285999"/>
            <a:ext cx="5257800" cy="3890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b="1" dirty="0" err="1">
                <a:solidFill>
                  <a:srgbClr val="008080"/>
                </a:solidFill>
              </a:rPr>
              <a:t>df_title_principles</a:t>
            </a:r>
            <a:endParaRPr lang="en-GB" sz="1600" b="1" dirty="0">
              <a:solidFill>
                <a:srgbClr val="008080"/>
              </a:solidFill>
            </a:endParaRPr>
          </a:p>
          <a:p>
            <a:r>
              <a:rPr lang="en-GB" sz="1600" dirty="0"/>
              <a:t>Relational database, linking people to titles</a:t>
            </a:r>
          </a:p>
          <a:p>
            <a:r>
              <a:rPr lang="en-GB" sz="1600" dirty="0" err="1"/>
              <a:t>tconst</a:t>
            </a:r>
            <a:r>
              <a:rPr lang="en-GB" sz="1600" dirty="0"/>
              <a:t>, </a:t>
            </a:r>
            <a:r>
              <a:rPr lang="en-GB" sz="1600" dirty="0" err="1"/>
              <a:t>nconst</a:t>
            </a:r>
            <a:r>
              <a:rPr lang="en-GB" sz="1600" dirty="0"/>
              <a:t>, category (job type), job (string), characters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b="1" dirty="0" err="1">
                <a:solidFill>
                  <a:srgbClr val="008080"/>
                </a:solidFill>
              </a:rPr>
              <a:t>df_title_ratings</a:t>
            </a:r>
            <a:endParaRPr lang="en-GB" sz="1600" b="1" dirty="0">
              <a:solidFill>
                <a:srgbClr val="008080"/>
              </a:solidFill>
            </a:endParaRPr>
          </a:p>
          <a:p>
            <a:r>
              <a:rPr lang="en-GB" sz="1600" dirty="0"/>
              <a:t>Rating info on each “title”</a:t>
            </a:r>
          </a:p>
          <a:p>
            <a:r>
              <a:rPr lang="en-GB" sz="1600" dirty="0" err="1"/>
              <a:t>tconst</a:t>
            </a:r>
            <a:r>
              <a:rPr lang="en-GB" sz="1600" dirty="0"/>
              <a:t>, </a:t>
            </a:r>
            <a:r>
              <a:rPr lang="en-GB" sz="1600" dirty="0" err="1"/>
              <a:t>averageRating</a:t>
            </a:r>
            <a:r>
              <a:rPr lang="en-GB" sz="1600" dirty="0"/>
              <a:t>, </a:t>
            </a:r>
            <a:r>
              <a:rPr lang="en-GB" sz="1600" dirty="0" err="1"/>
              <a:t>numVotes</a:t>
            </a:r>
            <a:endParaRPr lang="en-GB" sz="1600" dirty="0"/>
          </a:p>
          <a:p>
            <a:pPr marL="0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016821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05BC3-0D90-407C-951E-F2672DD66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105"/>
          </a:xfrm>
        </p:spPr>
        <p:txBody>
          <a:bodyPr anchor="t">
            <a:normAutofit fontScale="90000"/>
          </a:bodyPr>
          <a:lstStyle/>
          <a:p>
            <a:r>
              <a:rPr lang="en-GB" dirty="0"/>
              <a:t>FG – Data Schema</a:t>
            </a:r>
            <a:br>
              <a:rPr lang="en-GB" dirty="0"/>
            </a:br>
            <a:r>
              <a:rPr lang="en-GB" sz="2700" i="1" dirty="0">
                <a:solidFill>
                  <a:srgbClr val="008080"/>
                </a:solidFill>
              </a:rPr>
              <a:t>md -&gt; metadata</a:t>
            </a:r>
            <a:br>
              <a:rPr lang="en-GB" sz="2700" i="1" dirty="0">
                <a:solidFill>
                  <a:srgbClr val="008080"/>
                </a:solidFill>
              </a:rPr>
            </a:br>
            <a:r>
              <a:rPr lang="en-GB" sz="2700" i="1" dirty="0"/>
              <a:t>Below is a list of the tables of generated “meta-data” used in this project</a:t>
            </a:r>
            <a:br>
              <a:rPr lang="en-GB" sz="3100" i="1" dirty="0">
                <a:solidFill>
                  <a:srgbClr val="008080"/>
                </a:solidFill>
              </a:rPr>
            </a:br>
            <a:endParaRPr lang="en-GB" i="1" dirty="0">
              <a:solidFill>
                <a:srgbClr val="008080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C26D10C-C7EF-4F7E-B1E0-5E4B99521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2871"/>
            <a:ext cx="5257800" cy="47761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b="1" dirty="0" err="1">
                <a:solidFill>
                  <a:srgbClr val="008080"/>
                </a:solidFill>
              </a:rPr>
              <a:t>md_actor_to_film</a:t>
            </a:r>
            <a:endParaRPr lang="en-GB" sz="1600" b="1" dirty="0">
              <a:solidFill>
                <a:srgbClr val="008080"/>
              </a:solidFill>
            </a:endParaRPr>
          </a:p>
          <a:p>
            <a:r>
              <a:rPr lang="en-GB" sz="1600" dirty="0"/>
              <a:t>Lists every relevant actor to film relationship</a:t>
            </a:r>
          </a:p>
          <a:p>
            <a:r>
              <a:rPr lang="en-GB" sz="1600" dirty="0"/>
              <a:t>Tracks actor name, film name, film year, score and “actor relative score”</a:t>
            </a:r>
          </a:p>
          <a:p>
            <a:pPr marL="0" indent="0">
              <a:buNone/>
            </a:pPr>
            <a:r>
              <a:rPr lang="en-GB" sz="1600" b="1" dirty="0" err="1">
                <a:solidFill>
                  <a:srgbClr val="008080"/>
                </a:solidFill>
              </a:rPr>
              <a:t>md_film_scores</a:t>
            </a:r>
            <a:endParaRPr lang="en-GB" sz="1600" b="1" dirty="0">
              <a:solidFill>
                <a:srgbClr val="008080"/>
              </a:solidFill>
            </a:endParaRPr>
          </a:p>
          <a:p>
            <a:r>
              <a:rPr lang="en-GB" sz="1600" dirty="0"/>
              <a:t>Lists every relevant film</a:t>
            </a:r>
          </a:p>
          <a:p>
            <a:r>
              <a:rPr lang="en-GB" sz="1600" dirty="0"/>
              <a:t>Tracks film name, genres, film year, primary actor relative ratings (list)</a:t>
            </a:r>
          </a:p>
          <a:p>
            <a:pPr marL="0" indent="0">
              <a:buNone/>
            </a:pPr>
            <a:r>
              <a:rPr lang="en-GB" sz="1600" b="1" dirty="0" err="1">
                <a:solidFill>
                  <a:srgbClr val="008080"/>
                </a:solidFill>
              </a:rPr>
              <a:t>md_PrimaryActorsList</a:t>
            </a:r>
            <a:endParaRPr lang="en-GB" sz="1600" b="1" dirty="0">
              <a:solidFill>
                <a:srgbClr val="008080"/>
              </a:solidFill>
            </a:endParaRPr>
          </a:p>
          <a:p>
            <a:r>
              <a:rPr lang="en-GB" sz="1600" dirty="0"/>
              <a:t>Lists every primary actor</a:t>
            </a:r>
          </a:p>
          <a:p>
            <a:r>
              <a:rPr lang="en-GB" sz="1600" dirty="0"/>
              <a:t>Tracks all their ‘</a:t>
            </a:r>
            <a:r>
              <a:rPr lang="en-GB" sz="1600" dirty="0" err="1"/>
              <a:t>nconst</a:t>
            </a:r>
            <a:r>
              <a:rPr lang="en-GB" sz="1600" dirty="0"/>
              <a:t>’ values, films (along with their release years, </a:t>
            </a:r>
            <a:r>
              <a:rPr lang="en-GB" sz="1600" dirty="0" err="1"/>
              <a:t>tconsts</a:t>
            </a:r>
            <a:r>
              <a:rPr lang="en-GB" sz="1600" dirty="0"/>
              <a:t>, ratings, ratings mean/standard deviations)</a:t>
            </a:r>
          </a:p>
          <a:p>
            <a:r>
              <a:rPr lang="en-GB" sz="1600" dirty="0"/>
              <a:t>Model Gradient – gradient of ratings trendline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D70EA86-EB96-4667-A320-A8BBC38554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952871"/>
            <a:ext cx="5257800" cy="47761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b="1" dirty="0" err="1">
                <a:solidFill>
                  <a:srgbClr val="008080"/>
                </a:solidFill>
              </a:rPr>
              <a:t>md_secondary_actors</a:t>
            </a:r>
            <a:endParaRPr lang="en-GB" sz="1600" b="1" dirty="0">
              <a:solidFill>
                <a:srgbClr val="008080"/>
              </a:solidFill>
            </a:endParaRPr>
          </a:p>
          <a:p>
            <a:r>
              <a:rPr lang="en-GB" sz="1600" dirty="0"/>
              <a:t>Lists every secondary actor</a:t>
            </a:r>
          </a:p>
          <a:p>
            <a:r>
              <a:rPr lang="en-GB" sz="1600" dirty="0"/>
              <a:t>Tracks actor name, all their </a:t>
            </a:r>
            <a:r>
              <a:rPr lang="en-GB" sz="1600" dirty="0" err="1"/>
              <a:t>nconst</a:t>
            </a:r>
            <a:r>
              <a:rPr lang="en-GB" sz="1600" dirty="0"/>
              <a:t> values, start/end years</a:t>
            </a:r>
          </a:p>
          <a:p>
            <a:r>
              <a:rPr lang="en-GB" sz="1600" dirty="0"/>
              <a:t>For each fil: </a:t>
            </a:r>
            <a:r>
              <a:rPr lang="en-GB" sz="1600" dirty="0" err="1"/>
              <a:t>tconst</a:t>
            </a:r>
            <a:r>
              <a:rPr lang="en-GB" sz="1600" dirty="0"/>
              <a:t>, relative film scores, film years, relative actor scores (individual, mean and std)</a:t>
            </a:r>
          </a:p>
          <a:p>
            <a:pPr marL="0" indent="0">
              <a:buNone/>
            </a:pPr>
            <a:r>
              <a:rPr lang="en-GB" sz="1600" b="1" dirty="0" err="1">
                <a:solidFill>
                  <a:srgbClr val="008080"/>
                </a:solidFill>
              </a:rPr>
              <a:t>md_title_principals_reduced</a:t>
            </a:r>
            <a:endParaRPr lang="en-GB" sz="1600" b="1" dirty="0">
              <a:solidFill>
                <a:srgbClr val="008080"/>
              </a:solidFill>
            </a:endParaRPr>
          </a:p>
          <a:p>
            <a:r>
              <a:rPr lang="en-GB" sz="1600" dirty="0"/>
              <a:t>The </a:t>
            </a:r>
            <a:r>
              <a:rPr lang="en-GB" sz="1600" dirty="0" err="1"/>
              <a:t>dataframe</a:t>
            </a:r>
            <a:r>
              <a:rPr lang="en-GB" sz="1600" dirty="0"/>
              <a:t> [</a:t>
            </a:r>
            <a:r>
              <a:rPr lang="en-GB" sz="1600" dirty="0" err="1"/>
              <a:t>df_title_principles</a:t>
            </a:r>
            <a:r>
              <a:rPr lang="en-GB" sz="1600" dirty="0"/>
              <a:t>] reduced to only contain films related to the primary actors (for faster analysis and free-up memory down the line in the analysis)</a:t>
            </a:r>
          </a:p>
        </p:txBody>
      </p:sp>
    </p:spTree>
    <p:extLst>
      <p:ext uri="{BB962C8B-B14F-4D97-AF65-F5344CB8AC3E}">
        <p14:creationId xmlns:p14="http://schemas.microsoft.com/office/powerpoint/2010/main" val="2388206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507A1-40F7-4731-BB23-0EA88067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GB" dirty="0"/>
              <a:t>FG – Data Schema</a:t>
            </a:r>
            <a:br>
              <a:rPr lang="en-GB" dirty="0"/>
            </a:br>
            <a:r>
              <a:rPr lang="en-GB" sz="2700" dirty="0"/>
              <a:t>md -&gt; metadata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7D9FB-640A-440D-9872-12407228E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 err="1"/>
              <a:t>md_actor_to_film</a:t>
            </a:r>
            <a:endParaRPr lang="en-GB" sz="1800" dirty="0"/>
          </a:p>
          <a:p>
            <a:pPr lvl="1"/>
            <a:r>
              <a:rPr lang="en-GB" sz="1600" dirty="0"/>
              <a:t>Lists every relevant actor to film relationship</a:t>
            </a:r>
          </a:p>
          <a:p>
            <a:pPr lvl="1"/>
            <a:r>
              <a:rPr lang="en-GB" sz="1600" dirty="0"/>
              <a:t>Tracks actor name, film name, film year, score and “actor relative score”</a:t>
            </a:r>
          </a:p>
          <a:p>
            <a:r>
              <a:rPr lang="en-GB" sz="1800" dirty="0" err="1"/>
              <a:t>md_film_scores</a:t>
            </a:r>
            <a:endParaRPr lang="en-GB" sz="1800" dirty="0"/>
          </a:p>
          <a:p>
            <a:pPr lvl="1"/>
            <a:r>
              <a:rPr lang="en-GB" sz="1600" dirty="0"/>
              <a:t>Lists every relevant film</a:t>
            </a:r>
          </a:p>
          <a:p>
            <a:pPr lvl="1"/>
            <a:r>
              <a:rPr lang="en-GB" sz="1600" dirty="0"/>
              <a:t>Tracks film name, genres, film year, primary actor relative ratings (list)</a:t>
            </a:r>
          </a:p>
          <a:p>
            <a:r>
              <a:rPr lang="en-GB" sz="1800" dirty="0" err="1"/>
              <a:t>md_PrimaryActorsList</a:t>
            </a:r>
            <a:endParaRPr lang="en-GB" sz="1800" dirty="0"/>
          </a:p>
          <a:p>
            <a:pPr lvl="1"/>
            <a:r>
              <a:rPr lang="en-GB" sz="1600" dirty="0"/>
              <a:t>Lists every primary actor</a:t>
            </a:r>
          </a:p>
          <a:p>
            <a:pPr lvl="1"/>
            <a:r>
              <a:rPr lang="en-GB" sz="1600" dirty="0"/>
              <a:t>Tracks all their ‘</a:t>
            </a:r>
            <a:r>
              <a:rPr lang="en-GB" sz="1600" dirty="0" err="1"/>
              <a:t>nconst</a:t>
            </a:r>
            <a:r>
              <a:rPr lang="en-GB" sz="1600" dirty="0"/>
              <a:t>’ values, films (along with their release years, </a:t>
            </a:r>
            <a:r>
              <a:rPr lang="en-GB" sz="1600" dirty="0" err="1"/>
              <a:t>tconsts</a:t>
            </a:r>
            <a:r>
              <a:rPr lang="en-GB" sz="1600" dirty="0"/>
              <a:t>, ratings, ratings mean/standard deviations)</a:t>
            </a:r>
          </a:p>
          <a:p>
            <a:pPr lvl="1"/>
            <a:r>
              <a:rPr lang="en-GB" sz="1600" dirty="0"/>
              <a:t>Model Gradient – gradient of ratings trendline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04EF1-02F6-4AED-AB06-AE44A162CB3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GB" sz="1800" dirty="0" err="1"/>
              <a:t>md_RatingModel</a:t>
            </a:r>
            <a:endParaRPr lang="en-GB" sz="1800" dirty="0"/>
          </a:p>
          <a:p>
            <a:pPr lvl="1"/>
            <a:r>
              <a:rPr lang="en-GB" sz="1400" dirty="0"/>
              <a:t>Incomplete</a:t>
            </a:r>
          </a:p>
          <a:p>
            <a:pPr lvl="1"/>
            <a:r>
              <a:rPr lang="en-GB" sz="1400" dirty="0"/>
              <a:t>Will hold all the rating models generated for an actor</a:t>
            </a:r>
          </a:p>
          <a:p>
            <a:r>
              <a:rPr lang="en-GB" sz="1800" dirty="0" err="1"/>
              <a:t>md_secondary_actors</a:t>
            </a:r>
            <a:endParaRPr lang="en-GB" sz="1800" dirty="0"/>
          </a:p>
          <a:p>
            <a:pPr lvl="1"/>
            <a:r>
              <a:rPr lang="en-GB" sz="1400" dirty="0"/>
              <a:t>Lists every secondary actor</a:t>
            </a:r>
          </a:p>
          <a:p>
            <a:pPr lvl="1"/>
            <a:r>
              <a:rPr lang="en-GB" sz="1400" dirty="0"/>
              <a:t>Tracks actor name, all their </a:t>
            </a:r>
            <a:r>
              <a:rPr lang="en-GB" sz="1400" dirty="0" err="1"/>
              <a:t>nconst</a:t>
            </a:r>
            <a:r>
              <a:rPr lang="en-GB" sz="1400" dirty="0"/>
              <a:t> values, start/end years</a:t>
            </a:r>
          </a:p>
          <a:p>
            <a:pPr lvl="1"/>
            <a:r>
              <a:rPr lang="en-GB" sz="1400" dirty="0"/>
              <a:t>For each fil: </a:t>
            </a:r>
            <a:r>
              <a:rPr lang="en-GB" sz="1400" dirty="0" err="1"/>
              <a:t>tconst</a:t>
            </a:r>
            <a:r>
              <a:rPr lang="en-GB" sz="1400" dirty="0"/>
              <a:t>, relative film scores, film years, relative actor scores (individual, mean and std)</a:t>
            </a:r>
          </a:p>
          <a:p>
            <a:r>
              <a:rPr lang="en-GB" sz="1800" dirty="0" err="1"/>
              <a:t>md_title_principals_reduced</a:t>
            </a:r>
            <a:endParaRPr lang="en-GB" sz="1800" dirty="0"/>
          </a:p>
          <a:p>
            <a:pPr lvl="1"/>
            <a:r>
              <a:rPr lang="en-GB" sz="1400" dirty="0"/>
              <a:t>The </a:t>
            </a:r>
            <a:r>
              <a:rPr lang="en-GB" sz="1400" dirty="0" err="1"/>
              <a:t>dataframe</a:t>
            </a:r>
            <a:r>
              <a:rPr lang="en-GB" sz="1400" dirty="0"/>
              <a:t> [</a:t>
            </a:r>
            <a:r>
              <a:rPr lang="en-GB" sz="1400" dirty="0" err="1"/>
              <a:t>df_title_principles</a:t>
            </a:r>
            <a:r>
              <a:rPr lang="en-GB" sz="1400" dirty="0"/>
              <a:t>] reduced to only contain films related to the primary actors (for faster analysis and free-up memory down the line in the analysis)</a:t>
            </a:r>
          </a:p>
        </p:txBody>
      </p:sp>
    </p:spTree>
    <p:extLst>
      <p:ext uri="{BB962C8B-B14F-4D97-AF65-F5344CB8AC3E}">
        <p14:creationId xmlns:p14="http://schemas.microsoft.com/office/powerpoint/2010/main" val="2702802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6428-ECAD-479C-B5A1-421B72B6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Arial"/>
                <a:cs typeface="Arial"/>
              </a:rPr>
              <a:t>Requirements Spec – Funct</a:t>
            </a:r>
            <a:r>
              <a:rPr lang="en-US" dirty="0">
                <a:latin typeface="Arial"/>
                <a:cs typeface="Arial"/>
              </a:rPr>
              <a:t>ionality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EDCFD-C443-49B5-B65C-EE9A53B95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buNone/>
            </a:pPr>
            <a:r>
              <a:rPr lang="en-GB" sz="1200" dirty="0"/>
              <a:t>Must</a:t>
            </a:r>
          </a:p>
          <a:p>
            <a:r>
              <a:rPr lang="en-GB" sz="1200" dirty="0"/>
              <a:t>The model must identify “star” actors</a:t>
            </a:r>
          </a:p>
          <a:p>
            <a:r>
              <a:rPr lang="en-GB" sz="1200" dirty="0"/>
              <a:t>The model must identify “dud” actors</a:t>
            </a:r>
          </a:p>
          <a:p>
            <a:r>
              <a:rPr lang="en-GB" sz="1200" dirty="0"/>
              <a:t>The model must identify if a film is over/underperforming for an actor</a:t>
            </a:r>
          </a:p>
          <a:p>
            <a:r>
              <a:rPr lang="en-GB" sz="1200" dirty="0"/>
              <a:t>The analysis must identify if time is a factor in identifying if a film is over/underperforming for an actor</a:t>
            </a:r>
          </a:p>
          <a:p>
            <a:r>
              <a:rPr lang="en-GB" sz="1200" dirty="0"/>
              <a:t>The analysis must incorporate time in identifying if a film is over/underperforming for an actor if the analysis identifies that this is a factor</a:t>
            </a:r>
          </a:p>
          <a:p>
            <a:r>
              <a:rPr lang="en-GB" sz="1200" dirty="0"/>
              <a:t>The model must measure the effect of dud actors on films with star power</a:t>
            </a:r>
          </a:p>
          <a:p>
            <a:r>
              <a:rPr lang="en-GB" sz="1200" dirty="0"/>
              <a:t>The model must have a separate training and testing set</a:t>
            </a:r>
          </a:p>
          <a:p>
            <a:r>
              <a:rPr lang="en-GB" sz="1200" dirty="0"/>
              <a:t>The model must consider a limited set of star actors (to limit analysis scope)</a:t>
            </a:r>
          </a:p>
          <a:p>
            <a:r>
              <a:rPr lang="en-GB" sz="1200" dirty="0"/>
              <a:t>The model must produce visual results to support evaluations on singular actors/datapoints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200" dirty="0"/>
              <a:t>Should</a:t>
            </a:r>
          </a:p>
          <a:p>
            <a:r>
              <a:rPr lang="en-GB" sz="1200" dirty="0"/>
              <a:t>The model should output the certainty of results</a:t>
            </a:r>
          </a:p>
          <a:p>
            <a:r>
              <a:rPr lang="en-GB" sz="1200" dirty="0"/>
              <a:t>The model should consider the number votes a film got to reach its rating score</a:t>
            </a:r>
          </a:p>
          <a:p>
            <a:r>
              <a:rPr lang="en-GB" sz="1200" dirty="0"/>
              <a:t>The analysis should compare the different analysis methods to identify the best method</a:t>
            </a:r>
          </a:p>
          <a:p>
            <a:endParaRPr lang="en-GB" sz="1200" dirty="0"/>
          </a:p>
          <a:p>
            <a:pPr marL="0" indent="0">
              <a:buNone/>
            </a:pPr>
            <a:r>
              <a:rPr lang="en-GB" sz="1200" dirty="0"/>
              <a:t>Could</a:t>
            </a:r>
          </a:p>
          <a:p>
            <a:r>
              <a:rPr lang="en-GB" sz="1200" dirty="0"/>
              <a:t>The model could produce a scoring predictor for a film</a:t>
            </a:r>
          </a:p>
        </p:txBody>
      </p:sp>
    </p:spTree>
    <p:extLst>
      <p:ext uri="{BB962C8B-B14F-4D97-AF65-F5344CB8AC3E}">
        <p14:creationId xmlns:p14="http://schemas.microsoft.com/office/powerpoint/2010/main" val="3559515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2F47F-AF51-48B8-92D6-BBD7176D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Arial"/>
                <a:cs typeface="Arial"/>
              </a:rPr>
              <a:t>Requirements Spec – </a:t>
            </a:r>
            <a:r>
              <a:rPr lang="en-GB" sz="4400" dirty="0"/>
              <a:t>Reliability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E2DBA-C150-4324-8C40-69B334C8C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dirty="0"/>
              <a:t>Must</a:t>
            </a:r>
          </a:p>
          <a:p>
            <a:r>
              <a:rPr lang="en-GB" sz="1200" dirty="0"/>
              <a:t>The star actors selected must have enough films to create a good sample</a:t>
            </a:r>
          </a:p>
          <a:p>
            <a:r>
              <a:rPr lang="en-GB" sz="1200" dirty="0"/>
              <a:t>The analysis should explain how and why the training and test set have been selected</a:t>
            </a:r>
          </a:p>
          <a:p>
            <a:r>
              <a:rPr lang="en-GB" sz="1200" dirty="0"/>
              <a:t>Secondary actors must have enough data points to be valid to use within the model </a:t>
            </a:r>
            <a:r>
              <a:rPr lang="en-GB" sz="1200" dirty="0">
                <a:solidFill>
                  <a:srgbClr val="FF0000"/>
                </a:solidFill>
              </a:rPr>
              <a:t>(this point needs better thinking out)</a:t>
            </a:r>
          </a:p>
        </p:txBody>
      </p:sp>
    </p:spTree>
    <p:extLst>
      <p:ext uri="{BB962C8B-B14F-4D97-AF65-F5344CB8AC3E}">
        <p14:creationId xmlns:p14="http://schemas.microsoft.com/office/powerpoint/2010/main" val="1955418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6428-ECAD-479C-B5A1-421B72B6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Arial"/>
                <a:cs typeface="Arial"/>
              </a:rPr>
              <a:t>Requirements Spec – Useability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EDCFD-C443-49B5-B65C-EE9A53B95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dirty="0"/>
              <a:t>Must</a:t>
            </a:r>
          </a:p>
          <a:p>
            <a:r>
              <a:rPr lang="en-GB" sz="1200" dirty="0"/>
              <a:t>The model must produce visualisations for all results which are not a single scalar</a:t>
            </a:r>
          </a:p>
          <a:p>
            <a:pPr marL="0" indent="0">
              <a:buNone/>
            </a:pPr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Supportability, Performance</a:t>
            </a:r>
          </a:p>
        </p:txBody>
      </p:sp>
    </p:spTree>
    <p:extLst>
      <p:ext uri="{BB962C8B-B14F-4D97-AF65-F5344CB8AC3E}">
        <p14:creationId xmlns:p14="http://schemas.microsoft.com/office/powerpoint/2010/main" val="280076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6EC6-B119-4C3A-B468-1B4536C2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8080"/>
                </a:solidFill>
              </a:rPr>
              <a:t>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EABB8-FA88-4C60-883D-F5CE08095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783"/>
            <a:ext cx="5257800" cy="4776180"/>
          </a:xfrm>
        </p:spPr>
        <p:txBody>
          <a:bodyPr>
            <a:normAutofit/>
          </a:bodyPr>
          <a:lstStyle/>
          <a:p>
            <a:r>
              <a:rPr lang="en-GB" sz="1400" dirty="0"/>
              <a:t>Create star actor list</a:t>
            </a:r>
          </a:p>
          <a:p>
            <a:r>
              <a:rPr lang="en-GB" sz="1400" dirty="0"/>
              <a:t>Create calculations from data schema</a:t>
            </a:r>
          </a:p>
          <a:p>
            <a:r>
              <a:rPr lang="en-GB" sz="1400" dirty="0"/>
              <a:t>Look at the relationship between time and film rating visually</a:t>
            </a:r>
          </a:p>
          <a:p>
            <a:r>
              <a:rPr lang="en-GB" sz="1400" dirty="0"/>
              <a:t>Complete any remaining visualisation tools</a:t>
            </a:r>
          </a:p>
          <a:p>
            <a:r>
              <a:rPr lang="en-GB" sz="1400" dirty="0"/>
              <a:t>Complete analysis design and initial assets</a:t>
            </a:r>
          </a:p>
          <a:p>
            <a:r>
              <a:rPr lang="en-GB" sz="1400" dirty="0"/>
              <a:t>Update plan and contact tutor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5F18F5D-6222-4F56-8670-C88B8DD62553}"/>
              </a:ext>
            </a:extLst>
          </p:cNvPr>
          <p:cNvSpPr txBox="1">
            <a:spLocks/>
          </p:cNvSpPr>
          <p:nvPr/>
        </p:nvSpPr>
        <p:spPr>
          <a:xfrm>
            <a:off x="6098875" y="1400783"/>
            <a:ext cx="5257800" cy="4776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rgbClr val="6B6B6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rgbClr val="6B6B6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rgbClr val="6B6B6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rgbClr val="6B6B6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rgbClr val="6B6B6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 err="1">
                <a:solidFill>
                  <a:srgbClr val="008080"/>
                </a:solidFill>
              </a:rPr>
              <a:t>Misc</a:t>
            </a:r>
            <a:r>
              <a:rPr lang="en-GB" sz="1400" b="1" dirty="0">
                <a:solidFill>
                  <a:srgbClr val="008080"/>
                </a:solidFill>
              </a:rPr>
              <a:t> tasks</a:t>
            </a:r>
          </a:p>
          <a:p>
            <a:r>
              <a:rPr lang="en-GB" sz="1400" dirty="0"/>
              <a:t>Table name tightening</a:t>
            </a:r>
          </a:p>
          <a:p>
            <a:r>
              <a:rPr lang="en-GB" sz="1400" dirty="0"/>
              <a:t>Variable name tightening</a:t>
            </a:r>
          </a:p>
          <a:p>
            <a:r>
              <a:rPr lang="en-GB" sz="1400" dirty="0"/>
              <a:t>Understand why there are multiple </a:t>
            </a:r>
            <a:r>
              <a:rPr lang="en-GB" sz="1400" dirty="0" err="1"/>
              <a:t>nconst</a:t>
            </a:r>
            <a:r>
              <a:rPr lang="en-GB" sz="1400" dirty="0"/>
              <a:t> values for actors</a:t>
            </a:r>
          </a:p>
          <a:p>
            <a:pPr lvl="1"/>
            <a:r>
              <a:rPr lang="en-GB" sz="1000" dirty="0"/>
              <a:t>Document fix applied and process for understanding phenomenon</a:t>
            </a:r>
          </a:p>
          <a:p>
            <a:r>
              <a:rPr lang="en-GB" sz="1400" dirty="0"/>
              <a:t>Document process up to version 0.0.6 and reason for the changes made after this point</a:t>
            </a:r>
          </a:p>
          <a:p>
            <a:r>
              <a:rPr lang="en-GB" sz="1400" dirty="0"/>
              <a:t>Update code to </a:t>
            </a:r>
            <a:r>
              <a:rPr lang="en-GB" sz="1400" dirty="0" err="1"/>
              <a:t>spyder</a:t>
            </a:r>
            <a:endParaRPr lang="en-GB" sz="1400" dirty="0"/>
          </a:p>
          <a:p>
            <a:r>
              <a:rPr lang="en-GB" sz="1400" dirty="0"/>
              <a:t>Change the overall “relative actor score – mean” of a film to the “relative film score”. This will help differentiate scores between primary actor, films and secondary actors</a:t>
            </a:r>
          </a:p>
          <a:p>
            <a:pPr marL="0" indent="0">
              <a:buNone/>
            </a:pPr>
            <a:r>
              <a:rPr lang="en-GB" sz="1400" b="1" dirty="0">
                <a:solidFill>
                  <a:srgbClr val="008080"/>
                </a:solidFill>
              </a:rPr>
              <a:t>Code sections to fix</a:t>
            </a:r>
          </a:p>
          <a:p>
            <a:r>
              <a:rPr lang="en-GB" sz="1400" dirty="0" err="1"/>
              <a:t>md_film_scores</a:t>
            </a:r>
            <a:r>
              <a:rPr lang="en-GB" sz="1400" dirty="0"/>
              <a:t> requires a </a:t>
            </a:r>
            <a:r>
              <a:rPr lang="en-GB" sz="1400" dirty="0" err="1"/>
              <a:t>relister</a:t>
            </a:r>
            <a:r>
              <a:rPr lang="en-GB" sz="1400" dirty="0"/>
              <a:t> call, however given the length of the DF this could be problematic. Recommend a run AND SAVE later with a timer inserted in to the method</a:t>
            </a:r>
          </a:p>
          <a:p>
            <a:pPr lvl="1"/>
            <a:r>
              <a:rPr lang="en-GB" sz="1000" dirty="0"/>
              <a:t>Also a look at if this table is even </a:t>
            </a:r>
            <a:r>
              <a:rPr lang="en-GB" sz="1000"/>
              <a:t>really needed</a:t>
            </a: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496043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E4999-6176-472E-B3DC-0F6A87A4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33119-90E2-4231-87F3-42A25FE9A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1800" dirty="0"/>
              <a:t>Import Modules and CSVs</a:t>
            </a:r>
          </a:p>
          <a:p>
            <a:r>
              <a:rPr lang="en-GB" sz="1800" dirty="0"/>
              <a:t>Reset and Define </a:t>
            </a:r>
            <a:r>
              <a:rPr lang="en-GB" sz="1800" dirty="0" err="1"/>
              <a:t>Metatables</a:t>
            </a:r>
            <a:r>
              <a:rPr lang="en-GB" sz="1800" dirty="0"/>
              <a:t> and General Variables/Methods</a:t>
            </a:r>
          </a:p>
          <a:p>
            <a:r>
              <a:rPr lang="en-GB" sz="1800" dirty="0"/>
              <a:t>General Methods</a:t>
            </a:r>
          </a:p>
          <a:p>
            <a:r>
              <a:rPr lang="en-GB" sz="1800" dirty="0" err="1"/>
              <a:t>md_PrimaryActorsList</a:t>
            </a:r>
            <a:r>
              <a:rPr lang="en-GB" sz="1800" dirty="0"/>
              <a:t> - Step 1</a:t>
            </a:r>
          </a:p>
          <a:p>
            <a:r>
              <a:rPr lang="en-GB" sz="1800" dirty="0" err="1"/>
              <a:t>md_PrimaryActorsList</a:t>
            </a:r>
            <a:r>
              <a:rPr lang="en-GB" sz="1800" dirty="0"/>
              <a:t> - Step 2</a:t>
            </a:r>
          </a:p>
          <a:p>
            <a:r>
              <a:rPr lang="en-GB" sz="1800" dirty="0"/>
              <a:t>Generate Actor Metadata</a:t>
            </a:r>
          </a:p>
          <a:p>
            <a:r>
              <a:rPr lang="en-GB" sz="1800" dirty="0"/>
              <a:t>Generate actor to film metadata</a:t>
            </a:r>
          </a:p>
          <a:p>
            <a:r>
              <a:rPr lang="en-GB" sz="1800" dirty="0" err="1"/>
              <a:t>md_film_scores</a:t>
            </a:r>
            <a:r>
              <a:rPr lang="en-GB" sz="1800" dirty="0"/>
              <a:t> - Step 1</a:t>
            </a:r>
          </a:p>
          <a:p>
            <a:pPr lvl="1"/>
            <a:r>
              <a:rPr lang="en-GB" sz="1400" dirty="0"/>
              <a:t>30 min </a:t>
            </a:r>
          </a:p>
          <a:p>
            <a:r>
              <a:rPr lang="en-GB" sz="1800" dirty="0" err="1"/>
              <a:t>md_film_scores</a:t>
            </a:r>
            <a:r>
              <a:rPr lang="en-GB" sz="1800" dirty="0"/>
              <a:t> - Step 2</a:t>
            </a:r>
          </a:p>
          <a:p>
            <a:pPr lvl="1"/>
            <a:r>
              <a:rPr lang="en-GB" sz="1400" dirty="0"/>
              <a:t>20 secs</a:t>
            </a:r>
          </a:p>
          <a:p>
            <a:r>
              <a:rPr lang="en-GB" sz="1800" dirty="0"/>
              <a:t>collect Secondary Actor Metadata - Step 1</a:t>
            </a:r>
          </a:p>
          <a:p>
            <a:pPr lvl="1"/>
            <a:r>
              <a:rPr lang="en-GB" sz="1400" dirty="0"/>
              <a:t>Full run – 4 hours</a:t>
            </a:r>
          </a:p>
          <a:p>
            <a:r>
              <a:rPr lang="en-GB" sz="1800" dirty="0"/>
              <a:t>collect Secondary Actor Metadata - Step 2</a:t>
            </a:r>
          </a:p>
          <a:p>
            <a:pPr lvl="1"/>
            <a:r>
              <a:rPr lang="en-GB" sz="1400" dirty="0"/>
              <a:t>Full run - 6 hours?</a:t>
            </a:r>
          </a:p>
          <a:p>
            <a:r>
              <a:rPr lang="en-GB" sz="1800" dirty="0"/>
              <a:t>collect Secondary Actor Metadata - Step 3</a:t>
            </a:r>
          </a:p>
          <a:p>
            <a:pPr lvl="1"/>
            <a:r>
              <a:rPr lang="en-GB" sz="1400" dirty="0"/>
              <a:t>20 secs</a:t>
            </a:r>
          </a:p>
          <a:p>
            <a:r>
              <a:rPr lang="en-GB" sz="1800"/>
              <a:t>Step 4</a:t>
            </a:r>
          </a:p>
          <a:p>
            <a:pPr lvl="1"/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445433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BB786-56C5-4A23-8D88-AF5E572BF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7D788-AA5F-46A3-960E-9F481FF89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9BD26-B917-4345-A150-2E966FE3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42108-C29B-4D90-B70C-0A46BD66B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Primary BQs:</a:t>
            </a:r>
          </a:p>
          <a:p>
            <a:r>
              <a:rPr lang="en-GB" dirty="0">
                <a:solidFill>
                  <a:schemeClr val="tx1"/>
                </a:solidFill>
              </a:rPr>
              <a:t>Are there actors with “star power” who herald success for their films?</a:t>
            </a:r>
          </a:p>
          <a:p>
            <a:r>
              <a:rPr lang="en-GB" dirty="0">
                <a:solidFill>
                  <a:schemeClr val="tx1"/>
                </a:solidFill>
              </a:rPr>
              <a:t>Are there dud actors who herald failure for their films?</a:t>
            </a:r>
          </a:p>
          <a:p>
            <a:r>
              <a:rPr lang="en-GB" dirty="0">
                <a:solidFill>
                  <a:schemeClr val="tx1"/>
                </a:solidFill>
              </a:rPr>
              <a:t>What is the effect of dud actors on films with “star power”?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Secondary BQs (second phase):</a:t>
            </a:r>
          </a:p>
          <a:p>
            <a:r>
              <a:rPr lang="en-GB" dirty="0">
                <a:solidFill>
                  <a:schemeClr val="tx1"/>
                </a:solidFill>
              </a:rPr>
              <a:t>How is this effected by genre?</a:t>
            </a:r>
          </a:p>
          <a:p>
            <a:r>
              <a:rPr lang="en-GB" dirty="0">
                <a:solidFill>
                  <a:schemeClr val="tx1"/>
                </a:solidFill>
              </a:rPr>
              <a:t>Can we create a scoring predictor?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365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7EA8F-05F0-4888-B718-C8784FE53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Schema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26FA35C-1DCC-4F26-B824-AA64E4B67F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249009"/>
              </p:ext>
            </p:extLst>
          </p:nvPr>
        </p:nvGraphicFramePr>
        <p:xfrm>
          <a:off x="318891" y="1288455"/>
          <a:ext cx="2332681" cy="670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2681">
                  <a:extLst>
                    <a:ext uri="{9D8B030D-6E8A-4147-A177-3AD203B41FA5}">
                      <a16:colId xmlns:a16="http://schemas.microsoft.com/office/drawing/2014/main" val="3788345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Primary Actor – ID (</a:t>
                      </a:r>
                      <a:r>
                        <a:rPr lang="en-GB" dirty="0" err="1"/>
                        <a:t>name.basics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36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Mined from name basics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872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275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Basic Info </a:t>
                      </a:r>
                      <a:r>
                        <a:rPr lang="en-GB" dirty="0">
                          <a:solidFill>
                            <a:srgbClr val="C00000"/>
                          </a:solidFill>
                        </a:rPr>
                        <a:t>(not implemented yet)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320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rgbClr val="008000"/>
                          </a:solidFill>
                        </a:rPr>
                        <a:t>Rel</a:t>
                      </a:r>
                      <a:r>
                        <a:rPr lang="en-GB" dirty="0">
                          <a:solidFill>
                            <a:srgbClr val="008000"/>
                          </a:solidFill>
                        </a:rPr>
                        <a:t> IDs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576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8000"/>
                          </a:solidFill>
                        </a:rPr>
                        <a:t>Rating – 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03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8000"/>
                          </a:solidFill>
                        </a:rPr>
                        <a:t>Rating – Std Dev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384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1F922E"/>
                          </a:solidFill>
                        </a:rPr>
                        <a:t>Start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169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1F922E"/>
                          </a:solidFill>
                        </a:rPr>
                        <a:t>Final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518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1F922E"/>
                          </a:solidFill>
                        </a:rPr>
                        <a:t>Films Pre- Training Cut 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77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1F922E"/>
                          </a:solidFill>
                        </a:rPr>
                        <a:t>Films Post- Training Cut 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359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8000"/>
                          </a:solidFill>
                        </a:rPr>
                        <a:t>Per Unique Relationship –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994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008000"/>
                          </a:solidFill>
                        </a:rPr>
                        <a:t>Film Primary Actor Rating – 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1425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F9CB93E-E003-4471-948F-D4039EF528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0617264"/>
              </p:ext>
            </p:extLst>
          </p:nvPr>
        </p:nvGraphicFramePr>
        <p:xfrm>
          <a:off x="5155811" y="1289050"/>
          <a:ext cx="1880378" cy="486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378">
                  <a:extLst>
                    <a:ext uri="{9D8B030D-6E8A-4147-A177-3AD203B41FA5}">
                      <a16:colId xmlns:a16="http://schemas.microsoft.com/office/drawing/2014/main" val="3788345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Secondary Actor – ID (NA)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36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4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275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Basic 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320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rgbClr val="008000"/>
                          </a:solidFill>
                        </a:rPr>
                        <a:t>Per Unique Relationship –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03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C00000"/>
                          </a:solidFill>
                        </a:rPr>
                        <a:t>Per Unique Relationship – 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384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008000"/>
                          </a:solidFill>
                        </a:rPr>
                        <a:t>Film Primary Actor Rating – 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169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776021"/>
                  </a:ext>
                </a:extLst>
              </a:tr>
            </a:tbl>
          </a:graphicData>
        </a:graphic>
      </p:graphicFrame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D9CA13E5-0FE9-4AEE-B8C2-415F14BA45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063309"/>
              </p:ext>
            </p:extLst>
          </p:nvPr>
        </p:nvGraphicFramePr>
        <p:xfrm>
          <a:off x="7177628" y="1289050"/>
          <a:ext cx="1762125" cy="3778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125">
                  <a:extLst>
                    <a:ext uri="{9D8B030D-6E8A-4147-A177-3AD203B41FA5}">
                      <a16:colId xmlns:a16="http://schemas.microsoft.com/office/drawing/2014/main" val="3788345089"/>
                    </a:ext>
                  </a:extLst>
                </a:gridCol>
              </a:tblGrid>
              <a:tr h="644525">
                <a:tc>
                  <a:txBody>
                    <a:bodyPr/>
                    <a:lstStyle/>
                    <a:p>
                      <a:r>
                        <a:rPr lang="en-GB" dirty="0"/>
                        <a:t>Film –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36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275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9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Genre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511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1F922E"/>
                          </a:solidFill>
                        </a:rPr>
                        <a:t>Primary Actor Rating – 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320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1F922E"/>
                          </a:solidFill>
                        </a:rPr>
                        <a:t>Primary Actor Rating – Std Dev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03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384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169359"/>
                  </a:ext>
                </a:extLst>
              </a:tr>
            </a:tbl>
          </a:graphicData>
        </a:graphic>
      </p:graphicFrame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55A95D99-7B2B-48B9-A954-77761A3C26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7949179"/>
              </p:ext>
            </p:extLst>
          </p:nvPr>
        </p:nvGraphicFramePr>
        <p:xfrm>
          <a:off x="9081191" y="1288455"/>
          <a:ext cx="1588968" cy="468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968">
                  <a:extLst>
                    <a:ext uri="{9D8B030D-6E8A-4147-A177-3AD203B41FA5}">
                      <a16:colId xmlns:a16="http://schemas.microsoft.com/office/drawing/2014/main" val="3788345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Primary Actor Cohort (NA)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36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8000"/>
                          </a:solidFill>
                        </a:rPr>
                        <a:t>Start Year – 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275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008000"/>
                          </a:solidFill>
                        </a:rPr>
                        <a:t>Start Year – Std Dev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320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8000"/>
                          </a:solidFill>
                        </a:rPr>
                        <a:t>End Year – 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03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008000"/>
                          </a:solidFill>
                        </a:rPr>
                        <a:t>End Year – Std Dev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384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1F922E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169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1F922E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77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olidFill>
                          <a:srgbClr val="1F922E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359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99433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6071C0E-220C-47E0-A8FF-D2ED35B5EAE4}"/>
              </a:ext>
            </a:extLst>
          </p:cNvPr>
          <p:cNvSpPr txBox="1"/>
          <p:nvPr/>
        </p:nvSpPr>
        <p:spPr>
          <a:xfrm>
            <a:off x="4423554" y="200620"/>
            <a:ext cx="17907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Input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008000"/>
                </a:solidFill>
              </a:rPr>
              <a:t>Calculated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C00000"/>
                </a:solidFill>
              </a:rPr>
              <a:t>Out-of-Scope</a:t>
            </a:r>
          </a:p>
        </p:txBody>
      </p:sp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3FC9A073-80D2-4204-ABCC-EBF9D82C03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2199289"/>
              </p:ext>
            </p:extLst>
          </p:nvPr>
        </p:nvGraphicFramePr>
        <p:xfrm>
          <a:off x="10783022" y="1288455"/>
          <a:ext cx="207645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450">
                  <a:extLst>
                    <a:ext uri="{9D8B030D-6E8A-4147-A177-3AD203B41FA5}">
                      <a16:colId xmlns:a16="http://schemas.microsoft.com/office/drawing/2014/main" val="3788345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All Actor Cohort (NA)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36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8000"/>
                          </a:solidFill>
                        </a:rPr>
                        <a:t>Start Year – 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275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008000"/>
                          </a:solidFill>
                        </a:rPr>
                        <a:t>Start Year – Std Dev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320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8000"/>
                          </a:solidFill>
                        </a:rPr>
                        <a:t>End Year – 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03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008000"/>
                          </a:solidFill>
                        </a:rPr>
                        <a:t>End Year – Std Dev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384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1F922E"/>
                          </a:solidFill>
                        </a:rPr>
                        <a:t>RURC – Mean &amp; Std Dev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169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1F922E"/>
                          </a:solidFill>
                        </a:rPr>
                        <a:t>FPAR – Mean &amp; Std Dev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77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olidFill>
                          <a:srgbClr val="1F922E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359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994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127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7C13-5416-49D1-B7FB-75B21C00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Nomenclature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758B4-6A1D-403D-ADF9-5217093BD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Primary Actor - Actor within the top 100 actors highlighted by this study.</a:t>
            </a:r>
          </a:p>
          <a:p>
            <a:r>
              <a:rPr lang="en-GB" dirty="0"/>
              <a:t>Secondary Actor - Actors sharing films with any of the top 100 actors.</a:t>
            </a:r>
          </a:p>
          <a:p>
            <a:r>
              <a:rPr lang="en-GB" dirty="0"/>
              <a:t>Primary Actor Relative Rating</a:t>
            </a:r>
          </a:p>
          <a:p>
            <a:pPr lvl="1"/>
            <a:r>
              <a:rPr lang="en-GB" dirty="0"/>
              <a:t>Measure whether a film’s rating is better/worse then the mean for that primary actor. Calculated as:</a:t>
            </a:r>
          </a:p>
          <a:p>
            <a:pPr lvl="2"/>
            <a:r>
              <a:rPr lang="en-GB" dirty="0"/>
              <a:t>PARR = (film rating – primary actor’s mean rating) / primary actor’s rating standard dev</a:t>
            </a:r>
          </a:p>
          <a:p>
            <a:pPr marL="914400" lvl="2" indent="0">
              <a:buNone/>
            </a:pPr>
            <a:r>
              <a:rPr lang="en-GB" i="1" dirty="0"/>
              <a:t>Please note tables have different wording for variables</a:t>
            </a:r>
          </a:p>
          <a:p>
            <a:r>
              <a:rPr lang="en-GB" dirty="0"/>
              <a:t>Secondary Actor Relative Rating</a:t>
            </a:r>
          </a:p>
          <a:p>
            <a:r>
              <a:rPr lang="en-GB" dirty="0" err="1"/>
              <a:t>nconst</a:t>
            </a:r>
            <a:r>
              <a:rPr lang="en-GB" dirty="0"/>
              <a:t> – unique ‘name’ identifier for individual (multiple </a:t>
            </a:r>
            <a:r>
              <a:rPr lang="en-GB" dirty="0" err="1"/>
              <a:t>nconst</a:t>
            </a:r>
            <a:r>
              <a:rPr lang="en-GB" dirty="0"/>
              <a:t> associated with a single actor)</a:t>
            </a:r>
          </a:p>
          <a:p>
            <a:r>
              <a:rPr lang="en-GB" dirty="0" err="1"/>
              <a:t>tconst</a:t>
            </a:r>
            <a:r>
              <a:rPr lang="en-GB" dirty="0"/>
              <a:t> - unique ‘title’ identifier for a film/series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2480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2BBEA-8229-4C6A-94FC-3901473B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Potential Pitfalls in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2CEF7-E40F-46AA-9186-7B63EFC50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Bias on data set</a:t>
            </a:r>
          </a:p>
        </p:txBody>
      </p:sp>
    </p:spTree>
    <p:extLst>
      <p:ext uri="{BB962C8B-B14F-4D97-AF65-F5344CB8AC3E}">
        <p14:creationId xmlns:p14="http://schemas.microsoft.com/office/powerpoint/2010/main" val="2058329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13D27-6D94-4DAD-861F-6711D673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Potential Methods for Identifying Dud 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0968D-BEA4-456E-BE33-7960DEDA0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Per Unique Relationship, Count - If a film registers as a dud for a star actor, the supporting actor gets a point. This is accrued if a film is a dud for multiple actors</a:t>
            </a:r>
          </a:p>
          <a:p>
            <a:pPr lvl="1"/>
            <a:r>
              <a:rPr lang="en-GB" sz="1400" dirty="0"/>
              <a:t>Mean – The mean Unique Relationship Score</a:t>
            </a:r>
          </a:p>
          <a:p>
            <a:r>
              <a:rPr lang="en-GB" sz="1600" dirty="0"/>
              <a:t>Film Primary Actor Rating, Mean – The average score for “Film Primary Actor Rating – Mean” that a dud actor stars in</a:t>
            </a:r>
          </a:p>
          <a:p>
            <a:endParaRPr lang="en-GB" sz="1600" dirty="0"/>
          </a:p>
          <a:p>
            <a:pPr marL="0" indent="0">
              <a:buNone/>
            </a:pPr>
            <a:r>
              <a:rPr lang="en-GB" sz="1600" dirty="0">
                <a:solidFill>
                  <a:srgbClr val="006600"/>
                </a:solidFill>
              </a:rPr>
              <a:t>Proper thinking about the relationships at play with the above need to be considered</a:t>
            </a:r>
          </a:p>
        </p:txBody>
      </p:sp>
    </p:spTree>
    <p:extLst>
      <p:ext uri="{BB962C8B-B14F-4D97-AF65-F5344CB8AC3E}">
        <p14:creationId xmlns:p14="http://schemas.microsoft.com/office/powerpoint/2010/main" val="2342231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961E4-9BD5-4F4D-9B69-C7FE9009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FE8B9-5624-428C-B508-9723FA764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md_PrimaryActorsList</a:t>
            </a:r>
            <a:r>
              <a:rPr lang="en-GB" dirty="0"/>
              <a:t> Steps 1 &amp; 2</a:t>
            </a:r>
          </a:p>
          <a:p>
            <a:r>
              <a:rPr lang="en-GB" dirty="0"/>
              <a:t>Populates the </a:t>
            </a:r>
            <a:r>
              <a:rPr lang="en-GB" dirty="0" err="1"/>
              <a:t>md_primaryActorsList</a:t>
            </a:r>
            <a:r>
              <a:rPr lang="en-GB" dirty="0"/>
              <a:t> table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0983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B6E7-10AC-4D3B-878F-B0100D67E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F67AD-83FE-42BA-86D4-DBC478F23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8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998</TotalTime>
  <Words>1539</Words>
  <Application>Microsoft Office PowerPoint</Application>
  <PresentationFormat>Widescreen</PresentationFormat>
  <Paragraphs>202</Paragraphs>
  <Slides>17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Contents</vt:lpstr>
      <vt:lpstr>Project Intro</vt:lpstr>
      <vt:lpstr>Business Questions</vt:lpstr>
      <vt:lpstr>Data Schema</vt:lpstr>
      <vt:lpstr>Nomenclature</vt:lpstr>
      <vt:lpstr>Potential Pitfalls in Analysis</vt:lpstr>
      <vt:lpstr>Potential Methods for Identifying Dud Actors</vt:lpstr>
      <vt:lpstr>Methodology</vt:lpstr>
      <vt:lpstr>PowerPoint Presentation</vt:lpstr>
      <vt:lpstr>IMDB – Data Schema https://www.imdb.com/interfaces/ Below is a list of the IMDB databases used and their relevant columns used in the study </vt:lpstr>
      <vt:lpstr>FG – Data Schema md -&gt; metadata Below is a list of the tables of generated “meta-data” used in this project </vt:lpstr>
      <vt:lpstr>FG – Data Schema md -&gt; metadata</vt:lpstr>
      <vt:lpstr>Requirements Spec – Functionality</vt:lpstr>
      <vt:lpstr>Requirements Spec – Reliability</vt:lpstr>
      <vt:lpstr>Requirements Spec – Useability</vt:lpstr>
      <vt:lpstr>Project Plan</vt:lpstr>
      <vt:lpstr>Run Times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Fabio Greenwood</dc:creator>
  <cp:lastModifiedBy>Fabio Greenwood</cp:lastModifiedBy>
  <cp:revision>127</cp:revision>
  <dcterms:created xsi:type="dcterms:W3CDTF">2013-07-15T20:26:40Z</dcterms:created>
  <dcterms:modified xsi:type="dcterms:W3CDTF">2022-02-21T00:18:00Z</dcterms:modified>
</cp:coreProperties>
</file>