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0" r:id="rId12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CAE"/>
    <a:srgbClr val="FFFF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BFE3C-D60A-46F5-B933-AEBC5032A655}" v="8" dt="2023-04-28T19:35:28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ábio Henrique Araújo" userId="0e760f1169909cab" providerId="LiveId" clId="{18BBFE3C-D60A-46F5-B933-AEBC5032A655}"/>
    <pc:docChg chg="modSld">
      <pc:chgData name="Fábio Henrique Araújo" userId="0e760f1169909cab" providerId="LiveId" clId="{18BBFE3C-D60A-46F5-B933-AEBC5032A655}" dt="2023-04-28T19:35:28.659" v="7" actId="120"/>
      <pc:docMkLst>
        <pc:docMk/>
      </pc:docMkLst>
      <pc:sldChg chg="modSp">
        <pc:chgData name="Fábio Henrique Araújo" userId="0e760f1169909cab" providerId="LiveId" clId="{18BBFE3C-D60A-46F5-B933-AEBC5032A655}" dt="2023-04-28T19:35:28.659" v="7" actId="120"/>
        <pc:sldMkLst>
          <pc:docMk/>
          <pc:sldMk cId="0" sldId="275"/>
        </pc:sldMkLst>
        <pc:spChg chg="mod">
          <ac:chgData name="Fábio Henrique Araújo" userId="0e760f1169909cab" providerId="LiveId" clId="{18BBFE3C-D60A-46F5-B933-AEBC5032A655}" dt="2023-04-28T19:35:28.659" v="7" actId="120"/>
          <ac:spMkLst>
            <pc:docMk/>
            <pc:sldMk cId="0" sldId="275"/>
            <ac:spMk id="11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881080" y="6400440"/>
            <a:ext cx="41263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808080"/>
                </a:solidFill>
                <a:latin typeface="Calibri"/>
                <a:ea typeface="DejaVu Sans"/>
              </a:rPr>
              <a:t>Universidade Feevale | www.feevale.br/digital | (51) 3586 8800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0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1981080"/>
            <a:ext cx="8991000" cy="13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4000" b="1" strike="noStrike" cap="all" spc="-1" dirty="0">
                <a:solidFill>
                  <a:srgbClr val="404040"/>
                </a:solidFill>
                <a:latin typeface="Calibri"/>
              </a:rPr>
              <a:t>MACROS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914400" y="3337200"/>
            <a:ext cx="853380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pt-BR" sz="2600" b="0" strike="noStrike" spc="-1" dirty="0">
                <a:solidFill>
                  <a:srgbClr val="595959"/>
                </a:solidFill>
                <a:latin typeface="Calibri"/>
              </a:rPr>
              <a:t>Usando substituições por macros para facilitar a programação</a:t>
            </a:r>
            <a:endParaRPr lang="pt-BR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995760" y="4464000"/>
            <a:ext cx="4054542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808080"/>
                </a:solidFill>
                <a:latin typeface="Calibri"/>
                <a:ea typeface="DejaVu Sans"/>
              </a:rPr>
              <a:t>Prof</a:t>
            </a:r>
            <a:r>
              <a:rPr lang="pt-BR" sz="18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 </a:t>
            </a:r>
            <a:r>
              <a:rPr lang="pt-BR" sz="1800" b="0" strike="noStrike" spc="-1" dirty="0" err="1">
                <a:solidFill>
                  <a:srgbClr val="808080"/>
                </a:solidFill>
                <a:latin typeface="Calibri"/>
                <a:ea typeface="DejaVu Sans"/>
              </a:rPr>
              <a:t>Dr</a:t>
            </a:r>
            <a:r>
              <a:rPr lang="pt-BR" sz="18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 Ricardo Ferreira de Oliveira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REFERÊNCIAS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09480" y="1600200"/>
            <a:ext cx="1097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000" spc="-1" dirty="0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DIVERIO, </a:t>
            </a:r>
            <a:r>
              <a:rPr lang="pt-BR" sz="2000" spc="-1" dirty="0" err="1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Tiarajú</a:t>
            </a:r>
            <a:r>
              <a:rPr lang="pt-BR" sz="2000" spc="-1" dirty="0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; MENEZES, Paulo </a:t>
            </a:r>
            <a:r>
              <a:rPr lang="pt-BR" sz="2000" spc="-1" dirty="0" err="1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Blauth</a:t>
            </a:r>
            <a:r>
              <a:rPr lang="pt-BR" sz="2000" spc="-1" dirty="0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. </a:t>
            </a:r>
            <a:r>
              <a:rPr lang="pt-BR" sz="2000" b="1" spc="-1" dirty="0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Teoria da computação</a:t>
            </a:r>
            <a:r>
              <a:rPr lang="pt-BR" sz="2000" spc="-1" dirty="0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: máquinas universais e </a:t>
            </a:r>
            <a:r>
              <a:rPr lang="pt-BR" sz="2000" spc="-1" dirty="0" err="1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computabilidade</a:t>
            </a:r>
            <a:r>
              <a:rPr lang="pt-BR" sz="2000" spc="-1" dirty="0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. Porto Alegre: </a:t>
            </a:r>
            <a:r>
              <a:rPr lang="pt-BR" sz="2000" spc="-1" dirty="0" err="1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Bookman</a:t>
            </a:r>
            <a:r>
              <a:rPr lang="pt-BR" sz="2000" spc="-1" dirty="0"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, 2011. (Livros didáticos informática UFRGS 5) [Recurso Eletrônico/Biblioteca Virtual Universitária].</a:t>
            </a:r>
          </a:p>
          <a:p>
            <a:pPr algn="just">
              <a:spcBef>
                <a:spcPts val="561"/>
              </a:spcBef>
            </a:pPr>
            <a:endParaRPr lang="pt-BR" sz="2000" spc="-1" dirty="0">
              <a:latin typeface="Calibri" panose="020F0502020204030204" pitchFamily="34" charset="0"/>
              <a:ea typeface="Microsoft YaHei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MACROS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73854" y="1298858"/>
            <a:ext cx="10751247" cy="4555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Programas podem ser tratados como macros. É fácil construir macros e o uso delas facilita a programação em máquina Norma.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exemplo, o programa iterativo para zerar o registrador A: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Até A=0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Faça (A:=A+1)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 ser construído como uma macro: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b="0" strike="noStrike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2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700156" y="4643252"/>
            <a:ext cx="2303813" cy="68876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:=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USANDO UMA MACRO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751247" cy="4555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macro que acabamos de criar pode ser usada para criarmos um programa que armazena 3 no registrador A: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A:=0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A:=A+1</a:t>
            </a:r>
          </a:p>
          <a:p>
            <a:pPr algn="just"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A:=A+1</a:t>
            </a:r>
          </a:p>
          <a:p>
            <a:pPr algn="just"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A:=A+1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CRIANDO UMA MACRO PARA A OPERAÇÃO A := A+B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751247" cy="4555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Agora queremos criar uma macro para realizar a operação A := A+B preservando o valor de B.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programa iterativo (repare que já estamos usando uma macro para zerar o C) seria: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C:=0;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até B=0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faça (A:=A+1;C:=C+1;B:=B-1);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até C=0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Faça (B:=B+1; C:=C-1);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Nossa macro poderia usar a notação: </a:t>
            </a:r>
          </a:p>
        </p:txBody>
      </p:sp>
      <p:sp>
        <p:nvSpPr>
          <p:cNvPr id="4" name="Retângulo 3"/>
          <p:cNvSpPr/>
          <p:nvPr/>
        </p:nvSpPr>
        <p:spPr>
          <a:xfrm>
            <a:off x="5391397" y="5082639"/>
            <a:ext cx="3811979" cy="68876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:= A+B usando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USANDO AS MACROS PARA SIMPLIFICAR A MULTIPLICAÇÃO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751247" cy="4555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material visto anteriormente, vimos como efetuar a multiplicação. Agora iremos usar nossas macros para criar uma nova macro: uma macro para multiplicação.  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C:=0;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até A=0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faça (C:=C+1;A:=A-1);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até C=0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Faça (A:=A+B usando D; C:=C-1);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Nossa macro poderia usar a notação: </a:t>
            </a:r>
          </a:p>
        </p:txBody>
      </p:sp>
      <p:sp>
        <p:nvSpPr>
          <p:cNvPr id="4" name="Retângulo 3"/>
          <p:cNvSpPr/>
          <p:nvPr/>
        </p:nvSpPr>
        <p:spPr>
          <a:xfrm>
            <a:off x="5391397" y="5082639"/>
            <a:ext cx="5510151" cy="68876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:= </a:t>
            </a:r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AxB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usando C,D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MACRO PARA TESTAR SE UM REGISTRADOR É PRIMO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751247" cy="4555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Criaremos agora, uma macro para testar se um número é primo.  Nesta macro representaremos o resultado como valores booleanos verdadeiro e falso que podem ser um valor 0 ou 1 em qualquer registrador.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 A=0 então falso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senão C:=A; C:=C-1;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(se C=0 então verdadeiro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senão até </a:t>
            </a:r>
            <a:r>
              <a:rPr lang="pt-BR" sz="2400" spc="-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testa_mod</a:t>
            </a: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(A,C)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faça (C:=C-1);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C:=C-1;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(se C=0 então verdadeiro senão falso))) 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Nossa macro poderia usar a notação: </a:t>
            </a:r>
          </a:p>
        </p:txBody>
      </p:sp>
      <p:sp>
        <p:nvSpPr>
          <p:cNvPr id="4" name="Retângulo 3"/>
          <p:cNvSpPr/>
          <p:nvPr/>
        </p:nvSpPr>
        <p:spPr>
          <a:xfrm>
            <a:off x="5391397" y="5082639"/>
            <a:ext cx="5510151" cy="68876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testa_primo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 usando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MACRO PARA TESTAR SE UM REGISTRADOR É PRIMO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751247" cy="4555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Criaremos agora, uma macro para testar se um número é primo.  Nesta macro representaremos o resultado como valores booleanos verdadeiro e falso que podem ser um valor 0 ou 1 em qualquer registrador.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 A=0 então falso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senão C:=A; C:=C-1;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(se C=0 então verdadeiro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senão até </a:t>
            </a:r>
            <a:r>
              <a:rPr lang="pt-BR" sz="2400" spc="-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testa_mod</a:t>
            </a: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(A,C)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faça (C:=C-1);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C:=C-1;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(se C=0 então verdadeiro senão falso))) 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Nossa macro poderia usar a notação: </a:t>
            </a:r>
          </a:p>
        </p:txBody>
      </p:sp>
      <p:sp>
        <p:nvSpPr>
          <p:cNvPr id="4" name="Retângulo 3"/>
          <p:cNvSpPr/>
          <p:nvPr/>
        </p:nvSpPr>
        <p:spPr>
          <a:xfrm>
            <a:off x="5391397" y="5082639"/>
            <a:ext cx="5510151" cy="68876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testa_primo</a:t>
            </a:r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 usando C</a:t>
            </a:r>
          </a:p>
        </p:txBody>
      </p:sp>
      <p:sp>
        <p:nvSpPr>
          <p:cNvPr id="5" name="Texto explicativo em seta para a esquerda 4"/>
          <p:cNvSpPr/>
          <p:nvPr/>
        </p:nvSpPr>
        <p:spPr>
          <a:xfrm>
            <a:off x="4738256" y="2731325"/>
            <a:ext cx="6377050" cy="1900052"/>
          </a:xfrm>
          <a:prstGeom prst="leftArrowCallout">
            <a:avLst>
              <a:gd name="adj1" fmla="val 13750"/>
              <a:gd name="adj2" fmla="val 18125"/>
              <a:gd name="adj3" fmla="val 25000"/>
              <a:gd name="adj4" fmla="val 64977"/>
            </a:avLst>
          </a:prstGeom>
          <a:solidFill>
            <a:srgbClr val="CEDC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testa_mod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é uma macro que retorna verdadeiro se o resto de A por C é zero e falso caso contrário. A construção desta macro fica como exercício.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>
                <a:solidFill>
                  <a:schemeClr val="accent3">
                    <a:lumMod val="75000"/>
                  </a:schemeClr>
                </a:solidFill>
                <a:latin typeface="Calibri"/>
              </a:rPr>
              <a:t>Simuladores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275108"/>
            <a:ext cx="10751247" cy="4555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Ambos os simuladores </a:t>
            </a:r>
            <a:r>
              <a:rPr lang="pt-BR" sz="2400" b="0" strike="noStrike" spc="-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SimNorma</a:t>
            </a: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400" b="0" strike="noStrike" spc="-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SimNorma-tool</a:t>
            </a: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tem a capacidade de definição de macros.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simulador </a:t>
            </a:r>
            <a:r>
              <a:rPr lang="pt-BR" sz="2400" b="0" strike="noStrike" spc="-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SimNorma</a:t>
            </a: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só roda em máquinas de 32 bits. Por isso, se a tua máquina tem 64 bits, você deve optar, caso queira exercitar em um simulador, pelo </a:t>
            </a:r>
            <a:r>
              <a:rPr lang="pt-BR" sz="2400" b="0" strike="noStrike" spc="-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SimNorma-tool</a:t>
            </a: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simulador </a:t>
            </a:r>
            <a:r>
              <a:rPr lang="pt-BR" sz="2400" b="0" strike="noStrike" spc="-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SimNorma-tool</a:t>
            </a: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há uma programa </a:t>
            </a:r>
            <a:r>
              <a:rPr lang="pt-BR" sz="2400" b="0" strike="noStrike" spc="-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Primos_macros</a:t>
            </a: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pt-BR" sz="2400" b="0" strike="noStrike" spc="-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smn</a:t>
            </a: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ilustra as macros vistas aqui neste PPT. Neste está implementada a </a:t>
            </a:r>
            <a:r>
              <a:rPr lang="pt-BR" sz="2400" b="0" strike="noStrike" spc="-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teste_mod</a:t>
            </a: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a </a:t>
            </a:r>
            <a:r>
              <a:rPr lang="pt-BR" sz="2400" b="0" strike="noStrike" spc="-1" dirty="0" err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teste_primo</a:t>
            </a: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pt-BR" sz="2400" spc="-1" dirty="0">
              <a:solidFill>
                <a:srgbClr val="4040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pt-BR" sz="2400" b="0" strike="noStrike" spc="-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slide seguinte está uma visão de parte do programa indicando as macros.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cap="all" spc="-1" dirty="0" err="1">
                <a:solidFill>
                  <a:schemeClr val="accent3">
                    <a:lumMod val="75000"/>
                  </a:schemeClr>
                </a:solidFill>
                <a:latin typeface="Calibri"/>
              </a:rPr>
              <a:t>SimNorma-tool</a:t>
            </a:r>
            <a:endParaRPr lang="pt-BR" sz="3200" b="1" strike="noStrike" spc="-1" dirty="0">
              <a:solidFill>
                <a:schemeClr val="accent3">
                  <a:lumMod val="75000"/>
                </a:schemeClr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5466" y="581891"/>
            <a:ext cx="6368179" cy="534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o explicativo em seta para a esquerda 4"/>
          <p:cNvSpPr/>
          <p:nvPr/>
        </p:nvSpPr>
        <p:spPr>
          <a:xfrm flipH="1">
            <a:off x="1436916" y="1520043"/>
            <a:ext cx="3610097" cy="653142"/>
          </a:xfrm>
          <a:prstGeom prst="leftArrowCallout">
            <a:avLst>
              <a:gd name="adj1" fmla="val 28296"/>
              <a:gd name="adj2" fmla="val 32671"/>
              <a:gd name="adj3" fmla="val 25000"/>
              <a:gd name="adj4" fmla="val 64977"/>
            </a:avLst>
          </a:prstGeom>
          <a:solidFill>
            <a:srgbClr val="CEDC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teste_mod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6" name="Texto explicativo em seta para a esquerda 5"/>
          <p:cNvSpPr/>
          <p:nvPr/>
        </p:nvSpPr>
        <p:spPr>
          <a:xfrm flipH="1">
            <a:off x="1411183" y="4783777"/>
            <a:ext cx="3610097" cy="653142"/>
          </a:xfrm>
          <a:prstGeom prst="leftArrowCallout">
            <a:avLst>
              <a:gd name="adj1" fmla="val 28296"/>
              <a:gd name="adj2" fmla="val 32671"/>
              <a:gd name="adj3" fmla="val 25000"/>
              <a:gd name="adj4" fmla="val 64977"/>
            </a:avLst>
          </a:prstGeom>
          <a:solidFill>
            <a:srgbClr val="CEDC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Programa</a:t>
            </a:r>
          </a:p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principal </a:t>
            </a:r>
          </a:p>
        </p:txBody>
      </p:sp>
      <p:sp>
        <p:nvSpPr>
          <p:cNvPr id="7" name="Texto explicativo em seta para a esquerda 6"/>
          <p:cNvSpPr/>
          <p:nvPr/>
        </p:nvSpPr>
        <p:spPr>
          <a:xfrm flipH="1">
            <a:off x="1409211" y="3333009"/>
            <a:ext cx="3610097" cy="653142"/>
          </a:xfrm>
          <a:prstGeom prst="leftArrowCallout">
            <a:avLst>
              <a:gd name="adj1" fmla="val 28296"/>
              <a:gd name="adj2" fmla="val 32671"/>
              <a:gd name="adj3" fmla="val 25000"/>
              <a:gd name="adj4" fmla="val 64977"/>
            </a:avLst>
          </a:prstGeom>
          <a:solidFill>
            <a:srgbClr val="CEDC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teste_primo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</TotalTime>
  <Words>722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Feevale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Gabriel Ew Baccarin</dc:creator>
  <dc:description/>
  <cp:lastModifiedBy>Fábio Henrique Araújo</cp:lastModifiedBy>
  <cp:revision>199</cp:revision>
  <dcterms:created xsi:type="dcterms:W3CDTF">2018-11-29T20:08:42Z</dcterms:created>
  <dcterms:modified xsi:type="dcterms:W3CDTF">2023-04-28T19:35:35Z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Feevale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