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3" r:id="rId3"/>
    <p:sldId id="328" r:id="rId4"/>
    <p:sldId id="343" r:id="rId5"/>
    <p:sldId id="334" r:id="rId6"/>
    <p:sldId id="335" r:id="rId7"/>
    <p:sldId id="336" r:id="rId8"/>
    <p:sldId id="337" r:id="rId9"/>
    <p:sldId id="350" r:id="rId10"/>
    <p:sldId id="347" r:id="rId11"/>
    <p:sldId id="348" r:id="rId12"/>
    <p:sldId id="349" r:id="rId13"/>
    <p:sldId id="345" r:id="rId14"/>
    <p:sldId id="344" r:id="rId15"/>
    <p:sldId id="351" r:id="rId16"/>
    <p:sldId id="34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31"/>
    <a:srgbClr val="292929"/>
    <a:srgbClr val="2D99D9"/>
    <a:srgbClr val="61DAFB"/>
    <a:srgbClr val="DFF7FE"/>
    <a:srgbClr val="34495E"/>
    <a:srgbClr val="41B883"/>
    <a:srgbClr val="C3002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EF225-8BD7-9F62-50C8-C049162D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FA082-D9AB-2AE2-A896-BD681801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D48D9-D785-A23E-786B-352847D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FE21F-D035-7BC3-4F68-4F57E2BE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04B71-EF26-244F-3C78-9ECF6F17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1AD0-EE79-CEC3-297D-C16F874D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12650E-38A0-5519-3C49-B8ADE86AA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EAAC7-E3FA-95F3-3480-5CE4743B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F63AB-7B07-E959-6299-383215D7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1AE6F-ABE6-B07A-9E7F-35CAB8D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2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C8B8BB-8EE6-75A2-459E-590BAEFA8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07DE07-10D2-3EEF-E2E8-35019A6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0C3C8-28EC-659A-666F-D1EE717A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12B09-6C17-A0FB-587A-A2EE29D5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7EBFD-8A3F-F655-9E5B-2B31608A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1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E638B-3743-071E-A1C7-11CD8B15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BA4B1-267E-7110-0080-E5B065C7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FAD15-3DE0-C9E0-18BA-53EDD2B0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7DA04-7D42-01C2-D5EB-37A8E9AF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36E6F-2628-9D26-CC96-D1419D36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B0950-FFE6-A125-CA7C-BC6E6EE5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48A2E-FA02-5A4A-2872-4932B1E9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0EB19-35CB-7DC1-B1FC-C5A106AC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BA570-1695-795E-2E0E-B2FA8CAE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95B73-12AC-DF46-6F94-9A45D3AA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2553-475E-A55E-2365-E6401D2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EC3B6-E8F3-CE09-AC64-8910523C7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44E65-8ACB-202C-E4B0-B9087898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2B300-E246-D50A-7D96-FABAA02A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4085F-F663-8CAF-9324-10331486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59D0E3-4488-F5B0-6ED2-C584FE47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9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52446-4DEF-9320-7845-AA732608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EFAC1-B2A8-632D-254E-6F880E7E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97404-2758-F5E4-C707-E0492C88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A77F2B-935E-DD72-4202-E38B755A6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335ABE-A7B2-6145-15D4-4DEB0DB6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64802E-612D-50C8-303B-9E55E78E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2FE3A5-F3FF-FA1F-BA1B-B723FC2A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2ADB87-A8B9-6710-34E9-E1B124F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3A85C-9A1B-A570-7C87-613FB47D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EBB87B-893B-74F6-96FD-E0D29CB7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BD193C-0DF4-610C-45A4-D3D7866A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9021CE-E3A4-777C-FF93-E7507ADF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30B6FC-A601-CC9A-A451-355F72C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A6588-0D05-16FF-E15A-403CC38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3A407-AA59-1064-2F56-04095204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34AE6-81DC-09AC-7155-EF1F11F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18E82-38AD-2C65-7FDF-713CBF38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E9DBB4-ECB2-10AE-BB61-0E74894B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0C621-3DD1-EC0C-8E8B-A60EEB81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EAD16-1ECD-C8B5-2090-16E1D548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C2B00F-B755-8F43-8F14-582FAE8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1A71D-91BA-8294-4B10-ECC40995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5FEDE9-1C21-0989-A7BD-AE2D516CB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8D10B9-10D7-EBB1-F155-840D7525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1CD3B7-D38A-2B33-DA52-B0B754BC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76F8B-747B-A711-918F-BF934F30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E57E0E-FABB-A0C6-F41C-CDA0B94B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7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1C7E4-5AED-9F24-02E6-DC369941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061B9-7EAD-2ED6-DF94-F118822A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07CA5-156B-7F0D-24CA-ED18209D7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D8760-6A48-4D60-9A73-9A3F8E3F9A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2E74F-7F0F-25CD-9620-18513A0C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F6EB5-8612-355A-93CD-7D546C43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FC690-EDF4-4860-AF78-0C8CF786F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MDO3HzzaQUUP1OhZqVCMVb/Amazon?node-id=0%3A1&amp;t=kupGjADRPrQfZO0f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FAD6118-2134-009F-24E8-B9AE38D27996}"/>
              </a:ext>
            </a:extLst>
          </p:cNvPr>
          <p:cNvSpPr/>
          <p:nvPr/>
        </p:nvSpPr>
        <p:spPr>
          <a:xfrm flipV="1">
            <a:off x="940599" y="-2"/>
            <a:ext cx="11251401" cy="6850626"/>
          </a:xfrm>
          <a:prstGeom prst="rtTriangle">
            <a:avLst/>
          </a:prstGeom>
          <a:solidFill>
            <a:srgbClr val="C30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9C5C9F-86DC-D892-104F-E02F0213FD8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419FB-37AB-007A-DD96-A1314C47CECE}"/>
              </a:ext>
            </a:extLst>
          </p:cNvPr>
          <p:cNvSpPr txBox="1"/>
          <p:nvPr/>
        </p:nvSpPr>
        <p:spPr>
          <a:xfrm rot="16200000">
            <a:off x="-1913305" y="3331418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C3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rgbClr val="C3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93FBC332-C067-8C18-09A2-BC42C51ED1C2}"/>
              </a:ext>
            </a:extLst>
          </p:cNvPr>
          <p:cNvSpPr/>
          <p:nvPr/>
        </p:nvSpPr>
        <p:spPr>
          <a:xfrm>
            <a:off x="940596" y="3542599"/>
            <a:ext cx="11251403" cy="3308027"/>
          </a:xfrm>
          <a:prstGeom prst="triangle">
            <a:avLst>
              <a:gd name="adj" fmla="val 47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E5EA27A2-AB1D-EEBD-EAD7-D14CFDA4192A}"/>
              </a:ext>
            </a:extLst>
          </p:cNvPr>
          <p:cNvSpPr/>
          <p:nvPr/>
        </p:nvSpPr>
        <p:spPr>
          <a:xfrm rot="16200000">
            <a:off x="5786285" y="444907"/>
            <a:ext cx="6843252" cy="5968181"/>
          </a:xfrm>
          <a:prstGeom prst="triangle">
            <a:avLst>
              <a:gd name="adj" fmla="val 47413"/>
            </a:avLst>
          </a:prstGeom>
          <a:solidFill>
            <a:srgbClr val="DD00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AE90B2F-042E-F91F-9DBE-EFFF859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96" y="5715094"/>
            <a:ext cx="1328166" cy="7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gular (framework) – Wikipédia, a enciclopédia livre">
            <a:extLst>
              <a:ext uri="{FF2B5EF4-FFF2-40B4-BE49-F238E27FC236}">
                <a16:creationId xmlns:a16="http://schemas.microsoft.com/office/drawing/2014/main" id="{2D8C99CF-94C9-0AA0-1FEE-E06F3220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53" y="1666251"/>
            <a:ext cx="4117718" cy="411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CD4EFCEA-7668-0F27-3072-84CC9CBD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501E22-856E-3197-E423-8FF60AC92F5B}"/>
              </a:ext>
            </a:extLst>
          </p:cNvPr>
          <p:cNvSpPr txBox="1"/>
          <p:nvPr/>
        </p:nvSpPr>
        <p:spPr>
          <a:xfrm>
            <a:off x="1354405" y="8073"/>
            <a:ext cx="98568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Angular 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Interfaces Front-</a:t>
            </a:r>
            <a:r>
              <a:rPr lang="pt-BR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8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de repetição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ngFor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B124E8-A7AE-0C66-DC60-146F623C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87" y="2544491"/>
            <a:ext cx="6831183" cy="20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191704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de repetição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ngFor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052EF7-91A2-ECC4-7551-232F4B88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53" y="2024746"/>
            <a:ext cx="3414405" cy="28085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DBCA60-2132-4AA4-F287-7BF92890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70" y="2319912"/>
            <a:ext cx="2807120" cy="11548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62656B-B036-508B-2EFB-FDA41825FF5D}"/>
              </a:ext>
            </a:extLst>
          </p:cNvPr>
          <p:cNvSpPr txBox="1"/>
          <p:nvPr/>
        </p:nvSpPr>
        <p:spPr>
          <a:xfrm>
            <a:off x="8649841" y="2024746"/>
            <a:ext cx="26621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2. Importe o módulo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CommonModule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seguir, inclua-o em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a lista de objetos</a:t>
            </a:r>
            <a:endParaRPr lang="pt-BR" sz="1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3BF5608-F251-5EF3-58A5-879923F01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63" y="5356533"/>
            <a:ext cx="3371909" cy="12445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6C74A6C-DE3A-F490-07DB-80372D4A0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612" y="5337732"/>
            <a:ext cx="3162741" cy="1257475"/>
          </a:xfrm>
          <a:prstGeom prst="rect">
            <a:avLst/>
          </a:prstGeom>
        </p:spPr>
      </p:pic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671D4638-E41D-6C08-15F0-18F81C0B94F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888690" y="2897353"/>
            <a:ext cx="1144663" cy="5316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EA02F808-E816-D624-B23B-191154E74E8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33353" y="5966470"/>
            <a:ext cx="1566510" cy="123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341D790F-F42E-79B4-42E4-4F833D701EA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4844031" y="3441207"/>
            <a:ext cx="504478" cy="32885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FE3C983-0A66-70AF-A809-B4AB8A7917F2}"/>
              </a:ext>
            </a:extLst>
          </p:cNvPr>
          <p:cNvSpPr txBox="1"/>
          <p:nvPr/>
        </p:nvSpPr>
        <p:spPr>
          <a:xfrm>
            <a:off x="1811618" y="3452155"/>
            <a:ext cx="16723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Crie o componente 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diretiva-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AD94598-142A-7C2F-AAA5-C04316AB20CC}"/>
              </a:ext>
            </a:extLst>
          </p:cNvPr>
          <p:cNvSpPr txBox="1"/>
          <p:nvPr/>
        </p:nvSpPr>
        <p:spPr>
          <a:xfrm>
            <a:off x="10129597" y="5704859"/>
            <a:ext cx="16723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3. Crie uma lista com a diretiva *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731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79524" y="246340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de Repetição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Tarefa 03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469355-971D-1B88-FB9F-D6C777BFE031}"/>
              </a:ext>
            </a:extLst>
          </p:cNvPr>
          <p:cNvSpPr txBox="1"/>
          <p:nvPr/>
        </p:nvSpPr>
        <p:spPr>
          <a:xfrm>
            <a:off x="1944329" y="2343438"/>
            <a:ext cx="92791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Objetivo: </a:t>
            </a:r>
            <a:r>
              <a:rPr lang="pt-BR" sz="2400" dirty="0"/>
              <a:t>Neste exercício, você vai continuar o projeto iniciado nos exercícios anteriores. A tarefa é criar um </a:t>
            </a:r>
            <a:r>
              <a:rPr lang="pt-BR" sz="2400" dirty="0" err="1"/>
              <a:t>array</a:t>
            </a:r>
            <a:r>
              <a:rPr lang="pt-BR" sz="2400" dirty="0"/>
              <a:t> </a:t>
            </a:r>
            <a:r>
              <a:rPr lang="pt-BR" sz="2400" u="sng" dirty="0"/>
              <a:t>clientes</a:t>
            </a:r>
            <a:r>
              <a:rPr lang="pt-BR" sz="2400" dirty="0"/>
              <a:t> contendo três objetos e renderizar os dados desses clientes na tela utilizando a diretiva *</a:t>
            </a:r>
            <a:r>
              <a:rPr lang="pt-BR" sz="2400" dirty="0" err="1"/>
              <a:t>ngFor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4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de Atributo</a:t>
            </a:r>
          </a:p>
          <a:p>
            <a:pPr algn="ctr"/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ngstyle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2B9B45-2EBF-167E-C08F-BF1A40B8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71" y="2238093"/>
            <a:ext cx="2991267" cy="1057423"/>
          </a:xfrm>
          <a:prstGeom prst="rect">
            <a:avLst/>
          </a:prstGeom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AF8CC411-4BC4-308F-BEE2-A3E81F944CE7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271438" y="2766805"/>
            <a:ext cx="680547" cy="9384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46C409-E7EB-DEC2-E6DB-F1B417BB5446}"/>
              </a:ext>
            </a:extLst>
          </p:cNvPr>
          <p:cNvSpPr txBox="1"/>
          <p:nvPr/>
        </p:nvSpPr>
        <p:spPr>
          <a:xfrm>
            <a:off x="1730039" y="3345520"/>
            <a:ext cx="232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Crie o componente 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diretiva-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ngstyle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6ADADB-C67D-4B9D-FFC6-AC2F9C3FA3A3}"/>
              </a:ext>
            </a:extLst>
          </p:cNvPr>
          <p:cNvSpPr txBox="1"/>
          <p:nvPr/>
        </p:nvSpPr>
        <p:spPr>
          <a:xfrm>
            <a:off x="9413472" y="2083418"/>
            <a:ext cx="26621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2. Importe o módulo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CommonModule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seguir, inclua-o em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as variáveis tamanho, cor e fonte.</a:t>
            </a:r>
            <a:endParaRPr lang="pt-BR" sz="14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D9EAD4C-970E-50EE-DEC2-CA1879C0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85" y="2083418"/>
            <a:ext cx="4273297" cy="324358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353C9C2-6E64-FF16-97E8-53276FDA5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387" y="6219583"/>
            <a:ext cx="4953691" cy="5620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91FC7B0-F731-EB82-262E-2C22471A0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386" y="5183131"/>
            <a:ext cx="2972215" cy="1009791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7559F469-736B-8848-634D-DDA3EED74440}"/>
              </a:ext>
            </a:extLst>
          </p:cNvPr>
          <p:cNvCxnSpPr>
            <a:cxnSpLocks/>
            <a:stCxn id="18" idx="2"/>
            <a:endCxn id="27" idx="3"/>
          </p:cNvCxnSpPr>
          <p:nvPr/>
        </p:nvCxnSpPr>
        <p:spPr>
          <a:xfrm rot="5400000">
            <a:off x="5552607" y="4152000"/>
            <a:ext cx="361022" cy="2711033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09365858-E2E4-A732-D86D-48EED12DD340}"/>
              </a:ext>
            </a:extLst>
          </p:cNvPr>
          <p:cNvCxnSpPr>
            <a:cxnSpLocks/>
            <a:stCxn id="27" idx="2"/>
            <a:endCxn id="25" idx="1"/>
          </p:cNvCxnSpPr>
          <p:nvPr/>
        </p:nvCxnSpPr>
        <p:spPr>
          <a:xfrm rot="16200000" flipH="1">
            <a:off x="3713096" y="5371319"/>
            <a:ext cx="307688" cy="1950893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2C4607-F01F-6D4E-979F-665175F0120D}"/>
              </a:ext>
            </a:extLst>
          </p:cNvPr>
          <p:cNvSpPr txBox="1"/>
          <p:nvPr/>
        </p:nvSpPr>
        <p:spPr>
          <a:xfrm>
            <a:off x="10074602" y="5827529"/>
            <a:ext cx="1672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3. Aplique a formatação dinâmica com a diretiva [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ngStyle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08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de Atributo</a:t>
            </a:r>
          </a:p>
          <a:p>
            <a:pPr algn="ctr"/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ngclass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1B8292-6A8E-31D0-92E4-ACEE5E9A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57" y="2654397"/>
            <a:ext cx="2972215" cy="10478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2FC400-1D75-2BEB-8C57-9FC0A32D0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299" y="2001986"/>
            <a:ext cx="3490884" cy="2352718"/>
          </a:xfrm>
          <a:prstGeom prst="rect">
            <a:avLst/>
          </a:prstGeom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28C9E191-0E23-CA9E-3169-8E0197EDC85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29172" y="3178345"/>
            <a:ext cx="58412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3E25F9F2-FCE5-1AF6-FFF1-72B454FCA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039" y="4983775"/>
            <a:ext cx="3387332" cy="1105925"/>
          </a:xfrm>
          <a:prstGeom prst="rect">
            <a:avLst/>
          </a:prstGeom>
        </p:spPr>
      </p:pic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13306C29-8D81-0A4B-ED9E-9A9CDB7D5DF4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8104183" y="2980150"/>
            <a:ext cx="626109" cy="198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54D7A0F-C395-FF2A-EA09-01A497A83405}"/>
              </a:ext>
            </a:extLst>
          </p:cNvPr>
          <p:cNvSpPr txBox="1"/>
          <p:nvPr/>
        </p:nvSpPr>
        <p:spPr>
          <a:xfrm>
            <a:off x="1648700" y="3743800"/>
            <a:ext cx="238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Crie o componente 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diretiva-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ngclass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A910017-E8A2-21FC-BE6A-CB615D61A6FA}"/>
              </a:ext>
            </a:extLst>
          </p:cNvPr>
          <p:cNvSpPr txBox="1"/>
          <p:nvPr/>
        </p:nvSpPr>
        <p:spPr>
          <a:xfrm>
            <a:off x="4509336" y="4367404"/>
            <a:ext cx="3907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2. Importe o módulo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CommonModule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seguir, inclua-o em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a lista titulo com o nome das classes CSS</a:t>
            </a:r>
            <a:endParaRPr lang="pt-BR" sz="1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EC873E8-B057-CB58-E1A2-51371AA99C25}"/>
              </a:ext>
            </a:extLst>
          </p:cNvPr>
          <p:cNvSpPr txBox="1"/>
          <p:nvPr/>
        </p:nvSpPr>
        <p:spPr>
          <a:xfrm>
            <a:off x="9250867" y="6212073"/>
            <a:ext cx="2380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3. Crie as classes CSS</a:t>
            </a:r>
            <a:endParaRPr lang="pt-BR" sz="1400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1838434-F66C-A9A3-A62C-6FAC24C8E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292" y="2746755"/>
            <a:ext cx="3057952" cy="466790"/>
          </a:xfrm>
          <a:prstGeom prst="rect">
            <a:avLst/>
          </a:prstGeom>
        </p:spPr>
      </p:pic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5A554E5B-E441-03C0-5FC0-D9D4A2980010}"/>
              </a:ext>
            </a:extLst>
          </p:cNvPr>
          <p:cNvCxnSpPr>
            <a:cxnSpLocks/>
            <a:stCxn id="29" idx="2"/>
            <a:endCxn id="15" idx="0"/>
          </p:cNvCxnSpPr>
          <p:nvPr/>
        </p:nvCxnSpPr>
        <p:spPr>
          <a:xfrm rot="5400000">
            <a:off x="9334372" y="4058879"/>
            <a:ext cx="1770230" cy="795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m 39">
            <a:extLst>
              <a:ext uri="{FF2B5EF4-FFF2-40B4-BE49-F238E27FC236}">
                <a16:creationId xmlns:a16="http://schemas.microsoft.com/office/drawing/2014/main" id="{5CA4CFC7-CAAC-75BB-C2E9-E012C9EB2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31" y="6090763"/>
            <a:ext cx="3057952" cy="66684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5D07E4D-A33C-7549-09A3-1C295D62E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708" y="5304814"/>
            <a:ext cx="3825817" cy="459721"/>
          </a:xfrm>
          <a:prstGeom prst="rect">
            <a:avLst/>
          </a:prstGeom>
        </p:spPr>
      </p:pic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79EEDA94-0D79-DB7E-4A78-31B1F0EA73D3}"/>
              </a:ext>
            </a:extLst>
          </p:cNvPr>
          <p:cNvCxnSpPr>
            <a:cxnSpLocks/>
            <a:stCxn id="15" idx="1"/>
            <a:endCxn id="40" idx="3"/>
          </p:cNvCxnSpPr>
          <p:nvPr/>
        </p:nvCxnSpPr>
        <p:spPr>
          <a:xfrm rot="10800000" flipV="1">
            <a:off x="8104183" y="5536737"/>
            <a:ext cx="381856" cy="887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B7D16364-3D16-2A1D-12E6-C78392ECEA78}"/>
              </a:ext>
            </a:extLst>
          </p:cNvPr>
          <p:cNvCxnSpPr>
            <a:cxnSpLocks/>
            <a:stCxn id="40" idx="1"/>
            <a:endCxn id="42" idx="2"/>
          </p:cNvCxnSpPr>
          <p:nvPr/>
        </p:nvCxnSpPr>
        <p:spPr>
          <a:xfrm rot="10800000">
            <a:off x="3106617" y="5764535"/>
            <a:ext cx="1939614" cy="65965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4571A12-9FA6-1A63-F639-AE8757EC5F09}"/>
              </a:ext>
            </a:extLst>
          </p:cNvPr>
          <p:cNvSpPr txBox="1"/>
          <p:nvPr/>
        </p:nvSpPr>
        <p:spPr>
          <a:xfrm>
            <a:off x="1517034" y="5888907"/>
            <a:ext cx="1672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4. Aplique a formatação dinâmica com a diretiva [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ngClass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543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de </a:t>
            </a:r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Artibutos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Tarefa 04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7E5DFE-67B9-C83C-94B6-1B4DCB5EEA86}"/>
              </a:ext>
            </a:extLst>
          </p:cNvPr>
          <p:cNvSpPr txBox="1"/>
          <p:nvPr/>
        </p:nvSpPr>
        <p:spPr>
          <a:xfrm>
            <a:off x="1740311" y="2083418"/>
            <a:ext cx="93947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Objetivo: </a:t>
            </a:r>
            <a:r>
              <a:rPr lang="pt-BR" dirty="0"/>
              <a:t>Neste exercício, você vai continuar o projeto iniciado nos exercícios anteriores. A tarefa é utilizar a diretiva </a:t>
            </a:r>
            <a:r>
              <a:rPr lang="pt-BR" dirty="0" err="1"/>
              <a:t>ngClass</a:t>
            </a:r>
            <a:r>
              <a:rPr lang="pt-BR" dirty="0"/>
              <a:t> ou </a:t>
            </a:r>
            <a:r>
              <a:rPr lang="pt-BR" dirty="0" err="1"/>
              <a:t>ngStyle</a:t>
            </a:r>
            <a:r>
              <a:rPr lang="pt-BR" dirty="0"/>
              <a:t> para atribuir cores aos dados dos clientes com base na região onde residem.</a:t>
            </a:r>
          </a:p>
          <a:p>
            <a:endParaRPr lang="pt-BR" dirty="0"/>
          </a:p>
          <a:p>
            <a:r>
              <a:rPr lang="pt-BR" dirty="0"/>
              <a:t>Condições: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um cliente residir na região Sudeste, mostrar o nome os dados com a cor azul.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 residam em qualquer outra região, exibir os dados na cor vermelho.</a:t>
            </a:r>
          </a:p>
        </p:txBody>
      </p:sp>
    </p:spTree>
    <p:extLst>
      <p:ext uri="{BB962C8B-B14F-4D97-AF65-F5344CB8AC3E}">
        <p14:creationId xmlns:p14="http://schemas.microsoft.com/office/powerpoint/2010/main" val="14908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5" y="-28"/>
            <a:ext cx="4709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Hora do Desafio 4</a:t>
            </a:r>
          </a:p>
          <a:p>
            <a:pPr algn="ctr"/>
            <a:r>
              <a:rPr lang="pt-BR" sz="36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Amazon.com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D8FABF-AFD8-06E9-D627-E3E115B23A7F}"/>
              </a:ext>
            </a:extLst>
          </p:cNvPr>
          <p:cNvSpPr txBox="1"/>
          <p:nvPr/>
        </p:nvSpPr>
        <p:spPr>
          <a:xfrm>
            <a:off x="1479364" y="6388963"/>
            <a:ext cx="4077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hlinkClick r:id="rId3"/>
              </a:rPr>
              <a:t>https://www.figma.com/design/MDO3HzzaQUUP1OhZqVCMVb/Amazon?node-id=0%3A1&amp;t=kupGjADRPrQfZO0f-1</a:t>
            </a:r>
            <a:r>
              <a:rPr lang="pt-BR" sz="1200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F4D5BF-57CC-287D-4ED3-E7125AB8E151}"/>
              </a:ext>
            </a:extLst>
          </p:cNvPr>
          <p:cNvSpPr txBox="1"/>
          <p:nvPr/>
        </p:nvSpPr>
        <p:spPr>
          <a:xfrm>
            <a:off x="1227366" y="1294031"/>
            <a:ext cx="47522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Utilizando o Angular, recrie a página do carrinho de compras do site da </a:t>
            </a:r>
            <a:r>
              <a:rPr lang="pt-BR" dirty="0" err="1"/>
              <a:t>Amazon</a:t>
            </a:r>
            <a:r>
              <a:rPr lang="pt-BR" dirty="0"/>
              <a:t> de acordo com o modelo ao lado.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Cadastre os dados do cliente num objeto </a:t>
            </a:r>
            <a:r>
              <a:rPr lang="pt-BR" i="1" dirty="0"/>
              <a:t>cliente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produto deverá estar num </a:t>
            </a:r>
            <a:r>
              <a:rPr lang="pt-BR" dirty="0" err="1"/>
              <a:t>array</a:t>
            </a:r>
            <a:r>
              <a:rPr lang="pt-BR" dirty="0"/>
              <a:t> de objetos </a:t>
            </a:r>
            <a:r>
              <a:rPr lang="pt-BR" i="1" dirty="0"/>
              <a:t>produtos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produtos deverão ser renderizados utilizando diretiva *</a:t>
            </a:r>
            <a:r>
              <a:rPr lang="pt-BR" dirty="0" err="1"/>
              <a:t>ngfor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 o produto não esteja em estoque, informar o cliente utilizando a cor vermelha.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valor do parcelamento, total e total + frete deverão ser calculados utilizando o conceito de variáveis.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links e os inputs não possuem ação neste desafio.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CDC0B1-D84E-12BC-7261-08F6FBA91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06" y="246340"/>
            <a:ext cx="543953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Semana 04</a:t>
            </a:r>
          </a:p>
          <a:p>
            <a:pPr algn="ctr"/>
            <a:endParaRPr lang="pt-BR" sz="4400" dirty="0">
              <a:solidFill>
                <a:srgbClr val="004C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pt-BR" sz="5400" dirty="0">
                <a:solidFill>
                  <a:srgbClr val="004C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906015E-5BE6-BF4C-EEBC-C1A006F1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03" y="5165485"/>
            <a:ext cx="2155790" cy="12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1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D13F3-30F7-DE7F-8894-D7B0A546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B9CBEB-A6DA-0187-1540-16EA3288CE54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ECA73-8939-C1DD-A2B7-76CDC17C7A5C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4" descr="Angular (framework) – Wikipédia, a enciclopédia livre">
            <a:extLst>
              <a:ext uri="{FF2B5EF4-FFF2-40B4-BE49-F238E27FC236}">
                <a16:creationId xmlns:a16="http://schemas.microsoft.com/office/drawing/2014/main" id="{F3157DFA-F1F9-4CDC-E5E6-7A8532AC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DEBE983F-13C9-8194-8A1C-36D25C7D54FE}"/>
              </a:ext>
            </a:extLst>
          </p:cNvPr>
          <p:cNvSpPr txBox="1"/>
          <p:nvPr/>
        </p:nvSpPr>
        <p:spPr>
          <a:xfrm>
            <a:off x="1397322" y="221768"/>
            <a:ext cx="1067832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Interpolação de Dados no Angular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TypeScript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21E48E-0AED-24AD-2F56-D244DD67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57" y="3957711"/>
            <a:ext cx="3562847" cy="17052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A1B53E-60BF-BA47-7355-8DB752368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325" y="2072977"/>
            <a:ext cx="3953427" cy="15051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72FEDF-A236-E5D7-E72C-BFC29B32A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554" y="1780145"/>
            <a:ext cx="3134162" cy="1428949"/>
          </a:xfrm>
          <a:prstGeom prst="rect">
            <a:avLst/>
          </a:prstGeom>
        </p:spPr>
      </p:pic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65FF2CA-BFB5-BDCA-0732-4C1D1FE4B66E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82426" y="2974812"/>
            <a:ext cx="1132154" cy="833644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63B5E785-ECD2-B247-194A-5F116C371C4A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16200000" flipH="1">
            <a:off x="5557304" y="3762872"/>
            <a:ext cx="1753697" cy="1384226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413B15B7-4B0D-3433-0F1E-94D83D6CF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265" y="4650701"/>
            <a:ext cx="3724795" cy="1362265"/>
          </a:xfrm>
          <a:prstGeom prst="rect">
            <a:avLst/>
          </a:prstGeom>
        </p:spPr>
      </p:pic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61491E47-93BF-92FB-357E-AADC975953F1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rot="5400000" flipH="1" flipV="1">
            <a:off x="8859846" y="3337912"/>
            <a:ext cx="1441607" cy="11839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245032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Interpolação de Dados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Tarefa 01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23C5A19-C76E-138F-48E4-7F963D71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88" y="1786241"/>
            <a:ext cx="988141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Objetivo: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Neste exercício, você irá praticar a interpolação de dados no Angular criando e exibindo um objeto Pessoa com vários atributos.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4DFE48-91AC-1C83-8825-32EBD14ABB07}"/>
              </a:ext>
            </a:extLst>
          </p:cNvPr>
          <p:cNvSpPr txBox="1"/>
          <p:nvPr/>
        </p:nvSpPr>
        <p:spPr>
          <a:xfrm>
            <a:off x="1646888" y="3089790"/>
            <a:ext cx="9665125" cy="327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/>
              <a:t>Crie um novo projeto </a:t>
            </a:r>
            <a:r>
              <a:rPr lang="pt-BR" sz="2000" dirty="0" err="1"/>
              <a:t>Projeto</a:t>
            </a:r>
            <a:r>
              <a:rPr lang="pt-BR" sz="2000" dirty="0"/>
              <a:t> Angular com o nome </a:t>
            </a:r>
            <a:r>
              <a:rPr lang="pt-BR" sz="2000" dirty="0" err="1"/>
              <a:t>DiretivasAngular</a:t>
            </a:r>
            <a:r>
              <a:rPr lang="pt-BR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/>
              <a:t>Crie um componente com o nome clientes.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/>
              <a:t>Defina o objeto Pessoa: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Atributos: nome, sobrenome, </a:t>
            </a:r>
            <a:r>
              <a:rPr lang="pt-BR" sz="2000" dirty="0" err="1"/>
              <a:t>dataNascimento</a:t>
            </a:r>
            <a:r>
              <a:rPr lang="pt-BR" sz="2000" dirty="0"/>
              <a:t>, endereço, cep, cidade e estado.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/>
              <a:t>Interpolação de Dados: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Utilize a interpolação de dados para renderizar os atributos do objeto Pessoa na tela do seu navegador.</a:t>
            </a:r>
          </a:p>
        </p:txBody>
      </p:sp>
    </p:spTree>
    <p:extLst>
      <p:ext uri="{BB962C8B-B14F-4D97-AF65-F5344CB8AC3E}">
        <p14:creationId xmlns:p14="http://schemas.microsoft.com/office/powerpoint/2010/main" val="192810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 que são Diretivas?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A72168-6158-1438-EAEF-EDB998C357BA}"/>
              </a:ext>
            </a:extLst>
          </p:cNvPr>
          <p:cNvSpPr txBox="1"/>
          <p:nvPr/>
        </p:nvSpPr>
        <p:spPr>
          <a:xfrm>
            <a:off x="1280965" y="1523000"/>
            <a:ext cx="10635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diretivas são instruções responsáveis por modificar elementos DOM e seus respectivos comportamentos.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3B8697-EA28-CDC6-4976-50A390C1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87" y="2544491"/>
            <a:ext cx="6831183" cy="20127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F15FF9-1023-4872-76C0-5D62037BF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417" y="4269455"/>
            <a:ext cx="6197488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Tipos de Diretivas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35565E-29EE-7D70-35F6-129DA8A9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8" y="1885734"/>
            <a:ext cx="9984579" cy="32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2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condicional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ngif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E0B2B1-A8AF-1C2D-F8DC-D87C3BC2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78" y="2827599"/>
            <a:ext cx="6197488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4276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condicional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pt-BR" sz="4400" dirty="0" err="1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ngif</a:t>
            </a:r>
            <a:endParaRPr lang="pt-BR" sz="4400" dirty="0">
              <a:solidFill>
                <a:srgbClr val="DD00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598F18-54BF-6461-8CED-CD94B55F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15" y="2298714"/>
            <a:ext cx="3448531" cy="14194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9D4C6C-6298-E80B-E806-70D4CA83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563" y="4808782"/>
            <a:ext cx="4048915" cy="15950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3B68D0-4B74-5854-340F-BD73E6E3A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998" y="4782269"/>
            <a:ext cx="3439005" cy="1648055"/>
          </a:xfrm>
          <a:prstGeom prst="rect">
            <a:avLst/>
          </a:prstGeom>
        </p:spPr>
      </p:pic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25CADD83-C85A-8F9B-759D-8D345E2E95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84146" y="3008425"/>
            <a:ext cx="130161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0257938A-5DEC-B88F-DA0C-198DD80D820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6292003" y="5606296"/>
            <a:ext cx="845560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D2ABECF1-7640-06D6-23DB-8E4BF7D401A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5729143" y="2690923"/>
            <a:ext cx="934704" cy="3247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2278C35-6E57-9EC1-1571-A47BAFBA6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763" y="2169284"/>
            <a:ext cx="3469451" cy="167828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192A41-CB70-0709-48EE-8F30CA681BAD}"/>
              </a:ext>
            </a:extLst>
          </p:cNvPr>
          <p:cNvSpPr txBox="1"/>
          <p:nvPr/>
        </p:nvSpPr>
        <p:spPr>
          <a:xfrm>
            <a:off x="9844461" y="2358389"/>
            <a:ext cx="1672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Importe o módulo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CommonModule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seguir, inclua-o em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63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2CF5-2A56-6B5F-A367-A883722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D61AD2D-0219-A6B7-FFDD-8DCDC967CF09}"/>
              </a:ext>
            </a:extLst>
          </p:cNvPr>
          <p:cNvSpPr txBox="1"/>
          <p:nvPr/>
        </p:nvSpPr>
        <p:spPr>
          <a:xfrm>
            <a:off x="983196" y="-14776"/>
            <a:ext cx="112088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Diretiva Condicional</a:t>
            </a:r>
          </a:p>
          <a:p>
            <a:pPr algn="ctr"/>
            <a:r>
              <a:rPr lang="pt-BR" sz="4400" dirty="0">
                <a:solidFill>
                  <a:srgbClr val="DD0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Tarefa 02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BB94A3-55CD-7050-23E4-CE60396AD805}"/>
              </a:ext>
            </a:extLst>
          </p:cNvPr>
          <p:cNvSpPr/>
          <p:nvPr/>
        </p:nvSpPr>
        <p:spPr>
          <a:xfrm>
            <a:off x="0" y="0"/>
            <a:ext cx="940601" cy="6858000"/>
          </a:xfrm>
          <a:prstGeom prst="rect">
            <a:avLst/>
          </a:prstGeom>
          <a:solidFill>
            <a:srgbClr val="C300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406EB-9724-8BF6-D6FE-6DB587674436}"/>
              </a:ext>
            </a:extLst>
          </p:cNvPr>
          <p:cNvSpPr txBox="1"/>
          <p:nvPr/>
        </p:nvSpPr>
        <p:spPr>
          <a:xfrm rot="16200000">
            <a:off x="-1913305" y="4113080"/>
            <a:ext cx="476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Angular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4" descr="Angular (framework) – Wikipédia, a enciclopédia livre">
            <a:extLst>
              <a:ext uri="{FF2B5EF4-FFF2-40B4-BE49-F238E27FC236}">
                <a16:creationId xmlns:a16="http://schemas.microsoft.com/office/drawing/2014/main" id="{3D26C2B2-7229-A8B6-EDA5-FACA5E12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" y="246340"/>
            <a:ext cx="795368" cy="7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2E6708-8898-F129-39BB-017B58BABB06}"/>
              </a:ext>
            </a:extLst>
          </p:cNvPr>
          <p:cNvSpPr txBox="1"/>
          <p:nvPr/>
        </p:nvSpPr>
        <p:spPr>
          <a:xfrm>
            <a:off x="1654263" y="2083418"/>
            <a:ext cx="98666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Objetivo:</a:t>
            </a:r>
            <a:r>
              <a:rPr lang="pt-BR" sz="2400" dirty="0"/>
              <a:t> Neste exercício, você vai continuar o projeto iniciado no exercício 1. A tarefa é calcular o valor do frete com base no estado de residência e exibir essa informação no navegador utilizando a diretiva *</a:t>
            </a:r>
            <a:r>
              <a:rPr lang="pt-BR" sz="2400" dirty="0" err="1"/>
              <a:t>ngIf</a:t>
            </a:r>
            <a:r>
              <a:rPr lang="pt-BR" sz="2400" dirty="0"/>
              <a:t>, de acordo com as seguintes condições:</a:t>
            </a:r>
          </a:p>
          <a:p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 o estado for SP,  RJ, MG ou ES, então o frete é R$20,00.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Caso resida em qualquer outro estado, o frete será de R$30,00.</a:t>
            </a:r>
          </a:p>
        </p:txBody>
      </p:sp>
    </p:spTree>
    <p:extLst>
      <p:ext uri="{BB962C8B-B14F-4D97-AF65-F5344CB8AC3E}">
        <p14:creationId xmlns:p14="http://schemas.microsoft.com/office/powerpoint/2010/main" val="409162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8AD6D73D713A458CF7FFF60CBF3996" ma:contentTypeVersion="8" ma:contentTypeDescription="Crie um novo documento." ma:contentTypeScope="" ma:versionID="213a344b19c85307401855650a4ec7d0">
  <xsd:schema xmlns:xsd="http://www.w3.org/2001/XMLSchema" xmlns:xs="http://www.w3.org/2001/XMLSchema" xmlns:p="http://schemas.microsoft.com/office/2006/metadata/properties" xmlns:ns2="290de43b-9ee0-4e90-8457-1cec3a2a6ff2" targetNamespace="http://schemas.microsoft.com/office/2006/metadata/properties" ma:root="true" ma:fieldsID="946ff6765f26019a22138baa733003f2" ns2:_="">
    <xsd:import namespace="290de43b-9ee0-4e90-8457-1cec3a2a6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e43b-9ee0-4e90-8457-1cec3a2a6f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42F0F-BF0F-40C6-AB93-266D74F01C23}"/>
</file>

<file path=customXml/itemProps2.xml><?xml version="1.0" encoding="utf-8"?>
<ds:datastoreItem xmlns:ds="http://schemas.openxmlformats.org/officeDocument/2006/customXml" ds:itemID="{DEA1CF25-AEEC-4910-B5A4-838899DE70D6}"/>
</file>

<file path=customXml/itemProps3.xml><?xml version="1.0" encoding="utf-8"?>
<ds:datastoreItem xmlns:ds="http://schemas.openxmlformats.org/officeDocument/2006/customXml" ds:itemID="{A92F802F-BDA4-4029-88CF-6BFD02380D74}"/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640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Arial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C#</dc:title>
  <dc:creator>Rodrigo Campos</dc:creator>
  <cp:lastModifiedBy>Rodrigo Campos</cp:lastModifiedBy>
  <cp:revision>416</cp:revision>
  <dcterms:created xsi:type="dcterms:W3CDTF">2024-01-23T18:58:13Z</dcterms:created>
  <dcterms:modified xsi:type="dcterms:W3CDTF">2024-05-18T02:07:56Z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0x0101002C8AD6D73D713A458CF7FFF60CBF3996</vt:lpwstr>
  </property>
</Properties>
</file>