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333" r:id="rId3"/>
    <p:sldId id="328" r:id="rId4"/>
    <p:sldId id="347" r:id="rId5"/>
    <p:sldId id="349" r:id="rId6"/>
    <p:sldId id="348" r:id="rId7"/>
    <p:sldId id="353" r:id="rId8"/>
    <p:sldId id="351" r:id="rId9"/>
    <p:sldId id="356" r:id="rId10"/>
    <p:sldId id="354" r:id="rId11"/>
    <p:sldId id="355" r:id="rId12"/>
    <p:sldId id="357" r:id="rId13"/>
    <p:sldId id="360" r:id="rId14"/>
    <p:sldId id="358" r:id="rId15"/>
    <p:sldId id="359" r:id="rId16"/>
    <p:sldId id="346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002F"/>
    <a:srgbClr val="DD0031"/>
    <a:srgbClr val="292929"/>
    <a:srgbClr val="000000"/>
    <a:srgbClr val="2D99D9"/>
    <a:srgbClr val="61DAFB"/>
    <a:srgbClr val="DFF7FE"/>
    <a:srgbClr val="34495E"/>
    <a:srgbClr val="41B88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1T00:47:27.2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24575,'2'12'0,"0"0"0,1 0 0,0-1 0,2 1 0,-1-1 0,1 0 0,1 0 0,8 13 0,-1 0 0,40 78 0,115 166 0,125 76 0,-271-320 0,11 13 0,-11-12 0,41 38 0,108 85 0,-160-140 0,73 58 0,4-4 0,100 54 0,-117-78 0,-25-13 0,0-1 0,77 26 0,-55-25 120,-63-23-255,1 0 0,-1 1 0,0-1 0,0 1 0,0 0 0,-1 1 0,1-1 0,-1 1 0,0 0 0,5 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13:15:35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24575,'16'1'0,"0"1"0,0 0 0,0 2 0,16 5 0,31 5 0,-21-7 0,-2 2 0,1 1 0,-1 2 0,-1 2 0,0 2 0,56 31 0,-40-22 0,25 13 0,-75-35 0,-1 0 0,1 0 0,-1 0 0,0 0 0,0 1 0,0-1 0,-1 1 0,1 0 0,-1 0 0,0 1 0,0-1 0,4 9 0,-6-9 0,0-1 0,0 1 0,0 0 0,-1 0 0,0 0 0,1-1 0,-2 1 0,1 0 0,0 0 0,-1 0 0,1 0 0,-1-1 0,0 1 0,-1 0 0,1-1 0,0 1 0,-1-1 0,0 1 0,0-1 0,-3 4 0,-6 8 0,-1 0 0,0-1 0,-15 12 0,12-10 0,-182 167-1365,169-162-5461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1:04:25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0 170 24575,'47'0'0,"0"-3"0,0-2 0,0-2 0,-1-1 0,0-3 0,0-2 0,44-19 0,-25 9 0,100-19 0,-136 35 0,25-1 0,0 1 0,0 4 0,105 5 0,-46 1 0,-32-3-1365,-46 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1:04:38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0 24575,'7'0'0,"0"1"0,1 0 0,-1 1 0,0-1 0,0 1 0,0 0 0,0 1 0,-1 0 0,1 0 0,-1 1 0,1-1 0,7 7 0,8 7 0,38 41 0,-15-14 0,-14-14 0,-1 2 0,-2 2 0,44 66 0,-68-94 0,26 32 0,-24-32 0,0 1 0,0 0 0,-1 0 0,0 1 0,0 0 0,6 15 0,-10-20 0,0 0 0,-1 0 0,1 0 0,-1 0 0,0 1 0,0-1 0,0 0 0,-1 0 0,1 0 0,-1 0 0,1 0 0,-1 0 0,0 0 0,0-1 0,-1 1 0,1 0 0,0 0 0,-1-1 0,0 1 0,1-1 0,-1 1 0,0-1 0,0 0 0,-1 1 0,-2 1 0,-21 18 0,-1 0 0,-57 34 0,22-16 0,40-27 34,-2 0-1,1-2 0,-29 10 1,-41 21-1533,65-25-5327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1:10:03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0 170 24575,'47'0'0,"0"-3"0,0-2 0,0-2 0,-1-1 0,0-3 0,0-2 0,44-19 0,-25 9 0,100-19 0,-136 35 0,25-1 0,0 1 0,0 4 0,105 5 0,-46 1 0,-32-3-1365,-46 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1:10:03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0 24575,'7'0'0,"0"1"0,1 0 0,-1 1 0,0-1 0,0 1 0,0 0 0,0 1 0,-1 0 0,1 0 0,-1 1 0,1-1 0,7 7 0,8 7 0,38 41 0,-15-14 0,-14-14 0,-1 2 0,-2 2 0,44 66 0,-68-94 0,26 32 0,-24-32 0,0 1 0,0 0 0,-1 0 0,0 1 0,0 0 0,6 15 0,-10-20 0,0 0 0,-1 0 0,1 0 0,-1 0 0,0 1 0,0-1 0,0 0 0,-1 0 0,1 0 0,-1 0 0,1 0 0,-1 0 0,0 0 0,0-1 0,-1 1 0,1 0 0,0 0 0,-1-1 0,0 1 0,1-1 0,-1 1 0,0-1 0,0 0 0,-1 1 0,-2 1 0,-21 18 0,-1 0 0,-57 34 0,22-16 0,40-27 34,-2 0-1,1-2 0,-29 10 1,-41 21-1533,65-25-5327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1:04:25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0 170 24575,'47'0'0,"0"-3"0,0-2 0,0-2 0,-1-1 0,0-3 0,0-2 0,44-19 0,-25 9 0,100-19 0,-136 35 0,25-1 0,0 1 0,0 4 0,105 5 0,-46 1 0,-32-3-1365,-46 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1:04:38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0 24575,'7'0'0,"0"1"0,1 0 0,-1 1 0,0-1 0,0 1 0,0 0 0,0 1 0,-1 0 0,1 0 0,-1 1 0,1-1 0,7 7 0,8 7 0,38 41 0,-15-14 0,-14-14 0,-1 2 0,-2 2 0,44 66 0,-68-94 0,26 32 0,-24-32 0,0 1 0,0 0 0,-1 0 0,0 1 0,0 0 0,6 15 0,-10-20 0,0 0 0,-1 0 0,1 0 0,-1 0 0,0 1 0,0-1 0,0 0 0,-1 0 0,1 0 0,-1 0 0,1 0 0,-1 0 0,0 0 0,0-1 0,-1 1 0,1 0 0,0 0 0,-1-1 0,0 1 0,1-1 0,-1 1 0,0-1 0,0 0 0,-1 1 0,-2 1 0,-21 18 0,-1 0 0,-57 34 0,22-16 0,40-27 34,-2 0-1,1-2 0,-29 10 1,-41 21-1533,65-25-5327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1T00:47:29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0 24575,'1'9'0,"0"0"0,1-1 0,0 1 0,1-1 0,-1 1 0,1-1 0,1 0 0,0 0 0,0 0 0,0 0 0,1-1 0,1 0 0,-1 0 0,1 0 0,11 9 0,6 6 0,0-2 0,2-1 0,29 17 0,222 159 0,-257-179 0,-9-9 0,-1 0 0,1 1 0,-1 0 0,-1 1 0,0 0 0,8 10 0,-16-18 0,0-1 0,0 1 0,1-1 0,-1 1 0,0 0 0,0-1 0,0 1 0,0-1 0,0 1 0,0-1 0,0 1 0,0 0 0,0-1 0,0 1 0,0-1 0,-1 1 0,1 0 0,0-1 0,0 1 0,-1-1 0,1 1 0,0-1 0,0 1 0,-1-1 0,1 1 0,-1-1 0,1 0 0,0 1 0,-1-1 0,1 1 0,-1-1 0,1 0 0,-1 1 0,1-1 0,-1 0 0,1 0 0,-1 1 0,0-1 0,1 0 0,-1 0 0,1 0 0,-1 0 0,1 0 0,-1 0 0,0 0 0,0 0 0,-33 4 0,32-4 0,-225-3 0,-60 4 0,273 0-195,0 1 0,1 1 0,-1 0 0,1 0 0,-1 2 0,-14 6 0,10-1-6631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1T00:47:49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24575,'2'12'0,"0"0"0,1 0 0,0-1 0,2 1 0,-1-1 0,1 0 0,1 0 0,8 13 0,-1 0 0,40 78 0,115 166 0,125 76 0,-271-320 0,11 13 0,-11-12 0,41 38 0,108 85 0,-160-140 0,73 58 0,4-4 0,100 54 0,-117-78 0,-25-13 0,0-1 0,77 26 0,-55-25 120,-63-23-255,1 0 0,-1 1 0,0-1 0,0 1 0,0 0 0,-1 1 0,1-1 0,-1 1 0,0 0 0,5 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1T00:47:49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0 24575,'1'9'0,"0"0"0,1-1 0,0 1 0,1-1 0,-1 1 0,1-1 0,1 0 0,0 0 0,0 0 0,0 0 0,1-1 0,1 0 0,-1 0 0,1 0 0,11 9 0,6 6 0,0-2 0,2-1 0,29 17 0,222 159 0,-257-179 0,-9-9 0,-1 0 0,1 1 0,-1 0 0,-1 1 0,0 0 0,8 10 0,-16-18 0,0-1 0,0 1 0,1-1 0,-1 1 0,0 0 0,0-1 0,0 1 0,0-1 0,0 1 0,0-1 0,0 1 0,0 0 0,0-1 0,0 1 0,0-1 0,-1 1 0,1 0 0,0-1 0,0 1 0,-1-1 0,1 1 0,0-1 0,0 1 0,-1-1 0,1 1 0,-1-1 0,1 0 0,0 1 0,-1-1 0,1 1 0,-1-1 0,1 0 0,-1 1 0,1-1 0,-1 0 0,1 0 0,-1 1 0,0-1 0,1 0 0,-1 0 0,1 0 0,-1 0 0,1 0 0,-1 0 0,0 0 0,0 0 0,-33 4 0,32-4 0,-225-3 0,-60 4 0,273 0-195,0 1 0,1 1 0,-1 0 0,1 0 0,-1 2 0,-14 6 0,10-1-6631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8:31:12.224"/>
    </inkml:context>
    <inkml:brush xml:id="br0">
      <inkml:brushProperty name="width" value="0.1" units="cm"/>
      <inkml:brushProperty name="height" value="0.1" units="cm"/>
      <inkml:brushProperty name="color" value="#DD0031"/>
    </inkml:brush>
  </inkml:definitions>
  <inkml:trace contextRef="#ctx0" brushRef="#br0">1 0 24575,'583'0'0,"-550"1"0,0 2 0,-1 2 0,1 0 0,41 14 0,-15 0 0,76 35 0,-116-45 0,-1 1 0,0 1 0,-1 1 0,0 0 0,-1 1 0,-1 1 0,0 0 0,0 2 0,-2-1 0,18 26 0,2 12 0,-3 1 0,27 65 0,-46-97 0,38 63 0,-39-72 0,-2 1 0,1-1 0,-1 1 0,-1 1 0,-1-1 0,0 1 0,-1 1 0,0-1 0,2 17 0,-2 9 0,1-1 0,3 0 0,1-1 0,2 0 0,1 0 0,29 56 0,-15-35 0,23 74 0,9 25 0,-17-51 0,-26-65 0,1 1 0,43 75 0,-53-107 0,0-2 0,1 1 0,1-1 0,-1 0 0,1-1 0,1 1 0,0-2 0,0 0 0,1 0 0,0-1 0,0 0 0,1-1 0,-1 0 0,24 7 0,-28-10 0,38 11 0,0-1 0,0-2 0,1-3 0,76 5 0,-79-12-1365,-4-2-5461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8:31:12.225"/>
    </inkml:context>
    <inkml:brush xml:id="br0">
      <inkml:brushProperty name="width" value="0.1" units="cm"/>
      <inkml:brushProperty name="height" value="0.1" units="cm"/>
      <inkml:brushProperty name="color" value="#DD0031"/>
    </inkml:brush>
  </inkml:definitions>
  <inkml:trace contextRef="#ctx0" brushRef="#br0">1 1 24575,'5'6'0,"0"0"0,0 1 0,-1 0 0,0-1 0,5 13 0,-6-11 0,1-1 0,0 0 0,0-1 0,0 1 0,10 11 0,24 19 0,-14-14 0,37 45 0,-4-8 0,-43-47 0,0 0 0,-1 1 0,0 1 0,12 18 0,-23-29 0,0 0 0,1 0 0,-2 0 0,1 0 0,0 1 0,-1-1 0,0 1 0,0-1 0,0 1 0,0-1 0,-1 1 0,0-1 0,0 1 0,0 0 0,0-1 0,-1 1 0,1-1 0,-1 1 0,-1-1 0,1 1 0,-4 7 0,1-4 5,0 0 0,-1-1 0,0 0 0,0 0 0,0 0 0,-1-1 0,0 1 0,0-1 0,-1-1-1,1 1 1,-13 7 0,-2-2-127,0-1-1,-42 14 0,16-7-933,17-4-5770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8:48:40.229"/>
    </inkml:context>
    <inkml:brush xml:id="br0">
      <inkml:brushProperty name="width" value="0.1" units="cm"/>
      <inkml:brushProperty name="height" value="0.1" units="cm"/>
      <inkml:brushProperty name="color" value="#C3002F"/>
    </inkml:brush>
  </inkml:definitions>
  <inkml:trace contextRef="#ctx0" brushRef="#br0">5060 128 24575,'-21'-2'0,"1"-1"0,0 0 0,0-2 0,0 0 0,1-2 0,-1 0 0,1-1 0,-23-13 0,21 10 0,-1 1 0,0 1 0,0 0 0,-1 2 0,-40-7 0,-33 8 0,-115 8 0,62 1 0,27-4 0,-221 6 0,266 0 0,-1 4 0,-106 25 0,104-14 0,20-7 0,0 3 0,-85 36 0,-140 71 0,197-87 0,49-22 0,-61 32 0,-24 32 0,77-47 0,-1-2 0,-2-2 0,-53 21 0,69-34 0,0 1 0,-63 38 0,61-33 0,0-2 0,-57 20 0,1-1 0,0 7 0,38-17 0,-1-3 0,-67 20 0,50-21 0,1 3 0,-104 54 0,20-10 0,-270 82 0,389-142 0,-1 0 0,-1-3 0,-57 5 0,-115-10 0,116-3-1365,51 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8:48:41.574"/>
    </inkml:context>
    <inkml:brush xml:id="br0">
      <inkml:brushProperty name="width" value="0.1" units="cm"/>
      <inkml:brushProperty name="height" value="0.1" units="cm"/>
      <inkml:brushProperty name="color" value="#C3002F"/>
    </inkml:brush>
  </inkml:definitions>
  <inkml:trace contextRef="#ctx0" brushRef="#br0">504 0 24575,'-2'5'0,"0"1"0,0-1 0,-1 0 0,0 0 0,0-1 0,0 1 0,0 0 0,-1-1 0,0 0 0,0 0 0,-7 6 0,-2 2 0,-27 33 0,-23 27 0,-4-3 0,-101 82 0,141-134 0,16-10 0,1-1 0,0 1 0,1 0 0,-1 1 0,-9 11 0,18-17 0,-1-1 0,1 1 0,0-1 0,0 1 0,0 0 0,0 0 0,0-1 0,0 1 0,1 0 0,-1 0 0,1 0 0,-1 0 0,1 0 0,0 0 0,0 0 0,-1 0 0,1 0 0,1 0 0,-1 0 0,0 0 0,0 0 0,1 0 0,-1 0 0,1-1 0,0 1 0,-1 0 0,1 0 0,0 0 0,0-1 0,0 1 0,0 0 0,1-1 0,-1 1 0,0-1 0,1 1 0,-1-1 0,3 2 0,113 98-682,169 112-1,-239-181-6143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13:15:34.4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0 417 24575,'5'-1'0,"0"-1"0,-1 1 0,1-1 0,-1 1 0,1-1 0,-1 0 0,0-1 0,0 1 0,7-7 0,5-1 0,264-144 0,-155 87 0,-65 40 0,1 3 0,1 3 0,113-24 0,-140 36 0,23-3 0,0 3 0,101-4 0,122 19 0,-87 13 0,60 2 0,-75-22 0,74 4 0,-221 3-1365,-7 3-5461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EF225-8BD7-9F62-50C8-C049162D9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CFA082-D9AB-2AE2-A896-BD6818014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DD48D9-D785-A23E-786B-352847D88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8760-6A48-4D60-9A73-9A3F8E3F9A13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FFE21F-D035-7BC3-4F68-4F57E2BEE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C04B71-EF26-244F-3C78-9ECF6F175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C690-EDF4-4860-AF78-0C8CF786F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55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21AD0-EE79-CEC3-297D-C16F874D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12650E-38A0-5519-3C49-B8ADE86AA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9EAAC7-E3FA-95F3-3480-5CE4743B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8760-6A48-4D60-9A73-9A3F8E3F9A13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3F63AB-7B07-E959-6299-383215D78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31AE6F-ABE6-B07A-9E7F-35CAB8DE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C690-EDF4-4860-AF78-0C8CF786F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62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C8B8BB-8EE6-75A2-459E-590BAEFA8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007DE07-10D2-3EEF-E2E8-35019A6C8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60C3C8-28EC-659A-666F-D1EE717A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8760-6A48-4D60-9A73-9A3F8E3F9A13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C12B09-6C17-A0FB-587A-A2EE29D5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D7EBFD-8A3F-F655-9E5B-2B31608A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C690-EDF4-4860-AF78-0C8CF786F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10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E638B-3743-071E-A1C7-11CD8B15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4BA4B1-267E-7110-0080-E5B065C72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DFAD15-3DE0-C9E0-18BA-53EDD2B0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8760-6A48-4D60-9A73-9A3F8E3F9A13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87DA04-7D42-01C2-D5EB-37A8E9AF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436E6F-2628-9D26-CC96-D1419D36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C690-EDF4-4860-AF78-0C8CF786F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57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B0950-FFE6-A125-CA7C-BC6E6EE5E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F48A2E-FA02-5A4A-2872-4932B1E97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F0EB19-35CB-7DC1-B1FC-C5A106AC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8760-6A48-4D60-9A73-9A3F8E3F9A13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ABA570-1695-795E-2E0E-B2FA8CAEF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395B73-12AC-DF46-6F94-9A45D3AA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C690-EDF4-4860-AF78-0C8CF786F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2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92553-475E-A55E-2365-E6401D2E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EEC3B6-E8F3-CE09-AC64-8910523C7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344E65-8ACB-202C-E4B0-B90878981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62B300-E246-D50A-7D96-FABAA02A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8760-6A48-4D60-9A73-9A3F8E3F9A13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34085F-F663-8CAF-9324-10331486C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59D0E3-4488-F5B0-6ED2-C584FE47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C690-EDF4-4860-AF78-0C8CF786F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93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52446-4DEF-9320-7845-AA7326089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EEFAC1-B2A8-632D-254E-6F880E7E8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D97404-2758-F5E4-C707-E0492C888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BA77F2B-935E-DD72-4202-E38B755A6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335ABE-A7B2-6145-15D4-4DEB0DB62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64802E-612D-50C8-303B-9E55E78E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8760-6A48-4D60-9A73-9A3F8E3F9A13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2FE3A5-F3FF-FA1F-BA1B-B723FC2A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62ADB87-A8B9-6710-34E9-E1B124FD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C690-EDF4-4860-AF78-0C8CF786F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46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3A85C-9A1B-A570-7C87-613FB47D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EBB87B-893B-74F6-96FD-E0D29CB7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8760-6A48-4D60-9A73-9A3F8E3F9A13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ABD193C-0DF4-610C-45A4-D3D7866A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49021CE-E3A4-777C-FF93-E7507ADF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C690-EDF4-4860-AF78-0C8CF786F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88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730B6FC-A601-CC9A-A451-355F72C0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8760-6A48-4D60-9A73-9A3F8E3F9A13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6A6588-0D05-16FF-E15A-403CC386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BA3A407-AA59-1064-2F56-04095204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C690-EDF4-4860-AF78-0C8CF786F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41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34AE6-81DC-09AC-7155-EF1F11FAF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C18E82-38AD-2C65-7FDF-713CBF381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E9DBB4-ECB2-10AE-BB61-0E74894B7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20C621-3DD1-EC0C-8E8B-A60EEB813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8760-6A48-4D60-9A73-9A3F8E3F9A13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8EAD16-1ECD-C8B5-2090-16E1D548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C2B00F-B755-8F43-8F14-582FAE8D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C690-EDF4-4860-AF78-0C8CF786F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92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1A71D-91BA-8294-4B10-ECC409952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05FEDE9-1C21-0989-A7BD-AE2D516CB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8D10B9-10D7-EBB1-F155-840D7525A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1CD3B7-D38A-2B33-DA52-B0B754BC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8760-6A48-4D60-9A73-9A3F8E3F9A13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B76F8B-747B-A711-918F-BF934F30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E57E0E-FABB-A0C6-F41C-CDA0B94B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C690-EDF4-4860-AF78-0C8CF786F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78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921C7E4-5AED-9F24-02E6-DC369941E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9061B9-7EAD-2ED6-DF94-F118822AC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A07CA5-156B-7F0D-24CA-ED18209D7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1D8760-6A48-4D60-9A73-9A3F8E3F9A13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12E74F-7F0F-25CD-9620-18513A0CD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7F6EB5-8612-355A-93CD-7D546C433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BFC690-EDF4-4860-AF78-0C8CF786F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58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e.usp.b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etflix.com/br/" TargetMode="Externa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customXml" Target="../ink/ink12.xml"/><Relationship Id="rId12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3.png"/><Relationship Id="rId5" Type="http://schemas.openxmlformats.org/officeDocument/2006/relationships/customXml" Target="../ink/ink11.xml"/><Relationship Id="rId10" Type="http://schemas.openxmlformats.org/officeDocument/2006/relationships/customXml" Target="../ink/ink14.xml"/><Relationship Id="rId4" Type="http://schemas.openxmlformats.org/officeDocument/2006/relationships/image" Target="../media/image30.png"/><Relationship Id="rId9" Type="http://schemas.openxmlformats.org/officeDocument/2006/relationships/customXml" Target="../ink/ink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customXml" Target="../ink/ink15.xml"/><Relationship Id="rId7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customXml" Target="../ink/ink16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design/2uDwtstkyAnQP0GZIKiElC/Senac?node-id=0-1&amp;t=cyamAemnXKudaN1S-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8.png"/><Relationship Id="rId7" Type="http://schemas.openxmlformats.org/officeDocument/2006/relationships/customXml" Target="../ink/ink1.xml"/><Relationship Id="rId12" Type="http://schemas.openxmlformats.org/officeDocument/2006/relationships/customXml" Target="../ink/ink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customXml" Target="../ink/ink3.xml"/><Relationship Id="rId5" Type="http://schemas.openxmlformats.org/officeDocument/2006/relationships/image" Target="../media/image10.pn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3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11" Type="http://schemas.openxmlformats.org/officeDocument/2006/relationships/customXml" Target="../ink/ink6.xml"/><Relationship Id="rId15" Type="http://schemas.openxmlformats.org/officeDocument/2006/relationships/image" Target="../media/image15.png"/><Relationship Id="rId10" Type="http://schemas.openxmlformats.org/officeDocument/2006/relationships/image" Target="../media/image17.png"/><Relationship Id="rId4" Type="http://schemas.openxmlformats.org/officeDocument/2006/relationships/customXml" Target="../ink/ink5.xml"/><Relationship Id="rId14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0FAD6118-2134-009F-24E8-B9AE38D27996}"/>
              </a:ext>
            </a:extLst>
          </p:cNvPr>
          <p:cNvSpPr/>
          <p:nvPr/>
        </p:nvSpPr>
        <p:spPr>
          <a:xfrm flipV="1">
            <a:off x="940599" y="-2"/>
            <a:ext cx="11251401" cy="6850626"/>
          </a:xfrm>
          <a:prstGeom prst="rtTriangle">
            <a:avLst/>
          </a:prstGeom>
          <a:solidFill>
            <a:srgbClr val="C300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49C5C9F-86DC-D892-104F-E02F0213FD84}"/>
              </a:ext>
            </a:extLst>
          </p:cNvPr>
          <p:cNvSpPr/>
          <p:nvPr/>
        </p:nvSpPr>
        <p:spPr>
          <a:xfrm>
            <a:off x="0" y="0"/>
            <a:ext cx="940601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DE419FB-37AB-007A-DD96-A1314C47CECE}"/>
              </a:ext>
            </a:extLst>
          </p:cNvPr>
          <p:cNvSpPr txBox="1"/>
          <p:nvPr/>
        </p:nvSpPr>
        <p:spPr>
          <a:xfrm rot="16200000">
            <a:off x="-1913305" y="3331418"/>
            <a:ext cx="4767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C30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Angular</a:t>
            </a:r>
            <a:endParaRPr lang="pt-BR" sz="7200" b="1" dirty="0">
              <a:solidFill>
                <a:srgbClr val="C300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4" name="Triângulo isósceles 13">
            <a:extLst>
              <a:ext uri="{FF2B5EF4-FFF2-40B4-BE49-F238E27FC236}">
                <a16:creationId xmlns:a16="http://schemas.microsoft.com/office/drawing/2014/main" id="{93FBC332-C067-8C18-09A2-BC42C51ED1C2}"/>
              </a:ext>
            </a:extLst>
          </p:cNvPr>
          <p:cNvSpPr/>
          <p:nvPr/>
        </p:nvSpPr>
        <p:spPr>
          <a:xfrm>
            <a:off x="940596" y="3542599"/>
            <a:ext cx="11251403" cy="3308027"/>
          </a:xfrm>
          <a:prstGeom prst="triangle">
            <a:avLst>
              <a:gd name="adj" fmla="val 477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E5EA27A2-AB1D-EEBD-EAD7-D14CFDA4192A}"/>
              </a:ext>
            </a:extLst>
          </p:cNvPr>
          <p:cNvSpPr/>
          <p:nvPr/>
        </p:nvSpPr>
        <p:spPr>
          <a:xfrm rot="16200000">
            <a:off x="5786285" y="444907"/>
            <a:ext cx="6843252" cy="5968181"/>
          </a:xfrm>
          <a:prstGeom prst="triangle">
            <a:avLst>
              <a:gd name="adj" fmla="val 47413"/>
            </a:avLst>
          </a:prstGeom>
          <a:solidFill>
            <a:srgbClr val="DD00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3AE90B2F-042E-F91F-9DBE-EFFF8596E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996" y="5715094"/>
            <a:ext cx="1328166" cy="77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ngular (framework) – Wikipédia, a enciclopédia livre">
            <a:extLst>
              <a:ext uri="{FF2B5EF4-FFF2-40B4-BE49-F238E27FC236}">
                <a16:creationId xmlns:a16="http://schemas.microsoft.com/office/drawing/2014/main" id="{2D8C99CF-94C9-0AA0-1FEE-E06F32203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953" y="1666251"/>
            <a:ext cx="4117718" cy="4117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gular (framework) – Wikipédia, a enciclopédia livre">
            <a:extLst>
              <a:ext uri="{FF2B5EF4-FFF2-40B4-BE49-F238E27FC236}">
                <a16:creationId xmlns:a16="http://schemas.microsoft.com/office/drawing/2014/main" id="{CD4EFCEA-7668-0F27-3072-84CC9CBD6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5" y="246340"/>
            <a:ext cx="795368" cy="79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C501E22-856E-3197-E423-8FF60AC92F5B}"/>
              </a:ext>
            </a:extLst>
          </p:cNvPr>
          <p:cNvSpPr txBox="1"/>
          <p:nvPr/>
        </p:nvSpPr>
        <p:spPr>
          <a:xfrm>
            <a:off x="1354405" y="8073"/>
            <a:ext cx="985681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Angular </a:t>
            </a:r>
          </a:p>
          <a:p>
            <a:pPr algn="ctr"/>
            <a:r>
              <a:rPr lang="pt-BR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Interfaces Front-</a:t>
            </a:r>
            <a:r>
              <a:rPr lang="pt-BR" sz="4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End</a:t>
            </a:r>
            <a:endParaRPr lang="pt-BR" sz="8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089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D13F3-30F7-DE7F-8894-D7B0A546E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BB9CBEB-A6DA-0187-1540-16EA3288CE54}"/>
              </a:ext>
            </a:extLst>
          </p:cNvPr>
          <p:cNvSpPr/>
          <p:nvPr/>
        </p:nvSpPr>
        <p:spPr>
          <a:xfrm>
            <a:off x="0" y="0"/>
            <a:ext cx="940601" cy="6858000"/>
          </a:xfrm>
          <a:prstGeom prst="rect">
            <a:avLst/>
          </a:prstGeom>
          <a:solidFill>
            <a:srgbClr val="C300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C4ECA73-8939-C1DD-A2B7-76CDC17C7A5C}"/>
              </a:ext>
            </a:extLst>
          </p:cNvPr>
          <p:cNvSpPr txBox="1"/>
          <p:nvPr/>
        </p:nvSpPr>
        <p:spPr>
          <a:xfrm rot="16200000">
            <a:off x="-1913305" y="4113080"/>
            <a:ext cx="4767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Angular</a:t>
            </a:r>
            <a:endParaRPr lang="pt-BR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3" name="Picture 4" descr="Angular (framework) – Wikipédia, a enciclopédia livre">
            <a:extLst>
              <a:ext uri="{FF2B5EF4-FFF2-40B4-BE49-F238E27FC236}">
                <a16:creationId xmlns:a16="http://schemas.microsoft.com/office/drawing/2014/main" id="{F3157DFA-F1F9-4CDC-E5E6-7A8532AC9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5" y="246340"/>
            <a:ext cx="795368" cy="795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1;p6">
            <a:extLst>
              <a:ext uri="{FF2B5EF4-FFF2-40B4-BE49-F238E27FC236}">
                <a16:creationId xmlns:a16="http://schemas.microsoft.com/office/drawing/2014/main" id="{DEBE983F-13C9-8194-8A1C-36D25C7D54FE}"/>
              </a:ext>
            </a:extLst>
          </p:cNvPr>
          <p:cNvSpPr txBox="1"/>
          <p:nvPr/>
        </p:nvSpPr>
        <p:spPr>
          <a:xfrm>
            <a:off x="940598" y="89034"/>
            <a:ext cx="1113504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Exercício 02 - Services</a:t>
            </a:r>
            <a:endParaRPr lang="pt-BR" sz="2800" dirty="0">
              <a:solidFill>
                <a:srgbClr val="DD00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Google Shape;141;p6">
            <a:extLst>
              <a:ext uri="{FF2B5EF4-FFF2-40B4-BE49-F238E27FC236}">
                <a16:creationId xmlns:a16="http://schemas.microsoft.com/office/drawing/2014/main" id="{051D5B34-909D-C6E0-7A71-69F3785242A6}"/>
              </a:ext>
            </a:extLst>
          </p:cNvPr>
          <p:cNvSpPr txBox="1"/>
          <p:nvPr/>
        </p:nvSpPr>
        <p:spPr>
          <a:xfrm>
            <a:off x="1769807" y="1041708"/>
            <a:ext cx="4483510" cy="533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pt-BR" sz="2800" dirty="0" err="1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ClienteFilterApp</a:t>
            </a:r>
            <a:r>
              <a:rPr lang="pt-BR" sz="2800" dirty="0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: Filtro de Clientes por Idade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400" b="1" kern="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Objetivo</a:t>
            </a:r>
            <a:endParaRPr lang="pt-B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Criar uma aplicação Angular chamada </a:t>
            </a:r>
            <a:r>
              <a:rPr lang="pt-BR" sz="2400" b="1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ClienteFilterApp</a:t>
            </a:r>
            <a:r>
              <a:rPr lang="pt-BR" sz="24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que carrega uma lista de clientes e permite ao usuário filtrar a lista para mostrar apenas aqueles que possuem mais de 18 anos ao clicar em um botão.</a:t>
            </a:r>
            <a:endParaRPr lang="pt-B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4555C39-E4F3-6D8F-9A4F-158ECB6E8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854" y="1319389"/>
            <a:ext cx="4158719" cy="50620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026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D13F3-30F7-DE7F-8894-D7B0A546E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BB9CBEB-A6DA-0187-1540-16EA3288CE54}"/>
              </a:ext>
            </a:extLst>
          </p:cNvPr>
          <p:cNvSpPr/>
          <p:nvPr/>
        </p:nvSpPr>
        <p:spPr>
          <a:xfrm>
            <a:off x="0" y="0"/>
            <a:ext cx="940601" cy="6858000"/>
          </a:xfrm>
          <a:prstGeom prst="rect">
            <a:avLst/>
          </a:prstGeom>
          <a:solidFill>
            <a:srgbClr val="C300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C4ECA73-8939-C1DD-A2B7-76CDC17C7A5C}"/>
              </a:ext>
            </a:extLst>
          </p:cNvPr>
          <p:cNvSpPr txBox="1"/>
          <p:nvPr/>
        </p:nvSpPr>
        <p:spPr>
          <a:xfrm rot="16200000">
            <a:off x="-1913305" y="4113080"/>
            <a:ext cx="4767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Angular</a:t>
            </a:r>
            <a:endParaRPr lang="pt-BR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3" name="Picture 4" descr="Angular (framework) – Wikipédia, a enciclopédia livre">
            <a:extLst>
              <a:ext uri="{FF2B5EF4-FFF2-40B4-BE49-F238E27FC236}">
                <a16:creationId xmlns:a16="http://schemas.microsoft.com/office/drawing/2014/main" id="{F3157DFA-F1F9-4CDC-E5E6-7A8532AC9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5" y="246340"/>
            <a:ext cx="795368" cy="795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1;p6">
            <a:extLst>
              <a:ext uri="{FF2B5EF4-FFF2-40B4-BE49-F238E27FC236}">
                <a16:creationId xmlns:a16="http://schemas.microsoft.com/office/drawing/2014/main" id="{DEBE983F-13C9-8194-8A1C-36D25C7D54FE}"/>
              </a:ext>
            </a:extLst>
          </p:cNvPr>
          <p:cNvSpPr txBox="1"/>
          <p:nvPr/>
        </p:nvSpPr>
        <p:spPr>
          <a:xfrm>
            <a:off x="940598" y="89034"/>
            <a:ext cx="1113504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Rotas</a:t>
            </a:r>
            <a:endParaRPr lang="pt-BR" sz="2800" dirty="0">
              <a:solidFill>
                <a:srgbClr val="DD00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Google Shape;141;p6">
            <a:extLst>
              <a:ext uri="{FF2B5EF4-FFF2-40B4-BE49-F238E27FC236}">
                <a16:creationId xmlns:a16="http://schemas.microsoft.com/office/drawing/2014/main" id="{051D5B34-909D-C6E0-7A71-69F3785242A6}"/>
              </a:ext>
            </a:extLst>
          </p:cNvPr>
          <p:cNvSpPr txBox="1"/>
          <p:nvPr/>
        </p:nvSpPr>
        <p:spPr>
          <a:xfrm>
            <a:off x="2508959" y="1200756"/>
            <a:ext cx="799832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Single Page </a:t>
            </a:r>
            <a:r>
              <a:rPr lang="pt-BR" sz="2800" b="1" dirty="0" err="1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Apllication</a:t>
            </a:r>
            <a:r>
              <a:rPr lang="pt-BR" sz="2800" b="1" dirty="0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(SPA)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B2433CF-105D-9F4E-1CDB-2C9AC461331E}"/>
              </a:ext>
            </a:extLst>
          </p:cNvPr>
          <p:cNvSpPr txBox="1"/>
          <p:nvPr/>
        </p:nvSpPr>
        <p:spPr>
          <a:xfrm>
            <a:off x="1563330" y="5610401"/>
            <a:ext cx="4203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hlinkClick r:id="rId3"/>
              </a:rPr>
              <a:t>https://www.ime.usp.br/</a:t>
            </a:r>
            <a:r>
              <a:rPr lang="pt-BR" dirty="0"/>
              <a:t>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4C30E4A-F29E-00BB-328F-FD52A8BEE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329" y="2799714"/>
            <a:ext cx="4325329" cy="243181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9CA79D4-EEB0-6EFE-4A52-88C64009F9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6354" y="2799714"/>
            <a:ext cx="4325329" cy="243181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EC0D7515-F70C-9A19-B3EF-90E99189AABA}"/>
              </a:ext>
            </a:extLst>
          </p:cNvPr>
          <p:cNvSpPr txBox="1"/>
          <p:nvPr/>
        </p:nvSpPr>
        <p:spPr>
          <a:xfrm>
            <a:off x="6806354" y="5610401"/>
            <a:ext cx="4325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hlinkClick r:id="rId6"/>
              </a:rPr>
              <a:t>https://www.netflix.com/br/</a:t>
            </a:r>
            <a:r>
              <a:rPr lang="pt-BR" dirty="0"/>
              <a:t>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A65DE00-2CEE-A092-7D14-5539F2B5CEAD}"/>
              </a:ext>
            </a:extLst>
          </p:cNvPr>
          <p:cNvSpPr txBox="1"/>
          <p:nvPr/>
        </p:nvSpPr>
        <p:spPr>
          <a:xfrm>
            <a:off x="641530" y="2102813"/>
            <a:ext cx="6164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Multi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Page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Apllication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(MPA)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2C50552-F8CC-9A5C-B88D-37DD88C381B2}"/>
              </a:ext>
            </a:extLst>
          </p:cNvPr>
          <p:cNvSpPr txBox="1"/>
          <p:nvPr/>
        </p:nvSpPr>
        <p:spPr>
          <a:xfrm>
            <a:off x="5766620" y="2102813"/>
            <a:ext cx="6164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Single Page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Apllication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(SPA)</a:t>
            </a:r>
          </a:p>
        </p:txBody>
      </p:sp>
    </p:spTree>
    <p:extLst>
      <p:ext uri="{BB962C8B-B14F-4D97-AF65-F5344CB8AC3E}">
        <p14:creationId xmlns:p14="http://schemas.microsoft.com/office/powerpoint/2010/main" val="148300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4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D13F3-30F7-DE7F-8894-D7B0A546E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BB9CBEB-A6DA-0187-1540-16EA3288CE54}"/>
              </a:ext>
            </a:extLst>
          </p:cNvPr>
          <p:cNvSpPr/>
          <p:nvPr/>
        </p:nvSpPr>
        <p:spPr>
          <a:xfrm>
            <a:off x="0" y="0"/>
            <a:ext cx="940601" cy="6858000"/>
          </a:xfrm>
          <a:prstGeom prst="rect">
            <a:avLst/>
          </a:prstGeom>
          <a:solidFill>
            <a:srgbClr val="C300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C4ECA73-8939-C1DD-A2B7-76CDC17C7A5C}"/>
              </a:ext>
            </a:extLst>
          </p:cNvPr>
          <p:cNvSpPr txBox="1"/>
          <p:nvPr/>
        </p:nvSpPr>
        <p:spPr>
          <a:xfrm rot="16200000">
            <a:off x="-1913305" y="4113080"/>
            <a:ext cx="4767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Angular</a:t>
            </a:r>
            <a:endParaRPr lang="pt-BR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3" name="Picture 4" descr="Angular (framework) – Wikipédia, a enciclopédia livre">
            <a:extLst>
              <a:ext uri="{FF2B5EF4-FFF2-40B4-BE49-F238E27FC236}">
                <a16:creationId xmlns:a16="http://schemas.microsoft.com/office/drawing/2014/main" id="{F3157DFA-F1F9-4CDC-E5E6-7A8532AC9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5" y="246340"/>
            <a:ext cx="795368" cy="795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1;p6">
            <a:extLst>
              <a:ext uri="{FF2B5EF4-FFF2-40B4-BE49-F238E27FC236}">
                <a16:creationId xmlns:a16="http://schemas.microsoft.com/office/drawing/2014/main" id="{DEBE983F-13C9-8194-8A1C-36D25C7D54FE}"/>
              </a:ext>
            </a:extLst>
          </p:cNvPr>
          <p:cNvSpPr txBox="1"/>
          <p:nvPr/>
        </p:nvSpPr>
        <p:spPr>
          <a:xfrm>
            <a:off x="940598" y="89034"/>
            <a:ext cx="1113504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Rotas</a:t>
            </a:r>
            <a:endParaRPr lang="pt-BR" sz="2800" dirty="0">
              <a:solidFill>
                <a:srgbClr val="DD00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FEFC4E-ABF6-7DA6-916D-4E2650BAF885}"/>
              </a:ext>
            </a:extLst>
          </p:cNvPr>
          <p:cNvSpPr txBox="1"/>
          <p:nvPr/>
        </p:nvSpPr>
        <p:spPr>
          <a:xfrm>
            <a:off x="1716504" y="1372859"/>
            <a:ext cx="8489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1.</a:t>
            </a:r>
            <a:r>
              <a:rPr lang="pt-BR" dirty="0"/>
              <a:t> Crie um novo projeto </a:t>
            </a:r>
            <a:r>
              <a:rPr lang="pt-BR" i="1" dirty="0">
                <a:solidFill>
                  <a:srgbClr val="C3002F"/>
                </a:solidFill>
              </a:rPr>
              <a:t>rotas</a:t>
            </a:r>
            <a:r>
              <a:rPr lang="pt-BR" dirty="0"/>
              <a:t> com a linha de comando. </a:t>
            </a:r>
            <a:r>
              <a:rPr lang="pt-BR" b="1" dirty="0" err="1"/>
              <a:t>ng</a:t>
            </a:r>
            <a:r>
              <a:rPr lang="pt-BR" b="1" dirty="0"/>
              <a:t> new rotas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97D7FB-51F1-C5BF-DC50-1F093A640C95}"/>
              </a:ext>
            </a:extLst>
          </p:cNvPr>
          <p:cNvSpPr txBox="1"/>
          <p:nvPr/>
        </p:nvSpPr>
        <p:spPr>
          <a:xfrm>
            <a:off x="1716505" y="1972886"/>
            <a:ext cx="9905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2.</a:t>
            </a:r>
            <a:r>
              <a:rPr lang="pt-BR" dirty="0"/>
              <a:t> Crie três novos componentes chamado </a:t>
            </a:r>
            <a:r>
              <a:rPr lang="pt-BR" i="1" dirty="0">
                <a:solidFill>
                  <a:srgbClr val="C3002F"/>
                </a:solidFill>
              </a:rPr>
              <a:t>home, login e clientes e </a:t>
            </a:r>
            <a:r>
              <a:rPr lang="pt-BR" i="1" dirty="0" err="1">
                <a:solidFill>
                  <a:srgbClr val="C3002F"/>
                </a:solidFill>
              </a:rPr>
              <a:t>navbar</a:t>
            </a:r>
            <a:r>
              <a:rPr lang="pt-BR" dirty="0"/>
              <a:t>. </a:t>
            </a:r>
            <a:r>
              <a:rPr lang="pt-BR" b="1" dirty="0"/>
              <a:t>Ex. </a:t>
            </a:r>
            <a:r>
              <a:rPr lang="pt-BR" b="1" dirty="0" err="1"/>
              <a:t>ng</a:t>
            </a:r>
            <a:r>
              <a:rPr lang="pt-BR" b="1" dirty="0"/>
              <a:t> g c componentes/home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1A7DAAA-8231-1B00-29CC-BEF9AD130812}"/>
              </a:ext>
            </a:extLst>
          </p:cNvPr>
          <p:cNvSpPr txBox="1"/>
          <p:nvPr/>
        </p:nvSpPr>
        <p:spPr>
          <a:xfrm>
            <a:off x="1716504" y="2735144"/>
            <a:ext cx="9905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3.</a:t>
            </a:r>
            <a:r>
              <a:rPr lang="pt-BR" dirty="0"/>
              <a:t> Vamos criar uma barra de navegação na parte superior da tela com o componente </a:t>
            </a:r>
            <a:r>
              <a:rPr lang="pt-BR" i="1" dirty="0" err="1">
                <a:solidFill>
                  <a:srgbClr val="C3002F"/>
                </a:solidFill>
              </a:rPr>
              <a:t>navbar</a:t>
            </a:r>
            <a:r>
              <a:rPr lang="pt-BR" dirty="0"/>
              <a:t>, conforme modelo. O HTML e o CSS estão disponíveis no próximo slide .</a:t>
            </a:r>
            <a:endParaRPr lang="pt-BR" b="1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3086830-27B4-2832-F5F3-CC9DEEECB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791" y="3714150"/>
            <a:ext cx="8460658" cy="24502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C080115-4FA9-BC31-1BC5-49AB50E90EAF}"/>
              </a:ext>
            </a:extLst>
          </p:cNvPr>
          <p:cNvSpPr txBox="1"/>
          <p:nvPr/>
        </p:nvSpPr>
        <p:spPr>
          <a:xfrm>
            <a:off x="5294672" y="744819"/>
            <a:ext cx="2418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(código exemplo)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965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D13F3-30F7-DE7F-8894-D7B0A546E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BB9CBEB-A6DA-0187-1540-16EA3288CE54}"/>
              </a:ext>
            </a:extLst>
          </p:cNvPr>
          <p:cNvSpPr/>
          <p:nvPr/>
        </p:nvSpPr>
        <p:spPr>
          <a:xfrm>
            <a:off x="0" y="0"/>
            <a:ext cx="940601" cy="6858000"/>
          </a:xfrm>
          <a:prstGeom prst="rect">
            <a:avLst/>
          </a:prstGeom>
          <a:solidFill>
            <a:srgbClr val="C300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C4ECA73-8939-C1DD-A2B7-76CDC17C7A5C}"/>
              </a:ext>
            </a:extLst>
          </p:cNvPr>
          <p:cNvSpPr txBox="1"/>
          <p:nvPr/>
        </p:nvSpPr>
        <p:spPr>
          <a:xfrm rot="16200000">
            <a:off x="-1913305" y="4113080"/>
            <a:ext cx="4767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Angular</a:t>
            </a:r>
            <a:endParaRPr lang="pt-BR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3" name="Picture 4" descr="Angular (framework) – Wikipédia, a enciclopédia livre">
            <a:extLst>
              <a:ext uri="{FF2B5EF4-FFF2-40B4-BE49-F238E27FC236}">
                <a16:creationId xmlns:a16="http://schemas.microsoft.com/office/drawing/2014/main" id="{F3157DFA-F1F9-4CDC-E5E6-7A8532AC9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5" y="246340"/>
            <a:ext cx="795368" cy="795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1;p6">
            <a:extLst>
              <a:ext uri="{FF2B5EF4-FFF2-40B4-BE49-F238E27FC236}">
                <a16:creationId xmlns:a16="http://schemas.microsoft.com/office/drawing/2014/main" id="{DEBE983F-13C9-8194-8A1C-36D25C7D54FE}"/>
              </a:ext>
            </a:extLst>
          </p:cNvPr>
          <p:cNvSpPr txBox="1"/>
          <p:nvPr/>
        </p:nvSpPr>
        <p:spPr>
          <a:xfrm>
            <a:off x="940598" y="89034"/>
            <a:ext cx="1113504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Rotas</a:t>
            </a:r>
            <a:endParaRPr lang="pt-BR" sz="2800" dirty="0">
              <a:solidFill>
                <a:srgbClr val="DD00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C080115-4FA9-BC31-1BC5-49AB50E90EAF}"/>
              </a:ext>
            </a:extLst>
          </p:cNvPr>
          <p:cNvSpPr txBox="1"/>
          <p:nvPr/>
        </p:nvSpPr>
        <p:spPr>
          <a:xfrm>
            <a:off x="5294672" y="744819"/>
            <a:ext cx="2418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(código exemplo) 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932CD7-A7EA-E007-2BCB-24EF6BA10C60}"/>
              </a:ext>
            </a:extLst>
          </p:cNvPr>
          <p:cNvSpPr txBox="1"/>
          <p:nvPr/>
        </p:nvSpPr>
        <p:spPr>
          <a:xfrm>
            <a:off x="8740467" y="744819"/>
            <a:ext cx="3146322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body {</a:t>
            </a:r>
          </a:p>
          <a:p>
            <a:r>
              <a:rPr lang="pt-BR" sz="1100" dirty="0"/>
              <a:t>    </a:t>
            </a:r>
            <a:r>
              <a:rPr lang="pt-BR" sz="1100" dirty="0" err="1"/>
              <a:t>font-family</a:t>
            </a:r>
            <a:r>
              <a:rPr lang="pt-BR" sz="1100" dirty="0"/>
              <a:t>: Arial, </a:t>
            </a:r>
            <a:r>
              <a:rPr lang="pt-BR" sz="1100" dirty="0" err="1"/>
              <a:t>sans-serif</a:t>
            </a:r>
            <a:r>
              <a:rPr lang="pt-BR" sz="1100" dirty="0"/>
              <a:t>;</a:t>
            </a:r>
          </a:p>
          <a:p>
            <a:r>
              <a:rPr lang="pt-BR" sz="1100" dirty="0"/>
              <a:t>    </a:t>
            </a:r>
            <a:r>
              <a:rPr lang="pt-BR" sz="1100" dirty="0" err="1"/>
              <a:t>margin</a:t>
            </a:r>
            <a:r>
              <a:rPr lang="pt-BR" sz="1100" dirty="0"/>
              <a:t>: 0;</a:t>
            </a:r>
          </a:p>
          <a:p>
            <a:r>
              <a:rPr lang="pt-BR" sz="1100" dirty="0"/>
              <a:t>    </a:t>
            </a:r>
            <a:r>
              <a:rPr lang="pt-BR" sz="1100" dirty="0" err="1"/>
              <a:t>padding</a:t>
            </a:r>
            <a:r>
              <a:rPr lang="pt-BR" sz="1100" dirty="0"/>
              <a:t>: 0;</a:t>
            </a:r>
          </a:p>
          <a:p>
            <a:r>
              <a:rPr lang="pt-BR" sz="1100" dirty="0"/>
              <a:t>}</a:t>
            </a:r>
          </a:p>
          <a:p>
            <a:r>
              <a:rPr lang="pt-BR" sz="1100" dirty="0"/>
              <a:t>.</a:t>
            </a:r>
            <a:r>
              <a:rPr lang="pt-BR" sz="1100" dirty="0" err="1"/>
              <a:t>navbar</a:t>
            </a:r>
            <a:r>
              <a:rPr lang="pt-BR" sz="1100" dirty="0"/>
              <a:t> {</a:t>
            </a:r>
          </a:p>
          <a:p>
            <a:r>
              <a:rPr lang="pt-BR" sz="1100" dirty="0"/>
              <a:t>    display: </a:t>
            </a:r>
            <a:r>
              <a:rPr lang="pt-BR" sz="1100" dirty="0" err="1"/>
              <a:t>flex</a:t>
            </a:r>
            <a:r>
              <a:rPr lang="pt-BR" sz="1100" dirty="0"/>
              <a:t>;</a:t>
            </a:r>
          </a:p>
          <a:p>
            <a:r>
              <a:rPr lang="pt-BR" sz="1100" dirty="0"/>
              <a:t>    </a:t>
            </a:r>
            <a:r>
              <a:rPr lang="pt-BR" sz="1100" dirty="0" err="1"/>
              <a:t>justify-content</a:t>
            </a:r>
            <a:r>
              <a:rPr lang="pt-BR" sz="1100" dirty="0"/>
              <a:t>: </a:t>
            </a:r>
            <a:r>
              <a:rPr lang="pt-BR" sz="1100" dirty="0" err="1"/>
              <a:t>space-between</a:t>
            </a:r>
            <a:r>
              <a:rPr lang="pt-BR" sz="1100" dirty="0"/>
              <a:t>;</a:t>
            </a:r>
          </a:p>
          <a:p>
            <a:r>
              <a:rPr lang="pt-BR" sz="1100" dirty="0"/>
              <a:t>    </a:t>
            </a:r>
            <a:r>
              <a:rPr lang="pt-BR" sz="1100" dirty="0" err="1"/>
              <a:t>align-items</a:t>
            </a:r>
            <a:r>
              <a:rPr lang="pt-BR" sz="1100" dirty="0"/>
              <a:t>: center;</a:t>
            </a:r>
          </a:p>
          <a:p>
            <a:r>
              <a:rPr lang="pt-BR" sz="1100" dirty="0"/>
              <a:t>    background-color: #30357e;</a:t>
            </a:r>
          </a:p>
          <a:p>
            <a:r>
              <a:rPr lang="pt-BR" sz="1100" dirty="0"/>
              <a:t>    </a:t>
            </a:r>
            <a:r>
              <a:rPr lang="pt-BR" sz="1100" dirty="0" err="1"/>
              <a:t>padding</a:t>
            </a:r>
            <a:r>
              <a:rPr lang="pt-BR" sz="1100" dirty="0"/>
              <a:t>: 10px 20px;</a:t>
            </a:r>
          </a:p>
          <a:p>
            <a:r>
              <a:rPr lang="pt-BR" sz="1100" dirty="0"/>
              <a:t>    </a:t>
            </a:r>
            <a:r>
              <a:rPr lang="pt-BR" sz="1100" dirty="0" err="1"/>
              <a:t>border-bottom</a:t>
            </a:r>
            <a:r>
              <a:rPr lang="pt-BR" sz="1100" dirty="0"/>
              <a:t>: 1px </a:t>
            </a:r>
            <a:r>
              <a:rPr lang="pt-BR" sz="1100" dirty="0" err="1"/>
              <a:t>solid</a:t>
            </a:r>
            <a:r>
              <a:rPr lang="pt-BR" sz="1100" dirty="0"/>
              <a:t> #e7e7e7;</a:t>
            </a:r>
          </a:p>
          <a:p>
            <a:r>
              <a:rPr lang="pt-BR" sz="1100" dirty="0"/>
              <a:t>}</a:t>
            </a:r>
          </a:p>
          <a:p>
            <a:r>
              <a:rPr lang="pt-BR" sz="1100" dirty="0"/>
              <a:t>.</a:t>
            </a:r>
            <a:r>
              <a:rPr lang="pt-BR" sz="1100" dirty="0" err="1"/>
              <a:t>navbar</a:t>
            </a:r>
            <a:r>
              <a:rPr lang="pt-BR" sz="1100" dirty="0"/>
              <a:t>-brand {</a:t>
            </a:r>
          </a:p>
          <a:p>
            <a:r>
              <a:rPr lang="pt-BR" sz="1100" dirty="0"/>
              <a:t>    </a:t>
            </a:r>
            <a:r>
              <a:rPr lang="pt-BR" sz="1100" dirty="0" err="1"/>
              <a:t>font-size</a:t>
            </a:r>
            <a:r>
              <a:rPr lang="pt-BR" sz="1100" dirty="0"/>
              <a:t>: 24px;</a:t>
            </a:r>
          </a:p>
          <a:p>
            <a:r>
              <a:rPr lang="pt-BR" sz="1100" dirty="0"/>
              <a:t>    </a:t>
            </a:r>
            <a:r>
              <a:rPr lang="pt-BR" sz="1100" dirty="0" err="1"/>
              <a:t>font-weight</a:t>
            </a:r>
            <a:r>
              <a:rPr lang="pt-BR" sz="1100" dirty="0"/>
              <a:t>: </a:t>
            </a:r>
            <a:r>
              <a:rPr lang="pt-BR" sz="1100" dirty="0" err="1"/>
              <a:t>bold</a:t>
            </a:r>
            <a:r>
              <a:rPr lang="pt-BR" sz="1100" dirty="0"/>
              <a:t>;</a:t>
            </a:r>
          </a:p>
          <a:p>
            <a:r>
              <a:rPr lang="pt-BR" sz="1100" dirty="0"/>
              <a:t>    color: #e7e7e7;</a:t>
            </a:r>
          </a:p>
          <a:p>
            <a:r>
              <a:rPr lang="pt-BR" sz="1100" dirty="0"/>
              <a:t>}</a:t>
            </a:r>
          </a:p>
          <a:p>
            <a:r>
              <a:rPr lang="pt-BR" sz="1100" dirty="0"/>
              <a:t>.</a:t>
            </a:r>
            <a:r>
              <a:rPr lang="pt-BR" sz="1100" dirty="0" err="1"/>
              <a:t>navbar-nav</a:t>
            </a:r>
            <a:r>
              <a:rPr lang="pt-BR" sz="1100" dirty="0"/>
              <a:t> {</a:t>
            </a:r>
          </a:p>
          <a:p>
            <a:r>
              <a:rPr lang="pt-BR" sz="1100" dirty="0"/>
              <a:t>    </a:t>
            </a:r>
            <a:r>
              <a:rPr lang="pt-BR" sz="1100" dirty="0" err="1"/>
              <a:t>list-style</a:t>
            </a:r>
            <a:r>
              <a:rPr lang="pt-BR" sz="1100" dirty="0"/>
              <a:t>: </a:t>
            </a:r>
            <a:r>
              <a:rPr lang="pt-BR" sz="1100" dirty="0" err="1"/>
              <a:t>none</a:t>
            </a:r>
            <a:r>
              <a:rPr lang="pt-BR" sz="1100" dirty="0"/>
              <a:t>;</a:t>
            </a:r>
          </a:p>
          <a:p>
            <a:r>
              <a:rPr lang="pt-BR" sz="1100" dirty="0"/>
              <a:t>    </a:t>
            </a:r>
            <a:r>
              <a:rPr lang="pt-BR" sz="1100" dirty="0" err="1"/>
              <a:t>padding</a:t>
            </a:r>
            <a:r>
              <a:rPr lang="pt-BR" sz="1100" dirty="0"/>
              <a:t>: 0;</a:t>
            </a:r>
          </a:p>
          <a:p>
            <a:r>
              <a:rPr lang="pt-BR" sz="1100" dirty="0"/>
              <a:t>    </a:t>
            </a:r>
            <a:r>
              <a:rPr lang="pt-BR" sz="1100" dirty="0" err="1"/>
              <a:t>margin</a:t>
            </a:r>
            <a:r>
              <a:rPr lang="pt-BR" sz="1100" dirty="0"/>
              <a:t>: 0;</a:t>
            </a:r>
          </a:p>
          <a:p>
            <a:r>
              <a:rPr lang="pt-BR" sz="1100" dirty="0"/>
              <a:t>    display: </a:t>
            </a:r>
            <a:r>
              <a:rPr lang="pt-BR" sz="1100" dirty="0" err="1"/>
              <a:t>flex</a:t>
            </a:r>
            <a:r>
              <a:rPr lang="pt-BR" sz="1100" dirty="0"/>
              <a:t>;</a:t>
            </a:r>
          </a:p>
          <a:p>
            <a:r>
              <a:rPr lang="pt-BR" sz="1100" dirty="0"/>
              <a:t>}</a:t>
            </a:r>
          </a:p>
          <a:p>
            <a:r>
              <a:rPr lang="pt-BR" sz="1100" dirty="0"/>
              <a:t>.</a:t>
            </a:r>
            <a:r>
              <a:rPr lang="pt-BR" sz="1100" dirty="0" err="1"/>
              <a:t>nav</a:t>
            </a:r>
            <a:r>
              <a:rPr lang="pt-BR" sz="1100" dirty="0"/>
              <a:t>-item {</a:t>
            </a:r>
          </a:p>
          <a:p>
            <a:r>
              <a:rPr lang="pt-BR" sz="1100" dirty="0"/>
              <a:t>    </a:t>
            </a:r>
            <a:r>
              <a:rPr lang="pt-BR" sz="1100" dirty="0" err="1"/>
              <a:t>margin-left</a:t>
            </a:r>
            <a:r>
              <a:rPr lang="pt-BR" sz="1100" dirty="0"/>
              <a:t>: 20px;</a:t>
            </a:r>
          </a:p>
          <a:p>
            <a:r>
              <a:rPr lang="pt-BR" sz="1100" dirty="0"/>
              <a:t>}</a:t>
            </a:r>
          </a:p>
          <a:p>
            <a:r>
              <a:rPr lang="pt-BR" sz="1100" dirty="0"/>
              <a:t>.</a:t>
            </a:r>
            <a:r>
              <a:rPr lang="pt-BR" sz="1100" dirty="0" err="1"/>
              <a:t>nav</a:t>
            </a:r>
            <a:r>
              <a:rPr lang="pt-BR" sz="1100" dirty="0"/>
              <a:t>-link {</a:t>
            </a:r>
          </a:p>
          <a:p>
            <a:r>
              <a:rPr lang="pt-BR" sz="1100" dirty="0"/>
              <a:t>    </a:t>
            </a:r>
            <a:r>
              <a:rPr lang="pt-BR" sz="1100" dirty="0" err="1"/>
              <a:t>text-decoration</a:t>
            </a:r>
            <a:r>
              <a:rPr lang="pt-BR" sz="1100" dirty="0"/>
              <a:t>: </a:t>
            </a:r>
            <a:r>
              <a:rPr lang="pt-BR" sz="1100" dirty="0" err="1"/>
              <a:t>none</a:t>
            </a:r>
            <a:r>
              <a:rPr lang="pt-BR" sz="1100" dirty="0"/>
              <a:t>;</a:t>
            </a:r>
          </a:p>
          <a:p>
            <a:r>
              <a:rPr lang="pt-BR" sz="1100" dirty="0"/>
              <a:t>    color: #e7e7e7;</a:t>
            </a:r>
          </a:p>
          <a:p>
            <a:r>
              <a:rPr lang="pt-BR" sz="1100" dirty="0"/>
              <a:t>    </a:t>
            </a:r>
            <a:r>
              <a:rPr lang="pt-BR" sz="1100" dirty="0" err="1"/>
              <a:t>font-size</a:t>
            </a:r>
            <a:r>
              <a:rPr lang="pt-BR" sz="1100" dirty="0"/>
              <a:t>: 18px;</a:t>
            </a:r>
          </a:p>
          <a:p>
            <a:r>
              <a:rPr lang="pt-BR" sz="1100" dirty="0"/>
              <a:t>}</a:t>
            </a:r>
          </a:p>
          <a:p>
            <a:r>
              <a:rPr lang="pt-BR" sz="1100" dirty="0"/>
              <a:t>.</a:t>
            </a:r>
            <a:r>
              <a:rPr lang="pt-BR" sz="1100" dirty="0" err="1"/>
              <a:t>nav-link:hover</a:t>
            </a:r>
            <a:r>
              <a:rPr lang="pt-BR" sz="1100" dirty="0"/>
              <a:t> {</a:t>
            </a:r>
          </a:p>
          <a:p>
            <a:r>
              <a:rPr lang="pt-BR" sz="1100" dirty="0"/>
              <a:t>    color: #007bff;</a:t>
            </a:r>
          </a:p>
          <a:p>
            <a:r>
              <a:rPr lang="pt-BR" sz="1100" dirty="0"/>
              <a:t>}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6782B06-4BC2-4A72-B44C-C4A483488281}"/>
              </a:ext>
            </a:extLst>
          </p:cNvPr>
          <p:cNvSpPr txBox="1"/>
          <p:nvPr/>
        </p:nvSpPr>
        <p:spPr>
          <a:xfrm>
            <a:off x="1878372" y="2452472"/>
            <a:ext cx="346418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&lt;</a:t>
            </a:r>
            <a:r>
              <a:rPr lang="pt-BR" sz="1200" dirty="0" err="1"/>
              <a:t>nav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</a:t>
            </a:r>
            <a:r>
              <a:rPr lang="pt-BR" sz="1200" dirty="0" err="1"/>
              <a:t>navbar</a:t>
            </a:r>
            <a:r>
              <a:rPr lang="pt-BR" sz="1200" dirty="0"/>
              <a:t>"&gt;</a:t>
            </a:r>
          </a:p>
          <a:p>
            <a:r>
              <a:rPr lang="pt-BR" sz="1200" dirty="0"/>
              <a:t>  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</a:t>
            </a:r>
            <a:r>
              <a:rPr lang="pt-BR" sz="1200" dirty="0" err="1"/>
              <a:t>navbar</a:t>
            </a:r>
            <a:r>
              <a:rPr lang="pt-BR" sz="1200" dirty="0"/>
              <a:t>-brand"&gt;Rotas Angular&lt;/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    &lt;</a:t>
            </a:r>
            <a:r>
              <a:rPr lang="pt-BR" sz="1200" dirty="0" err="1"/>
              <a:t>ul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</a:t>
            </a:r>
            <a:r>
              <a:rPr lang="pt-BR" sz="1200" dirty="0" err="1"/>
              <a:t>navbar-nav</a:t>
            </a:r>
            <a:r>
              <a:rPr lang="pt-BR" sz="1200" dirty="0"/>
              <a:t>"&gt;</a:t>
            </a:r>
          </a:p>
          <a:p>
            <a:r>
              <a:rPr lang="pt-BR" sz="1200" dirty="0"/>
              <a:t>        &lt;li </a:t>
            </a:r>
            <a:r>
              <a:rPr lang="pt-BR" sz="1200" dirty="0" err="1"/>
              <a:t>class</a:t>
            </a:r>
            <a:r>
              <a:rPr lang="pt-BR" sz="1200" dirty="0"/>
              <a:t>="</a:t>
            </a:r>
            <a:r>
              <a:rPr lang="pt-BR" sz="1200" dirty="0" err="1"/>
              <a:t>nav</a:t>
            </a:r>
            <a:r>
              <a:rPr lang="pt-BR" sz="1200" dirty="0"/>
              <a:t>-item"&gt;</a:t>
            </a:r>
          </a:p>
          <a:p>
            <a:r>
              <a:rPr lang="pt-BR" sz="1200" dirty="0"/>
              <a:t>            &lt;a </a:t>
            </a:r>
            <a:r>
              <a:rPr lang="pt-BR" sz="1200" dirty="0" err="1"/>
              <a:t>class</a:t>
            </a:r>
            <a:r>
              <a:rPr lang="pt-BR" sz="1200" dirty="0"/>
              <a:t>="</a:t>
            </a:r>
            <a:r>
              <a:rPr lang="pt-BR" sz="1200" dirty="0" err="1"/>
              <a:t>nav</a:t>
            </a:r>
            <a:r>
              <a:rPr lang="pt-BR" sz="1200" dirty="0"/>
              <a:t>-link" &gt;Home&lt;/a&gt;</a:t>
            </a:r>
          </a:p>
          <a:p>
            <a:r>
              <a:rPr lang="pt-BR" sz="1200" dirty="0"/>
              <a:t>        &lt;/li&gt;</a:t>
            </a:r>
          </a:p>
          <a:p>
            <a:r>
              <a:rPr lang="pt-BR" sz="1200" dirty="0"/>
              <a:t>        &lt;li </a:t>
            </a:r>
            <a:r>
              <a:rPr lang="pt-BR" sz="1200" dirty="0" err="1"/>
              <a:t>class</a:t>
            </a:r>
            <a:r>
              <a:rPr lang="pt-BR" sz="1200" dirty="0"/>
              <a:t>="</a:t>
            </a:r>
            <a:r>
              <a:rPr lang="pt-BR" sz="1200" dirty="0" err="1"/>
              <a:t>nav</a:t>
            </a:r>
            <a:r>
              <a:rPr lang="pt-BR" sz="1200" dirty="0"/>
              <a:t>-item"&gt;</a:t>
            </a:r>
          </a:p>
          <a:p>
            <a:r>
              <a:rPr lang="pt-BR" sz="1200" dirty="0"/>
              <a:t>            &lt;a </a:t>
            </a:r>
            <a:r>
              <a:rPr lang="pt-BR" sz="1200" dirty="0" err="1"/>
              <a:t>class</a:t>
            </a:r>
            <a:r>
              <a:rPr lang="pt-BR" sz="1200" dirty="0"/>
              <a:t>="</a:t>
            </a:r>
            <a:r>
              <a:rPr lang="pt-BR" sz="1200" dirty="0" err="1"/>
              <a:t>nav</a:t>
            </a:r>
            <a:r>
              <a:rPr lang="pt-BR" sz="1200" dirty="0"/>
              <a:t>-link" &gt;Login&lt;/a&gt;</a:t>
            </a:r>
          </a:p>
          <a:p>
            <a:r>
              <a:rPr lang="pt-BR" sz="1200" dirty="0"/>
              <a:t>        &lt;/li&gt;</a:t>
            </a:r>
          </a:p>
          <a:p>
            <a:r>
              <a:rPr lang="pt-BR" sz="1200" dirty="0"/>
              <a:t>        &lt;li </a:t>
            </a:r>
            <a:r>
              <a:rPr lang="pt-BR" sz="1200" dirty="0" err="1"/>
              <a:t>class</a:t>
            </a:r>
            <a:r>
              <a:rPr lang="pt-BR" sz="1200" dirty="0"/>
              <a:t>="</a:t>
            </a:r>
            <a:r>
              <a:rPr lang="pt-BR" sz="1200" dirty="0" err="1"/>
              <a:t>nav</a:t>
            </a:r>
            <a:r>
              <a:rPr lang="pt-BR" sz="1200" dirty="0"/>
              <a:t>-item"&gt;</a:t>
            </a:r>
          </a:p>
          <a:p>
            <a:r>
              <a:rPr lang="pt-BR" sz="1200" dirty="0"/>
              <a:t>            &lt;a </a:t>
            </a:r>
            <a:r>
              <a:rPr lang="pt-BR" sz="1200" dirty="0" err="1"/>
              <a:t>class</a:t>
            </a:r>
            <a:r>
              <a:rPr lang="pt-BR" sz="1200" dirty="0"/>
              <a:t>="</a:t>
            </a:r>
            <a:r>
              <a:rPr lang="pt-BR" sz="1200" dirty="0" err="1"/>
              <a:t>nav</a:t>
            </a:r>
            <a:r>
              <a:rPr lang="pt-BR" sz="1200" dirty="0"/>
              <a:t>-link" &gt;Clientes&lt;/a&gt;</a:t>
            </a:r>
          </a:p>
          <a:p>
            <a:r>
              <a:rPr lang="pt-BR" sz="1200" dirty="0"/>
              <a:t>        &lt;/li&gt;</a:t>
            </a:r>
          </a:p>
          <a:p>
            <a:r>
              <a:rPr lang="pt-BR" sz="1200" dirty="0"/>
              <a:t>    &lt;/</a:t>
            </a:r>
            <a:r>
              <a:rPr lang="pt-BR" sz="1200" dirty="0" err="1"/>
              <a:t>ul</a:t>
            </a:r>
            <a:r>
              <a:rPr lang="pt-BR" sz="1200" dirty="0"/>
              <a:t>&gt;</a:t>
            </a:r>
          </a:p>
          <a:p>
            <a:r>
              <a:rPr lang="pt-BR" sz="1200" dirty="0"/>
              <a:t>&lt;/</a:t>
            </a:r>
            <a:r>
              <a:rPr lang="pt-BR" sz="1200" dirty="0" err="1"/>
              <a:t>nav</a:t>
            </a:r>
            <a:r>
              <a:rPr lang="pt-BR" sz="1200" dirty="0"/>
              <a:t>&gt;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6AFF531-2231-22BE-3B58-C5A8287158D7}"/>
              </a:ext>
            </a:extLst>
          </p:cNvPr>
          <p:cNvSpPr txBox="1"/>
          <p:nvPr/>
        </p:nvSpPr>
        <p:spPr>
          <a:xfrm rot="16200000">
            <a:off x="7988843" y="2954785"/>
            <a:ext cx="1106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CSS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CF7404E-E5B0-2E87-C3E3-540C4904B190}"/>
              </a:ext>
            </a:extLst>
          </p:cNvPr>
          <p:cNvSpPr txBox="1"/>
          <p:nvPr/>
        </p:nvSpPr>
        <p:spPr>
          <a:xfrm rot="16200000">
            <a:off x="1102755" y="3470163"/>
            <a:ext cx="1106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6939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D13F3-30F7-DE7F-8894-D7B0A546E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BB9CBEB-A6DA-0187-1540-16EA3288CE54}"/>
              </a:ext>
            </a:extLst>
          </p:cNvPr>
          <p:cNvSpPr/>
          <p:nvPr/>
        </p:nvSpPr>
        <p:spPr>
          <a:xfrm>
            <a:off x="0" y="0"/>
            <a:ext cx="940601" cy="6858000"/>
          </a:xfrm>
          <a:prstGeom prst="rect">
            <a:avLst/>
          </a:prstGeom>
          <a:solidFill>
            <a:srgbClr val="C300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C4ECA73-8939-C1DD-A2B7-76CDC17C7A5C}"/>
              </a:ext>
            </a:extLst>
          </p:cNvPr>
          <p:cNvSpPr txBox="1"/>
          <p:nvPr/>
        </p:nvSpPr>
        <p:spPr>
          <a:xfrm rot="16200000">
            <a:off x="-1913305" y="4113080"/>
            <a:ext cx="4767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Angular</a:t>
            </a:r>
            <a:endParaRPr lang="pt-BR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3" name="Picture 4" descr="Angular (framework) – Wikipédia, a enciclopédia livre">
            <a:extLst>
              <a:ext uri="{FF2B5EF4-FFF2-40B4-BE49-F238E27FC236}">
                <a16:creationId xmlns:a16="http://schemas.microsoft.com/office/drawing/2014/main" id="{F3157DFA-F1F9-4CDC-E5E6-7A8532AC9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5" y="246340"/>
            <a:ext cx="795368" cy="795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1;p6">
            <a:extLst>
              <a:ext uri="{FF2B5EF4-FFF2-40B4-BE49-F238E27FC236}">
                <a16:creationId xmlns:a16="http://schemas.microsoft.com/office/drawing/2014/main" id="{DEBE983F-13C9-8194-8A1C-36D25C7D54FE}"/>
              </a:ext>
            </a:extLst>
          </p:cNvPr>
          <p:cNvSpPr txBox="1"/>
          <p:nvPr/>
        </p:nvSpPr>
        <p:spPr>
          <a:xfrm>
            <a:off x="940598" y="89034"/>
            <a:ext cx="1113504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Rotas</a:t>
            </a:r>
            <a:endParaRPr lang="pt-BR" sz="2800" dirty="0">
              <a:solidFill>
                <a:srgbClr val="DD00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FEFC4E-ABF6-7DA6-916D-4E2650BAF885}"/>
              </a:ext>
            </a:extLst>
          </p:cNvPr>
          <p:cNvSpPr txBox="1"/>
          <p:nvPr/>
        </p:nvSpPr>
        <p:spPr>
          <a:xfrm>
            <a:off x="1411533" y="940229"/>
            <a:ext cx="104449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4.</a:t>
            </a:r>
            <a:r>
              <a:rPr lang="pt-BR" dirty="0"/>
              <a:t> Para configurar as rotas, devemos acessar o arquivo </a:t>
            </a:r>
            <a:r>
              <a:rPr lang="pt-BR" dirty="0" err="1">
                <a:solidFill>
                  <a:srgbClr val="C3002F"/>
                </a:solidFill>
              </a:rPr>
              <a:t>app.routes.ts</a:t>
            </a:r>
            <a:r>
              <a:rPr lang="pt-BR" dirty="0">
                <a:solidFill>
                  <a:srgbClr val="C3002F"/>
                </a:solidFill>
              </a:rPr>
              <a:t> </a:t>
            </a:r>
            <a:r>
              <a:rPr lang="pt-BR" dirty="0"/>
              <a:t>e configurar a lista </a:t>
            </a:r>
            <a:r>
              <a:rPr lang="pt-BR" i="1" dirty="0" err="1"/>
              <a:t>routes</a:t>
            </a:r>
            <a:r>
              <a:rPr lang="pt-BR" dirty="0"/>
              <a:t> com os respectivos valores de </a:t>
            </a:r>
            <a:r>
              <a:rPr lang="pt-BR" i="1" dirty="0"/>
              <a:t>path</a:t>
            </a:r>
            <a:r>
              <a:rPr lang="pt-BR" dirty="0"/>
              <a:t> (caminho da rota) e </a:t>
            </a:r>
            <a:r>
              <a:rPr lang="pt-BR" i="1" dirty="0" err="1"/>
              <a:t>component</a:t>
            </a:r>
            <a:r>
              <a:rPr lang="pt-BR" dirty="0"/>
              <a:t> (componente a ser renderizado).</a:t>
            </a:r>
            <a:endParaRPr lang="pt-BR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E13519E-BCFB-79B1-642D-EB74FF076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893" y="2039671"/>
            <a:ext cx="2305061" cy="14297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1060374-2467-764A-FB41-A4A101292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985" y="1772084"/>
            <a:ext cx="5475332" cy="19720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30C2A88F-3045-0B41-F647-1B78366B1C3A}"/>
                  </a:ext>
                </a:extLst>
              </p14:cNvPr>
              <p14:cNvContentPartPr/>
              <p14:nvPr/>
            </p14:nvContentPartPr>
            <p14:xfrm>
              <a:off x="4439126" y="2708504"/>
              <a:ext cx="441360" cy="6156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30C2A88F-3045-0B41-F647-1B78366B1C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21126" y="2690864"/>
                <a:ext cx="47700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0B012D3A-FFFB-162D-6597-5670D5A18319}"/>
                  </a:ext>
                </a:extLst>
              </p14:cNvPr>
              <p14:cNvContentPartPr/>
              <p14:nvPr/>
            </p14:nvContentPartPr>
            <p14:xfrm>
              <a:off x="4865366" y="2563064"/>
              <a:ext cx="169200" cy="28548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0B012D3A-FFFB-162D-6597-5670D5A183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47726" y="2545064"/>
                <a:ext cx="20484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BBA4E747-0F7A-0A77-42C8-BA910AB65B0A}"/>
                  </a:ext>
                </a:extLst>
              </p14:cNvPr>
              <p14:cNvContentPartPr/>
              <p14:nvPr/>
            </p14:nvContentPartPr>
            <p14:xfrm>
              <a:off x="4444042" y="5633598"/>
              <a:ext cx="441360" cy="6156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BBA4E747-0F7A-0A77-42C8-BA910AB65B0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26042" y="5615958"/>
                <a:ext cx="47700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8DBEB7BE-C4C8-584D-6B8F-69641E5E6143}"/>
                  </a:ext>
                </a:extLst>
              </p14:cNvPr>
              <p14:cNvContentPartPr/>
              <p14:nvPr/>
            </p14:nvContentPartPr>
            <p14:xfrm>
              <a:off x="4870282" y="5488158"/>
              <a:ext cx="169200" cy="28548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8DBEB7BE-C4C8-584D-6B8F-69641E5E614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52642" y="5470158"/>
                <a:ext cx="204840" cy="32112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CaixaDeTexto 25">
            <a:extLst>
              <a:ext uri="{FF2B5EF4-FFF2-40B4-BE49-F238E27FC236}">
                <a16:creationId xmlns:a16="http://schemas.microsoft.com/office/drawing/2014/main" id="{30E8E0AB-8CBA-B4B3-1F77-F554F894CC97}"/>
              </a:ext>
            </a:extLst>
          </p:cNvPr>
          <p:cNvSpPr txBox="1"/>
          <p:nvPr/>
        </p:nvSpPr>
        <p:spPr>
          <a:xfrm>
            <a:off x="1630709" y="3974504"/>
            <a:ext cx="10444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5.</a:t>
            </a:r>
            <a:r>
              <a:rPr lang="pt-BR" dirty="0"/>
              <a:t> Em </a:t>
            </a:r>
            <a:r>
              <a:rPr lang="pt-BR" i="1" dirty="0" err="1">
                <a:solidFill>
                  <a:srgbClr val="C3002F"/>
                </a:solidFill>
              </a:rPr>
              <a:t>navbar.component.ts</a:t>
            </a:r>
            <a:r>
              <a:rPr lang="pt-BR" i="1" dirty="0">
                <a:solidFill>
                  <a:srgbClr val="C3002F"/>
                </a:solidFill>
              </a:rPr>
              <a:t> </a:t>
            </a:r>
            <a:r>
              <a:rPr lang="pt-BR" dirty="0"/>
              <a:t>importar </a:t>
            </a:r>
            <a:r>
              <a:rPr lang="pt-BR" i="1" dirty="0" err="1"/>
              <a:t>RouterLink</a:t>
            </a:r>
            <a:r>
              <a:rPr lang="pt-BR" dirty="0"/>
              <a:t>.</a:t>
            </a:r>
            <a:endParaRPr lang="pt-BR" b="1" dirty="0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0BF113BA-465D-BC87-2D33-E3EE0C8EBE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95381" y="4444633"/>
            <a:ext cx="4709200" cy="2413367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71F5638A-2017-853C-F95C-988E85D3E17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56989" y="5268441"/>
            <a:ext cx="2489832" cy="85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6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D13F3-30F7-DE7F-8894-D7B0A546E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BB9CBEB-A6DA-0187-1540-16EA3288CE54}"/>
              </a:ext>
            </a:extLst>
          </p:cNvPr>
          <p:cNvSpPr/>
          <p:nvPr/>
        </p:nvSpPr>
        <p:spPr>
          <a:xfrm>
            <a:off x="0" y="0"/>
            <a:ext cx="940601" cy="6858000"/>
          </a:xfrm>
          <a:prstGeom prst="rect">
            <a:avLst/>
          </a:prstGeom>
          <a:solidFill>
            <a:srgbClr val="C300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C4ECA73-8939-C1DD-A2B7-76CDC17C7A5C}"/>
              </a:ext>
            </a:extLst>
          </p:cNvPr>
          <p:cNvSpPr txBox="1"/>
          <p:nvPr/>
        </p:nvSpPr>
        <p:spPr>
          <a:xfrm rot="16200000">
            <a:off x="-1913305" y="4113080"/>
            <a:ext cx="4767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Angular</a:t>
            </a:r>
            <a:endParaRPr lang="pt-BR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3" name="Picture 4" descr="Angular (framework) – Wikipédia, a enciclopédia livre">
            <a:extLst>
              <a:ext uri="{FF2B5EF4-FFF2-40B4-BE49-F238E27FC236}">
                <a16:creationId xmlns:a16="http://schemas.microsoft.com/office/drawing/2014/main" id="{F3157DFA-F1F9-4CDC-E5E6-7A8532AC9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5" y="246340"/>
            <a:ext cx="795368" cy="795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1;p6">
            <a:extLst>
              <a:ext uri="{FF2B5EF4-FFF2-40B4-BE49-F238E27FC236}">
                <a16:creationId xmlns:a16="http://schemas.microsoft.com/office/drawing/2014/main" id="{DEBE983F-13C9-8194-8A1C-36D25C7D54FE}"/>
              </a:ext>
            </a:extLst>
          </p:cNvPr>
          <p:cNvSpPr txBox="1"/>
          <p:nvPr/>
        </p:nvSpPr>
        <p:spPr>
          <a:xfrm>
            <a:off x="940598" y="89034"/>
            <a:ext cx="1113504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Rotas</a:t>
            </a:r>
            <a:endParaRPr lang="pt-BR" sz="2800" dirty="0">
              <a:solidFill>
                <a:srgbClr val="DD00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FEFC4E-ABF6-7DA6-916D-4E2650BAF885}"/>
              </a:ext>
            </a:extLst>
          </p:cNvPr>
          <p:cNvSpPr txBox="1"/>
          <p:nvPr/>
        </p:nvSpPr>
        <p:spPr>
          <a:xfrm>
            <a:off x="1411533" y="1072961"/>
            <a:ext cx="104449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6.</a:t>
            </a:r>
            <a:r>
              <a:rPr lang="pt-BR" dirty="0"/>
              <a:t> Em </a:t>
            </a:r>
            <a:r>
              <a:rPr lang="pt-BR" i="1" dirty="0">
                <a:solidFill>
                  <a:srgbClr val="C3002F"/>
                </a:solidFill>
              </a:rPr>
              <a:t>app.component.html </a:t>
            </a:r>
            <a:r>
              <a:rPr lang="pt-BR" dirty="0"/>
              <a:t>incluir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i="1" dirty="0">
                <a:solidFill>
                  <a:srgbClr val="C3002F"/>
                </a:solidFill>
              </a:rPr>
              <a:t>&lt;</a:t>
            </a:r>
            <a:r>
              <a:rPr lang="pt-BR" i="1" dirty="0" err="1">
                <a:solidFill>
                  <a:srgbClr val="C3002F"/>
                </a:solidFill>
              </a:rPr>
              <a:t>router</a:t>
            </a:r>
            <a:r>
              <a:rPr lang="pt-BR" i="1" dirty="0">
                <a:solidFill>
                  <a:srgbClr val="C3002F"/>
                </a:solidFill>
              </a:rPr>
              <a:t>-outlet&gt;</a:t>
            </a:r>
            <a:r>
              <a:rPr lang="pt-BR" dirty="0"/>
              <a:t>. Esta é a </a:t>
            </a:r>
            <a:r>
              <a:rPr lang="pt-BR" dirty="0" err="1"/>
              <a:t>tag</a:t>
            </a:r>
            <a:r>
              <a:rPr lang="pt-BR" dirty="0"/>
              <a:t> responsável por renderizar as rotas definidas em </a:t>
            </a:r>
            <a:r>
              <a:rPr lang="pt-BR" i="1" dirty="0" err="1">
                <a:solidFill>
                  <a:srgbClr val="C3002F"/>
                </a:solidFill>
              </a:rPr>
              <a:t>app.routes.ts</a:t>
            </a:r>
            <a:r>
              <a:rPr lang="pt-BR" dirty="0"/>
              <a:t>.</a:t>
            </a:r>
            <a:endParaRPr lang="pt-BR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30C2A88F-3045-0B41-F647-1B78366B1C3A}"/>
                  </a:ext>
                </a:extLst>
              </p14:cNvPr>
              <p14:cNvContentPartPr/>
              <p14:nvPr/>
            </p14:nvContentPartPr>
            <p14:xfrm>
              <a:off x="5014312" y="2811740"/>
              <a:ext cx="441360" cy="6156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30C2A88F-3045-0B41-F647-1B78366B1C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96312" y="2793634"/>
                <a:ext cx="477000" cy="974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0B012D3A-FFFB-162D-6597-5670D5A18319}"/>
                  </a:ext>
                </a:extLst>
              </p14:cNvPr>
              <p14:cNvContentPartPr/>
              <p14:nvPr/>
            </p14:nvContentPartPr>
            <p14:xfrm>
              <a:off x="5440552" y="2666300"/>
              <a:ext cx="169200" cy="28548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0B012D3A-FFFB-162D-6597-5670D5A1831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22552" y="2648300"/>
                <a:ext cx="204840" cy="32112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19612C42-9232-A9E6-0167-9066807EF0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5992" y="2390019"/>
            <a:ext cx="4858428" cy="90500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2AD8C4A-EE80-925E-631E-22B7C1F33B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0470" y="2008673"/>
            <a:ext cx="2991267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3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12CF5-2A56-6B5F-A367-A883722BB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0D61AD2D-0219-A6B7-FFDD-8DCDC967CF09}"/>
              </a:ext>
            </a:extLst>
          </p:cNvPr>
          <p:cNvSpPr txBox="1"/>
          <p:nvPr/>
        </p:nvSpPr>
        <p:spPr>
          <a:xfrm>
            <a:off x="940599" y="-28"/>
            <a:ext cx="112514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Hora do Desafio 5</a:t>
            </a:r>
          </a:p>
          <a:p>
            <a:pPr algn="ctr"/>
            <a:r>
              <a:rPr lang="pt-BR" sz="3600" dirty="0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Senac.com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BBB94A3-55CD-7050-23E4-CE60396AD805}"/>
              </a:ext>
            </a:extLst>
          </p:cNvPr>
          <p:cNvSpPr/>
          <p:nvPr/>
        </p:nvSpPr>
        <p:spPr>
          <a:xfrm>
            <a:off x="0" y="0"/>
            <a:ext cx="940601" cy="6858000"/>
          </a:xfrm>
          <a:prstGeom prst="rect">
            <a:avLst/>
          </a:prstGeom>
          <a:solidFill>
            <a:srgbClr val="C300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7E406EB-9724-8BF6-D6FE-6DB587674436}"/>
              </a:ext>
            </a:extLst>
          </p:cNvPr>
          <p:cNvSpPr txBox="1"/>
          <p:nvPr/>
        </p:nvSpPr>
        <p:spPr>
          <a:xfrm rot="16200000">
            <a:off x="-1913305" y="4113080"/>
            <a:ext cx="4767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Angular</a:t>
            </a:r>
            <a:endParaRPr lang="pt-BR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4" name="Picture 4" descr="Angular (framework) – Wikipédia, a enciclopédia livre">
            <a:extLst>
              <a:ext uri="{FF2B5EF4-FFF2-40B4-BE49-F238E27FC236}">
                <a16:creationId xmlns:a16="http://schemas.microsoft.com/office/drawing/2014/main" id="{3D26C2B2-7229-A8B6-EDA5-FACA5E12E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5" y="246340"/>
            <a:ext cx="795368" cy="795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C79DAFD-BC4C-3F57-2EC7-1C8998D475E5}"/>
              </a:ext>
            </a:extLst>
          </p:cNvPr>
          <p:cNvSpPr txBox="1"/>
          <p:nvPr/>
        </p:nvSpPr>
        <p:spPr>
          <a:xfrm>
            <a:off x="3483888" y="5858495"/>
            <a:ext cx="6164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hlinkClick r:id="rId3"/>
              </a:rPr>
              <a:t>https://www.figma.com/design/2uDwtstkyAnQP0GZIKiElC/Senac?node-id=0-1&amp;t=cyamAemnXKudaN1S-0</a:t>
            </a:r>
            <a:r>
              <a:rPr lang="pt-BR" dirty="0"/>
              <a:t>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939A8C3-9762-D6F0-01C5-88335988B4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204" t="22106" r="24253" b="7684"/>
          <a:stretch/>
        </p:blipFill>
        <p:spPr>
          <a:xfrm>
            <a:off x="3483888" y="1318531"/>
            <a:ext cx="6164823" cy="430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0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12CF5-2A56-6B5F-A367-A883722BB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0D61AD2D-0219-A6B7-FFDD-8DCDC967CF09}"/>
              </a:ext>
            </a:extLst>
          </p:cNvPr>
          <p:cNvSpPr txBox="1"/>
          <p:nvPr/>
        </p:nvSpPr>
        <p:spPr>
          <a:xfrm>
            <a:off x="983196" y="427676"/>
            <a:ext cx="11208804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dirty="0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Semana 04</a:t>
            </a:r>
          </a:p>
          <a:p>
            <a:pPr algn="ctr"/>
            <a:endParaRPr lang="pt-BR" sz="4400" dirty="0">
              <a:solidFill>
                <a:srgbClr val="004C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/>
            <a:r>
              <a:rPr lang="pt-BR" sz="5400" dirty="0">
                <a:solidFill>
                  <a:srgbClr val="004C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Services</a:t>
            </a:r>
          </a:p>
          <a:p>
            <a:pPr algn="ctr"/>
            <a:r>
              <a:rPr lang="pt-BR" sz="5400" dirty="0">
                <a:solidFill>
                  <a:srgbClr val="004C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</a:t>
            </a:r>
          </a:p>
          <a:p>
            <a:pPr algn="ctr"/>
            <a:r>
              <a:rPr lang="pt-BR" sz="5400" dirty="0">
                <a:solidFill>
                  <a:srgbClr val="004C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Roteamento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C906015E-5BE6-BF4C-EEBC-C1A006F11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703" y="5165485"/>
            <a:ext cx="2155790" cy="126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1BBB94A3-55CD-7050-23E4-CE60396AD805}"/>
              </a:ext>
            </a:extLst>
          </p:cNvPr>
          <p:cNvSpPr/>
          <p:nvPr/>
        </p:nvSpPr>
        <p:spPr>
          <a:xfrm>
            <a:off x="0" y="0"/>
            <a:ext cx="940601" cy="6858000"/>
          </a:xfrm>
          <a:prstGeom prst="rect">
            <a:avLst/>
          </a:prstGeom>
          <a:solidFill>
            <a:srgbClr val="C300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7E406EB-9724-8BF6-D6FE-6DB587674436}"/>
              </a:ext>
            </a:extLst>
          </p:cNvPr>
          <p:cNvSpPr txBox="1"/>
          <p:nvPr/>
        </p:nvSpPr>
        <p:spPr>
          <a:xfrm rot="16200000">
            <a:off x="-1913305" y="4113080"/>
            <a:ext cx="4767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Angular</a:t>
            </a:r>
            <a:endParaRPr lang="pt-BR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4" name="Picture 4" descr="Angular (framework) – Wikipédia, a enciclopédia livre">
            <a:extLst>
              <a:ext uri="{FF2B5EF4-FFF2-40B4-BE49-F238E27FC236}">
                <a16:creationId xmlns:a16="http://schemas.microsoft.com/office/drawing/2014/main" id="{3D26C2B2-7229-A8B6-EDA5-FACA5E12E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5" y="246340"/>
            <a:ext cx="795368" cy="795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513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D13F3-30F7-DE7F-8894-D7B0A546E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BB9CBEB-A6DA-0187-1540-16EA3288CE54}"/>
              </a:ext>
            </a:extLst>
          </p:cNvPr>
          <p:cNvSpPr/>
          <p:nvPr/>
        </p:nvSpPr>
        <p:spPr>
          <a:xfrm>
            <a:off x="0" y="0"/>
            <a:ext cx="940601" cy="6858000"/>
          </a:xfrm>
          <a:prstGeom prst="rect">
            <a:avLst/>
          </a:prstGeom>
          <a:solidFill>
            <a:srgbClr val="C300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C4ECA73-8939-C1DD-A2B7-76CDC17C7A5C}"/>
              </a:ext>
            </a:extLst>
          </p:cNvPr>
          <p:cNvSpPr txBox="1"/>
          <p:nvPr/>
        </p:nvSpPr>
        <p:spPr>
          <a:xfrm rot="16200000">
            <a:off x="-1913305" y="4113080"/>
            <a:ext cx="4767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Angular</a:t>
            </a:r>
            <a:endParaRPr lang="pt-BR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3" name="Picture 4" descr="Angular (framework) – Wikipédia, a enciclopédia livre">
            <a:extLst>
              <a:ext uri="{FF2B5EF4-FFF2-40B4-BE49-F238E27FC236}">
                <a16:creationId xmlns:a16="http://schemas.microsoft.com/office/drawing/2014/main" id="{F3157DFA-F1F9-4CDC-E5E6-7A8532AC9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5" y="246340"/>
            <a:ext cx="795368" cy="795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1;p6">
            <a:extLst>
              <a:ext uri="{FF2B5EF4-FFF2-40B4-BE49-F238E27FC236}">
                <a16:creationId xmlns:a16="http://schemas.microsoft.com/office/drawing/2014/main" id="{DEBE983F-13C9-8194-8A1C-36D25C7D54FE}"/>
              </a:ext>
            </a:extLst>
          </p:cNvPr>
          <p:cNvSpPr txBox="1"/>
          <p:nvPr/>
        </p:nvSpPr>
        <p:spPr>
          <a:xfrm>
            <a:off x="940598" y="221768"/>
            <a:ext cx="1113504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Eventos</a:t>
            </a:r>
          </a:p>
        </p:txBody>
      </p:sp>
      <p:sp>
        <p:nvSpPr>
          <p:cNvPr id="3" name="Google Shape;141;p6">
            <a:extLst>
              <a:ext uri="{FF2B5EF4-FFF2-40B4-BE49-F238E27FC236}">
                <a16:creationId xmlns:a16="http://schemas.microsoft.com/office/drawing/2014/main" id="{C2CFFF67-91EF-1248-71C5-D0081D8A13DB}"/>
              </a:ext>
            </a:extLst>
          </p:cNvPr>
          <p:cNvSpPr txBox="1"/>
          <p:nvPr/>
        </p:nvSpPr>
        <p:spPr>
          <a:xfrm>
            <a:off x="1744391" y="2367253"/>
            <a:ext cx="9527458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Utilizado em páginas dinâmicas, visando a interação com o usuário.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Comunicação Front-Front / Front-Back.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Disparam métodos para realizar esta comunicação.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Utilizado para acessar APIs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84141AD-7AEB-BDA2-553B-321D5EB2E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819" y="1022156"/>
            <a:ext cx="940601" cy="94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9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D13F3-30F7-DE7F-8894-D7B0A546E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BB9CBEB-A6DA-0187-1540-16EA3288CE54}"/>
              </a:ext>
            </a:extLst>
          </p:cNvPr>
          <p:cNvSpPr/>
          <p:nvPr/>
        </p:nvSpPr>
        <p:spPr>
          <a:xfrm>
            <a:off x="0" y="0"/>
            <a:ext cx="940601" cy="6858000"/>
          </a:xfrm>
          <a:prstGeom prst="rect">
            <a:avLst/>
          </a:prstGeom>
          <a:solidFill>
            <a:srgbClr val="C300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C4ECA73-8939-C1DD-A2B7-76CDC17C7A5C}"/>
              </a:ext>
            </a:extLst>
          </p:cNvPr>
          <p:cNvSpPr txBox="1"/>
          <p:nvPr/>
        </p:nvSpPr>
        <p:spPr>
          <a:xfrm rot="16200000">
            <a:off x="-1913305" y="4113080"/>
            <a:ext cx="4767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Angular</a:t>
            </a:r>
            <a:endParaRPr lang="pt-BR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3" name="Picture 4" descr="Angular (framework) – Wikipédia, a enciclopédia livre">
            <a:extLst>
              <a:ext uri="{FF2B5EF4-FFF2-40B4-BE49-F238E27FC236}">
                <a16:creationId xmlns:a16="http://schemas.microsoft.com/office/drawing/2014/main" id="{F3157DFA-F1F9-4CDC-E5E6-7A8532AC9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5" y="246340"/>
            <a:ext cx="795368" cy="795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1;p6">
            <a:extLst>
              <a:ext uri="{FF2B5EF4-FFF2-40B4-BE49-F238E27FC236}">
                <a16:creationId xmlns:a16="http://schemas.microsoft.com/office/drawing/2014/main" id="{DEBE983F-13C9-8194-8A1C-36D25C7D54FE}"/>
              </a:ext>
            </a:extLst>
          </p:cNvPr>
          <p:cNvSpPr txBox="1"/>
          <p:nvPr/>
        </p:nvSpPr>
        <p:spPr>
          <a:xfrm>
            <a:off x="940598" y="89034"/>
            <a:ext cx="1113504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Eventos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(Código modelo)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B3A7879-0F22-AD0F-885A-9FE700780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620" y="1553153"/>
            <a:ext cx="2219635" cy="126700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8026F27-E1FD-6DA7-008E-01FAFCE7CB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120"/>
          <a:stretch/>
        </p:blipFill>
        <p:spPr>
          <a:xfrm>
            <a:off x="6123255" y="1553368"/>
            <a:ext cx="5439534" cy="1266787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866F1E8B-1FF3-298A-13BF-51BFDC2895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799" y="3302017"/>
            <a:ext cx="4972744" cy="3324689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BAB2431-5EB4-0AA6-447F-8C8D11F7BC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2638" y="3302017"/>
            <a:ext cx="2410161" cy="3334215"/>
          </a:xfrm>
          <a:prstGeom prst="rect">
            <a:avLst/>
          </a:prstGeom>
        </p:spPr>
      </p:pic>
      <p:sp>
        <p:nvSpPr>
          <p:cNvPr id="21" name="Elipse 20">
            <a:extLst>
              <a:ext uri="{FF2B5EF4-FFF2-40B4-BE49-F238E27FC236}">
                <a16:creationId xmlns:a16="http://schemas.microsoft.com/office/drawing/2014/main" id="{9F4D3C0F-6403-8F6F-5728-4E1294467790}"/>
              </a:ext>
            </a:extLst>
          </p:cNvPr>
          <p:cNvSpPr/>
          <p:nvPr/>
        </p:nvSpPr>
        <p:spPr>
          <a:xfrm>
            <a:off x="2113723" y="1456365"/>
            <a:ext cx="478497" cy="478497"/>
          </a:xfrm>
          <a:prstGeom prst="ellipse">
            <a:avLst/>
          </a:prstGeom>
          <a:solidFill>
            <a:srgbClr val="DD00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1</a:t>
            </a:r>
          </a:p>
        </p:txBody>
      </p:sp>
      <p:sp>
        <p:nvSpPr>
          <p:cNvPr id="22" name="Google Shape;141;p6">
            <a:extLst>
              <a:ext uri="{FF2B5EF4-FFF2-40B4-BE49-F238E27FC236}">
                <a16:creationId xmlns:a16="http://schemas.microsoft.com/office/drawing/2014/main" id="{7735C79D-3008-1FC4-63B1-06D32A8C7BC7}"/>
              </a:ext>
            </a:extLst>
          </p:cNvPr>
          <p:cNvSpPr txBox="1"/>
          <p:nvPr/>
        </p:nvSpPr>
        <p:spPr>
          <a:xfrm>
            <a:off x="1116181" y="1945569"/>
            <a:ext cx="2611859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DD00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Crie um componente </a:t>
            </a:r>
            <a:r>
              <a:rPr lang="pt-BR" sz="1400" b="1" dirty="0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eventos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DD00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digite o código </a:t>
            </a:r>
            <a:r>
              <a:rPr lang="pt-BR" sz="1400" dirty="0" err="1">
                <a:solidFill>
                  <a:srgbClr val="DD00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pt-BR" sz="1400" dirty="0">
                <a:solidFill>
                  <a:srgbClr val="DD00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Perceba que no elemento &lt;</a:t>
            </a:r>
            <a:r>
              <a:rPr lang="pt-BR" sz="1400" dirty="0" err="1">
                <a:solidFill>
                  <a:srgbClr val="DD00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pt-BR" sz="1400" dirty="0">
                <a:solidFill>
                  <a:srgbClr val="DD00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temos o evento (click)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9A2CEC0F-E862-CDBD-97D2-34D670BFB229}"/>
              </a:ext>
            </a:extLst>
          </p:cNvPr>
          <p:cNvSpPr/>
          <p:nvPr/>
        </p:nvSpPr>
        <p:spPr>
          <a:xfrm>
            <a:off x="2212371" y="3837015"/>
            <a:ext cx="478497" cy="478497"/>
          </a:xfrm>
          <a:prstGeom prst="ellipse">
            <a:avLst/>
          </a:prstGeom>
          <a:solidFill>
            <a:srgbClr val="DD00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2</a:t>
            </a:r>
          </a:p>
        </p:txBody>
      </p:sp>
      <p:sp>
        <p:nvSpPr>
          <p:cNvPr id="24" name="Google Shape;141;p6">
            <a:extLst>
              <a:ext uri="{FF2B5EF4-FFF2-40B4-BE49-F238E27FC236}">
                <a16:creationId xmlns:a16="http://schemas.microsoft.com/office/drawing/2014/main" id="{E8DC1887-71D6-5754-B064-35F2B6AFCE5D}"/>
              </a:ext>
            </a:extLst>
          </p:cNvPr>
          <p:cNvSpPr txBox="1"/>
          <p:nvPr/>
        </p:nvSpPr>
        <p:spPr>
          <a:xfrm>
            <a:off x="1214829" y="4326219"/>
            <a:ext cx="261185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DD00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Crie a variável </a:t>
            </a:r>
            <a:r>
              <a:rPr lang="pt-BR" sz="1400" b="1" dirty="0">
                <a:solidFill>
                  <a:srgbClr val="DD00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mostrar</a:t>
            </a:r>
            <a:r>
              <a:rPr lang="pt-BR" sz="1400" dirty="0">
                <a:solidFill>
                  <a:srgbClr val="DD00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o método </a:t>
            </a:r>
            <a:r>
              <a:rPr lang="pt-BR" sz="1400" b="1" dirty="0" err="1">
                <a:solidFill>
                  <a:srgbClr val="DD00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mostrarMensagem</a:t>
            </a:r>
            <a:r>
              <a:rPr lang="pt-BR" sz="1400" b="1" dirty="0">
                <a:solidFill>
                  <a:srgbClr val="DD00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5247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D13F3-30F7-DE7F-8894-D7B0A546E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BB9CBEB-A6DA-0187-1540-16EA3288CE54}"/>
              </a:ext>
            </a:extLst>
          </p:cNvPr>
          <p:cNvSpPr/>
          <p:nvPr/>
        </p:nvSpPr>
        <p:spPr>
          <a:xfrm>
            <a:off x="0" y="0"/>
            <a:ext cx="940601" cy="6858000"/>
          </a:xfrm>
          <a:prstGeom prst="rect">
            <a:avLst/>
          </a:prstGeom>
          <a:solidFill>
            <a:srgbClr val="C300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C4ECA73-8939-C1DD-A2B7-76CDC17C7A5C}"/>
              </a:ext>
            </a:extLst>
          </p:cNvPr>
          <p:cNvSpPr txBox="1"/>
          <p:nvPr/>
        </p:nvSpPr>
        <p:spPr>
          <a:xfrm rot="16200000">
            <a:off x="-1913305" y="4113080"/>
            <a:ext cx="4767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Angular</a:t>
            </a:r>
            <a:endParaRPr lang="pt-BR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3" name="Picture 4" descr="Angular (framework) – Wikipédia, a enciclopédia livre">
            <a:extLst>
              <a:ext uri="{FF2B5EF4-FFF2-40B4-BE49-F238E27FC236}">
                <a16:creationId xmlns:a16="http://schemas.microsoft.com/office/drawing/2014/main" id="{F3157DFA-F1F9-4CDC-E5E6-7A8532AC9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5" y="246340"/>
            <a:ext cx="795368" cy="795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1;p6">
            <a:extLst>
              <a:ext uri="{FF2B5EF4-FFF2-40B4-BE49-F238E27FC236}">
                <a16:creationId xmlns:a16="http://schemas.microsoft.com/office/drawing/2014/main" id="{DEBE983F-13C9-8194-8A1C-36D25C7D54FE}"/>
              </a:ext>
            </a:extLst>
          </p:cNvPr>
          <p:cNvSpPr txBox="1"/>
          <p:nvPr/>
        </p:nvSpPr>
        <p:spPr>
          <a:xfrm>
            <a:off x="940598" y="246340"/>
            <a:ext cx="1113504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Tarefa 01 - Eventos</a:t>
            </a:r>
            <a:endParaRPr lang="pt-BR" sz="2800" dirty="0">
              <a:solidFill>
                <a:srgbClr val="DD00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Google Shape;141;p6">
            <a:extLst>
              <a:ext uri="{FF2B5EF4-FFF2-40B4-BE49-F238E27FC236}">
                <a16:creationId xmlns:a16="http://schemas.microsoft.com/office/drawing/2014/main" id="{051D5B34-909D-C6E0-7A71-69F3785242A6}"/>
              </a:ext>
            </a:extLst>
          </p:cNvPr>
          <p:cNvSpPr txBox="1"/>
          <p:nvPr/>
        </p:nvSpPr>
        <p:spPr>
          <a:xfrm>
            <a:off x="2508959" y="1606384"/>
            <a:ext cx="7998322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Crie um evento que mudar a cor de fundo da tela do navegador ao clicarmos no botão</a:t>
            </a:r>
          </a:p>
        </p:txBody>
      </p:sp>
    </p:spTree>
    <p:extLst>
      <p:ext uri="{BB962C8B-B14F-4D97-AF65-F5344CB8AC3E}">
        <p14:creationId xmlns:p14="http://schemas.microsoft.com/office/powerpoint/2010/main" val="155645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D13F3-30F7-DE7F-8894-D7B0A546E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BB9CBEB-A6DA-0187-1540-16EA3288CE54}"/>
              </a:ext>
            </a:extLst>
          </p:cNvPr>
          <p:cNvSpPr/>
          <p:nvPr/>
        </p:nvSpPr>
        <p:spPr>
          <a:xfrm>
            <a:off x="0" y="0"/>
            <a:ext cx="940601" cy="6858000"/>
          </a:xfrm>
          <a:prstGeom prst="rect">
            <a:avLst/>
          </a:prstGeom>
          <a:solidFill>
            <a:srgbClr val="C300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C4ECA73-8939-C1DD-A2B7-76CDC17C7A5C}"/>
              </a:ext>
            </a:extLst>
          </p:cNvPr>
          <p:cNvSpPr txBox="1"/>
          <p:nvPr/>
        </p:nvSpPr>
        <p:spPr>
          <a:xfrm rot="16200000">
            <a:off x="-1913305" y="4113080"/>
            <a:ext cx="4767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Angular</a:t>
            </a:r>
            <a:endParaRPr lang="pt-BR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3" name="Picture 4" descr="Angular (framework) – Wikipédia, a enciclopédia livre">
            <a:extLst>
              <a:ext uri="{FF2B5EF4-FFF2-40B4-BE49-F238E27FC236}">
                <a16:creationId xmlns:a16="http://schemas.microsoft.com/office/drawing/2014/main" id="{F3157DFA-F1F9-4CDC-E5E6-7A8532AC9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5" y="246340"/>
            <a:ext cx="795368" cy="795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1;p6">
            <a:extLst>
              <a:ext uri="{FF2B5EF4-FFF2-40B4-BE49-F238E27FC236}">
                <a16:creationId xmlns:a16="http://schemas.microsoft.com/office/drawing/2014/main" id="{DEBE983F-13C9-8194-8A1C-36D25C7D54FE}"/>
              </a:ext>
            </a:extLst>
          </p:cNvPr>
          <p:cNvSpPr txBox="1"/>
          <p:nvPr/>
        </p:nvSpPr>
        <p:spPr>
          <a:xfrm>
            <a:off x="940598" y="89034"/>
            <a:ext cx="1113504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Services</a:t>
            </a:r>
            <a:endParaRPr lang="pt-BR" sz="2800" dirty="0">
              <a:solidFill>
                <a:srgbClr val="DD00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Google Shape;141;p6">
            <a:extLst>
              <a:ext uri="{FF2B5EF4-FFF2-40B4-BE49-F238E27FC236}">
                <a16:creationId xmlns:a16="http://schemas.microsoft.com/office/drawing/2014/main" id="{051D5B34-909D-C6E0-7A71-69F3785242A6}"/>
              </a:ext>
            </a:extLst>
          </p:cNvPr>
          <p:cNvSpPr txBox="1"/>
          <p:nvPr/>
        </p:nvSpPr>
        <p:spPr>
          <a:xfrm>
            <a:off x="1496180" y="1002057"/>
            <a:ext cx="969942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Uma de suas principais funções é buscar/fornecer dados para algum componente ou outro serviço.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1E5D94F-4079-25F5-D126-D150979090BC}"/>
              </a:ext>
            </a:extLst>
          </p:cNvPr>
          <p:cNvSpPr txBox="1"/>
          <p:nvPr/>
        </p:nvSpPr>
        <p:spPr>
          <a:xfrm>
            <a:off x="2061481" y="5539282"/>
            <a:ext cx="95897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Utilizado para divisão de responsabilidades -&gt; Organização e Manutenção do projeto</a:t>
            </a: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Requisições para APIs</a:t>
            </a: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&lt;nome-do-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DDA7883-F06B-F4FC-8F6A-A387F88BB7E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89257" y="2978891"/>
            <a:ext cx="1200329" cy="1200329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E7AA23DD-AA82-1D3F-C262-D7F59ABB2253}"/>
              </a:ext>
            </a:extLst>
          </p:cNvPr>
          <p:cNvSpPr txBox="1"/>
          <p:nvPr/>
        </p:nvSpPr>
        <p:spPr>
          <a:xfrm>
            <a:off x="7381214" y="4270847"/>
            <a:ext cx="1563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pt-BR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478F1021-875B-F033-8D80-7188FB94CF3D}"/>
              </a:ext>
            </a:extLst>
          </p:cNvPr>
          <p:cNvSpPr/>
          <p:nvPr/>
        </p:nvSpPr>
        <p:spPr>
          <a:xfrm>
            <a:off x="3868292" y="2600731"/>
            <a:ext cx="2196699" cy="2196699"/>
          </a:xfrm>
          <a:prstGeom prst="roundRect">
            <a:avLst>
              <a:gd name="adj" fmla="val 7939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811F3A8-0501-417E-692A-B7DC16536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369" y="3177557"/>
            <a:ext cx="1347630" cy="134763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72A7520-9ED1-55F1-6720-03D5D6F56C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558" y="2713579"/>
            <a:ext cx="555134" cy="555134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AF0322DC-3F84-38CD-1FD9-39C3773F48C4}"/>
              </a:ext>
            </a:extLst>
          </p:cNvPr>
          <p:cNvSpPr txBox="1"/>
          <p:nvPr/>
        </p:nvSpPr>
        <p:spPr>
          <a:xfrm>
            <a:off x="4788461" y="3240502"/>
            <a:ext cx="15633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endParaRPr lang="pt-BR" sz="1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40F8768-CA66-3D4A-6703-FEE17A2E991F}"/>
              </a:ext>
            </a:extLst>
          </p:cNvPr>
          <p:cNvSpPr txBox="1"/>
          <p:nvPr/>
        </p:nvSpPr>
        <p:spPr>
          <a:xfrm>
            <a:off x="4235210" y="4475770"/>
            <a:ext cx="1563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Componente</a:t>
            </a:r>
            <a:endParaRPr lang="pt-BR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0A10304B-4535-D754-08C9-F321AA707E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6424" y="1782935"/>
            <a:ext cx="950730" cy="950730"/>
          </a:xfrm>
          <a:prstGeom prst="rect">
            <a:avLst/>
          </a:prstGeom>
        </p:spPr>
      </p:pic>
      <p:grpSp>
        <p:nvGrpSpPr>
          <p:cNvPr id="27" name="Agrupar 26">
            <a:extLst>
              <a:ext uri="{FF2B5EF4-FFF2-40B4-BE49-F238E27FC236}">
                <a16:creationId xmlns:a16="http://schemas.microsoft.com/office/drawing/2014/main" id="{D8E42445-0D4D-325A-79B6-17CEC86DDFDC}"/>
              </a:ext>
            </a:extLst>
          </p:cNvPr>
          <p:cNvGrpSpPr/>
          <p:nvPr/>
        </p:nvGrpSpPr>
        <p:grpSpPr>
          <a:xfrm>
            <a:off x="6655814" y="2459422"/>
            <a:ext cx="850320" cy="652320"/>
            <a:chOff x="5199153" y="2328380"/>
            <a:chExt cx="850320" cy="65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018F638D-4DE5-CAC9-A2F0-EB4E14CC9267}"/>
                    </a:ext>
                  </a:extLst>
                </p14:cNvPr>
                <p14:cNvContentPartPr/>
                <p14:nvPr/>
              </p14:nvContentPartPr>
              <p14:xfrm>
                <a:off x="5199153" y="2328380"/>
                <a:ext cx="599400" cy="57816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018F638D-4DE5-CAC9-A2F0-EB4E14CC926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181513" y="2310740"/>
                  <a:ext cx="63504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332D606F-88E0-86CF-238C-540628671201}"/>
                    </a:ext>
                  </a:extLst>
                </p14:cNvPr>
                <p14:cNvContentPartPr/>
                <p14:nvPr/>
              </p14:nvContentPartPr>
              <p14:xfrm>
                <a:off x="5799633" y="2775140"/>
                <a:ext cx="249840" cy="20556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332D606F-88E0-86CF-238C-54062867120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81993" y="2757140"/>
                  <a:ext cx="28548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A4568034-C661-7EBE-14FF-106664131F54}"/>
              </a:ext>
            </a:extLst>
          </p:cNvPr>
          <p:cNvGrpSpPr/>
          <p:nvPr/>
        </p:nvGrpSpPr>
        <p:grpSpPr>
          <a:xfrm rot="10800000">
            <a:off x="6987303" y="2127423"/>
            <a:ext cx="850320" cy="652320"/>
            <a:chOff x="5199153" y="2328380"/>
            <a:chExt cx="850320" cy="65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23532B33-6565-16D5-DFC6-2499D2AC21AC}"/>
                    </a:ext>
                  </a:extLst>
                </p14:cNvPr>
                <p14:cNvContentPartPr/>
                <p14:nvPr/>
              </p14:nvContentPartPr>
              <p14:xfrm>
                <a:off x="5199153" y="2328380"/>
                <a:ext cx="599400" cy="57816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23532B33-6565-16D5-DFC6-2499D2AC21A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181513" y="2310740"/>
                  <a:ext cx="63504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B2420E7B-BCF5-9810-C132-C1639FCFC414}"/>
                    </a:ext>
                  </a:extLst>
                </p14:cNvPr>
                <p14:cNvContentPartPr/>
                <p14:nvPr/>
              </p14:nvContentPartPr>
              <p14:xfrm>
                <a:off x="5799633" y="2775140"/>
                <a:ext cx="249840" cy="20556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B2420E7B-BCF5-9810-C132-C1639FCFC41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81993" y="2757140"/>
                  <a:ext cx="285480" cy="241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8492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p"/>
      <p:bldP spid="18" grpId="0"/>
      <p:bldP spid="21" grpId="0" animBg="1"/>
      <p:bldP spid="17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D13F3-30F7-DE7F-8894-D7B0A546E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BB9CBEB-A6DA-0187-1540-16EA3288CE54}"/>
              </a:ext>
            </a:extLst>
          </p:cNvPr>
          <p:cNvSpPr/>
          <p:nvPr/>
        </p:nvSpPr>
        <p:spPr>
          <a:xfrm>
            <a:off x="0" y="0"/>
            <a:ext cx="940601" cy="6858000"/>
          </a:xfrm>
          <a:prstGeom prst="rect">
            <a:avLst/>
          </a:prstGeom>
          <a:solidFill>
            <a:srgbClr val="C300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C4ECA73-8939-C1DD-A2B7-76CDC17C7A5C}"/>
              </a:ext>
            </a:extLst>
          </p:cNvPr>
          <p:cNvSpPr txBox="1"/>
          <p:nvPr/>
        </p:nvSpPr>
        <p:spPr>
          <a:xfrm rot="16200000">
            <a:off x="-1913305" y="4113080"/>
            <a:ext cx="4767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Angular</a:t>
            </a:r>
            <a:endParaRPr lang="pt-BR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3" name="Picture 4" descr="Angular (framework) – Wikipédia, a enciclopédia livre">
            <a:extLst>
              <a:ext uri="{FF2B5EF4-FFF2-40B4-BE49-F238E27FC236}">
                <a16:creationId xmlns:a16="http://schemas.microsoft.com/office/drawing/2014/main" id="{F3157DFA-F1F9-4CDC-E5E6-7A8532AC9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5" y="246340"/>
            <a:ext cx="795368" cy="795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1;p6">
            <a:extLst>
              <a:ext uri="{FF2B5EF4-FFF2-40B4-BE49-F238E27FC236}">
                <a16:creationId xmlns:a16="http://schemas.microsoft.com/office/drawing/2014/main" id="{DEBE983F-13C9-8194-8A1C-36D25C7D54FE}"/>
              </a:ext>
            </a:extLst>
          </p:cNvPr>
          <p:cNvSpPr txBox="1"/>
          <p:nvPr/>
        </p:nvSpPr>
        <p:spPr>
          <a:xfrm>
            <a:off x="940598" y="89034"/>
            <a:ext cx="1113504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Services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(código exemplo – Coletando Dados)</a:t>
            </a:r>
            <a:endParaRPr lang="pt-BR" sz="1600" dirty="0">
              <a:solidFill>
                <a:srgbClr val="DD00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6357BFB-BEA6-2C2C-47C6-0E81348A1CA6}"/>
              </a:ext>
            </a:extLst>
          </p:cNvPr>
          <p:cNvSpPr txBox="1"/>
          <p:nvPr/>
        </p:nvSpPr>
        <p:spPr>
          <a:xfrm>
            <a:off x="1716504" y="1806168"/>
            <a:ext cx="8489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1.</a:t>
            </a:r>
            <a:r>
              <a:rPr lang="pt-BR" dirty="0"/>
              <a:t> Crie um novo projeto </a:t>
            </a:r>
            <a:r>
              <a:rPr lang="pt-BR" i="1" dirty="0" err="1">
                <a:solidFill>
                  <a:srgbClr val="C3002F"/>
                </a:solidFill>
              </a:rPr>
              <a:t>services</a:t>
            </a:r>
            <a:r>
              <a:rPr lang="pt-BR" dirty="0"/>
              <a:t> com a linha de comando. </a:t>
            </a:r>
            <a:r>
              <a:rPr lang="pt-BR" b="1" dirty="0" err="1"/>
              <a:t>ng</a:t>
            </a:r>
            <a:r>
              <a:rPr lang="pt-BR" b="1" dirty="0"/>
              <a:t> new </a:t>
            </a:r>
            <a:r>
              <a:rPr lang="pt-BR" b="1" dirty="0" err="1"/>
              <a:t>services</a:t>
            </a:r>
            <a:endParaRPr lang="pt-BR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EBB365B-AB35-67A9-15E6-280F9914A81E}"/>
              </a:ext>
            </a:extLst>
          </p:cNvPr>
          <p:cNvSpPr txBox="1"/>
          <p:nvPr/>
        </p:nvSpPr>
        <p:spPr>
          <a:xfrm>
            <a:off x="1716505" y="2406195"/>
            <a:ext cx="87589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2.</a:t>
            </a:r>
            <a:r>
              <a:rPr lang="pt-BR" dirty="0"/>
              <a:t> Crie um novo componente chamado </a:t>
            </a:r>
            <a:r>
              <a:rPr lang="pt-BR" i="1" dirty="0">
                <a:solidFill>
                  <a:srgbClr val="C3002F"/>
                </a:solidFill>
              </a:rPr>
              <a:t>lista-de-clientes</a:t>
            </a:r>
            <a:r>
              <a:rPr lang="pt-BR" dirty="0"/>
              <a:t>. </a:t>
            </a:r>
            <a:r>
              <a:rPr lang="pt-BR" b="1" dirty="0" err="1"/>
              <a:t>ng</a:t>
            </a:r>
            <a:r>
              <a:rPr lang="pt-BR" b="1" dirty="0"/>
              <a:t> </a:t>
            </a:r>
            <a:r>
              <a:rPr lang="pt-BR" b="1" dirty="0" err="1"/>
              <a:t>generate</a:t>
            </a:r>
            <a:r>
              <a:rPr lang="pt-BR" b="1" dirty="0"/>
              <a:t> </a:t>
            </a:r>
            <a:r>
              <a:rPr lang="pt-BR" b="1" dirty="0" err="1"/>
              <a:t>component</a:t>
            </a:r>
            <a:r>
              <a:rPr lang="pt-BR" b="1" dirty="0"/>
              <a:t> componentes/lista-de-clientes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3D73655-26F2-C49E-26B5-30C0B6796542}"/>
              </a:ext>
            </a:extLst>
          </p:cNvPr>
          <p:cNvSpPr txBox="1"/>
          <p:nvPr/>
        </p:nvSpPr>
        <p:spPr>
          <a:xfrm>
            <a:off x="1716505" y="3429000"/>
            <a:ext cx="8972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3.</a:t>
            </a:r>
            <a:r>
              <a:rPr lang="pt-BR" dirty="0"/>
              <a:t> Crie um novo serviço com o nome </a:t>
            </a:r>
            <a:r>
              <a:rPr lang="pt-BR" i="1" dirty="0">
                <a:solidFill>
                  <a:srgbClr val="C3002F"/>
                </a:solidFill>
              </a:rPr>
              <a:t>clientes</a:t>
            </a:r>
            <a:r>
              <a:rPr lang="pt-BR" dirty="0"/>
              <a:t>. </a:t>
            </a:r>
            <a:r>
              <a:rPr lang="pt-BR" b="1" dirty="0" err="1"/>
              <a:t>ng</a:t>
            </a:r>
            <a:r>
              <a:rPr lang="pt-BR" b="1" dirty="0"/>
              <a:t> </a:t>
            </a:r>
            <a:r>
              <a:rPr lang="pt-BR" b="1" dirty="0" err="1"/>
              <a:t>generate</a:t>
            </a:r>
            <a:r>
              <a:rPr lang="pt-BR" b="1" dirty="0"/>
              <a:t> </a:t>
            </a:r>
            <a:r>
              <a:rPr lang="pt-BR" b="1" dirty="0" err="1"/>
              <a:t>service</a:t>
            </a:r>
            <a:r>
              <a:rPr lang="pt-BR" b="1" dirty="0"/>
              <a:t> </a:t>
            </a:r>
            <a:r>
              <a:rPr lang="pt-BR" b="1" dirty="0" err="1"/>
              <a:t>services</a:t>
            </a:r>
            <a:r>
              <a:rPr lang="pt-BR" b="1" dirty="0"/>
              <a:t>/clientes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EA712FC-AB1B-9837-AB2A-C2D30B4B2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206" y="4258509"/>
            <a:ext cx="3724795" cy="70494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5B8958C-9E15-14C8-2BDE-04B757F9155A}"/>
              </a:ext>
            </a:extLst>
          </p:cNvPr>
          <p:cNvSpPr txBox="1"/>
          <p:nvPr/>
        </p:nvSpPr>
        <p:spPr>
          <a:xfrm>
            <a:off x="7883503" y="4963949"/>
            <a:ext cx="3724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cs typeface="Dreaming Outloud Script Pro" panose="03050502040304050704" pitchFamily="66" charset="0"/>
              </a:rPr>
              <a:t>Será criado dois novos arquivos .</a:t>
            </a:r>
            <a:r>
              <a:rPr lang="pt-BR" dirty="0" err="1">
                <a:cs typeface="Dreaming Outloud Script Pro" panose="03050502040304050704" pitchFamily="66" charset="0"/>
              </a:rPr>
              <a:t>ts</a:t>
            </a:r>
            <a:r>
              <a:rPr lang="pt-BR" dirty="0">
                <a:cs typeface="Dreaming Outloud Script Pro" panose="03050502040304050704" pitchFamily="66" charset="0"/>
              </a:rPr>
              <a:t> referente ao </a:t>
            </a:r>
            <a:r>
              <a:rPr lang="pt-BR" dirty="0" err="1">
                <a:cs typeface="Dreaming Outloud Script Pro" panose="03050502040304050704" pitchFamily="66" charset="0"/>
              </a:rPr>
              <a:t>service</a:t>
            </a:r>
            <a:r>
              <a:rPr lang="pt-BR" dirty="0">
                <a:cs typeface="Dreaming Outloud Script Pro" panose="03050502040304050704" pitchFamily="66" charset="0"/>
              </a:rPr>
              <a:t> clientes. Neste exemplo vamos criar um método </a:t>
            </a:r>
            <a:r>
              <a:rPr lang="pt-BR" dirty="0" err="1">
                <a:cs typeface="Dreaming Outloud Script Pro" panose="03050502040304050704" pitchFamily="66" charset="0"/>
              </a:rPr>
              <a:t>getClientes</a:t>
            </a:r>
            <a:r>
              <a:rPr lang="pt-BR" dirty="0">
                <a:cs typeface="Dreaming Outloud Script Pro" panose="03050502040304050704" pitchFamily="66" charset="0"/>
              </a:rPr>
              <a:t>() em </a:t>
            </a:r>
            <a:r>
              <a:rPr lang="pt-BR" dirty="0" err="1">
                <a:cs typeface="Dreaming Outloud Script Pro" panose="03050502040304050704" pitchFamily="66" charset="0"/>
              </a:rPr>
              <a:t>clientes.service.ts</a:t>
            </a:r>
            <a:endParaRPr lang="pt-BR" dirty="0">
              <a:cs typeface="Dreaming Outloud Script Pro" panose="03050502040304050704" pitchFamily="66" charset="0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A7871EB-A1E3-F9E5-5405-6AAA323C02AA}"/>
              </a:ext>
            </a:extLst>
          </p:cNvPr>
          <p:cNvGrpSpPr/>
          <p:nvPr/>
        </p:nvGrpSpPr>
        <p:grpSpPr>
          <a:xfrm>
            <a:off x="6740233" y="3869806"/>
            <a:ext cx="974160" cy="826560"/>
            <a:chOff x="4763949" y="2053137"/>
            <a:chExt cx="974160" cy="82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BF644BFB-A1A4-B8C2-CC25-974FB7552B6E}"/>
                    </a:ext>
                  </a:extLst>
                </p14:cNvPr>
                <p14:cNvContentPartPr/>
                <p14:nvPr/>
              </p14:nvContentPartPr>
              <p14:xfrm>
                <a:off x="4763949" y="2053137"/>
                <a:ext cx="848520" cy="70776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D9CBA5A4-E028-831A-8A98-11D0CFBBE4B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746309" y="2035137"/>
                  <a:ext cx="884160" cy="74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F1EC5C17-A859-54EB-F50C-DF2C3CDACD87}"/>
                    </a:ext>
                  </a:extLst>
                </p14:cNvPr>
                <p14:cNvContentPartPr/>
                <p14:nvPr/>
              </p14:nvContentPartPr>
              <p14:xfrm>
                <a:off x="5614629" y="2646417"/>
                <a:ext cx="123480" cy="23328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4AC6D5A0-05B0-F572-F71C-27AE2347F14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96989" y="2628777"/>
                  <a:ext cx="159120" cy="2689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7" name="Imagem 16">
            <a:extLst>
              <a:ext uri="{FF2B5EF4-FFF2-40B4-BE49-F238E27FC236}">
                <a16:creationId xmlns:a16="http://schemas.microsoft.com/office/drawing/2014/main" id="{34896FAA-E64C-F11E-88E1-43D7C3AFA6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28922" y="4066785"/>
            <a:ext cx="3130349" cy="2620590"/>
          </a:xfrm>
          <a:prstGeom prst="rect">
            <a:avLst/>
          </a:prstGeom>
        </p:spPr>
      </p:pic>
      <p:grpSp>
        <p:nvGrpSpPr>
          <p:cNvPr id="20" name="Agrupar 19">
            <a:extLst>
              <a:ext uri="{FF2B5EF4-FFF2-40B4-BE49-F238E27FC236}">
                <a16:creationId xmlns:a16="http://schemas.microsoft.com/office/drawing/2014/main" id="{22AC400D-B2D1-AC68-FED0-90F7ED3272F9}"/>
              </a:ext>
            </a:extLst>
          </p:cNvPr>
          <p:cNvGrpSpPr/>
          <p:nvPr/>
        </p:nvGrpSpPr>
        <p:grpSpPr>
          <a:xfrm>
            <a:off x="5732724" y="5248556"/>
            <a:ext cx="1965960" cy="634680"/>
            <a:chOff x="6012941" y="5248556"/>
            <a:chExt cx="1965960" cy="63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A24F3C3D-DA34-E9C7-3115-BD7C401C0E9C}"/>
                    </a:ext>
                  </a:extLst>
                </p14:cNvPr>
                <p14:cNvContentPartPr/>
                <p14:nvPr/>
              </p14:nvContentPartPr>
              <p14:xfrm>
                <a:off x="6157301" y="5248556"/>
                <a:ext cx="1821600" cy="47412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A24F3C3D-DA34-E9C7-3115-BD7C401C0E9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39661" y="5230916"/>
                  <a:ext cx="185724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911D4678-5772-CC30-DC80-B1ABD37BC2BC}"/>
                    </a:ext>
                  </a:extLst>
                </p14:cNvPr>
                <p14:cNvContentPartPr/>
                <p14:nvPr/>
              </p14:nvContentPartPr>
              <p14:xfrm>
                <a:off x="6012941" y="5559956"/>
                <a:ext cx="181800" cy="32328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911D4678-5772-CC30-DC80-B1ABD37BC2B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94941" y="5541956"/>
                  <a:ext cx="217440" cy="358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6517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D13F3-30F7-DE7F-8894-D7B0A546E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BB9CBEB-A6DA-0187-1540-16EA3288CE54}"/>
              </a:ext>
            </a:extLst>
          </p:cNvPr>
          <p:cNvSpPr/>
          <p:nvPr/>
        </p:nvSpPr>
        <p:spPr>
          <a:xfrm>
            <a:off x="0" y="0"/>
            <a:ext cx="940601" cy="6858000"/>
          </a:xfrm>
          <a:prstGeom prst="rect">
            <a:avLst/>
          </a:prstGeom>
          <a:solidFill>
            <a:srgbClr val="C300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C4ECA73-8939-C1DD-A2B7-76CDC17C7A5C}"/>
              </a:ext>
            </a:extLst>
          </p:cNvPr>
          <p:cNvSpPr txBox="1"/>
          <p:nvPr/>
        </p:nvSpPr>
        <p:spPr>
          <a:xfrm rot="16200000">
            <a:off x="-1913305" y="4113080"/>
            <a:ext cx="4767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Angular</a:t>
            </a:r>
            <a:endParaRPr lang="pt-BR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3" name="Picture 4" descr="Angular (framework) – Wikipédia, a enciclopédia livre">
            <a:extLst>
              <a:ext uri="{FF2B5EF4-FFF2-40B4-BE49-F238E27FC236}">
                <a16:creationId xmlns:a16="http://schemas.microsoft.com/office/drawing/2014/main" id="{F3157DFA-F1F9-4CDC-E5E6-7A8532AC9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5" y="246340"/>
            <a:ext cx="795368" cy="795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1;p6">
            <a:extLst>
              <a:ext uri="{FF2B5EF4-FFF2-40B4-BE49-F238E27FC236}">
                <a16:creationId xmlns:a16="http://schemas.microsoft.com/office/drawing/2014/main" id="{DEBE983F-13C9-8194-8A1C-36D25C7D54FE}"/>
              </a:ext>
            </a:extLst>
          </p:cNvPr>
          <p:cNvSpPr txBox="1"/>
          <p:nvPr/>
        </p:nvSpPr>
        <p:spPr>
          <a:xfrm>
            <a:off x="940598" y="89034"/>
            <a:ext cx="1113504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Services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(código exemplo – Coletando Dados)</a:t>
            </a:r>
            <a:endParaRPr lang="pt-BR" sz="1600" dirty="0">
              <a:solidFill>
                <a:srgbClr val="DD00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656D5A6-464A-827C-56F5-287ED26ACF4A}"/>
              </a:ext>
            </a:extLst>
          </p:cNvPr>
          <p:cNvSpPr txBox="1"/>
          <p:nvPr/>
        </p:nvSpPr>
        <p:spPr>
          <a:xfrm>
            <a:off x="1275444" y="1800316"/>
            <a:ext cx="41667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4.</a:t>
            </a:r>
            <a:r>
              <a:rPr lang="pt-BR" dirty="0"/>
              <a:t> Importar o serviço dentro do componente a ser utilizado. </a:t>
            </a:r>
            <a:r>
              <a:rPr lang="pt-BR" b="1" dirty="0" err="1"/>
              <a:t>import</a:t>
            </a:r>
            <a:r>
              <a:rPr lang="pt-BR" b="1" dirty="0"/>
              <a:t> { </a:t>
            </a:r>
            <a:r>
              <a:rPr lang="pt-BR" b="1" dirty="0" err="1"/>
              <a:t>ClientesService</a:t>
            </a:r>
            <a:r>
              <a:rPr lang="pt-BR" b="1" dirty="0"/>
              <a:t> } </a:t>
            </a:r>
            <a:r>
              <a:rPr lang="pt-BR" b="1" dirty="0" err="1"/>
              <a:t>from</a:t>
            </a:r>
            <a:r>
              <a:rPr lang="pt-BR" b="1" dirty="0"/>
              <a:t> '../../</a:t>
            </a:r>
            <a:r>
              <a:rPr lang="pt-BR" b="1" dirty="0" err="1"/>
              <a:t>services</a:t>
            </a:r>
            <a:r>
              <a:rPr lang="pt-BR" b="1" dirty="0"/>
              <a:t>/</a:t>
            </a:r>
            <a:r>
              <a:rPr lang="pt-BR" b="1" dirty="0" err="1"/>
              <a:t>clientes.service</a:t>
            </a:r>
            <a:r>
              <a:rPr lang="pt-BR" b="1" dirty="0"/>
              <a:t>';</a:t>
            </a:r>
          </a:p>
          <a:p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2634915-78ED-437E-4063-DD52D0E91211}"/>
              </a:ext>
            </a:extLst>
          </p:cNvPr>
          <p:cNvSpPr txBox="1"/>
          <p:nvPr/>
        </p:nvSpPr>
        <p:spPr>
          <a:xfrm>
            <a:off x="1275444" y="3523282"/>
            <a:ext cx="4501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5.</a:t>
            </a:r>
            <a:r>
              <a:rPr lang="pt-BR" dirty="0"/>
              <a:t> Ativar o serviço dentro do </a:t>
            </a:r>
            <a:r>
              <a:rPr lang="pt-BR" dirty="0" err="1"/>
              <a:t>constructor</a:t>
            </a:r>
            <a:r>
              <a:rPr lang="pt-BR" dirty="0"/>
              <a:t>. </a:t>
            </a:r>
            <a:r>
              <a:rPr lang="pt-BR" b="1" dirty="0" err="1"/>
              <a:t>constructor</a:t>
            </a:r>
            <a:r>
              <a:rPr lang="pt-BR" b="1" dirty="0"/>
              <a:t>(</a:t>
            </a:r>
            <a:r>
              <a:rPr lang="pt-BR" b="1" dirty="0" err="1"/>
              <a:t>private</a:t>
            </a:r>
            <a:r>
              <a:rPr lang="pt-BR" b="1" dirty="0"/>
              <a:t> </a:t>
            </a:r>
            <a:r>
              <a:rPr lang="pt-BR" b="1" dirty="0" err="1"/>
              <a:t>clientesService</a:t>
            </a:r>
            <a:r>
              <a:rPr lang="pt-BR" b="1" dirty="0"/>
              <a:t>: </a:t>
            </a:r>
            <a:r>
              <a:rPr lang="pt-BR" b="1" dirty="0" err="1"/>
              <a:t>ClientesService</a:t>
            </a:r>
            <a:r>
              <a:rPr lang="pt-BR" b="1" dirty="0"/>
              <a:t>){ }</a:t>
            </a:r>
          </a:p>
          <a:p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873E3AA-D48C-0FC4-61A8-D91880FDCE7C}"/>
              </a:ext>
            </a:extLst>
          </p:cNvPr>
          <p:cNvSpPr txBox="1"/>
          <p:nvPr/>
        </p:nvSpPr>
        <p:spPr>
          <a:xfrm>
            <a:off x="1275444" y="4969249"/>
            <a:ext cx="4820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6.</a:t>
            </a:r>
            <a:r>
              <a:rPr lang="pt-BR" dirty="0"/>
              <a:t> Criar o </a:t>
            </a:r>
            <a:r>
              <a:rPr lang="pt-BR" dirty="0" err="1"/>
              <a:t>array</a:t>
            </a:r>
            <a:r>
              <a:rPr lang="pt-BR" dirty="0"/>
              <a:t> clientes. </a:t>
            </a:r>
            <a:r>
              <a:rPr lang="pt-BR" b="1" dirty="0"/>
              <a:t>clientes: </a:t>
            </a:r>
            <a:r>
              <a:rPr lang="pt-BR" b="1" dirty="0" err="1"/>
              <a:t>any</a:t>
            </a:r>
            <a:r>
              <a:rPr lang="pt-BR" b="1" dirty="0"/>
              <a:t> = [];</a:t>
            </a:r>
            <a:endParaRPr lang="pt-BR" b="1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FC1A8DA-953A-67F5-C9C6-45A1D38B04BB}"/>
              </a:ext>
            </a:extLst>
          </p:cNvPr>
          <p:cNvSpPr txBox="1"/>
          <p:nvPr/>
        </p:nvSpPr>
        <p:spPr>
          <a:xfrm>
            <a:off x="1275444" y="5584220"/>
            <a:ext cx="4501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7.</a:t>
            </a:r>
            <a:r>
              <a:rPr lang="pt-BR" dirty="0"/>
              <a:t> Criar o método </a:t>
            </a:r>
            <a:r>
              <a:rPr lang="pt-BR" dirty="0" err="1"/>
              <a:t>getData</a:t>
            </a:r>
            <a:r>
              <a:rPr lang="pt-BR" dirty="0"/>
              <a:t>().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05E2D26D-7D60-DF21-5DCE-61F8534B1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544" y="1725421"/>
            <a:ext cx="5525271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0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D13F3-30F7-DE7F-8894-D7B0A546E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BB9CBEB-A6DA-0187-1540-16EA3288CE54}"/>
              </a:ext>
            </a:extLst>
          </p:cNvPr>
          <p:cNvSpPr/>
          <p:nvPr/>
        </p:nvSpPr>
        <p:spPr>
          <a:xfrm>
            <a:off x="0" y="0"/>
            <a:ext cx="940601" cy="6858000"/>
          </a:xfrm>
          <a:prstGeom prst="rect">
            <a:avLst/>
          </a:prstGeom>
          <a:solidFill>
            <a:srgbClr val="C300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C4ECA73-8939-C1DD-A2B7-76CDC17C7A5C}"/>
              </a:ext>
            </a:extLst>
          </p:cNvPr>
          <p:cNvSpPr txBox="1"/>
          <p:nvPr/>
        </p:nvSpPr>
        <p:spPr>
          <a:xfrm rot="16200000">
            <a:off x="-1913305" y="4113080"/>
            <a:ext cx="4767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Angular</a:t>
            </a:r>
            <a:endParaRPr lang="pt-BR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3" name="Picture 4" descr="Angular (framework) – Wikipédia, a enciclopédia livre">
            <a:extLst>
              <a:ext uri="{FF2B5EF4-FFF2-40B4-BE49-F238E27FC236}">
                <a16:creationId xmlns:a16="http://schemas.microsoft.com/office/drawing/2014/main" id="{F3157DFA-F1F9-4CDC-E5E6-7A8532AC9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5" y="246340"/>
            <a:ext cx="795368" cy="795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1;p6">
            <a:extLst>
              <a:ext uri="{FF2B5EF4-FFF2-40B4-BE49-F238E27FC236}">
                <a16:creationId xmlns:a16="http://schemas.microsoft.com/office/drawing/2014/main" id="{DEBE983F-13C9-8194-8A1C-36D25C7D54FE}"/>
              </a:ext>
            </a:extLst>
          </p:cNvPr>
          <p:cNvSpPr txBox="1"/>
          <p:nvPr/>
        </p:nvSpPr>
        <p:spPr>
          <a:xfrm>
            <a:off x="940598" y="89034"/>
            <a:ext cx="1113504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Services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(código exemplo – Coletando Dados)</a:t>
            </a:r>
            <a:endParaRPr lang="pt-BR" sz="1600" dirty="0">
              <a:solidFill>
                <a:srgbClr val="DD00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656D5A6-464A-827C-56F5-287ED26ACF4A}"/>
              </a:ext>
            </a:extLst>
          </p:cNvPr>
          <p:cNvSpPr txBox="1"/>
          <p:nvPr/>
        </p:nvSpPr>
        <p:spPr>
          <a:xfrm>
            <a:off x="1275444" y="1622211"/>
            <a:ext cx="100070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8.</a:t>
            </a:r>
            <a:r>
              <a:rPr lang="pt-BR" dirty="0"/>
              <a:t> Em lista-de-clientes.component.html, agora podemos criar um evento para exibir os dados injetados pelo </a:t>
            </a:r>
            <a:r>
              <a:rPr lang="pt-BR" dirty="0" err="1"/>
              <a:t>service</a:t>
            </a:r>
            <a:r>
              <a:rPr lang="pt-BR" dirty="0"/>
              <a:t>. </a:t>
            </a:r>
            <a:endParaRPr lang="pt-BR" b="1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32D66F-893D-31FC-D995-DBD6938BD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231" y="2387500"/>
            <a:ext cx="5144218" cy="112410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37F4398-481E-A0F4-2C61-0E5E3DB50FC2}"/>
              </a:ext>
            </a:extLst>
          </p:cNvPr>
          <p:cNvSpPr txBox="1"/>
          <p:nvPr/>
        </p:nvSpPr>
        <p:spPr>
          <a:xfrm>
            <a:off x="1275444" y="3672060"/>
            <a:ext cx="3720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9.</a:t>
            </a:r>
            <a:r>
              <a:rPr lang="pt-BR" dirty="0"/>
              <a:t> O resultado esperado será este:</a:t>
            </a:r>
            <a:endParaRPr lang="pt-BR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C0C5DE0-C8C1-7DF7-D237-BAA5188EAF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800"/>
          <a:stretch/>
        </p:blipFill>
        <p:spPr>
          <a:xfrm>
            <a:off x="2907689" y="4259964"/>
            <a:ext cx="2088692" cy="2111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8C6F0E8-ADA2-B32E-6784-2A59D6DBDF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2869"/>
          <a:stretch/>
        </p:blipFill>
        <p:spPr>
          <a:xfrm>
            <a:off x="6628626" y="4259963"/>
            <a:ext cx="1947910" cy="2111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5" name="Agrupar 24">
            <a:extLst>
              <a:ext uri="{FF2B5EF4-FFF2-40B4-BE49-F238E27FC236}">
                <a16:creationId xmlns:a16="http://schemas.microsoft.com/office/drawing/2014/main" id="{B0BBB99C-CEC4-6FD7-B919-B6D3FEAE1FA4}"/>
              </a:ext>
            </a:extLst>
          </p:cNvPr>
          <p:cNvGrpSpPr/>
          <p:nvPr/>
        </p:nvGrpSpPr>
        <p:grpSpPr>
          <a:xfrm>
            <a:off x="5294741" y="5294276"/>
            <a:ext cx="1043640" cy="229680"/>
            <a:chOff x="5294741" y="5294276"/>
            <a:chExt cx="1043640" cy="2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FE70D6A5-C1A0-6984-8885-7A2AE1985697}"/>
                    </a:ext>
                  </a:extLst>
                </p14:cNvPr>
                <p14:cNvContentPartPr/>
                <p14:nvPr/>
              </p14:nvContentPartPr>
              <p14:xfrm>
                <a:off x="5294741" y="5365916"/>
                <a:ext cx="848880" cy="15012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FE70D6A5-C1A0-6984-8885-7A2AE198569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76741" y="5348276"/>
                  <a:ext cx="8845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133439F3-7E76-F297-C7A0-7A592ED89363}"/>
                    </a:ext>
                  </a:extLst>
                </p14:cNvPr>
                <p14:cNvContentPartPr/>
                <p14:nvPr/>
              </p14:nvContentPartPr>
              <p14:xfrm>
                <a:off x="6090701" y="5294276"/>
                <a:ext cx="247680" cy="22968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133439F3-7E76-F297-C7A0-7A592ED8936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72701" y="5276636"/>
                  <a:ext cx="283320" cy="265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CE1FA7C-36DE-747B-883E-80CBF28330AC}"/>
              </a:ext>
            </a:extLst>
          </p:cNvPr>
          <p:cNvSpPr txBox="1"/>
          <p:nvPr/>
        </p:nvSpPr>
        <p:spPr>
          <a:xfrm>
            <a:off x="5165240" y="4774124"/>
            <a:ext cx="13338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Após clique no botão</a:t>
            </a:r>
          </a:p>
        </p:txBody>
      </p:sp>
    </p:spTree>
    <p:extLst>
      <p:ext uri="{BB962C8B-B14F-4D97-AF65-F5344CB8AC3E}">
        <p14:creationId xmlns:p14="http://schemas.microsoft.com/office/powerpoint/2010/main" val="207334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2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C8AD6D73D713A458CF7FFF60CBF3996" ma:contentTypeVersion="8" ma:contentTypeDescription="Crie um novo documento." ma:contentTypeScope="" ma:versionID="213a344b19c85307401855650a4ec7d0">
  <xsd:schema xmlns:xsd="http://www.w3.org/2001/XMLSchema" xmlns:xs="http://www.w3.org/2001/XMLSchema" xmlns:p="http://schemas.microsoft.com/office/2006/metadata/properties" xmlns:ns2="290de43b-9ee0-4e90-8457-1cec3a2a6ff2" targetNamespace="http://schemas.microsoft.com/office/2006/metadata/properties" ma:root="true" ma:fieldsID="946ff6765f26019a22138baa733003f2" ns2:_="">
    <xsd:import namespace="290de43b-9ee0-4e90-8457-1cec3a2a6f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0de43b-9ee0-4e90-8457-1cec3a2a6f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CE0391-E7EF-4DDA-B4E9-232EE843822D}"/>
</file>

<file path=customXml/itemProps2.xml><?xml version="1.0" encoding="utf-8"?>
<ds:datastoreItem xmlns:ds="http://schemas.openxmlformats.org/officeDocument/2006/customXml" ds:itemID="{9F62A42F-056C-4663-887C-927A8F844D60}"/>
</file>

<file path=customXml/itemProps3.xml><?xml version="1.0" encoding="utf-8"?>
<ds:datastoreItem xmlns:ds="http://schemas.openxmlformats.org/officeDocument/2006/customXml" ds:itemID="{3BE4E3CC-B9FD-48BB-A9DA-55B011B1027A}"/>
</file>

<file path=docProps/app.xml><?xml version="1.0" encoding="utf-8"?>
<Properties xmlns="http://schemas.openxmlformats.org/officeDocument/2006/extended-properties" xmlns:vt="http://schemas.openxmlformats.org/officeDocument/2006/docPropsVTypes">
  <TotalTime>2394</TotalTime>
  <Words>872</Words>
  <Application>Microsoft Office PowerPoint</Application>
  <PresentationFormat>Widescreen</PresentationFormat>
  <Paragraphs>142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ADLaM Display</vt:lpstr>
      <vt:lpstr>Aptos</vt:lpstr>
      <vt:lpstr>Aptos Display</vt:lpstr>
      <vt:lpstr>Arial</vt:lpstr>
      <vt:lpstr>Arial Black</vt:lpstr>
      <vt:lpstr>Consolas</vt:lpstr>
      <vt:lpstr>Dreaming Outloud Script Pro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C#</dc:title>
  <dc:creator>Rodrigo Campos</dc:creator>
  <cp:lastModifiedBy>Rodrigo Campos</cp:lastModifiedBy>
  <cp:revision>468</cp:revision>
  <dcterms:created xsi:type="dcterms:W3CDTF">2024-01-23T18:58:13Z</dcterms:created>
  <dcterms:modified xsi:type="dcterms:W3CDTF">2024-06-08T03:48:15Z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0x0101002C8AD6D73D713A458CF7FFF60CBF3996</vt:lpwstr>
  </property>
</Properties>
</file>