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1" r:id="rId7"/>
    <p:sldId id="355" r:id="rId8"/>
    <p:sldId id="362" r:id="rId9"/>
    <p:sldId id="365" r:id="rId10"/>
    <p:sldId id="353" r:id="rId11"/>
    <p:sldId id="363" r:id="rId12"/>
    <p:sldId id="343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26" autoAdjust="0"/>
  </p:normalViewPr>
  <p:slideViewPr>
    <p:cSldViewPr snapToGrid="0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11/12/2023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66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3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74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9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43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03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11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11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11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11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11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11 de dezembro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11 de dezembro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11 de dezembro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11 de dezembro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11 de dezembro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2" y="2116182"/>
            <a:ext cx="8256443" cy="1514019"/>
          </a:xfrm>
        </p:spPr>
        <p:txBody>
          <a:bodyPr rtlCol="0"/>
          <a:lstStyle/>
          <a:p>
            <a:pPr rtl="0"/>
            <a:r>
              <a:rPr lang="pt-BR" sz="3200" b="0" i="0" u="none" strike="noStrike" dirty="0">
                <a:solidFill>
                  <a:srgbClr val="000000"/>
                </a:solidFill>
                <a:effectLst/>
              </a:rPr>
              <a:t>Comparar a execução de consultas em bancos de dados diferentes</a:t>
            </a:r>
            <a:endParaRPr lang="pt-BR" sz="8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pt-BR" dirty="0"/>
              <a:t>Disciplina Banco de Dados 2</a:t>
            </a:r>
          </a:p>
          <a:p>
            <a:pPr rtl="0"/>
            <a:r>
              <a:rPr lang="pt-BR" dirty="0"/>
              <a:t>Equipe: Fábio e Felipe</a:t>
            </a:r>
          </a:p>
          <a:p>
            <a:pPr rtl="0"/>
            <a:r>
              <a:rPr lang="pt-BR" dirty="0"/>
              <a:t>Orientador: Professor </a:t>
            </a:r>
            <a:r>
              <a:rPr lang="pt-BR" dirty="0" err="1"/>
              <a:t>Hylson</a:t>
            </a:r>
            <a:endParaRPr lang="pt-BR" dirty="0"/>
          </a:p>
          <a:p>
            <a:pPr rtl="0"/>
            <a:r>
              <a:rPr lang="pt-BR" dirty="0"/>
              <a:t>12/12/2023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pt-BR" dirty="0"/>
              <a:t>Fases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pt-BR" dirty="0"/>
              <a:t>01. 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42279"/>
          </a:xfrm>
        </p:spPr>
        <p:txBody>
          <a:bodyPr rtlCol="0"/>
          <a:lstStyle/>
          <a:p>
            <a:pPr rtl="0"/>
            <a:r>
              <a:rPr lang="pt-BR" dirty="0"/>
              <a:t>Duvidas Básicas.</a:t>
            </a:r>
          </a:p>
          <a:p>
            <a:pPr rtl="0"/>
            <a:r>
              <a:rPr lang="pt-BR" dirty="0"/>
              <a:t>Porque escolher ou não escolher um SGBD específico?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837511" cy="615301"/>
          </a:xfrm>
        </p:spPr>
        <p:txBody>
          <a:bodyPr rtlCol="0"/>
          <a:lstStyle/>
          <a:p>
            <a:pPr rtl="0"/>
            <a:r>
              <a:rPr lang="pt-BR" dirty="0"/>
              <a:t>02. Opções de SGBD e Qual Escolhemos?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42279"/>
          </a:xfrm>
        </p:spPr>
        <p:txBody>
          <a:bodyPr rtlCol="0"/>
          <a:lstStyle/>
          <a:p>
            <a:pPr rtl="0"/>
            <a:r>
              <a:rPr lang="pt-BR" dirty="0"/>
              <a:t>Quais são as opções de SGBD tem no mercado?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498" y="4522803"/>
            <a:ext cx="1774077" cy="369332"/>
          </a:xfrm>
        </p:spPr>
        <p:txBody>
          <a:bodyPr rtlCol="0"/>
          <a:lstStyle/>
          <a:p>
            <a:pPr rtl="0"/>
            <a:r>
              <a:rPr lang="pt-BR" dirty="0"/>
              <a:t>03. Vantagens e      </a:t>
            </a:r>
            <a:r>
              <a:rPr lang="pt-BR" dirty="0" err="1"/>
              <a:t>Desvantragens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42279"/>
          </a:xfrm>
        </p:spPr>
        <p:txBody>
          <a:bodyPr rtlCol="0"/>
          <a:lstStyle/>
          <a:p>
            <a:pPr rtl="0"/>
            <a:r>
              <a:rPr lang="pt-BR" dirty="0"/>
              <a:t>MySQL e </a:t>
            </a:r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608496"/>
          </a:xfrm>
        </p:spPr>
        <p:txBody>
          <a:bodyPr rtlCol="0"/>
          <a:lstStyle/>
          <a:p>
            <a:pPr rtl="0"/>
            <a:r>
              <a:rPr lang="pt-BR" dirty="0"/>
              <a:t>04. Resultados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42279"/>
          </a:xfrm>
        </p:spPr>
        <p:txBody>
          <a:bodyPr rtlCol="0"/>
          <a:lstStyle/>
          <a:p>
            <a:pPr rtl="0"/>
            <a:r>
              <a:rPr lang="pt-BR" dirty="0"/>
              <a:t>O que descobrimos?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pt-BR" dirty="0"/>
              <a:t>05. Fechamento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42279"/>
          </a:xfrm>
        </p:spPr>
        <p:txBody>
          <a:bodyPr rtlCol="0"/>
          <a:lstStyle/>
          <a:p>
            <a:pPr rtl="0"/>
            <a:r>
              <a:rPr lang="pt-BR" dirty="0"/>
              <a:t>Melhor Opção?</a:t>
            </a:r>
          </a:p>
          <a:p>
            <a:pPr rtl="0"/>
            <a:r>
              <a:rPr lang="pt-BR" dirty="0"/>
              <a:t>Qual escolher?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19" y="6332220"/>
            <a:ext cx="1950583" cy="247651"/>
          </a:xfrm>
        </p:spPr>
        <p:txBody>
          <a:bodyPr rtlCol="0"/>
          <a:lstStyle/>
          <a:p>
            <a:pPr rtl="0"/>
            <a:fld id="{73226F59-00A4-4621-A5FE-09DF25350D07}" type="datetime4">
              <a:rPr lang="pt-BR" smtClean="0"/>
              <a:t>11 de dezembro de 2023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sz="1800" dirty="0"/>
              <a:t>Porque escolher um SGBD? Tanto Faz?</a:t>
            </a:r>
          </a:p>
          <a:p>
            <a:pPr rtl="0"/>
            <a:r>
              <a:rPr lang="pt-BR" sz="1800" dirty="0"/>
              <a:t>- Fácil Uso?</a:t>
            </a:r>
          </a:p>
          <a:p>
            <a:pPr rtl="0"/>
            <a:r>
              <a:rPr lang="pt-BR" sz="1800" dirty="0"/>
              <a:t>- Fácil Acesso?</a:t>
            </a:r>
          </a:p>
          <a:p>
            <a:pPr rtl="0"/>
            <a:r>
              <a:rPr lang="pt-BR" sz="1800" dirty="0"/>
              <a:t>- Fácil Entendimento?</a:t>
            </a:r>
          </a:p>
          <a:p>
            <a:pPr rtl="0"/>
            <a:r>
              <a:rPr lang="pt-BR" sz="1800" dirty="0"/>
              <a:t>- Seguro?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728161" cy="247651"/>
          </a:xfrm>
        </p:spPr>
        <p:txBody>
          <a:bodyPr rtlCol="0"/>
          <a:lstStyle/>
          <a:p>
            <a:pPr rtl="0"/>
            <a:fld id="{54AD87D0-43C8-452B-B05F-ADF71ED0742B}" type="datetime4">
              <a:rPr lang="pt-BR" smtClean="0"/>
              <a:t>11 de dezembro de 2023</a:t>
            </a:fld>
            <a:endParaRPr lang="pt-BR" dirty="0"/>
          </a:p>
        </p:txBody>
      </p:sp>
      <p:pic>
        <p:nvPicPr>
          <p:cNvPr id="53" name="Espaço Reservado para Imagem 52" descr="Lâmpadas Deslocada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7" y="2297195"/>
            <a:ext cx="3607978" cy="3280645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/>
              <a:t>- Mais populares e mais usados por usuários Estudantes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- Fácil Acesso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- Fácil uso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- Sintaxe não tão Complexa</a:t>
            </a:r>
            <a:br>
              <a:rPr lang="pt-BR" sz="1800" dirty="0"/>
            </a:br>
            <a:br>
              <a:rPr lang="pt-BR" sz="1800" dirty="0"/>
            </a:b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B53EC3-FA9E-DDBA-C5EE-1BA4F02D7AB2}"/>
              </a:ext>
            </a:extLst>
          </p:cNvPr>
          <p:cNvSpPr txBox="1"/>
          <p:nvPr/>
        </p:nvSpPr>
        <p:spPr>
          <a:xfrm>
            <a:off x="1712422" y="1429788"/>
            <a:ext cx="664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Porque Escolhemos MySQL e </a:t>
            </a:r>
            <a:r>
              <a:rPr lang="pt-BR" sz="3200" b="1" dirty="0" err="1">
                <a:solidFill>
                  <a:schemeClr val="bg1"/>
                </a:solidFill>
              </a:rPr>
              <a:t>SQLite</a:t>
            </a:r>
            <a:r>
              <a:rPr lang="pt-BR" sz="32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66C0014E-F77B-14A2-FA79-19F8D915131A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pt-BR" sz="1100" smtClean="0">
                <a:solidFill>
                  <a:schemeClr val="bg1"/>
                </a:solidFill>
              </a:rPr>
              <a:pPr/>
              <a:t>4</a:t>
            </a:fld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39E7A9-1340-A81F-8DB7-E82742046E2C}"/>
              </a:ext>
            </a:extLst>
          </p:cNvPr>
          <p:cNvSpPr txBox="1"/>
          <p:nvPr/>
        </p:nvSpPr>
        <p:spPr>
          <a:xfrm>
            <a:off x="3125585" y="6318261"/>
            <a:ext cx="17041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54AD87D0-43C8-452B-B05F-ADF71ED0742B}" type="datetime4">
              <a:rPr lang="pt-BR" sz="1100" smtClean="0">
                <a:solidFill>
                  <a:schemeClr val="bg1"/>
                </a:solidFill>
              </a:rPr>
              <a:pPr/>
              <a:t>11 de dezembro de 2023</a:t>
            </a:fld>
            <a:endParaRPr lang="pt-B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797815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Características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MySQL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3481350"/>
          </a:xfrm>
        </p:spPr>
        <p:txBody>
          <a:bodyPr rtlCol="0">
            <a:normAutofit/>
          </a:bodyPr>
          <a:lstStyle/>
          <a:p>
            <a:pPr rtl="0"/>
            <a:r>
              <a:rPr lang="pt-BR" sz="1600" dirty="0"/>
              <a:t>Código Aberto</a:t>
            </a:r>
          </a:p>
          <a:p>
            <a:pPr rtl="0"/>
            <a:r>
              <a:rPr lang="pt-BR" sz="1600" dirty="0"/>
              <a:t>Modelo Relacional</a:t>
            </a:r>
          </a:p>
          <a:p>
            <a:r>
              <a:rPr lang="pt-BR" sz="1600" dirty="0"/>
              <a:t>Tipo de Dados: </a:t>
            </a:r>
            <a:r>
              <a:rPr lang="en-US" sz="1400" spc="25" dirty="0" err="1">
                <a:solidFill>
                  <a:srgbClr val="36344D"/>
                </a:solidFill>
                <a:ea typeface="Times New Roman" panose="02020603050405020304" pitchFamily="18" charset="0"/>
              </a:rPr>
              <a:t>Tinyint</a:t>
            </a:r>
            <a:r>
              <a:rPr lang="en-US" sz="1400" spc="25" dirty="0">
                <a:solidFill>
                  <a:srgbClr val="36344D"/>
                </a:solidFill>
                <a:ea typeface="Times New Roman" panose="02020603050405020304" pitchFamily="18" charset="0"/>
              </a:rPr>
              <a:t>, </a:t>
            </a:r>
            <a:r>
              <a:rPr lang="en-US" sz="1400" spc="25" dirty="0" err="1">
                <a:solidFill>
                  <a:srgbClr val="36344D"/>
                </a:solidFill>
                <a:ea typeface="Times New Roman" panose="02020603050405020304" pitchFamily="18" charset="0"/>
              </a:rPr>
              <a:t>Smallint</a:t>
            </a:r>
            <a:r>
              <a:rPr lang="en-US" sz="1400" spc="25" dirty="0">
                <a:solidFill>
                  <a:srgbClr val="36344D"/>
                </a:solidFill>
                <a:ea typeface="Times New Roman" panose="02020603050405020304" pitchFamily="18" charset="0"/>
              </a:rPr>
              <a:t>, </a:t>
            </a:r>
            <a:r>
              <a:rPr lang="en-US" sz="1400" spc="25" dirty="0" err="1">
                <a:solidFill>
                  <a:srgbClr val="36344D"/>
                </a:solidFill>
                <a:ea typeface="Times New Roman" panose="02020603050405020304" pitchFamily="18" charset="0"/>
              </a:rPr>
              <a:t>Mediumint</a:t>
            </a:r>
            <a:r>
              <a:rPr lang="en-US" sz="1400" spc="25" dirty="0">
                <a:solidFill>
                  <a:srgbClr val="36344D"/>
                </a:solidFill>
                <a:ea typeface="Times New Roman" panose="02020603050405020304" pitchFamily="18" charset="0"/>
              </a:rPr>
              <a:t>, Int, </a:t>
            </a:r>
            <a:r>
              <a:rPr lang="en-US" sz="1400" spc="25" dirty="0" err="1">
                <a:solidFill>
                  <a:srgbClr val="36344D"/>
                </a:solidFill>
                <a:ea typeface="Times New Roman" panose="02020603050405020304" pitchFamily="18" charset="0"/>
              </a:rPr>
              <a:t>Bigint</a:t>
            </a:r>
            <a:r>
              <a:rPr lang="en-US" sz="1400" spc="25" dirty="0">
                <a:solidFill>
                  <a:srgbClr val="36344D"/>
                </a:solidFill>
                <a:ea typeface="Times New Roman" panose="02020603050405020304" pitchFamily="18" charset="0"/>
              </a:rPr>
              <a:t>, Double, Float, Real, Decimal, Double precision, Numeric, Timestamp, Date, Datetime, Char, Varchar, Year, </a:t>
            </a:r>
            <a:r>
              <a:rPr lang="en-US" sz="1400" spc="25" dirty="0" err="1">
                <a:solidFill>
                  <a:srgbClr val="36344D"/>
                </a:solidFill>
                <a:ea typeface="Times New Roman" panose="02020603050405020304" pitchFamily="18" charset="0"/>
              </a:rPr>
              <a:t>Tinytext</a:t>
            </a:r>
            <a:r>
              <a:rPr lang="en-US" sz="1400" spc="25" dirty="0">
                <a:solidFill>
                  <a:srgbClr val="36344D"/>
                </a:solidFill>
                <a:ea typeface="Times New Roman" panose="02020603050405020304" pitchFamily="18" charset="0"/>
              </a:rPr>
              <a:t>, </a:t>
            </a:r>
            <a:r>
              <a:rPr lang="en-US" sz="1400" spc="25" dirty="0" err="1">
                <a:solidFill>
                  <a:srgbClr val="36344D"/>
                </a:solidFill>
                <a:ea typeface="Times New Roman" panose="02020603050405020304" pitchFamily="18" charset="0"/>
              </a:rPr>
              <a:t>Tinyblob</a:t>
            </a:r>
            <a:r>
              <a:rPr lang="en-US" sz="1400" spc="25" dirty="0">
                <a:solidFill>
                  <a:srgbClr val="36344D"/>
                </a:solidFill>
                <a:ea typeface="Times New Roman" panose="02020603050405020304" pitchFamily="18" charset="0"/>
              </a:rPr>
              <a:t>, Blob, Text, </a:t>
            </a:r>
            <a:r>
              <a:rPr lang="en-US" sz="1400" spc="25" dirty="0" err="1">
                <a:solidFill>
                  <a:srgbClr val="36344D"/>
                </a:solidFill>
                <a:ea typeface="Times New Roman" panose="02020603050405020304" pitchFamily="18" charset="0"/>
              </a:rPr>
              <a:t>MediumBlob</a:t>
            </a:r>
            <a:r>
              <a:rPr lang="en-US" sz="1400" spc="25" dirty="0">
                <a:solidFill>
                  <a:srgbClr val="36344D"/>
                </a:solidFill>
                <a:ea typeface="Times New Roman" panose="02020603050405020304" pitchFamily="18" charset="0"/>
              </a:rPr>
              <a:t>, </a:t>
            </a:r>
            <a:r>
              <a:rPr lang="en-US" sz="1400" spc="25" dirty="0" err="1">
                <a:solidFill>
                  <a:srgbClr val="36344D"/>
                </a:solidFill>
                <a:ea typeface="Times New Roman" panose="02020603050405020304" pitchFamily="18" charset="0"/>
              </a:rPr>
              <a:t>MediumText</a:t>
            </a:r>
            <a:r>
              <a:rPr lang="en-US" sz="1400" spc="25" dirty="0">
                <a:solidFill>
                  <a:srgbClr val="36344D"/>
                </a:solidFill>
                <a:ea typeface="Times New Roman" panose="02020603050405020304" pitchFamily="18" charset="0"/>
              </a:rPr>
              <a:t>, Enum, Set, </a:t>
            </a:r>
            <a:r>
              <a:rPr lang="en-US" sz="1400" spc="25" dirty="0" err="1">
                <a:solidFill>
                  <a:srgbClr val="36344D"/>
                </a:solidFill>
                <a:ea typeface="Times New Roman" panose="02020603050405020304" pitchFamily="18" charset="0"/>
              </a:rPr>
              <a:t>Longblob</a:t>
            </a:r>
            <a:r>
              <a:rPr lang="en-US" sz="1400" spc="25" dirty="0">
                <a:solidFill>
                  <a:srgbClr val="36344D"/>
                </a:solidFill>
                <a:ea typeface="Times New Roman" panose="02020603050405020304" pitchFamily="18" charset="0"/>
              </a:rPr>
              <a:t> e </a:t>
            </a:r>
            <a:r>
              <a:rPr lang="en-US" sz="1400" spc="25" dirty="0" err="1">
                <a:solidFill>
                  <a:srgbClr val="36344D"/>
                </a:solidFill>
                <a:ea typeface="Times New Roman" panose="02020603050405020304" pitchFamily="18" charset="0"/>
              </a:rPr>
              <a:t>Longtext</a:t>
            </a:r>
            <a:r>
              <a:rPr lang="en-US" sz="1400" spc="25" dirty="0">
                <a:solidFill>
                  <a:srgbClr val="36344D"/>
                </a:solidFill>
                <a:ea typeface="Times New Roman" panose="02020603050405020304" pitchFamily="18" charset="0"/>
              </a:rPr>
              <a:t>.</a:t>
            </a:r>
            <a:endParaRPr lang="pt-BR" sz="1400" dirty="0">
              <a:ea typeface="Times New Roman" panose="02020603050405020304" pitchFamily="18" charset="0"/>
            </a:endParaRPr>
          </a:p>
          <a:p>
            <a:pPr rtl="0"/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endParaRPr lang="pt-BR" sz="1600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5"/>
            <a:ext cx="4756241" cy="3867661"/>
          </a:xfrm>
        </p:spPr>
        <p:txBody>
          <a:bodyPr rtlCol="0">
            <a:normAutofit/>
          </a:bodyPr>
          <a:lstStyle/>
          <a:p>
            <a:pPr rtl="0"/>
            <a:r>
              <a:rPr lang="pt-BR" sz="1400" dirty="0"/>
              <a:t>Código Aberto</a:t>
            </a:r>
          </a:p>
          <a:p>
            <a:pPr rtl="0"/>
            <a:r>
              <a:rPr lang="pt-BR" sz="1400" dirty="0"/>
              <a:t>Modelo Relacional</a:t>
            </a:r>
          </a:p>
          <a:p>
            <a:pPr rtl="0"/>
            <a:r>
              <a:rPr lang="pt-BR" sz="1400" dirty="0"/>
              <a:t>Tipo de Dados: </a:t>
            </a:r>
            <a:r>
              <a:rPr lang="pt-BR" sz="1400" i="1" spc="25" dirty="0" err="1">
                <a:solidFill>
                  <a:srgbClr val="36344D"/>
                </a:solidFill>
                <a:effectLst/>
                <a:ea typeface="Calibri" panose="020F0502020204030204" pitchFamily="34" charset="0"/>
              </a:rPr>
              <a:t>Blob</a:t>
            </a:r>
            <a:r>
              <a:rPr lang="pt-BR" sz="1400" spc="25" dirty="0">
                <a:solidFill>
                  <a:srgbClr val="36344D"/>
                </a:solidFill>
                <a:effectLst/>
                <a:ea typeface="Calibri" panose="020F0502020204030204" pitchFamily="34" charset="0"/>
              </a:rPr>
              <a:t>, </a:t>
            </a:r>
            <a:r>
              <a:rPr lang="pt-BR" sz="1400" i="1" dirty="0" err="1">
                <a:effectLst/>
              </a:rPr>
              <a:t>Integer</a:t>
            </a:r>
            <a:r>
              <a:rPr lang="pt-BR" sz="1400" dirty="0">
                <a:effectLst/>
              </a:rPr>
              <a:t>, </a:t>
            </a:r>
            <a:r>
              <a:rPr lang="pt-BR" sz="1400" i="1" dirty="0" err="1">
                <a:effectLst/>
              </a:rPr>
              <a:t>Null</a:t>
            </a:r>
            <a:r>
              <a:rPr lang="pt-BR" sz="1400" dirty="0">
                <a:effectLst/>
              </a:rPr>
              <a:t>, </a:t>
            </a:r>
            <a:r>
              <a:rPr lang="pt-BR" sz="1400" i="1" dirty="0" err="1">
                <a:effectLst/>
              </a:rPr>
              <a:t>Text</a:t>
            </a:r>
            <a:r>
              <a:rPr lang="pt-BR" sz="1400" dirty="0">
                <a:effectLst/>
              </a:rPr>
              <a:t> e </a:t>
            </a:r>
            <a:r>
              <a:rPr lang="pt-BR" sz="1400" i="1" dirty="0">
                <a:effectLst/>
              </a:rPr>
              <a:t>Real</a:t>
            </a:r>
            <a:r>
              <a:rPr lang="pt-BR" sz="1400" dirty="0">
                <a:effectLst/>
              </a:rPr>
              <a:t>.</a:t>
            </a:r>
            <a:endParaRPr lang="pt-BR" sz="1400" dirty="0"/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pt-BR" smtClean="0"/>
              <a:pPr algn="l" rtl="0"/>
              <a:t>5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950583" cy="247651"/>
          </a:xfrm>
        </p:spPr>
        <p:txBody>
          <a:bodyPr rtlCol="0"/>
          <a:lstStyle/>
          <a:p>
            <a:pPr rtl="0"/>
            <a:fld id="{054C41A0-CAC8-4997-A567-788391B8A067}" type="datetime4">
              <a:rPr lang="pt-BR" sz="1100" smtClean="0"/>
              <a:t>11 de dezembro de 2023</a:t>
            </a:fld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797815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Vantagens e Desvantagens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MySQL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3481350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pt-BR" sz="1600" b="1" dirty="0"/>
              <a:t>Vantagens</a:t>
            </a:r>
            <a:r>
              <a:rPr lang="pt-BR" sz="1600" dirty="0"/>
              <a:t>:</a:t>
            </a:r>
          </a:p>
          <a:p>
            <a:pPr rtl="0"/>
            <a:r>
              <a:rPr lang="pt-BR" sz="1600" dirty="0"/>
              <a:t>Código Aberto</a:t>
            </a:r>
          </a:p>
          <a:p>
            <a:pPr rtl="0"/>
            <a:r>
              <a:rPr lang="pt-BR" sz="1600" dirty="0"/>
              <a:t>Modelo Relacional</a:t>
            </a:r>
          </a:p>
          <a:p>
            <a:pPr rtl="0"/>
            <a:r>
              <a:rPr lang="pt-BR" dirty="0"/>
              <a:t>Possui recursos de Segurança com Nome e Senha</a:t>
            </a:r>
          </a:p>
          <a:p>
            <a:pPr rtl="0"/>
            <a:r>
              <a:rPr lang="pt-BR" dirty="0"/>
              <a:t>Adequado para grandes bases de dados</a:t>
            </a:r>
          </a:p>
          <a:p>
            <a:pPr rtl="0"/>
            <a:r>
              <a:rPr lang="pt-BR" dirty="0"/>
              <a:t>Proporciona Boa Velocidade e Desempenho</a:t>
            </a:r>
          </a:p>
          <a:p>
            <a:pPr rtl="0"/>
            <a:r>
              <a:rPr lang="pt-BR" dirty="0"/>
              <a:t>Bom Gerenciamento de Usuários e Acessos Múltiplos</a:t>
            </a:r>
          </a:p>
          <a:p>
            <a:pPr rtl="0"/>
            <a:r>
              <a:rPr lang="pt-BR" dirty="0"/>
              <a:t>Possui uma vasta gama de tipo de Dados</a:t>
            </a:r>
          </a:p>
          <a:p>
            <a:pPr rtl="0"/>
            <a:r>
              <a:rPr lang="pt-BR" dirty="0"/>
              <a:t>Biblioteca de Funções grande</a:t>
            </a:r>
          </a:p>
          <a:p>
            <a:pPr marL="0" indent="0" rtl="0">
              <a:buNone/>
            </a:pPr>
            <a:r>
              <a:rPr lang="pt-BR" b="1" dirty="0"/>
              <a:t>Desvantagens</a:t>
            </a:r>
            <a:r>
              <a:rPr lang="pt-BR" dirty="0"/>
              <a:t>:</a:t>
            </a:r>
          </a:p>
          <a:p>
            <a:pPr rtl="0"/>
            <a:r>
              <a:rPr lang="pt-BR" sz="1600" dirty="0"/>
              <a:t>Necessário maior conhecimento para configuração de certas </a:t>
            </a:r>
            <a:r>
              <a:rPr lang="pt-BR" dirty="0"/>
              <a:t>O</a:t>
            </a:r>
            <a:r>
              <a:rPr lang="pt-BR" sz="1600" dirty="0"/>
              <a:t>perações</a:t>
            </a:r>
            <a:r>
              <a:rPr lang="pt-BR" dirty="0"/>
              <a:t>.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5"/>
            <a:ext cx="4756241" cy="386766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400" b="1" dirty="0"/>
              <a:t>Vantagens</a:t>
            </a:r>
            <a:r>
              <a:rPr lang="pt-BR" sz="1400" dirty="0"/>
              <a:t>:</a:t>
            </a:r>
          </a:p>
          <a:p>
            <a:pPr rtl="0"/>
            <a:r>
              <a:rPr lang="pt-BR" sz="1400" dirty="0"/>
              <a:t>Fácil de configurar</a:t>
            </a:r>
          </a:p>
          <a:p>
            <a:pPr rtl="0"/>
            <a:r>
              <a:rPr lang="pt-BR" sz="1400" dirty="0"/>
              <a:t>Desenvolvimento Básico</a:t>
            </a:r>
          </a:p>
          <a:p>
            <a:pPr rtl="0"/>
            <a:r>
              <a:rPr lang="pt-BR" sz="1400" dirty="0"/>
              <a:t>Sintaxe Padrão</a:t>
            </a:r>
          </a:p>
          <a:p>
            <a:pPr rtl="0"/>
            <a:r>
              <a:rPr lang="pt-BR" sz="1400" dirty="0"/>
              <a:t>Código Aberto</a:t>
            </a:r>
          </a:p>
          <a:p>
            <a:pPr rtl="0"/>
            <a:r>
              <a:rPr lang="pt-BR" sz="1400" dirty="0"/>
              <a:t>Modelo Relacional</a:t>
            </a:r>
          </a:p>
          <a:p>
            <a:pPr marL="0" indent="0" rtl="0">
              <a:buNone/>
            </a:pPr>
            <a:r>
              <a:rPr lang="pt-BR" sz="1400" b="1" dirty="0"/>
              <a:t>Desvantagens:</a:t>
            </a:r>
          </a:p>
          <a:p>
            <a:pPr rtl="0"/>
            <a:r>
              <a:rPr lang="pt-BR" sz="1400" dirty="0"/>
              <a:t>Não possui recurso de segurança</a:t>
            </a:r>
          </a:p>
          <a:p>
            <a:pPr rtl="0"/>
            <a:r>
              <a:rPr lang="pt-BR" sz="1400" dirty="0"/>
              <a:t>Sem recurso de gerenciamento de usuários</a:t>
            </a:r>
          </a:p>
          <a:p>
            <a:pPr rtl="0"/>
            <a:r>
              <a:rPr lang="pt-BR" sz="1400" dirty="0"/>
              <a:t>Não é adequado para grande quantidade de Dados</a:t>
            </a:r>
          </a:p>
          <a:p>
            <a:pPr rtl="0"/>
            <a:r>
              <a:rPr lang="pt-BR" sz="1400" dirty="0"/>
              <a:t>Biblioteca Pequena: 250KB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pt-BR" smtClean="0"/>
              <a:pPr algn="l" rtl="0"/>
              <a:t>6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950583" cy="247651"/>
          </a:xfrm>
        </p:spPr>
        <p:txBody>
          <a:bodyPr rtlCol="0"/>
          <a:lstStyle/>
          <a:p>
            <a:pPr rtl="0"/>
            <a:fld id="{054C41A0-CAC8-4997-A567-788391B8A067}" type="datetime4">
              <a:rPr lang="pt-BR" sz="1100" smtClean="0"/>
              <a:t>11 de dezembro de 2023</a:t>
            </a:fld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79649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10000539" cy="610863"/>
          </a:xfrm>
        </p:spPr>
        <p:txBody>
          <a:bodyPr rtlCol="0"/>
          <a:lstStyle/>
          <a:p>
            <a:pPr rtl="0"/>
            <a:r>
              <a:rPr lang="pt-BR" dirty="0"/>
              <a:t>Diferença de tempo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Análise Anual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255383" cy="247651"/>
          </a:xfrm>
        </p:spPr>
        <p:txBody>
          <a:bodyPr rtlCol="0"/>
          <a:lstStyle/>
          <a:p>
            <a:pPr rtl="0"/>
            <a:fld id="{5A224258-57C0-46C9-9175-996D8868E8FB}" type="datetime4">
              <a:rPr lang="pt-BR" smtClean="0"/>
              <a:t>11 de dezembro de 2023</a:t>
            </a:fld>
            <a:endParaRPr lang="pt-BR" dirty="0"/>
          </a:p>
        </p:txBody>
      </p:sp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0510B04F-4D89-5A23-927D-66509D386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70" y="318653"/>
            <a:ext cx="5410955" cy="622069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F3691C2-FCF1-3519-CAA1-3260D543D509}"/>
              </a:ext>
            </a:extLst>
          </p:cNvPr>
          <p:cNvSpPr txBox="1"/>
          <p:nvPr/>
        </p:nvSpPr>
        <p:spPr>
          <a:xfrm>
            <a:off x="964022" y="1674654"/>
            <a:ext cx="29342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- A Cada 5 ID é uma Busca Diferente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- 1/5 - Dados Geral da Tabela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- 6/10 – Pesquisa Específica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- 11/15 – Pesquisa Específica</a:t>
            </a:r>
          </a:p>
          <a:p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534204" cy="6108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Possíveis Testes e Melhorias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Código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Usar Código de Busca com mesmo intuito mas de formas diferentes para testar desempenho.</a:t>
            </a:r>
          </a:p>
          <a:p>
            <a:pPr rtl="0"/>
            <a:r>
              <a:rPr lang="pt-BR" dirty="0"/>
              <a:t>Pesquisa Mais densa, exigindo mais dos </a:t>
            </a:r>
            <a:r>
              <a:rPr lang="pt-BR" dirty="0" err="1"/>
              <a:t>BDs</a:t>
            </a:r>
            <a:r>
              <a:rPr lang="pt-BR" dirty="0"/>
              <a:t>.</a:t>
            </a:r>
          </a:p>
          <a:p>
            <a:pPr rtl="0"/>
            <a:r>
              <a:rPr lang="pt-BR" dirty="0"/>
              <a:t>Efetuar Buscas com diferentes tamanhos de </a:t>
            </a:r>
            <a:r>
              <a:rPr lang="pt-BR" dirty="0" err="1"/>
              <a:t>BDs</a:t>
            </a:r>
            <a:r>
              <a:rPr lang="pt-BR" dirty="0"/>
              <a:t> pra ver diferença qual vale mais até certo ponto.</a:t>
            </a:r>
          </a:p>
          <a:p>
            <a:pPr rtl="0"/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pt-BR" dirty="0"/>
              <a:t>Teste de demanda de uso do computador(Processador e Memórias </a:t>
            </a:r>
            <a:r>
              <a:rPr lang="pt-BR" dirty="0" err="1"/>
              <a:t>Volatil</a:t>
            </a:r>
            <a:r>
              <a:rPr lang="pt-BR" dirty="0"/>
              <a:t> e não </a:t>
            </a:r>
            <a:r>
              <a:rPr lang="pt-BR" dirty="0" err="1"/>
              <a:t>volatil</a:t>
            </a:r>
            <a:r>
              <a:rPr lang="pt-BR" dirty="0"/>
              <a:t>).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Diferentes Ferramentas de Uso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Testes em diferentes ferramentas como exemplo </a:t>
            </a:r>
            <a:r>
              <a:rPr lang="pt-BR" dirty="0" err="1"/>
              <a:t>MariaDB</a:t>
            </a:r>
            <a:r>
              <a:rPr lang="pt-BR" dirty="0"/>
              <a:t> e outras, se há diferença ou interferência no desempenho.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pt-BR" smtClean="0"/>
              <a:pPr algn="l" rtl="0"/>
              <a:t>8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/>
              <a:t>Análise Anual</a:t>
            </a:r>
            <a:endParaRPr lang="pt-BR" sz="110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876442" cy="247651"/>
          </a:xfrm>
        </p:spPr>
        <p:txBody>
          <a:bodyPr rtlCol="0"/>
          <a:lstStyle/>
          <a:p>
            <a:pPr rtl="0"/>
            <a:fld id="{BD8FB252-8ABF-4690-B630-909A381AE186}" type="datetime4">
              <a:rPr lang="pt-BR" sz="1100" smtClean="0"/>
              <a:t>11 de dezembro de 2023</a:t>
            </a:fld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Agradecemos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Obrigado pela Atenção</a:t>
            </a:r>
          </a:p>
        </p:txBody>
      </p:sp>
      <p:pic>
        <p:nvPicPr>
          <p:cNvPr id="13" name="Espaço Reservado para Imagem 12" descr="Retrato de um membro da equipe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{9362316F-3845-4F4B-9F41-21817D1A1526}tf78853419_win32</Template>
  <TotalTime>376</TotalTime>
  <Words>469</Words>
  <Application>Microsoft Office PowerPoint</Application>
  <PresentationFormat>Widescreen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Personalizado</vt:lpstr>
      <vt:lpstr>Comparar a execução de consultas em bancos de dados diferentes</vt:lpstr>
      <vt:lpstr>Fases</vt:lpstr>
      <vt:lpstr>Introdução</vt:lpstr>
      <vt:lpstr>- Mais populares e mais usados por usuários Estudantes  - Fácil Acesso  - Fácil uso  - Sintaxe não tão Complexa  </vt:lpstr>
      <vt:lpstr>Características</vt:lpstr>
      <vt:lpstr>Vantagens e Desvantagens</vt:lpstr>
      <vt:lpstr>Diferença de tempo</vt:lpstr>
      <vt:lpstr>Possíveis Testes e Melhorias</vt:lpstr>
      <vt:lpstr>Agradecemos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Comparar a execução de consultas em bancos de dados diferentes</dc:title>
  <dc:creator>Fábio Júnior</dc:creator>
  <cp:lastModifiedBy>Fábio Júnior</cp:lastModifiedBy>
  <cp:revision>1</cp:revision>
  <dcterms:created xsi:type="dcterms:W3CDTF">2023-12-11T20:25:13Z</dcterms:created>
  <dcterms:modified xsi:type="dcterms:W3CDTF">2023-12-12T02:41:25Z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