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6" autoAdjust="0"/>
    <p:restoredTop sz="92845" autoAdjust="0"/>
  </p:normalViewPr>
  <p:slideViewPr>
    <p:cSldViewPr showGuides="1">
      <p:cViewPr varScale="1">
        <p:scale>
          <a:sx n="80" d="100"/>
          <a:sy n="80" d="100"/>
        </p:scale>
        <p:origin x="-1888" y="-112"/>
      </p:cViewPr>
      <p:guideLst>
        <p:guide orient="horz" pos="2982"/>
        <p:guide orient="horz" pos="1395"/>
        <p:guide pos="3929"/>
        <p:guide pos="1888"/>
        <p:guide pos="2880"/>
      </p:guideLst>
    </p:cSldViewPr>
  </p:slideViewPr>
  <p:outlineViewPr>
    <p:cViewPr>
      <p:scale>
        <a:sx n="33" d="100"/>
        <a:sy n="33" d="100"/>
      </p:scale>
      <p:origin x="0" y="9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2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1.xml"/><Relationship Id="rId24" Type="http://schemas.openxmlformats.org/officeDocument/2006/relationships/printerSettings" Target="printerSettings/printerSettings1.bin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9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D4C38-086C-40A3-A2F2-13820293F16C}" type="datetimeFigureOut">
              <a:rPr lang="pt-BR" smtClean="0"/>
              <a:pPr/>
              <a:t>04/08/14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D73A9-64B3-4753-8598-26D2223C875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384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7620" y="0"/>
            <a:ext cx="5591690" cy="419376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B3F5-F327-42F5-B46E-2C3C7278804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54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5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52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9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278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27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Scrum baseia-se em três pilares: transparência, inspeção e adaptação.</a:t>
            </a:r>
          </a:p>
          <a:p>
            <a:endParaRPr lang="pt-BR" dirty="0" smtClean="0"/>
          </a:p>
          <a:p>
            <a:r>
              <a:rPr lang="pt-BR" b="1" dirty="0" smtClean="0"/>
              <a:t>Transparência</a:t>
            </a:r>
          </a:p>
          <a:p>
            <a:r>
              <a:rPr lang="pt-BR" dirty="0" smtClean="0"/>
              <a:t>Por se basear no empirismo, transparência é fundamental em Scrum. Por isso, todo o processo deve estar visível a todos os envolvidos na criação do produto.</a:t>
            </a:r>
          </a:p>
          <a:p>
            <a:r>
              <a:rPr lang="pt-BR" dirty="0" smtClean="0"/>
              <a:t>Para que esta transparência seja efetiva, é necessário que todos os envolvidos estejam em sintonia quanto aos aspectos.</a:t>
            </a:r>
          </a:p>
          <a:p>
            <a:endParaRPr lang="pt-BR" dirty="0" smtClean="0"/>
          </a:p>
          <a:p>
            <a:r>
              <a:rPr lang="pt-BR" b="1" dirty="0" smtClean="0"/>
              <a:t>Inspeção</a:t>
            </a:r>
          </a:p>
          <a:p>
            <a:r>
              <a:rPr lang="pt-BR" dirty="0" smtClean="0"/>
              <a:t>Como se trata de um controle empírico de processos, o processo em si deve ser inspecionado regularmente para detectar eventuais problemas. Veremos mais adiante em quais pontos e momentos as inspeções são feitas.</a:t>
            </a:r>
          </a:p>
          <a:p>
            <a:endParaRPr lang="pt-BR" dirty="0" smtClean="0"/>
          </a:p>
          <a:p>
            <a:r>
              <a:rPr lang="pt-BR" b="1" dirty="0" smtClean="0"/>
              <a:t>Adaptação</a:t>
            </a:r>
          </a:p>
          <a:p>
            <a:r>
              <a:rPr lang="pt-BR" dirty="0" smtClean="0"/>
              <a:t>Caso a inspeção detecte algum problema no processo, ou alguma forma de melhorá-lo, adaptações devem ser feitas a ele. Estas adaptações devem ser feitas o mais rápido possível para garantir a produtividade do time e a qualidade do produto. Além disso, Scrum prevê oportunidades para estas adaptações em suas</a:t>
            </a:r>
            <a:r>
              <a:rPr lang="pt-BR" baseline="0" dirty="0" smtClean="0"/>
              <a:t> diversas cerimônias.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566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49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63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281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926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95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14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2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60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04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26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06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10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72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7063" y="0"/>
            <a:ext cx="5592762" cy="419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B3F5-F327-42F5-B46E-2C3C7278804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2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78C7-82FB-3443-8161-9E484FF5972B}" type="datetime1">
              <a:rPr lang="pt-BR" smtClean="0"/>
              <a:t>04/08/14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4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6B5D-B2F3-6F44-86B4-4E6C446F35E1}" type="datetime1">
              <a:rPr lang="pt-BR" smtClean="0"/>
              <a:t>04/08/14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25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426-39BB-5D4E-9FEA-C2B129C217CF}" type="datetime1">
              <a:rPr lang="pt-BR" smtClean="0"/>
              <a:t>04/08/14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4669-7110-8141-870C-C706AC289615}" type="datetime1">
              <a:rPr lang="pt-BR" smtClean="0"/>
              <a:t>04/08/14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2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ED23-9072-6D47-9F50-37233B0FE2F6}" type="datetime1">
              <a:rPr lang="pt-BR" smtClean="0"/>
              <a:t>04/08/14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9B64-54D5-E048-B5A6-03492C28D21E}" type="datetime1">
              <a:rPr lang="pt-BR" smtClean="0"/>
              <a:t>04/08/14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6D4-5B73-034F-A831-BD33C8D86945}" type="datetime1">
              <a:rPr lang="pt-BR" smtClean="0"/>
              <a:t>04/08/14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5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156-5B39-A145-B432-68623348B618}" type="datetime1">
              <a:rPr lang="pt-BR" smtClean="0"/>
              <a:t>04/08/14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27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C65-E276-F048-842E-5ED0DFCAA8E6}" type="datetime1">
              <a:rPr lang="pt-BR" smtClean="0"/>
              <a:t>04/08/14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9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F93-97C8-5D47-842F-98B970C64079}" type="datetime1">
              <a:rPr lang="pt-BR" smtClean="0"/>
              <a:t>04/08/14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94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44C9-B269-074B-BC64-9BD8A0D69761}" type="datetime1">
              <a:rPr lang="pt-BR" smtClean="0"/>
              <a:t>04/08/14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88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8CC6C-DADB-A74A-AA7F-812B7C241480}" type="datetime1">
              <a:rPr lang="pt-BR" smtClean="0"/>
              <a:t>04/08/14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0666-5541-44C3-8CEE-216B9489B3C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9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Franklin Gothic Medium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2004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chemeClr val="tx1"/>
                </a:solidFill>
              </a:rPr>
              <a:t>Uma Imersão Prática</a:t>
            </a:r>
          </a:p>
          <a:p>
            <a:r>
              <a:rPr lang="pt-BR" sz="4000" b="1" dirty="0" smtClean="0">
                <a:solidFill>
                  <a:schemeClr val="tx1"/>
                </a:solidFill>
              </a:rPr>
              <a:t>em</a:t>
            </a:r>
          </a:p>
          <a:p>
            <a:r>
              <a:rPr lang="pt-BR" sz="4000" b="1" dirty="0" smtClean="0">
                <a:solidFill>
                  <a:schemeClr val="tx1"/>
                </a:solidFill>
              </a:rPr>
              <a:t>Método Ágil</a:t>
            </a:r>
            <a:endParaRPr lang="pt-BR" sz="40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20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089" y="1222950"/>
            <a:ext cx="76058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Bookman Old Style" pitchFamily="18" charset="0"/>
              </a:rPr>
              <a:t>“Um </a:t>
            </a:r>
            <a:r>
              <a:rPr lang="pt-BR" sz="3600" dirty="0">
                <a:latin typeface="Bookman Old Style" pitchFamily="18" charset="0"/>
              </a:rPr>
              <a:t>framework com o qual as pessoas podem resolver problemas complexos e adaptáveis, enquanto entregam produtos de forma produtiva e criativa e com o maior valor </a:t>
            </a:r>
            <a:r>
              <a:rPr lang="pt-BR" sz="3600" dirty="0" smtClean="0">
                <a:latin typeface="Bookman Old Style" pitchFamily="18" charset="0"/>
              </a:rPr>
              <a:t>possível.”</a:t>
            </a:r>
          </a:p>
          <a:p>
            <a:pPr algn="r"/>
            <a:r>
              <a:rPr lang="pt-BR" sz="2400" dirty="0" smtClean="0">
                <a:latin typeface="Bookman Old Style" pitchFamily="18" charset="0"/>
              </a:rPr>
              <a:t>— ScrumAlliance.org</a:t>
            </a:r>
            <a:endParaRPr lang="pt-BR" sz="2400" dirty="0">
              <a:latin typeface="Bookman Old Style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2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355" y="1532072"/>
            <a:ext cx="76058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Bookman Old Style" pitchFamily="18" charset="0"/>
              </a:rPr>
              <a:t>Um </a:t>
            </a:r>
            <a:r>
              <a:rPr lang="pt-BR" sz="3600" dirty="0">
                <a:latin typeface="Bookman Old Style" pitchFamily="18" charset="0"/>
              </a:rPr>
              <a:t>framework é um construto fundamental que define pressupostos, conceitos, valores e práticas, e que inclui orientações para a execução propriamente </a:t>
            </a:r>
            <a:r>
              <a:rPr lang="pt-BR" sz="3600" dirty="0" smtClean="0">
                <a:latin typeface="Bookman Old Style" pitchFamily="18" charset="0"/>
              </a:rPr>
              <a:t>dita.</a:t>
            </a:r>
          </a:p>
          <a:p>
            <a:pPr algn="r"/>
            <a:r>
              <a:rPr lang="pt-BR" sz="2400" dirty="0" smtClean="0">
                <a:latin typeface="Bookman Old Style" pitchFamily="18" charset="0"/>
              </a:rPr>
              <a:t>— Benjamin L. Tomhave</a:t>
            </a:r>
            <a:endParaRPr lang="pt-BR" sz="2400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796" y="1295400"/>
            <a:ext cx="553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“</a:t>
            </a:r>
            <a:endParaRPr lang="pt-BR" sz="7200" dirty="0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5004" y="4085710"/>
            <a:ext cx="553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”</a:t>
            </a:r>
            <a:endParaRPr lang="pt-BR" sz="7200" dirty="0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52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089" y="1682441"/>
            <a:ext cx="760584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Bookman Old Style" pitchFamily="18" charset="0"/>
              </a:rPr>
              <a:t>A </a:t>
            </a:r>
            <a:r>
              <a:rPr lang="pt-BR" sz="3600" dirty="0">
                <a:latin typeface="Bookman Old Style" pitchFamily="18" charset="0"/>
              </a:rPr>
              <a:t>metodologia é um construto orientado que define práticas, procedimentos e regras para a aplicação ou a execução de uma tarefa ou função </a:t>
            </a:r>
            <a:r>
              <a:rPr lang="pt-BR" sz="3600" dirty="0" smtClean="0">
                <a:latin typeface="Bookman Old Style" pitchFamily="18" charset="0"/>
              </a:rPr>
              <a:t>específica.</a:t>
            </a:r>
          </a:p>
          <a:p>
            <a:pPr algn="r"/>
            <a:r>
              <a:rPr lang="pt-BR" sz="2400" dirty="0" smtClean="0">
                <a:latin typeface="Bookman Old Style" pitchFamily="18" charset="0"/>
              </a:rPr>
              <a:t>— Benjamin L. Tomhave</a:t>
            </a:r>
            <a:endParaRPr lang="pt-BR" sz="2400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40" y="1502421"/>
            <a:ext cx="553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“</a:t>
            </a:r>
            <a:endParaRPr lang="pt-BR" sz="7200" dirty="0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8953" y="3752671"/>
            <a:ext cx="553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”</a:t>
            </a:r>
            <a:endParaRPr lang="pt-BR" sz="7200" dirty="0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C6710666-5541-44C3-8CEE-216B9489B3CA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2320" y="1134225"/>
            <a:ext cx="2880000" cy="21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4572320" y="1134225"/>
            <a:ext cx="2880000" cy="21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692320" y="3294225"/>
            <a:ext cx="2880000" cy="21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572320" y="3294225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412413" y="1979548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Práticas</a:t>
            </a:r>
            <a:endParaRPr lang="pt-B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95196" y="1979548"/>
            <a:ext cx="1260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Regras</a:t>
            </a:r>
            <a:endParaRPr lang="pt-BR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20582" y="4139788"/>
            <a:ext cx="122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Papéis</a:t>
            </a:r>
            <a:endParaRPr lang="pt-BR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8485" y="4139788"/>
            <a:ext cx="159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Artefatos</a:t>
            </a:r>
            <a:endParaRPr lang="pt-B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98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624172" y="728699"/>
            <a:ext cx="5895655" cy="1485863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dirty="0" smtClean="0"/>
              <a:t>Scrum</a:t>
            </a:r>
            <a:endParaRPr lang="pt-BR" sz="4800" dirty="0"/>
          </a:p>
        </p:txBody>
      </p:sp>
      <p:sp>
        <p:nvSpPr>
          <p:cNvPr id="3" name="Rectangle 2"/>
          <p:cNvSpPr/>
          <p:nvPr/>
        </p:nvSpPr>
        <p:spPr>
          <a:xfrm>
            <a:off x="1714182" y="2248413"/>
            <a:ext cx="697578" cy="2890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2400" dirty="0" smtClean="0"/>
              <a:t>Transparência</a:t>
            </a: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6732240" y="2248413"/>
            <a:ext cx="697578" cy="2890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2400" dirty="0" smtClean="0"/>
              <a:t>Adaptação</a:t>
            </a:r>
            <a:endParaRPr lang="pt-BR" sz="2400" dirty="0"/>
          </a:p>
        </p:txBody>
      </p:sp>
      <p:sp>
        <p:nvSpPr>
          <p:cNvPr id="5" name="Rectangle 4"/>
          <p:cNvSpPr/>
          <p:nvPr/>
        </p:nvSpPr>
        <p:spPr>
          <a:xfrm>
            <a:off x="4223210" y="2248413"/>
            <a:ext cx="697578" cy="2890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2400" dirty="0" smtClean="0"/>
              <a:t>Inspeção</a:t>
            </a:r>
            <a:endParaRPr lang="pt-BR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12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0143" y="2794337"/>
            <a:ext cx="488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Manifesto Ágil</a:t>
            </a:r>
            <a:endParaRPr lang="pt-BR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46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500" y="5139190"/>
            <a:ext cx="9000000" cy="1305145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116505" y="5139190"/>
            <a:ext cx="4115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Indivíduos e </a:t>
            </a:r>
            <a:b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interação entre eles</a:t>
            </a:r>
            <a:endParaRPr lang="pt-BR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1970" y="5409855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mais que</a:t>
            </a:r>
            <a:endParaRPr lang="pt-BR" sz="36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4754" y="5139190"/>
            <a:ext cx="2626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processos e</a:t>
            </a:r>
          </a:p>
          <a:p>
            <a:pPr algn="r"/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ferramentas</a:t>
            </a:r>
            <a:endParaRPr lang="pt-BR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12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500" y="5139190"/>
            <a:ext cx="9000000" cy="1305145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238419" y="5139190"/>
            <a:ext cx="35226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 (produto)</a:t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em funcionamento</a:t>
            </a:r>
            <a:endParaRPr lang="pt-BR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7422" y="5385411"/>
            <a:ext cx="1811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mais que</a:t>
            </a:r>
            <a:endParaRPr lang="pt-BR" sz="32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8371" y="5139190"/>
            <a:ext cx="2811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documentação</a:t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abrangente</a:t>
            </a:r>
            <a:endParaRPr lang="pt-BR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03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500" y="5139190"/>
            <a:ext cx="9000000" cy="1305145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76100" y="5139190"/>
            <a:ext cx="3637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Colaboração com</a:t>
            </a:r>
            <a:b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 cliente</a:t>
            </a:r>
            <a:endParaRPr lang="pt-BR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5468596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mais que</a:t>
            </a:r>
            <a:endParaRPr lang="pt-BR" sz="36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7288" y="5139189"/>
            <a:ext cx="2644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negociação</a:t>
            </a:r>
            <a:b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 contratos</a:t>
            </a:r>
            <a:endParaRPr lang="pt-BR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03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500" y="5139190"/>
            <a:ext cx="9000000" cy="1305145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306265" y="5139190"/>
            <a:ext cx="2678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Responder a</a:t>
            </a:r>
            <a:b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mudanças</a:t>
            </a:r>
            <a:endParaRPr lang="pt-BR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6905" y="5416187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mais que</a:t>
            </a:r>
            <a:endParaRPr lang="pt-BR" sz="36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4988" y="5139189"/>
            <a:ext cx="2055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seguir</a:t>
            </a:r>
            <a:b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pt-BR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um plano</a:t>
            </a:r>
            <a:endParaRPr lang="pt-BR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C:\Users\emiyasaki\AppData\Local\Microsoft\Windows\Temporary Internet Files\Content.IE5\INRDQD4I\MP90031408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567240"/>
            <a:ext cx="3657600" cy="2835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051" name="Picture 3" descr="C:\Users\emiyasaki\AppData\Local\Microsoft\Windows\Temporary Internet Files\Content.IE5\INRDQD4I\MP91021703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172">
            <a:off x="4296531" y="656327"/>
            <a:ext cx="4479657" cy="33597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03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326" y="4329100"/>
            <a:ext cx="5399748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Por Que </a:t>
            </a:r>
          </a:p>
          <a:p>
            <a:pPr>
              <a:lnSpc>
                <a:spcPts val="6000"/>
              </a:lnSpc>
            </a:pPr>
            <a:r>
              <a:rPr lang="pt-BR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Métodos Ágeis?</a:t>
            </a:r>
            <a:endParaRPr lang="pt-BR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67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25" y="480439"/>
            <a:ext cx="369041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ambria" pitchFamily="18" charset="0"/>
              </a:rPr>
              <a:t>Nossa maior prioridade é satisfazer o cliente, através da entrega adiantada e contínua de software de valor</a:t>
            </a:r>
            <a:r>
              <a:rPr lang="pt-BR" sz="1400" dirty="0" smtClean="0">
                <a:latin typeface="Cambria" pitchFamily="18" charset="0"/>
              </a:rPr>
              <a:t>.</a:t>
            </a:r>
          </a:p>
          <a:p>
            <a:pPr algn="ctr"/>
            <a:endParaRPr lang="pt-BR" sz="1400" dirty="0" smtClean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Aceitar mudanças de requisitos, mesmo no fim do desenvolvimento. Processos ágeis se adequam a mudanças, para que o cliente possa tirar vantagens competitivas.</a:t>
            </a:r>
          </a:p>
          <a:p>
            <a:pPr algn="ctr"/>
            <a:endParaRPr lang="pt-BR" sz="1400" dirty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Entregar software funcionando com freqüencia, na escala de semanas até meses, com preferência aos períodos mais curtos.</a:t>
            </a:r>
          </a:p>
          <a:p>
            <a:pPr algn="ctr"/>
            <a:endParaRPr lang="pt-BR" sz="1400" dirty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Pessoas relacionadas à negócios e desenvolvedores devem trabalhar em conjunto e diáriamente, durante todo o curso do projeto.</a:t>
            </a:r>
          </a:p>
          <a:p>
            <a:pPr algn="ctr"/>
            <a:endParaRPr lang="pt-BR" sz="1400" dirty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Construir projetos ao redor de indivíduos motivados. Dando a eles o ambiente e suporte necessário, e confiar que farão seu trabalho.</a:t>
            </a:r>
          </a:p>
          <a:p>
            <a:pPr algn="ctr"/>
            <a:endParaRPr lang="pt-BR" sz="1400" dirty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O Método mais eficiente e eficaz de transmitir informações para, e por dentro de um time de desenvolvimento, é através de uma conversa cara a cara.</a:t>
            </a:r>
            <a:endParaRPr lang="pt-BR" sz="14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7035" y="480439"/>
            <a:ext cx="36904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Cambria" pitchFamily="18" charset="0"/>
              </a:rPr>
              <a:t>Software funcional é a medida primária de progresso.</a:t>
            </a:r>
          </a:p>
          <a:p>
            <a:pPr algn="ctr"/>
            <a:endParaRPr lang="pt-BR" sz="1400" dirty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Processos ágeis promovem um ambiente sustentável. Os patrocinadores, desenvolvedores e usuários, devem ser capazes de manter indefinidamente, passos constantes.</a:t>
            </a:r>
          </a:p>
          <a:p>
            <a:pPr algn="ctr"/>
            <a:endParaRPr lang="pt-BR" sz="1400" dirty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Contínua atenção à excelência técnica e bom design, aumenta a agilidade.</a:t>
            </a:r>
          </a:p>
          <a:p>
            <a:pPr algn="ctr"/>
            <a:endParaRPr lang="pt-BR" sz="1400" dirty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Simplicidade: a arte de maximizar a quantidade de trabalho que não precisou ser feito.</a:t>
            </a:r>
          </a:p>
          <a:p>
            <a:pPr algn="ctr"/>
            <a:endParaRPr lang="pt-BR" sz="1400" dirty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As melhores arquiteturas, requisitos e designs emergem de times auto-organizáveis.</a:t>
            </a:r>
          </a:p>
          <a:p>
            <a:pPr algn="ctr"/>
            <a:endParaRPr lang="pt-BR" sz="1400" dirty="0">
              <a:latin typeface="Cambria" pitchFamily="18" charset="0"/>
            </a:endParaRPr>
          </a:p>
          <a:p>
            <a:pPr algn="ctr"/>
            <a:r>
              <a:rPr lang="pt-BR" sz="1400" dirty="0" smtClean="0">
                <a:latin typeface="Cambria" pitchFamily="18" charset="0"/>
              </a:rPr>
              <a:t>Em intervalos regulares, o time reflete em como ficar mais efetivo, então, se ajustam e otimizam seu comportamento de acordo.</a:t>
            </a:r>
            <a:endParaRPr lang="pt-BR" sz="14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3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881590" y="2438890"/>
            <a:ext cx="73808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9270" y="279893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1950</a:t>
            </a:r>
            <a:endParaRPr lang="pt-BR" sz="2800" dirty="0"/>
          </a:p>
        </p:txBody>
      </p:sp>
      <p:cxnSp>
        <p:nvCxnSpPr>
          <p:cNvPr id="7" name="Straight Connector 6"/>
          <p:cNvCxnSpPr>
            <a:endCxn id="4" idx="0"/>
          </p:cNvCxnSpPr>
          <p:nvPr/>
        </p:nvCxnSpPr>
        <p:spPr>
          <a:xfrm>
            <a:off x="881590" y="2348880"/>
            <a:ext cx="0" cy="4500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52270" y="2798930"/>
            <a:ext cx="1012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1970</a:t>
            </a:r>
            <a:endParaRPr lang="pt-BR" sz="2800" dirty="0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 flipH="1">
            <a:off x="8258467" y="2348880"/>
            <a:ext cx="3944" cy="4500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91880" y="3419708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Computação</a:t>
            </a:r>
            <a:endParaRPr lang="pt-B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48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881590" y="2438890"/>
            <a:ext cx="7380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1450" y="2798930"/>
            <a:ext cx="1012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1970</a:t>
            </a:r>
            <a:endParaRPr lang="pt-BR" sz="2800" dirty="0"/>
          </a:p>
        </p:txBody>
      </p:sp>
      <p:cxnSp>
        <p:nvCxnSpPr>
          <p:cNvPr id="7" name="Straight Connector 6"/>
          <p:cNvCxnSpPr>
            <a:endCxn id="4" idx="0"/>
          </p:cNvCxnSpPr>
          <p:nvPr/>
        </p:nvCxnSpPr>
        <p:spPr>
          <a:xfrm flipH="1">
            <a:off x="877647" y="2348880"/>
            <a:ext cx="3944" cy="45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50090" y="279893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1990</a:t>
            </a:r>
            <a:endParaRPr lang="pt-BR" sz="2800" dirty="0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 flipH="1">
            <a:off x="8262410" y="2348880"/>
            <a:ext cx="2" cy="45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39357" y="3419708"/>
            <a:ext cx="386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Engenharia de Software</a:t>
            </a:r>
            <a:endParaRPr lang="pt-B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42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881590" y="2438890"/>
            <a:ext cx="73808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9270" y="279893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1990</a:t>
            </a:r>
            <a:endParaRPr lang="pt-BR" sz="2800" dirty="0"/>
          </a:p>
        </p:txBody>
      </p:sp>
      <p:cxnSp>
        <p:nvCxnSpPr>
          <p:cNvPr id="7" name="Straight Connector 6"/>
          <p:cNvCxnSpPr>
            <a:endCxn id="4" idx="0"/>
          </p:cNvCxnSpPr>
          <p:nvPr/>
        </p:nvCxnSpPr>
        <p:spPr>
          <a:xfrm flipH="1">
            <a:off x="881590" y="2348880"/>
            <a:ext cx="2" cy="4500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0327" y="341970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Ágil</a:t>
            </a:r>
            <a:endParaRPr lang="pt-B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29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880443" y="2438890"/>
            <a:ext cx="2520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485045" y="2348880"/>
            <a:ext cx="787395" cy="850160"/>
            <a:chOff x="487892" y="2348880"/>
            <a:chExt cx="787395" cy="850160"/>
          </a:xfrm>
        </p:grpSpPr>
        <p:sp>
          <p:nvSpPr>
            <p:cNvPr id="4" name="TextBox 3"/>
            <p:cNvSpPr txBox="1"/>
            <p:nvPr/>
          </p:nvSpPr>
          <p:spPr>
            <a:xfrm>
              <a:off x="487892" y="2798930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 smtClean="0"/>
                <a:t>1990</a:t>
              </a:r>
              <a:endParaRPr lang="pt-BR" sz="2000" dirty="0"/>
            </a:p>
          </p:txBody>
        </p:sp>
        <p:cxnSp>
          <p:nvCxnSpPr>
            <p:cNvPr id="7" name="Straight Connector 6"/>
            <p:cNvCxnSpPr>
              <a:endCxn id="4" idx="0"/>
            </p:cNvCxnSpPr>
            <p:nvPr/>
          </p:nvCxnSpPr>
          <p:spPr>
            <a:xfrm flipH="1">
              <a:off x="881590" y="2348880"/>
              <a:ext cx="2" cy="45005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H="1">
            <a:off x="3356865" y="2438890"/>
            <a:ext cx="25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14910" y="2798930"/>
            <a:ext cx="778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/>
              <a:t>1970</a:t>
            </a:r>
            <a:endParaRPr lang="pt-BR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397927" y="2348880"/>
            <a:ext cx="3943" cy="45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6865" y="2438890"/>
            <a:ext cx="2520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44485" y="2348880"/>
            <a:ext cx="787395" cy="850160"/>
            <a:chOff x="487892" y="2348880"/>
            <a:chExt cx="787395" cy="850160"/>
          </a:xfrm>
        </p:grpSpPr>
        <p:sp>
          <p:nvSpPr>
            <p:cNvPr id="16" name="TextBox 15"/>
            <p:cNvSpPr txBox="1"/>
            <p:nvPr/>
          </p:nvSpPr>
          <p:spPr>
            <a:xfrm>
              <a:off x="487892" y="2798930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 smtClean="0"/>
                <a:t>1950</a:t>
              </a:r>
              <a:endParaRPr lang="pt-BR" sz="2000" dirty="0"/>
            </a:p>
          </p:txBody>
        </p:sp>
        <p:cxnSp>
          <p:nvCxnSpPr>
            <p:cNvPr id="17" name="Straight Connector 16"/>
            <p:cNvCxnSpPr>
              <a:endCxn id="16" idx="0"/>
            </p:cNvCxnSpPr>
            <p:nvPr/>
          </p:nvCxnSpPr>
          <p:spPr>
            <a:xfrm>
              <a:off x="881590" y="2348880"/>
              <a:ext cx="0" cy="4500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607533" y="3059668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2"/>
                </a:solidFill>
              </a:rPr>
              <a:t>Caos</a:t>
            </a:r>
            <a:endParaRPr lang="pt-BR" sz="28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1317" y="3059668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Ordem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81837" y="3059668"/>
            <a:ext cx="237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Complexidade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62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25" y="368660"/>
            <a:ext cx="4881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Complexidade</a:t>
            </a:r>
            <a:endParaRPr lang="pt-BR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99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9" y="0"/>
            <a:ext cx="9143681" cy="6894385"/>
            <a:chOff x="319" y="0"/>
            <a:chExt cx="9143681" cy="6894385"/>
          </a:xfrm>
        </p:grpSpPr>
        <p:sp>
          <p:nvSpPr>
            <p:cNvPr id="6" name="Freeform 5"/>
            <p:cNvSpPr/>
            <p:nvPr/>
          </p:nvSpPr>
          <p:spPr>
            <a:xfrm>
              <a:off x="4662010" y="3030827"/>
              <a:ext cx="4481990" cy="3863558"/>
            </a:xfrm>
            <a:custGeom>
              <a:avLst/>
              <a:gdLst>
                <a:gd name="connsiteX0" fmla="*/ 430191 w 5016705"/>
                <a:gd name="connsiteY0" fmla="*/ 3863558 h 3863558"/>
                <a:gd name="connsiteX1" fmla="*/ 444705 w 5016705"/>
                <a:gd name="connsiteY1" fmla="*/ 249500 h 3863558"/>
                <a:gd name="connsiteX2" fmla="*/ 5016705 w 5016705"/>
                <a:gd name="connsiteY2" fmla="*/ 351100 h 386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705" h="3863558">
                  <a:moveTo>
                    <a:pt x="430191" y="3863558"/>
                  </a:moveTo>
                  <a:cubicBezTo>
                    <a:pt x="55238" y="2349234"/>
                    <a:pt x="-319714" y="834910"/>
                    <a:pt x="444705" y="249500"/>
                  </a:cubicBezTo>
                  <a:cubicBezTo>
                    <a:pt x="1209124" y="-335910"/>
                    <a:pt x="4254705" y="283367"/>
                    <a:pt x="5016705" y="35110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319" y="0"/>
              <a:ext cx="4436665" cy="3338990"/>
            </a:xfrm>
            <a:custGeom>
              <a:avLst/>
              <a:gdLst>
                <a:gd name="connsiteX0" fmla="*/ 430191 w 5016705"/>
                <a:gd name="connsiteY0" fmla="*/ 3863558 h 3863558"/>
                <a:gd name="connsiteX1" fmla="*/ 444705 w 5016705"/>
                <a:gd name="connsiteY1" fmla="*/ 249500 h 3863558"/>
                <a:gd name="connsiteX2" fmla="*/ 5016705 w 5016705"/>
                <a:gd name="connsiteY2" fmla="*/ 351100 h 386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705" h="3863558">
                  <a:moveTo>
                    <a:pt x="430191" y="3863558"/>
                  </a:moveTo>
                  <a:cubicBezTo>
                    <a:pt x="55238" y="2349234"/>
                    <a:pt x="-319714" y="834910"/>
                    <a:pt x="444705" y="249500"/>
                  </a:cubicBezTo>
                  <a:cubicBezTo>
                    <a:pt x="1209124" y="-335910"/>
                    <a:pt x="4254705" y="283367"/>
                    <a:pt x="5016705" y="35110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reeform 7"/>
            <p:cNvSpPr/>
            <p:nvPr/>
          </p:nvSpPr>
          <p:spPr>
            <a:xfrm>
              <a:off x="4412343" y="1698171"/>
              <a:ext cx="1611086" cy="1335315"/>
            </a:xfrm>
            <a:custGeom>
              <a:avLst/>
              <a:gdLst>
                <a:gd name="connsiteX0" fmla="*/ 0 w 1611086"/>
                <a:gd name="connsiteY0" fmla="*/ 0 h 1335315"/>
                <a:gd name="connsiteX1" fmla="*/ 362857 w 1611086"/>
                <a:gd name="connsiteY1" fmla="*/ 1146629 h 1335315"/>
                <a:gd name="connsiteX2" fmla="*/ 1611086 w 1611086"/>
                <a:gd name="connsiteY2" fmla="*/ 1335315 h 133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1086" h="1335315">
                  <a:moveTo>
                    <a:pt x="0" y="0"/>
                  </a:moveTo>
                  <a:cubicBezTo>
                    <a:pt x="47171" y="462038"/>
                    <a:pt x="94343" y="924076"/>
                    <a:pt x="362857" y="1146629"/>
                  </a:cubicBezTo>
                  <a:cubicBezTo>
                    <a:pt x="631371" y="1369182"/>
                    <a:pt x="1398210" y="1313544"/>
                    <a:pt x="1611086" y="1335315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3050924" y="3339311"/>
              <a:ext cx="1611086" cy="1335315"/>
            </a:xfrm>
            <a:custGeom>
              <a:avLst/>
              <a:gdLst>
                <a:gd name="connsiteX0" fmla="*/ 0 w 1611086"/>
                <a:gd name="connsiteY0" fmla="*/ 0 h 1335315"/>
                <a:gd name="connsiteX1" fmla="*/ 362857 w 1611086"/>
                <a:gd name="connsiteY1" fmla="*/ 1146629 h 1335315"/>
                <a:gd name="connsiteX2" fmla="*/ 1611086 w 1611086"/>
                <a:gd name="connsiteY2" fmla="*/ 1335315 h 133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1086" h="1335315">
                  <a:moveTo>
                    <a:pt x="0" y="0"/>
                  </a:moveTo>
                  <a:cubicBezTo>
                    <a:pt x="47171" y="462038"/>
                    <a:pt x="94343" y="924076"/>
                    <a:pt x="362857" y="1146629"/>
                  </a:cubicBezTo>
                  <a:cubicBezTo>
                    <a:pt x="631371" y="1369182"/>
                    <a:pt x="1398210" y="1313544"/>
                    <a:pt x="1611086" y="1335315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14781" y="3555884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Simples</a:t>
            </a:r>
            <a:endParaRPr lang="pt-BR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2130" y="368660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Complicado</a:t>
            </a:r>
            <a:endParaRPr lang="pt-BR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1590" y="368659"/>
            <a:ext cx="213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Complexo</a:t>
            </a:r>
            <a:endParaRPr lang="pt-BR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671" y="3555883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tx2">
                    <a:lumMod val="50000"/>
                  </a:schemeClr>
                </a:solidFill>
              </a:rPr>
              <a:t>Caótico</a:t>
            </a:r>
            <a:endParaRPr lang="pt-BR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9932" y="4272260"/>
            <a:ext cx="1308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Perceber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Categorizar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Responder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9932" y="1207830"/>
            <a:ext cx="1252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Perceber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Analisar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Responder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741" y="1207830"/>
            <a:ext cx="1252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Explorar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Perceber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Responder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5741" y="4500941"/>
            <a:ext cx="1252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Agir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Perceber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Responder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5530" y="584145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Melhores Práticas</a:t>
            </a:r>
            <a:endParaRPr lang="pt-BR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4976" y="2362492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Boas Práticas</a:t>
            </a:r>
            <a:endParaRPr lang="pt-BR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976" y="2362491"/>
            <a:ext cx="291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Práticas Emergentes</a:t>
            </a:r>
            <a:endParaRPr lang="pt-BR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166" y="5841456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Práticas Originais</a:t>
            </a:r>
            <a:endParaRPr lang="pt-BR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0094" y="3038007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Desordem</a:t>
            </a:r>
            <a:endParaRPr lang="pt-BR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85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25" y="368660"/>
            <a:ext cx="57663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Scrum – O Que É</a:t>
            </a:r>
            <a:endParaRPr lang="pt-BR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666-5541-44C3-8CEE-216B9489B3C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84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aptWorks I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51C71EA2977A42A941EA2C666EB9CF" ma:contentTypeVersion="4" ma:contentTypeDescription="Crie um novo documento." ma:contentTypeScope="" ma:versionID="809214586f579ee2b90129d0a00e2864">
  <xsd:schema xmlns:xsd="http://www.w3.org/2001/XMLSchema" xmlns:xs="http://www.w3.org/2001/XMLSchema" xmlns:p="http://schemas.microsoft.com/office/2006/metadata/properties" xmlns:ns2="c0a2c1a7-5502-4cdd-8255-d70f7ed80bed" targetNamespace="http://schemas.microsoft.com/office/2006/metadata/properties" ma:root="true" ma:fieldsID="9f555d628a3fe9de4eb842b916ae3551" ns2:_="">
    <xsd:import namespace="c0a2c1a7-5502-4cdd-8255-d70f7ed80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2c1a7-5502-4cdd-8255-d70f7ed80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29E131-6130-4FB0-916E-B40676A8D2AF}"/>
</file>

<file path=customXml/itemProps2.xml><?xml version="1.0" encoding="utf-8"?>
<ds:datastoreItem xmlns:ds="http://schemas.openxmlformats.org/officeDocument/2006/customXml" ds:itemID="{2CE02212-6ED1-4662-871E-35262A6C05FA}"/>
</file>

<file path=customXml/itemProps3.xml><?xml version="1.0" encoding="utf-8"?>
<ds:datastoreItem xmlns:ds="http://schemas.openxmlformats.org/officeDocument/2006/customXml" ds:itemID="{1AB8D66C-CB78-40D3-8DC6-BD35D0EE9B22}"/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632</Words>
  <Application>Microsoft Macintosh PowerPoint</Application>
  <PresentationFormat>On-screen Show (4:3)</PresentationFormat>
  <Paragraphs>147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Edmilson Miyasaki</dc:creator>
  <cp:lastModifiedBy>Adilson Marques da Cunha</cp:lastModifiedBy>
  <cp:revision>170</cp:revision>
  <dcterms:created xsi:type="dcterms:W3CDTF">2012-06-25T16:38:06Z</dcterms:created>
  <dcterms:modified xsi:type="dcterms:W3CDTF">2014-08-04T03:46:19Z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0x0101004251C71EA2977A42A941EA2C666EB9CF</vt:lpwstr>
  </property>
</Properties>
</file>