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 id="2147483778" r:id="rId2"/>
  </p:sldMasterIdLst>
  <p:notesMasterIdLst>
    <p:notesMasterId r:id="rId94"/>
  </p:notesMasterIdLst>
  <p:handoutMasterIdLst>
    <p:handoutMasterId r:id="rId95"/>
  </p:handoutMasterIdLst>
  <p:sldIdLst>
    <p:sldId id="256" r:id="rId3"/>
    <p:sldId id="257" r:id="rId4"/>
    <p:sldId id="264" r:id="rId5"/>
    <p:sldId id="265" r:id="rId6"/>
    <p:sldId id="258" r:id="rId7"/>
    <p:sldId id="259" r:id="rId8"/>
    <p:sldId id="266" r:id="rId9"/>
    <p:sldId id="346" r:id="rId10"/>
    <p:sldId id="267" r:id="rId11"/>
    <p:sldId id="344" r:id="rId12"/>
    <p:sldId id="268" r:id="rId13"/>
    <p:sldId id="269" r:id="rId14"/>
    <p:sldId id="270" r:id="rId15"/>
    <p:sldId id="347" r:id="rId16"/>
    <p:sldId id="271" r:id="rId17"/>
    <p:sldId id="272" r:id="rId18"/>
    <p:sldId id="273" r:id="rId19"/>
    <p:sldId id="274" r:id="rId20"/>
    <p:sldId id="348" r:id="rId21"/>
    <p:sldId id="275" r:id="rId22"/>
    <p:sldId id="278" r:id="rId23"/>
    <p:sldId id="276" r:id="rId24"/>
    <p:sldId id="279" r:id="rId25"/>
    <p:sldId id="280" r:id="rId26"/>
    <p:sldId id="281" r:id="rId27"/>
    <p:sldId id="282" r:id="rId28"/>
    <p:sldId id="277" r:id="rId29"/>
    <p:sldId id="349" r:id="rId30"/>
    <p:sldId id="261"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40" r:id="rId48"/>
    <p:sldId id="301" r:id="rId49"/>
    <p:sldId id="299" r:id="rId50"/>
    <p:sldId id="300"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42" r:id="rId77"/>
    <p:sldId id="327" r:id="rId78"/>
    <p:sldId id="328" r:id="rId79"/>
    <p:sldId id="329" r:id="rId80"/>
    <p:sldId id="330" r:id="rId81"/>
    <p:sldId id="331" r:id="rId82"/>
    <p:sldId id="332" r:id="rId83"/>
    <p:sldId id="333" r:id="rId84"/>
    <p:sldId id="343" r:id="rId85"/>
    <p:sldId id="334" r:id="rId86"/>
    <p:sldId id="335" r:id="rId87"/>
    <p:sldId id="336" r:id="rId88"/>
    <p:sldId id="337" r:id="rId89"/>
    <p:sldId id="338" r:id="rId90"/>
    <p:sldId id="339" r:id="rId91"/>
    <p:sldId id="341" r:id="rId92"/>
    <p:sldId id="263" r:id="rId93"/>
  </p:sldIdLst>
  <p:sldSz cx="12192000" cy="6858000"/>
  <p:notesSz cx="6877050" cy="1000125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43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9738" cy="500063"/>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sz="quarter" idx="1"/>
          </p:nvPr>
        </p:nvSpPr>
        <p:spPr>
          <a:xfrm>
            <a:off x="3895725" y="0"/>
            <a:ext cx="2979738" cy="500063"/>
          </a:xfrm>
          <a:prstGeom prst="rect">
            <a:avLst/>
          </a:prstGeom>
        </p:spPr>
        <p:txBody>
          <a:bodyPr vert="horz" lIns="91440" tIns="45720" rIns="91440" bIns="45720" rtlCol="0"/>
          <a:lstStyle>
            <a:lvl1pPr algn="r">
              <a:defRPr sz="1200"/>
            </a:lvl1pPr>
          </a:lstStyle>
          <a:p>
            <a:fld id="{770F9846-ED0B-4045-99B8-0279CC0126DD}" type="datetimeFigureOut">
              <a:rPr lang="pt-BR" smtClean="0"/>
              <a:t>25/05/2016</a:t>
            </a:fld>
            <a:endParaRPr lang="pt-BR"/>
          </a:p>
        </p:txBody>
      </p:sp>
      <p:sp>
        <p:nvSpPr>
          <p:cNvPr id="4" name="Marcador de Posição do Rodapé 3"/>
          <p:cNvSpPr>
            <a:spLocks noGrp="1"/>
          </p:cNvSpPr>
          <p:nvPr>
            <p:ph type="ftr" sz="quarter" idx="2"/>
          </p:nvPr>
        </p:nvSpPr>
        <p:spPr>
          <a:xfrm>
            <a:off x="0" y="9499600"/>
            <a:ext cx="2979738" cy="500063"/>
          </a:xfrm>
          <a:prstGeom prst="rect">
            <a:avLst/>
          </a:prstGeom>
        </p:spPr>
        <p:txBody>
          <a:bodyPr vert="horz" lIns="91440" tIns="45720" rIns="91440" bIns="45720" rtlCol="0" anchor="b"/>
          <a:lstStyle>
            <a:lvl1pPr algn="l">
              <a:defRPr sz="1200"/>
            </a:lvl1pPr>
          </a:lstStyle>
          <a:p>
            <a:endParaRPr lang="pt-BR"/>
          </a:p>
        </p:txBody>
      </p:sp>
      <p:sp>
        <p:nvSpPr>
          <p:cNvPr id="5" name="Marcador de Posição do Número do Diapositivo 4"/>
          <p:cNvSpPr>
            <a:spLocks noGrp="1"/>
          </p:cNvSpPr>
          <p:nvPr>
            <p:ph type="sldNum" sz="quarter" idx="3"/>
          </p:nvPr>
        </p:nvSpPr>
        <p:spPr>
          <a:xfrm>
            <a:off x="3895725" y="9499600"/>
            <a:ext cx="2979738" cy="500063"/>
          </a:xfrm>
          <a:prstGeom prst="rect">
            <a:avLst/>
          </a:prstGeom>
        </p:spPr>
        <p:txBody>
          <a:bodyPr vert="horz" lIns="91440" tIns="45720" rIns="91440" bIns="45720" rtlCol="0" anchor="b"/>
          <a:lstStyle>
            <a:lvl1pPr algn="r">
              <a:defRPr sz="1200"/>
            </a:lvl1pPr>
          </a:lstStyle>
          <a:p>
            <a:fld id="{C2649B8A-49F4-4B19-918D-C41F8E1224D2}" type="slidenum">
              <a:rPr lang="pt-BR" smtClean="0"/>
              <a:t>‹nº›</a:t>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0055" cy="501799"/>
          </a:xfrm>
          <a:prstGeom prst="rect">
            <a:avLst/>
          </a:prstGeom>
        </p:spPr>
        <p:txBody>
          <a:bodyPr vert="horz" lIns="96442" tIns="48221" rIns="96442" bIns="48221" rtlCol="0"/>
          <a:lstStyle>
            <a:lvl1pPr algn="l">
              <a:defRPr sz="1300"/>
            </a:lvl1pPr>
          </a:lstStyle>
          <a:p>
            <a:endParaRPr lang="pt-BR"/>
          </a:p>
        </p:txBody>
      </p:sp>
      <p:sp>
        <p:nvSpPr>
          <p:cNvPr id="3" name="Espaço Reservado para Data 2"/>
          <p:cNvSpPr>
            <a:spLocks noGrp="1"/>
          </p:cNvSpPr>
          <p:nvPr>
            <p:ph type="dt" idx="1"/>
          </p:nvPr>
        </p:nvSpPr>
        <p:spPr>
          <a:xfrm>
            <a:off x="3895404" y="0"/>
            <a:ext cx="2980055" cy="501799"/>
          </a:xfrm>
          <a:prstGeom prst="rect">
            <a:avLst/>
          </a:prstGeom>
        </p:spPr>
        <p:txBody>
          <a:bodyPr vert="horz" lIns="96442" tIns="48221" rIns="96442" bIns="48221" rtlCol="0"/>
          <a:lstStyle>
            <a:lvl1pPr algn="r">
              <a:defRPr sz="1300"/>
            </a:lvl1pPr>
          </a:lstStyle>
          <a:p>
            <a:fld id="{55A54046-86AD-4F73-B429-F4950E34E05D}" type="datetimeFigureOut">
              <a:rPr lang="pt-BR" smtClean="0"/>
              <a:pPr/>
              <a:t>25/05/2016</a:t>
            </a:fld>
            <a:endParaRPr lang="pt-BR"/>
          </a:p>
        </p:txBody>
      </p:sp>
      <p:sp>
        <p:nvSpPr>
          <p:cNvPr id="4" name="Espaço Reservado para Imagem de Slide 3"/>
          <p:cNvSpPr>
            <a:spLocks noGrp="1" noRot="1" noChangeAspect="1"/>
          </p:cNvSpPr>
          <p:nvPr>
            <p:ph type="sldImg" idx="2"/>
          </p:nvPr>
        </p:nvSpPr>
        <p:spPr>
          <a:xfrm>
            <a:off x="438150" y="1249363"/>
            <a:ext cx="6000750" cy="3376612"/>
          </a:xfrm>
          <a:prstGeom prst="rect">
            <a:avLst/>
          </a:prstGeom>
          <a:noFill/>
          <a:ln w="12700">
            <a:solidFill>
              <a:prstClr val="black"/>
            </a:solidFill>
          </a:ln>
        </p:spPr>
        <p:txBody>
          <a:bodyPr vert="horz" lIns="96442" tIns="48221" rIns="96442" bIns="48221" rtlCol="0" anchor="ctr"/>
          <a:lstStyle/>
          <a:p>
            <a:endParaRPr lang="pt-BR"/>
          </a:p>
        </p:txBody>
      </p:sp>
      <p:sp>
        <p:nvSpPr>
          <p:cNvPr id="5" name="Espaço Reservado para Anotações 4"/>
          <p:cNvSpPr>
            <a:spLocks noGrp="1"/>
          </p:cNvSpPr>
          <p:nvPr>
            <p:ph type="body" sz="quarter" idx="3"/>
          </p:nvPr>
        </p:nvSpPr>
        <p:spPr>
          <a:xfrm>
            <a:off x="687705" y="4813102"/>
            <a:ext cx="5501640" cy="3937992"/>
          </a:xfrm>
          <a:prstGeom prst="rect">
            <a:avLst/>
          </a:prstGeom>
        </p:spPr>
        <p:txBody>
          <a:bodyPr vert="horz" lIns="96442" tIns="48221" rIns="96442" bIns="48221"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99452"/>
            <a:ext cx="2980055" cy="501798"/>
          </a:xfrm>
          <a:prstGeom prst="rect">
            <a:avLst/>
          </a:prstGeom>
        </p:spPr>
        <p:txBody>
          <a:bodyPr vert="horz" lIns="96442" tIns="48221" rIns="96442" bIns="48221"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3895404" y="9499452"/>
            <a:ext cx="2980055" cy="501798"/>
          </a:xfrm>
          <a:prstGeom prst="rect">
            <a:avLst/>
          </a:prstGeom>
        </p:spPr>
        <p:txBody>
          <a:bodyPr vert="horz" lIns="96442" tIns="48221" rIns="96442" bIns="48221" rtlCol="0" anchor="b"/>
          <a:lstStyle>
            <a:lvl1pPr algn="r">
              <a:defRPr sz="1300"/>
            </a:lvl1pPr>
          </a:lstStyle>
          <a:p>
            <a:fld id="{5A3C8515-52F1-4A80-810E-36B2C1112728}" type="slidenum">
              <a:rPr lang="pt-BR" smtClean="0"/>
              <a:pPr/>
              <a:t>‹nº›</a:t>
            </a:fld>
            <a:endParaRPr lang="pt-BR"/>
          </a:p>
        </p:txBody>
      </p:sp>
    </p:spTree>
    <p:extLst>
      <p:ext uri="{BB962C8B-B14F-4D97-AF65-F5344CB8AC3E}">
        <p14:creationId xmlns:p14="http://schemas.microsoft.com/office/powerpoint/2010/main" val="276605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A3C8515-52F1-4A80-810E-36B2C1112728}" type="slidenum">
              <a:rPr lang="pt-BR" smtClean="0"/>
              <a:pPr/>
              <a:t>1</a:t>
            </a:fld>
            <a:endParaRPr lang="pt-BR"/>
          </a:p>
        </p:txBody>
      </p:sp>
    </p:spTree>
    <p:extLst>
      <p:ext uri="{BB962C8B-B14F-4D97-AF65-F5344CB8AC3E}">
        <p14:creationId xmlns:p14="http://schemas.microsoft.com/office/powerpoint/2010/main" val="399581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739DB2E-1BF9-4CDA-95FD-0D10683D448A}"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0787029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CB039E3-857F-4302-9551-B22E3DA596FB}"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35531522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BC547190-B8D4-4CA2-BF5F-4C258528C473}"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89040454"/>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D598D9B-14E5-45E3-9C1C-3A347D60D6C2}"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743631491"/>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86F938C-FAF6-4445-A5DF-DE9CF2C273CE}"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564300585"/>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0DE55135-84A1-4EFE-8062-78E4890218DC}"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320283815"/>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2E675AA-A9CD-483E-9067-3DCF1535F013}"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37198571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8970633-FE86-4CE6-96DA-93D1728D88B2}" type="datetime1">
              <a:rPr lang="pt-BR" smtClean="0"/>
              <a:pPr/>
              <a:t>25/05/2016</a:t>
            </a:fld>
            <a:endParaRPr lang="pt-BR"/>
          </a:p>
        </p:txBody>
      </p:sp>
      <p:sp>
        <p:nvSpPr>
          <p:cNvPr id="8" name="Footer Placeholder 7"/>
          <p:cNvSpPr>
            <a:spLocks noGrp="1"/>
          </p:cNvSpPr>
          <p:nvPr>
            <p:ph type="ftr" sz="quarter" idx="11"/>
          </p:nvPr>
        </p:nvSpPr>
        <p:spPr/>
        <p:txBody>
          <a:bodyPr/>
          <a:lstStyle/>
          <a:p>
            <a:r>
              <a:rPr lang="pt-BR"/>
              <a:t>Gestão de Tempo</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526462131"/>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B9B59F2-86DB-424F-BC2C-57820B322F17}" type="datetime1">
              <a:rPr lang="pt-BR" smtClean="0"/>
              <a:pPr/>
              <a:t>25/05/2016</a:t>
            </a:fld>
            <a:endParaRPr lang="pt-BR"/>
          </a:p>
        </p:txBody>
      </p:sp>
      <p:sp>
        <p:nvSpPr>
          <p:cNvPr id="4" name="Footer Placeholder 3"/>
          <p:cNvSpPr>
            <a:spLocks noGrp="1"/>
          </p:cNvSpPr>
          <p:nvPr>
            <p:ph type="ftr" sz="quarter" idx="11"/>
          </p:nvPr>
        </p:nvSpPr>
        <p:spPr/>
        <p:txBody>
          <a:bodyPr/>
          <a:lstStyle/>
          <a:p>
            <a:r>
              <a:rPr lang="pt-BR"/>
              <a:t>Gestão de Tempo</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886758651"/>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9AF57-1E4B-44F3-ACB1-DEBF32EA8BA5}" type="datetime1">
              <a:rPr lang="pt-BR" smtClean="0"/>
              <a:pPr/>
              <a:t>25/05/2016</a:t>
            </a:fld>
            <a:endParaRPr lang="pt-BR"/>
          </a:p>
        </p:txBody>
      </p:sp>
      <p:sp>
        <p:nvSpPr>
          <p:cNvPr id="3" name="Footer Placeholder 2"/>
          <p:cNvSpPr>
            <a:spLocks noGrp="1"/>
          </p:cNvSpPr>
          <p:nvPr>
            <p:ph type="ftr" sz="quarter" idx="11"/>
          </p:nvPr>
        </p:nvSpPr>
        <p:spPr/>
        <p:txBody>
          <a:bodyPr/>
          <a:lstStyle/>
          <a:p>
            <a:r>
              <a:rPr lang="pt-BR"/>
              <a:t>Gestão de Tempo</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022043280"/>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8D01E3E1-8AD2-4F7B-9EF9-C8AAE0B95E9C}"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78451934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A8CADD-6EC0-45F2-A760-A84A04BB00B9}"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68051080"/>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D098C1D-BA39-4562-81B6-E18196CA93C2}"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501677488"/>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1446776B-9FCD-434D-A41B-00153482B625}"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6533887"/>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3E9F31AC-57E2-4B80-B7CA-27CDD497DEDE}"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0582C5-1892-4DFB-94B5-D9561028E520}" type="slidenum">
              <a:rPr lang="pt-BR" smtClean="0"/>
              <a:pPr/>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7452845"/>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9928F482-447D-4A92-BEFB-742D6D9D0BA8}"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087875140"/>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3191C812-225E-4C4B-91D7-200A4D2C4594}"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0295647"/>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8298ABED-0018-423E-A4BD-EAF91CFC6DBF}"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183092153"/>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B3A566-31DA-441C-AC8F-20E972AABDF1}"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484695219"/>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2AEE6A2-7DF7-499F-BA26-610C365FD336}"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356864411"/>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BR"/>
              <a:t>Clique para editar o título mestre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FCD3B4F-2DDE-47B0-BDB0-2B69E95563AA}"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847347842"/>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63E374C-AEBB-43AE-AE3D-5DDD9E3D5D67}"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673014403"/>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45127" y="2507550"/>
            <a:ext cx="5156200" cy="36805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7550"/>
            <a:ext cx="5181601" cy="36805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7737BD3E-D073-4489-97AE-E3AEA83C37AA}" type="datetime1">
              <a:rPr lang="pt-BR" smtClean="0"/>
              <a:pPr/>
              <a:t>25/05/2016</a:t>
            </a:fld>
            <a:endParaRPr lang="pt-BR"/>
          </a:p>
        </p:txBody>
      </p:sp>
      <p:sp>
        <p:nvSpPr>
          <p:cNvPr id="8" name="Footer Placeholder 7"/>
          <p:cNvSpPr>
            <a:spLocks noGrp="1"/>
          </p:cNvSpPr>
          <p:nvPr>
            <p:ph type="ftr" sz="quarter" idx="11"/>
          </p:nvPr>
        </p:nvSpPr>
        <p:spPr/>
        <p:txBody>
          <a:bodyPr/>
          <a:lstStyle/>
          <a:p>
            <a:r>
              <a:rPr lang="pt-BR"/>
              <a:t>Gestão de Tempo</a:t>
            </a:r>
          </a:p>
        </p:txBody>
      </p:sp>
      <p:sp>
        <p:nvSpPr>
          <p:cNvPr id="9" name="Slide Number Placeholder 8"/>
          <p:cNvSpPr>
            <a:spLocks noGrp="1"/>
          </p:cNvSpPr>
          <p:nvPr>
            <p:ph type="sldNum" sz="quarter" idx="12"/>
          </p:nvPr>
        </p:nvSpPr>
        <p:spPr/>
        <p:txBody>
          <a:bodyPr/>
          <a:lstStyle/>
          <a:p>
            <a:fld id="{E00582C5-1892-4DFB-94B5-D9561028E520}" type="slidenum">
              <a:rPr lang="pt-BR" smtClean="0"/>
              <a:pPr/>
              <a:t>‹nº›</a:t>
            </a:fld>
            <a:endParaRPr lang="pt-B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3998545843"/>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322B8D5-4142-4C09-A1AF-40B5C7E4D72D}" type="datetime1">
              <a:rPr lang="pt-BR" smtClean="0"/>
              <a:pPr/>
              <a:t>25/05/2016</a:t>
            </a:fld>
            <a:endParaRPr lang="pt-BR"/>
          </a:p>
        </p:txBody>
      </p:sp>
      <p:sp>
        <p:nvSpPr>
          <p:cNvPr id="4" name="Footer Placeholder 3"/>
          <p:cNvSpPr>
            <a:spLocks noGrp="1"/>
          </p:cNvSpPr>
          <p:nvPr>
            <p:ph type="ftr" sz="quarter" idx="11"/>
          </p:nvPr>
        </p:nvSpPr>
        <p:spPr/>
        <p:txBody>
          <a:bodyPr/>
          <a:lstStyle/>
          <a:p>
            <a:r>
              <a:rPr lang="pt-BR"/>
              <a:t>Gestão de Tempo</a:t>
            </a:r>
          </a:p>
        </p:txBody>
      </p:sp>
      <p:sp>
        <p:nvSpPr>
          <p:cNvPr id="5" name="Slide Number Placeholder 4"/>
          <p:cNvSpPr>
            <a:spLocks noGrp="1"/>
          </p:cNvSpPr>
          <p:nvPr>
            <p:ph type="sldNum" sz="quarter" idx="12"/>
          </p:nvPr>
        </p:nvSpPr>
        <p:spPr/>
        <p:txBody>
          <a:bodyPr/>
          <a:lstStyle/>
          <a:p>
            <a:fld id="{E00582C5-1892-4DFB-94B5-D9561028E520}" type="slidenum">
              <a:rPr lang="pt-BR" smtClean="0"/>
              <a:pPr/>
              <a:t>‹nº›</a:t>
            </a:fld>
            <a:endParaRPr lang="pt-BR"/>
          </a:p>
        </p:txBody>
      </p:sp>
      <p:sp>
        <p:nvSpPr>
          <p:cNvPr id="6" name="Title 5"/>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426292864"/>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075E1-8BAF-4372-8F23-462518D014CD}" type="datetime1">
              <a:rPr lang="pt-BR" smtClean="0"/>
              <a:pPr/>
              <a:t>25/05/2016</a:t>
            </a:fld>
            <a:endParaRPr lang="pt-BR"/>
          </a:p>
        </p:txBody>
      </p:sp>
      <p:sp>
        <p:nvSpPr>
          <p:cNvPr id="3" name="Footer Placeholder 2"/>
          <p:cNvSpPr>
            <a:spLocks noGrp="1"/>
          </p:cNvSpPr>
          <p:nvPr>
            <p:ph type="ftr" sz="quarter" idx="11"/>
          </p:nvPr>
        </p:nvSpPr>
        <p:spPr/>
        <p:txBody>
          <a:bodyPr/>
          <a:lstStyle/>
          <a:p>
            <a:r>
              <a:rPr lang="pt-BR"/>
              <a:t>Gestão de Tempo</a:t>
            </a:r>
          </a:p>
        </p:txBody>
      </p:sp>
      <p:sp>
        <p:nvSpPr>
          <p:cNvPr id="4" name="Slide Number Placeholder 3"/>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32570251"/>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BR"/>
              <a:t>Clique para editar o título mestre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DD981A74-BF55-4954-9EEB-654A700B0A20}"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435803030"/>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BR"/>
              <a:t>Clique para editar o título mestre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314F896-C739-4720-A32B-54F6F3A72689}"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008756068"/>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67DA2E5-4C04-4DA7-95F4-FB9E4A7E20FE}" type="datetime1">
              <a:rPr lang="pt-BR" smtClean="0"/>
              <a:pPr/>
              <a:t>25/05/2016</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pt-BR"/>
              <a:t>Gestão de Tempo</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00582C5-1892-4DFB-94B5-D9561028E520}" type="slidenum">
              <a:rPr lang="pt-BR" smtClean="0"/>
              <a:pPr/>
              <a:t>‹nº›</a:t>
            </a:fld>
            <a:endParaRPr lang="pt-BR"/>
          </a:p>
        </p:txBody>
      </p:sp>
    </p:spTree>
    <p:extLst>
      <p:ext uri="{BB962C8B-B14F-4D97-AF65-F5344CB8AC3E}">
        <p14:creationId xmlns:p14="http://schemas.microsoft.com/office/powerpoint/2010/main" val="18725938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dissolv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49E407-354F-4875-85F7-7ADCCAA6B738}" type="datetime1">
              <a:rPr lang="pt-BR" smtClean="0"/>
              <a:pPr/>
              <a:t>25/05/2016</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a:t>Gestão de Tempo</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0582C5-1892-4DFB-94B5-D9561028E520}" type="slidenum">
              <a:rPr lang="pt-BR" smtClean="0"/>
              <a:pPr/>
              <a:t>‹nº›</a:t>
            </a:fld>
            <a:endParaRPr lang="pt-BR"/>
          </a:p>
        </p:txBody>
      </p:sp>
    </p:spTree>
    <p:extLst>
      <p:ext uri="{BB962C8B-B14F-4D97-AF65-F5344CB8AC3E}">
        <p14:creationId xmlns:p14="http://schemas.microsoft.com/office/powerpoint/2010/main" val="323001780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ransition>
    <p:dissolve/>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hyperlink" Target="http://www.diegomacedo.com.br/gerenciamento-do-tempo-do-projeto-pmbok-5a-ed/" TargetMode="External"/><Relationship Id="rId2" Type="http://schemas.openxmlformats.org/officeDocument/2006/relationships/hyperlink" Target="http://michaelis.uol.com.br/moderno/portugues/index.php?lingua=portugues-portugues&amp;palavra=prazo" TargetMode="External"/><Relationship Id="rId1" Type="http://schemas.openxmlformats.org/officeDocument/2006/relationships/slideLayout" Target="../slideLayouts/slideLayout13.xml"/><Relationship Id="rId4" Type="http://schemas.openxmlformats.org/officeDocument/2006/relationships/hyperlink" Target="http://escritoriodeprojetos.com.br/areas-de-conhecimento-pmbok.aspx(&#250;lti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t>GERENCIAMENTO DO TEMPO DO PROJETO</a:t>
            </a:r>
            <a:endParaRPr lang="pt-BR" dirty="0"/>
          </a:p>
        </p:txBody>
      </p:sp>
      <p:sp>
        <p:nvSpPr>
          <p:cNvPr id="3" name="Subtítulo 2"/>
          <p:cNvSpPr>
            <a:spLocks noGrp="1"/>
          </p:cNvSpPr>
          <p:nvPr>
            <p:ph type="subTitle" idx="1"/>
          </p:nvPr>
        </p:nvSpPr>
        <p:spPr/>
        <p:txBody>
          <a:bodyPr/>
          <a:lstStyle/>
          <a:p>
            <a:r>
              <a:rPr lang="pt-BR" dirty="0"/>
              <a:t>Gestão de Projetos</a:t>
            </a:r>
          </a:p>
        </p:txBody>
      </p:sp>
    </p:spTree>
    <p:extLst>
      <p:ext uri="{BB962C8B-B14F-4D97-AF65-F5344CB8AC3E}">
        <p14:creationId xmlns:p14="http://schemas.microsoft.com/office/powerpoint/2010/main" val="690131706"/>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6.1.1 Planejar o gerenciamento do cronograma: entradas</a:t>
            </a:r>
            <a:endParaRPr lang="pt-BR" dirty="0"/>
          </a:p>
        </p:txBody>
      </p:sp>
      <p:sp>
        <p:nvSpPr>
          <p:cNvPr id="3" name="Marcador de Posição de Conteúdo 2"/>
          <p:cNvSpPr>
            <a:spLocks noGrp="1"/>
          </p:cNvSpPr>
          <p:nvPr>
            <p:ph idx="1"/>
          </p:nvPr>
        </p:nvSpPr>
        <p:spPr>
          <a:xfrm>
            <a:off x="2589212" y="2065220"/>
            <a:ext cx="8915400" cy="4435713"/>
          </a:xfrm>
        </p:spPr>
        <p:txBody>
          <a:bodyPr>
            <a:noAutofit/>
          </a:bodyPr>
          <a:lstStyle/>
          <a:p>
            <a:r>
              <a:rPr lang="pt-BR" sz="2400" b="1" dirty="0"/>
              <a:t>6.1.1.3 Fatores ambientais da empresa</a:t>
            </a:r>
          </a:p>
          <a:p>
            <a:pPr lvl="1"/>
            <a:r>
              <a:rPr lang="pt-BR" sz="1800" dirty="0"/>
              <a:t>Influenciam o processo de  planejar o gerenciamento do cronograma e incluem, mas não estão limitados, a:</a:t>
            </a:r>
          </a:p>
          <a:p>
            <a:pPr lvl="1"/>
            <a:r>
              <a:rPr lang="pt-BR" sz="1800" dirty="0"/>
              <a:t>Estrutura e cultura, disponibilidade de recursos e habilidades, informações comerciais publicadas e Sistemas organizacionais de autorização do trabalho. (Seção 2.1.5)</a:t>
            </a:r>
          </a:p>
          <a:p>
            <a:r>
              <a:rPr lang="pt-BR" sz="2400" b="1" dirty="0"/>
              <a:t>6.1.1.4 Ativos de processos organizacionais</a:t>
            </a:r>
          </a:p>
          <a:p>
            <a:pPr lvl="1"/>
            <a:r>
              <a:rPr lang="pt-BR" sz="1800" dirty="0"/>
              <a:t>Influenciam o processo de planejar o gerenciamento do cronograma e incluem, mas não estão limitados, a: Ferramentas de monitoramento, informações históricas, ferramentas de controle do cronograma, modelos, diretrizes para o encerramento do projeto, procedimento de controle das mudanças e riscos. (Seção 2.1.4)</a:t>
            </a:r>
          </a:p>
        </p:txBody>
      </p:sp>
      <p:sp>
        <p:nvSpPr>
          <p:cNvPr id="4" name="Marcador de Posição do Rodapé 3"/>
          <p:cNvSpPr>
            <a:spLocks noGrp="1"/>
          </p:cNvSpPr>
          <p:nvPr>
            <p:ph type="ftr" sz="quarter" idx="11"/>
          </p:nvPr>
        </p:nvSpPr>
        <p:spPr/>
        <p:txBody>
          <a:bodyPr/>
          <a:lstStyle/>
          <a:p>
            <a:r>
              <a:rPr lang="pt-BR" dirty="0"/>
              <a:t>Gestão de Tempo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10</a:t>
            </a:fld>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6.1.2 Planejar o gerenciamento do cronograma: ferramentas e técnicas</a:t>
            </a:r>
            <a:endParaRPr lang="pt-BR" dirty="0"/>
          </a:p>
        </p:txBody>
      </p:sp>
      <p:sp>
        <p:nvSpPr>
          <p:cNvPr id="3" name="Espaço Reservado para Conteúdo 2"/>
          <p:cNvSpPr>
            <a:spLocks noGrp="1"/>
          </p:cNvSpPr>
          <p:nvPr>
            <p:ph idx="1"/>
          </p:nvPr>
        </p:nvSpPr>
        <p:spPr>
          <a:xfrm>
            <a:off x="2422958" y="1967345"/>
            <a:ext cx="8915400" cy="3777622"/>
          </a:xfrm>
        </p:spPr>
        <p:txBody>
          <a:bodyPr>
            <a:noAutofit/>
          </a:bodyPr>
          <a:lstStyle/>
          <a:p>
            <a:r>
              <a:rPr lang="pt-BR" sz="2400" b="1" dirty="0"/>
              <a:t>6.1.2.1 Opinião especializada</a:t>
            </a:r>
          </a:p>
          <a:p>
            <a:pPr lvl="1"/>
            <a:r>
              <a:rPr lang="pt-BR" sz="2000" dirty="0"/>
              <a:t>Guiada por informações históricas, fornece discernimento valioso sobre o ambiente e informações de projetos passados similares.</a:t>
            </a:r>
            <a:endParaRPr lang="pt-BR" sz="2000" b="1" dirty="0"/>
          </a:p>
          <a:p>
            <a:r>
              <a:rPr lang="pt-BR" sz="2400" b="1" dirty="0"/>
              <a:t>6.1.2.2 Técnicas analíticas</a:t>
            </a:r>
          </a:p>
          <a:p>
            <a:pPr lvl="1"/>
            <a:r>
              <a:rPr lang="pt-BR" sz="2000" dirty="0"/>
              <a:t>Inclui alguns métodos, procedimentos e/ou politicas para a escolha de opções estratégicas na estimativa e elaboração do cronograma.</a:t>
            </a:r>
            <a:endParaRPr lang="pt-BR" sz="2000" b="1" dirty="0"/>
          </a:p>
          <a:p>
            <a:r>
              <a:rPr lang="pt-BR" sz="2400" b="1" dirty="0"/>
              <a:t>6.1.2.3 Reuniões</a:t>
            </a:r>
          </a:p>
          <a:p>
            <a:pPr lvl="1"/>
            <a:r>
              <a:rPr lang="pt-BR" sz="2000" dirty="0"/>
              <a:t>As equipes dos projetos podem fazer reuniões de planejamento para desenvolver o plano de gerenciamento do cronograma.</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11</a:t>
            </a:fld>
            <a:endParaRPr lang="pt-BR"/>
          </a:p>
        </p:txBody>
      </p:sp>
    </p:spTree>
    <p:extLst>
      <p:ext uri="{BB962C8B-B14F-4D97-AF65-F5344CB8AC3E}">
        <p14:creationId xmlns:p14="http://schemas.microsoft.com/office/powerpoint/2010/main" val="9516298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6.1.3 Planejar o gerenciamento do cronograma: saídas</a:t>
            </a:r>
            <a:endParaRPr lang="pt-BR" dirty="0"/>
          </a:p>
        </p:txBody>
      </p:sp>
      <p:sp>
        <p:nvSpPr>
          <p:cNvPr id="3" name="Espaço Reservado para Conteúdo 2"/>
          <p:cNvSpPr>
            <a:spLocks noGrp="1"/>
          </p:cNvSpPr>
          <p:nvPr>
            <p:ph idx="1"/>
          </p:nvPr>
        </p:nvSpPr>
        <p:spPr>
          <a:xfrm>
            <a:off x="1350818" y="1911927"/>
            <a:ext cx="10153794" cy="4239491"/>
          </a:xfrm>
        </p:spPr>
        <p:txBody>
          <a:bodyPr>
            <a:noAutofit/>
          </a:bodyPr>
          <a:lstStyle/>
          <a:p>
            <a:r>
              <a:rPr lang="pt-BR" b="1" dirty="0"/>
              <a:t>6.1.3.1 Plano de gerenciamento do cronograma</a:t>
            </a:r>
          </a:p>
          <a:p>
            <a:pPr lvl="1"/>
            <a:r>
              <a:rPr lang="pt-BR" dirty="0"/>
              <a:t>Um componente do plano de gerenciamento do projeto que estabelece os critérios e as atividades para o desenvolvimento, monitoramento e controle do cronograma. E pode estabelecer o seguinte:</a:t>
            </a:r>
          </a:p>
          <a:p>
            <a:pPr lvl="1"/>
            <a:r>
              <a:rPr lang="pt-BR" dirty="0"/>
              <a:t>O desenvolvimento do modelo do cronograma do projeto. </a:t>
            </a:r>
          </a:p>
          <a:p>
            <a:pPr lvl="1"/>
            <a:r>
              <a:rPr lang="pt-BR" dirty="0"/>
              <a:t>Nível de exatidão. </a:t>
            </a:r>
          </a:p>
          <a:p>
            <a:pPr lvl="1"/>
            <a:r>
              <a:rPr lang="pt-BR" dirty="0"/>
              <a:t>Unidades de medida. </a:t>
            </a:r>
          </a:p>
          <a:p>
            <a:pPr lvl="1"/>
            <a:r>
              <a:rPr lang="pt-BR" dirty="0"/>
              <a:t>Associações com procedimentos </a:t>
            </a:r>
            <a:r>
              <a:rPr lang="pt-BR" sz="1400" dirty="0"/>
              <a:t>organizacionais</a:t>
            </a:r>
            <a:r>
              <a:rPr lang="pt-BR" dirty="0"/>
              <a:t>. </a:t>
            </a:r>
          </a:p>
          <a:p>
            <a:pPr lvl="1"/>
            <a:r>
              <a:rPr lang="pt-BR" dirty="0"/>
              <a:t>Manutenção do modelo do cronograma do projeto. </a:t>
            </a:r>
          </a:p>
          <a:p>
            <a:pPr lvl="1"/>
            <a:r>
              <a:rPr lang="pt-BR" dirty="0"/>
              <a:t>Limites de controle</a:t>
            </a:r>
          </a:p>
          <a:p>
            <a:pPr lvl="1"/>
            <a:r>
              <a:rPr lang="pt-BR" dirty="0"/>
              <a:t>Regras para medição do desempenho. </a:t>
            </a:r>
          </a:p>
          <a:p>
            <a:pPr lvl="1"/>
            <a:r>
              <a:rPr lang="pt-BR" dirty="0"/>
              <a:t>Formatos de relatórios.</a:t>
            </a:r>
          </a:p>
          <a:p>
            <a:pPr lvl="1"/>
            <a:r>
              <a:rPr lang="pt-BR" dirty="0"/>
              <a:t>Descrições dos processos</a:t>
            </a:r>
          </a:p>
        </p:txBody>
      </p:sp>
      <p:sp>
        <p:nvSpPr>
          <p:cNvPr id="4" name="Espaço Reservado para Rodapé 3"/>
          <p:cNvSpPr>
            <a:spLocks noGrp="1"/>
          </p:cNvSpPr>
          <p:nvPr>
            <p:ph type="ftr" sz="quarter" idx="11"/>
          </p:nvPr>
        </p:nvSpPr>
        <p:spPr>
          <a:xfrm>
            <a:off x="6463145" y="6135808"/>
            <a:ext cx="3746066" cy="348119"/>
          </a:xfrm>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12</a:t>
            </a:fld>
            <a:endParaRPr lang="pt-BR"/>
          </a:p>
        </p:txBody>
      </p:sp>
    </p:spTree>
    <p:extLst>
      <p:ext uri="{BB962C8B-B14F-4D97-AF65-F5344CB8AC3E}">
        <p14:creationId xmlns:p14="http://schemas.microsoft.com/office/powerpoint/2010/main" val="395202331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dissolv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dissolv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dissolv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dissolv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dissolv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dissolve">
                                      <p:cBhvr>
                                        <p:cTn id="6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6.2 Definir as atividades</a:t>
            </a:r>
          </a:p>
        </p:txBody>
      </p:sp>
      <p:sp>
        <p:nvSpPr>
          <p:cNvPr id="3" name="Espaço Reservado para Conteúdo 2"/>
          <p:cNvSpPr>
            <a:spLocks noGrp="1"/>
          </p:cNvSpPr>
          <p:nvPr>
            <p:ph idx="1"/>
          </p:nvPr>
        </p:nvSpPr>
        <p:spPr>
          <a:xfrm>
            <a:off x="2589212" y="1433945"/>
            <a:ext cx="8915400" cy="4477277"/>
          </a:xfrm>
        </p:spPr>
        <p:txBody>
          <a:bodyPr>
            <a:noAutofit/>
          </a:bodyPr>
          <a:lstStyle/>
          <a:p>
            <a:r>
              <a:rPr lang="pt-BR" dirty="0"/>
              <a:t>É o processo de identificação das ações específicas a serem realizadas para produzir as entregas do projeto. </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13</a:t>
            </a:fld>
            <a:endParaRPr lang="pt-B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823" y="2936631"/>
            <a:ext cx="10866776" cy="2974591"/>
          </a:xfrm>
          <a:prstGeom prst="rect">
            <a:avLst/>
          </a:prstGeom>
        </p:spPr>
      </p:pic>
    </p:spTree>
    <p:extLst>
      <p:ext uri="{BB962C8B-B14F-4D97-AF65-F5344CB8AC3E}">
        <p14:creationId xmlns:p14="http://schemas.microsoft.com/office/powerpoint/2010/main" val="8289447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a:t>Gestão de Tempo</a:t>
            </a:r>
          </a:p>
        </p:txBody>
      </p:sp>
      <p:sp>
        <p:nvSpPr>
          <p:cNvPr id="3" name="Espaço Reservado para Número de Slide 2"/>
          <p:cNvSpPr>
            <a:spLocks noGrp="1"/>
          </p:cNvSpPr>
          <p:nvPr>
            <p:ph type="sldNum" sz="quarter" idx="12"/>
          </p:nvPr>
        </p:nvSpPr>
        <p:spPr/>
        <p:txBody>
          <a:bodyPr/>
          <a:lstStyle/>
          <a:p>
            <a:fld id="{E00582C5-1892-4DFB-94B5-D9561028E520}" type="slidenum">
              <a:rPr lang="pt-BR" smtClean="0"/>
              <a:pPr/>
              <a:t>14</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639" y="0"/>
            <a:ext cx="8447143" cy="6858000"/>
          </a:xfrm>
          <a:prstGeom prst="rect">
            <a:avLst/>
          </a:prstGeom>
        </p:spPr>
      </p:pic>
    </p:spTree>
    <p:extLst>
      <p:ext uri="{BB962C8B-B14F-4D97-AF65-F5344CB8AC3E}">
        <p14:creationId xmlns:p14="http://schemas.microsoft.com/office/powerpoint/2010/main" val="35525853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6.2.1 Definir as atividades: entradas</a:t>
            </a:r>
            <a:endParaRPr lang="pt-BR" dirty="0"/>
          </a:p>
        </p:txBody>
      </p:sp>
      <p:sp>
        <p:nvSpPr>
          <p:cNvPr id="3" name="Espaço Reservado para Conteúdo 2"/>
          <p:cNvSpPr>
            <a:spLocks noGrp="1"/>
          </p:cNvSpPr>
          <p:nvPr>
            <p:ph idx="1"/>
          </p:nvPr>
        </p:nvSpPr>
        <p:spPr>
          <a:xfrm>
            <a:off x="1039091" y="1350818"/>
            <a:ext cx="10465521" cy="4560404"/>
          </a:xfrm>
        </p:spPr>
        <p:txBody>
          <a:bodyPr>
            <a:normAutofit fontScale="85000" lnSpcReduction="20000"/>
          </a:bodyPr>
          <a:lstStyle/>
          <a:p>
            <a:r>
              <a:rPr lang="pt-BR" sz="2200" b="1" dirty="0"/>
              <a:t>6.2.1.1 Plano de gerenciamento do cronograma</a:t>
            </a:r>
          </a:p>
          <a:p>
            <a:pPr lvl="1"/>
            <a:r>
              <a:rPr lang="pt-BR" sz="1900" dirty="0"/>
              <a:t>Uma entrada importante no plano de gerenciamento do cronograma é o nível de detalhe necessário prescrito para gerenciar o trabalho. (Seção 6.1.3.1)</a:t>
            </a:r>
            <a:endParaRPr lang="pt-BR" sz="1900" b="1" dirty="0"/>
          </a:p>
          <a:p>
            <a:r>
              <a:rPr lang="pt-BR" sz="2200" b="1" dirty="0"/>
              <a:t>6.2.1.2 Linha de base do escopo</a:t>
            </a:r>
          </a:p>
          <a:p>
            <a:pPr lvl="1"/>
            <a:r>
              <a:rPr lang="pt-BR" sz="1900" dirty="0"/>
              <a:t>A EAP, entregas, restrições e premissas do projeto documentadas na linha de base do escopo do projeto são explicitamente consideradas durante a definição das atividades. (Seção 5.4.3.1)</a:t>
            </a:r>
            <a:endParaRPr lang="pt-BR" sz="1900" b="1" dirty="0"/>
          </a:p>
          <a:p>
            <a:r>
              <a:rPr lang="pt-BR" sz="2200" b="1" dirty="0"/>
              <a:t>6.2.1.3 Fatores ambientais da empresa</a:t>
            </a:r>
          </a:p>
          <a:p>
            <a:pPr lvl="1"/>
            <a:r>
              <a:rPr lang="pt-BR" sz="1900" dirty="0"/>
              <a:t>Os fatores ambientais da empresa que influenciam o processo de definir as atividades e incluem, mas não estão limitados, a: estrutura e cultura organizacionais, Informações comerciais publicadas a partir de bancos de dados comerciais, e Sistema de informações de gerenciamento de projeto (SIGP). (Seção 2.1.5)</a:t>
            </a:r>
            <a:endParaRPr lang="pt-BR" sz="1900" b="1" dirty="0"/>
          </a:p>
          <a:p>
            <a:r>
              <a:rPr lang="pt-BR" sz="2200" b="1" dirty="0"/>
              <a:t>6.2.1.4 Ativos de processos organizacionais</a:t>
            </a:r>
          </a:p>
          <a:p>
            <a:pPr lvl="1"/>
            <a:r>
              <a:rPr lang="pt-BR" sz="1900" dirty="0"/>
              <a:t>Os ativos de processos organizacionais que podem influenciar o processo de definir as atividades  e incluem, mas não estão limitados, a: Base de conhecimento de lições aprendidas, Processos padronizados, Modelos que contêm uma lista de atividades padrão ou parte de uma lista de atividades de um projeto anterior, e Políticas, procedimentos e diretrizes existentes. (Seção 2.1.4</a:t>
            </a:r>
            <a:r>
              <a:rPr lang="pt-BR" dirty="0"/>
              <a:t>)</a:t>
            </a:r>
            <a:endParaRPr lang="pt-BR" b="1" dirty="0"/>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15</a:t>
            </a:fld>
            <a:endParaRPr lang="pt-BR"/>
          </a:p>
        </p:txBody>
      </p:sp>
    </p:spTree>
    <p:extLst>
      <p:ext uri="{BB962C8B-B14F-4D97-AF65-F5344CB8AC3E}">
        <p14:creationId xmlns:p14="http://schemas.microsoft.com/office/powerpoint/2010/main" val="15800358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6.2.2 Definir as atividades: ferramentas e técnicas</a:t>
            </a:r>
            <a:endParaRPr lang="pt-BR" dirty="0"/>
          </a:p>
        </p:txBody>
      </p:sp>
      <p:sp>
        <p:nvSpPr>
          <p:cNvPr id="3" name="Espaço Reservado para Conteúdo 2"/>
          <p:cNvSpPr>
            <a:spLocks noGrp="1"/>
          </p:cNvSpPr>
          <p:nvPr>
            <p:ph idx="1"/>
          </p:nvPr>
        </p:nvSpPr>
        <p:spPr>
          <a:xfrm>
            <a:off x="935182" y="1828800"/>
            <a:ext cx="10569430" cy="3782291"/>
          </a:xfrm>
        </p:spPr>
        <p:txBody>
          <a:bodyPr>
            <a:noAutofit/>
          </a:bodyPr>
          <a:lstStyle/>
          <a:p>
            <a:r>
              <a:rPr lang="pt-BR" sz="2000" b="1" dirty="0"/>
              <a:t>6.2.2.1 Decomposição</a:t>
            </a:r>
          </a:p>
          <a:p>
            <a:pPr lvl="1"/>
            <a:r>
              <a:rPr lang="pt-BR" sz="1800" dirty="0"/>
              <a:t>Decomposição é uma técnica usada para dividir e subdividir o escopo do projeto e suas entregas em partes menores e mais fáceis de gerenciar.</a:t>
            </a:r>
            <a:endParaRPr lang="pt-BR" sz="1800" b="1" dirty="0"/>
          </a:p>
          <a:p>
            <a:r>
              <a:rPr lang="pt-BR" sz="2000" b="1" dirty="0"/>
              <a:t>6.2.2.2 Planejamento em ondas sucessivas</a:t>
            </a:r>
          </a:p>
          <a:p>
            <a:pPr lvl="1"/>
            <a:r>
              <a:rPr lang="pt-BR" sz="1800" dirty="0"/>
              <a:t>O planejamento em ondas sucessivas é uma técnica de planejamento iterativo em que o trabalho a ser executado a curto prazo é planejado em detalhe, ao passo que o trabalho no futuro é planejado em um nível mais alto.</a:t>
            </a:r>
            <a:endParaRPr lang="pt-BR" sz="1800" b="1" dirty="0"/>
          </a:p>
          <a:p>
            <a:r>
              <a:rPr lang="pt-BR" sz="2000" b="1" dirty="0"/>
              <a:t>6.2.2.3 Opinião especializada</a:t>
            </a:r>
          </a:p>
          <a:p>
            <a:pPr lvl="1"/>
            <a:r>
              <a:rPr lang="pt-BR" sz="1800" dirty="0"/>
              <a:t>Membros da equipe do projeto ou outros especialistas, que tenham experiência e habilidade no desenvolvimento de especificações detalhadas do escopo de projetos, em EAP e em cronogramas de projeto podem fornecer opiniões técnicas sobre a definição de atividades.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16</a:t>
            </a:fld>
            <a:endParaRPr lang="pt-BR"/>
          </a:p>
        </p:txBody>
      </p:sp>
    </p:spTree>
    <p:extLst>
      <p:ext uri="{BB962C8B-B14F-4D97-AF65-F5344CB8AC3E}">
        <p14:creationId xmlns:p14="http://schemas.microsoft.com/office/powerpoint/2010/main" val="265206004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6.2.3 Definir as atividades: saídas</a:t>
            </a:r>
            <a:endParaRPr lang="pt-BR" dirty="0"/>
          </a:p>
        </p:txBody>
      </p:sp>
      <p:sp>
        <p:nvSpPr>
          <p:cNvPr id="3" name="Espaço Reservado para Conteúdo 2"/>
          <p:cNvSpPr>
            <a:spLocks noGrp="1"/>
          </p:cNvSpPr>
          <p:nvPr>
            <p:ph idx="1"/>
          </p:nvPr>
        </p:nvSpPr>
        <p:spPr>
          <a:xfrm>
            <a:off x="1226127" y="1309255"/>
            <a:ext cx="10278485" cy="4601967"/>
          </a:xfrm>
        </p:spPr>
        <p:txBody>
          <a:bodyPr>
            <a:noAutofit/>
          </a:bodyPr>
          <a:lstStyle/>
          <a:p>
            <a:r>
              <a:rPr lang="pt-BR" sz="2000" b="1" dirty="0"/>
              <a:t>6.2.3.1 Lista de atividades</a:t>
            </a:r>
          </a:p>
          <a:p>
            <a:pPr lvl="1"/>
            <a:r>
              <a:rPr lang="pt-BR" sz="1800" dirty="0"/>
              <a:t>A lista de atividades é uma lista abrangente que inclui todas as atividades do cronograma necessárias no projeto.</a:t>
            </a:r>
            <a:endParaRPr lang="pt-BR" sz="1800" b="1" dirty="0"/>
          </a:p>
          <a:p>
            <a:r>
              <a:rPr lang="pt-BR" sz="2000" b="1" dirty="0"/>
              <a:t>6.2.3.2 Atributos das atividades</a:t>
            </a:r>
          </a:p>
          <a:p>
            <a:pPr lvl="1"/>
            <a:r>
              <a:rPr lang="pt-BR" sz="1800" dirty="0"/>
              <a:t>As atividades, diferentemente dos marcos, têm durações, durante as quais o trabalho daquela atividade é executado, e podem ter recursos e custos associados àquele trabalho. Os atributos das atividades ampliam a descrição das mesmas através da identificação dos múltiplos componentes associados a cada atividade.</a:t>
            </a:r>
            <a:endParaRPr lang="pt-BR" sz="1800" b="1" dirty="0"/>
          </a:p>
          <a:p>
            <a:r>
              <a:rPr lang="pt-BR" sz="2000" b="1" dirty="0"/>
              <a:t>6.2.3.3 Lista de marcos</a:t>
            </a:r>
          </a:p>
          <a:p>
            <a:pPr lvl="1"/>
            <a:r>
              <a:rPr lang="pt-BR" sz="1800" dirty="0"/>
              <a:t>Um marco é um ponto ou evento significativo no projeto. A lista de marcos identifica todos os marcos do projeto e indica se o marco é obrigatório, tais como os exigidos por contrato, ou opcional, como os baseados em informação histórica.</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17</a:t>
            </a:fld>
            <a:endParaRPr lang="pt-BR"/>
          </a:p>
        </p:txBody>
      </p:sp>
    </p:spTree>
    <p:extLst>
      <p:ext uri="{BB962C8B-B14F-4D97-AF65-F5344CB8AC3E}">
        <p14:creationId xmlns:p14="http://schemas.microsoft.com/office/powerpoint/2010/main" val="17358069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6.3 Sequenciar as atividades</a:t>
            </a:r>
          </a:p>
        </p:txBody>
      </p:sp>
      <p:sp>
        <p:nvSpPr>
          <p:cNvPr id="3" name="Espaço Reservado para Conteúdo 2"/>
          <p:cNvSpPr>
            <a:spLocks noGrp="1"/>
          </p:cNvSpPr>
          <p:nvPr>
            <p:ph idx="1"/>
          </p:nvPr>
        </p:nvSpPr>
        <p:spPr>
          <a:xfrm>
            <a:off x="1406769" y="1596186"/>
            <a:ext cx="10153671" cy="4539622"/>
          </a:xfrm>
        </p:spPr>
        <p:txBody>
          <a:bodyPr>
            <a:noAutofit/>
          </a:bodyPr>
          <a:lstStyle/>
          <a:p>
            <a:r>
              <a:rPr lang="pt-BR" sz="2200" dirty="0"/>
              <a:t>É o processo de identificação e documentação dos relacionamentos entre as atividades do projeto. </a:t>
            </a:r>
            <a:br>
              <a:rPr lang="pt-BR" sz="2200" dirty="0"/>
            </a:br>
            <a:r>
              <a:rPr lang="pt-BR" sz="2200" dirty="0"/>
              <a:t>É comum a utilizar de um diagrama de rede para mostrar a ordem das atividades, com suas precedências, por exemplo. </a:t>
            </a:r>
          </a:p>
          <a:p>
            <a:endParaRPr lang="pt-BR" sz="2200"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18</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1" y="2816750"/>
            <a:ext cx="10058400" cy="3601496"/>
          </a:xfrm>
          <a:prstGeom prst="rect">
            <a:avLst/>
          </a:prstGeom>
        </p:spPr>
      </p:pic>
    </p:spTree>
    <p:extLst>
      <p:ext uri="{BB962C8B-B14F-4D97-AF65-F5344CB8AC3E}">
        <p14:creationId xmlns:p14="http://schemas.microsoft.com/office/powerpoint/2010/main" val="207540126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a:t>Gestão de Tempo</a:t>
            </a:r>
          </a:p>
        </p:txBody>
      </p:sp>
      <p:sp>
        <p:nvSpPr>
          <p:cNvPr id="3" name="Espaço Reservado para Número de Slide 2"/>
          <p:cNvSpPr>
            <a:spLocks noGrp="1"/>
          </p:cNvSpPr>
          <p:nvPr>
            <p:ph type="sldNum" sz="quarter" idx="12"/>
          </p:nvPr>
        </p:nvSpPr>
        <p:spPr/>
        <p:txBody>
          <a:bodyPr/>
          <a:lstStyle/>
          <a:p>
            <a:fld id="{E00582C5-1892-4DFB-94B5-D9561028E520}" type="slidenum">
              <a:rPr lang="pt-BR" smtClean="0"/>
              <a:pPr/>
              <a:t>19</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87" y="0"/>
            <a:ext cx="9224847" cy="6858000"/>
          </a:xfrm>
          <a:prstGeom prst="rect">
            <a:avLst/>
          </a:prstGeom>
        </p:spPr>
      </p:pic>
    </p:spTree>
    <p:extLst>
      <p:ext uri="{BB962C8B-B14F-4D97-AF65-F5344CB8AC3E}">
        <p14:creationId xmlns:p14="http://schemas.microsoft.com/office/powerpoint/2010/main" val="30175770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 de Tempo e Definição de prazo</a:t>
            </a:r>
          </a:p>
        </p:txBody>
      </p:sp>
      <p:sp>
        <p:nvSpPr>
          <p:cNvPr id="3" name="Espaço Reservado para Conteúdo 2"/>
          <p:cNvSpPr>
            <a:spLocks noGrp="1"/>
          </p:cNvSpPr>
          <p:nvPr>
            <p:ph idx="1"/>
          </p:nvPr>
        </p:nvSpPr>
        <p:spPr/>
        <p:txBody>
          <a:bodyPr>
            <a:normAutofit/>
          </a:bodyPr>
          <a:lstStyle/>
          <a:p>
            <a:r>
              <a:rPr lang="pt-BR" sz="2400" dirty="0"/>
              <a:t>Com base na percepção humana, a concepção comum de </a:t>
            </a:r>
            <a:r>
              <a:rPr lang="pt-BR" sz="2400" b="1" dirty="0"/>
              <a:t>tempo</a:t>
            </a:r>
            <a:r>
              <a:rPr lang="pt-BR" sz="2400" dirty="0"/>
              <a:t> é indicada por intervalos ou períodos de duração.</a:t>
            </a:r>
            <a:endParaRPr lang="pt-BR" sz="2400" b="1" dirty="0"/>
          </a:p>
          <a:p>
            <a:r>
              <a:rPr lang="pt-BR" sz="2400" b="1" dirty="0"/>
              <a:t>prazo </a:t>
            </a:r>
            <a:br>
              <a:rPr lang="pt-BR" sz="2400" dirty="0"/>
            </a:br>
            <a:r>
              <a:rPr lang="pt-BR" sz="2400" dirty="0" err="1"/>
              <a:t>pra.zo</a:t>
            </a:r>
            <a:r>
              <a:rPr lang="pt-BR" sz="2400" dirty="0"/>
              <a:t> </a:t>
            </a:r>
            <a:br>
              <a:rPr lang="pt-BR" sz="2400" dirty="0"/>
            </a:br>
            <a:r>
              <a:rPr lang="pt-BR" sz="2400" b="1" i="1" dirty="0" err="1"/>
              <a:t>sm</a:t>
            </a:r>
            <a:r>
              <a:rPr lang="pt-BR" sz="2400" dirty="0"/>
              <a:t> (</a:t>
            </a:r>
            <a:r>
              <a:rPr lang="pt-BR" sz="2400" b="1" i="1" dirty="0" err="1"/>
              <a:t>lat</a:t>
            </a:r>
            <a:r>
              <a:rPr lang="pt-BR" sz="2400" b="1" i="1" dirty="0"/>
              <a:t> </a:t>
            </a:r>
            <a:r>
              <a:rPr lang="pt-BR" sz="2400" b="1" i="1" dirty="0" err="1"/>
              <a:t>placitu</a:t>
            </a:r>
            <a:r>
              <a:rPr lang="pt-BR" sz="2400" dirty="0"/>
              <a:t>) </a:t>
            </a:r>
            <a:r>
              <a:rPr lang="pt-BR" sz="2400" b="1" dirty="0"/>
              <a:t>1</a:t>
            </a:r>
            <a:r>
              <a:rPr lang="pt-BR" sz="2400" dirty="0"/>
              <a:t> Espaço de tempo convencionado, dentro do qual deve ser realizada alguma coisa. </a:t>
            </a:r>
            <a:r>
              <a:rPr lang="pt-BR" sz="2400" b="1" dirty="0"/>
              <a:t>3</a:t>
            </a:r>
            <a:r>
              <a:rPr lang="pt-BR" sz="2400" dirty="0"/>
              <a:t> Termo de um determinado período de tempo.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a:t>
            </a:fld>
            <a:endParaRPr lang="pt-BR"/>
          </a:p>
        </p:txBody>
      </p:sp>
    </p:spTree>
    <p:extLst>
      <p:ext uri="{BB962C8B-B14F-4D97-AF65-F5344CB8AC3E}">
        <p14:creationId xmlns:p14="http://schemas.microsoft.com/office/powerpoint/2010/main" val="4017047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6.3.1 Sequenciar as atividades: entradas</a:t>
            </a:r>
            <a:endParaRPr lang="pt-BR" dirty="0"/>
          </a:p>
        </p:txBody>
      </p:sp>
      <p:sp>
        <p:nvSpPr>
          <p:cNvPr id="3" name="Espaço Reservado para Conteúdo 2"/>
          <p:cNvSpPr>
            <a:spLocks noGrp="1"/>
          </p:cNvSpPr>
          <p:nvPr>
            <p:ph idx="1"/>
          </p:nvPr>
        </p:nvSpPr>
        <p:spPr>
          <a:xfrm>
            <a:off x="1101436" y="1724891"/>
            <a:ext cx="10403176" cy="4384964"/>
          </a:xfrm>
        </p:spPr>
        <p:txBody>
          <a:bodyPr>
            <a:noAutofit/>
          </a:bodyPr>
          <a:lstStyle/>
          <a:p>
            <a:r>
              <a:rPr lang="pt-BR" b="1" dirty="0"/>
              <a:t>6.3.1.1 Plano de gerenciamento do cronograma</a:t>
            </a:r>
          </a:p>
          <a:p>
            <a:pPr lvl="1"/>
            <a:r>
              <a:rPr lang="pt-BR" dirty="0"/>
              <a:t>O plano de gerenciamento do cronograma identifica o método e a ferramenta de cronograma a serem usados no projeto, que guiará o sequenciamento das atividades. (Seção 6.1.3.1)</a:t>
            </a:r>
            <a:endParaRPr lang="pt-BR" b="1" dirty="0"/>
          </a:p>
          <a:p>
            <a:r>
              <a:rPr lang="pt-BR" b="1" dirty="0"/>
              <a:t>6.3.1.2 Lista de atividades</a:t>
            </a:r>
          </a:p>
          <a:p>
            <a:pPr lvl="1"/>
            <a:r>
              <a:rPr lang="pt-BR" dirty="0"/>
              <a:t>A lista de atividades contém todas as atividades do cronograma necessárias no projeto, que deverão ser sequenciadas. (Seção 6.2.3.1)</a:t>
            </a:r>
            <a:endParaRPr lang="pt-BR" b="1" dirty="0"/>
          </a:p>
          <a:p>
            <a:r>
              <a:rPr lang="pt-BR" b="1" dirty="0"/>
              <a:t>6.3.1.3 Atributos das atividades</a:t>
            </a:r>
          </a:p>
          <a:p>
            <a:r>
              <a:rPr lang="pt-BR" dirty="0"/>
              <a:t>Os atributos da atividade podem descrever uma sequência necessária de eventos ou relações definidas de predecessores ou sucessores. (Seção 6.2.3.2)</a:t>
            </a:r>
            <a:endParaRPr lang="pt-BR" b="1" dirty="0"/>
          </a:p>
          <a:p>
            <a:r>
              <a:rPr lang="pt-BR" b="1" dirty="0"/>
              <a:t>6.3.1.4 Lista de marcos</a:t>
            </a:r>
          </a:p>
          <a:p>
            <a:r>
              <a:rPr lang="pt-BR" dirty="0"/>
              <a:t>A lista de marcos pode conter datas agendadas para marcos específicos, que podem influenciar a maneira como as atividades são sequenciadas. (Seção 6.2.3.3)</a:t>
            </a:r>
            <a:endParaRPr lang="pt-BR" b="1"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20</a:t>
            </a:fld>
            <a:endParaRPr lang="pt-BR"/>
          </a:p>
        </p:txBody>
      </p:sp>
    </p:spTree>
    <p:extLst>
      <p:ext uri="{BB962C8B-B14F-4D97-AF65-F5344CB8AC3E}">
        <p14:creationId xmlns:p14="http://schemas.microsoft.com/office/powerpoint/2010/main" val="99811102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dissolv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801" y="270164"/>
            <a:ext cx="9675812" cy="1634836"/>
          </a:xfrm>
        </p:spPr>
        <p:txBody>
          <a:bodyPr/>
          <a:lstStyle/>
          <a:p>
            <a:r>
              <a:rPr lang="pt-BR" b="1" dirty="0"/>
              <a:t>6.3.1 Sequenciar as atividades: entradas</a:t>
            </a:r>
            <a:endParaRPr lang="pt-BR" dirty="0"/>
          </a:p>
        </p:txBody>
      </p:sp>
      <p:sp>
        <p:nvSpPr>
          <p:cNvPr id="3" name="Espaço Reservado para Conteúdo 2"/>
          <p:cNvSpPr>
            <a:spLocks noGrp="1"/>
          </p:cNvSpPr>
          <p:nvPr>
            <p:ph idx="1"/>
          </p:nvPr>
        </p:nvSpPr>
        <p:spPr>
          <a:xfrm>
            <a:off x="415636" y="1246909"/>
            <a:ext cx="11776364" cy="4966855"/>
          </a:xfrm>
        </p:spPr>
        <p:txBody>
          <a:bodyPr>
            <a:normAutofit fontScale="92500" lnSpcReduction="10000"/>
          </a:bodyPr>
          <a:lstStyle/>
          <a:p>
            <a:r>
              <a:rPr lang="pt-BR" sz="2000" b="1" dirty="0"/>
              <a:t>6.3.1.5 Especificação do escopo do projeto</a:t>
            </a:r>
          </a:p>
          <a:p>
            <a:pPr lvl="1"/>
            <a:r>
              <a:rPr lang="pt-BR" sz="1800" dirty="0"/>
              <a:t>A especificação do escopo do projeto contém a descrição do escopo do produto, que inclui as características do produto que podem afetar o sequenciamento das atividades, tal como a disposição física de uma fábrica a ser construída ou interfaces de subsistemas em um projeto de </a:t>
            </a:r>
            <a:r>
              <a:rPr lang="pt-BR" sz="1800" i="1" dirty="0"/>
              <a:t>software</a:t>
            </a:r>
            <a:r>
              <a:rPr lang="pt-BR" sz="1800" dirty="0"/>
              <a:t>. (Seção 5.3.3.1)</a:t>
            </a:r>
            <a:endParaRPr lang="pt-BR" sz="1800" b="1" dirty="0"/>
          </a:p>
          <a:p>
            <a:r>
              <a:rPr lang="pt-BR" sz="2000" b="1" dirty="0"/>
              <a:t>6.3.1.6 Fatores ambientais da empresa</a:t>
            </a:r>
          </a:p>
          <a:p>
            <a:pPr lvl="1"/>
            <a:r>
              <a:rPr lang="pt-BR" sz="1800" dirty="0"/>
              <a:t>Os fatores ambientais da empresa que influenciam o processo de sequenciar as atividades e incluem, mas não estão limitados, a: padrões governamentais ou os setores econômicos, sistema de informações de gerenciamento de projetos (SIGP), ferramenta de cronograma, e sistemas de autorização de trabalho da empresa. (Seção 2.1.5)</a:t>
            </a:r>
            <a:endParaRPr lang="pt-BR" sz="1800" b="1" dirty="0"/>
          </a:p>
          <a:p>
            <a:r>
              <a:rPr lang="pt-BR" sz="2000" b="1" dirty="0"/>
              <a:t>6.3.1.7 Ativos de processos organizacionais</a:t>
            </a:r>
          </a:p>
          <a:p>
            <a:pPr lvl="1"/>
            <a:r>
              <a:rPr lang="pt-BR" sz="1800" dirty="0"/>
              <a:t>Os ativos de processos organizacionais que podem influenciar o processo Sequenciar as atividades incluem, mas não estão limitados a arquivos de projetos da base de conhecimento da corporação usada para metodologia de agendamento, políticas, procedimentos e diretrizes formais e informais existentes relacionados com o planejamento de atividades, tais como a metodologia de agendamento que é considerada no desenvolvimento de relações lógicas, e modelos que podem ser usados para acelerar a preparação de redes de atividades do projeto. (Seção 2.1.4)</a:t>
            </a:r>
          </a:p>
          <a:p>
            <a:endParaRPr lang="pt-BR"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21</a:t>
            </a:fld>
            <a:endParaRPr lang="pt-BR"/>
          </a:p>
        </p:txBody>
      </p:sp>
    </p:spTree>
    <p:extLst>
      <p:ext uri="{BB962C8B-B14F-4D97-AF65-F5344CB8AC3E}">
        <p14:creationId xmlns:p14="http://schemas.microsoft.com/office/powerpoint/2010/main" val="99811102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2589212" y="2133600"/>
            <a:ext cx="8915400" cy="3777622"/>
          </a:xfrm>
        </p:spPr>
        <p:txBody>
          <a:bodyPr>
            <a:normAutofit fontScale="92500"/>
          </a:bodyPr>
          <a:lstStyle/>
          <a:p>
            <a:r>
              <a:rPr lang="pt-BR" sz="3200" b="1" dirty="0"/>
              <a:t>6.3.2.1 Método do diagrama de precedência</a:t>
            </a:r>
          </a:p>
          <a:p>
            <a:pPr lvl="1"/>
            <a:r>
              <a:rPr lang="pt-BR" sz="2800" dirty="0"/>
              <a:t>O método do diagrama de precedência (MDP) é uma técnica usada para construir um modelo de cronograma em que as atividades são representadas por nós e ligadas graficamente por um ou mais relacionamentos lógicos para mostrar a sequência em que as atividades devem ser executadas.</a:t>
            </a:r>
          </a:p>
          <a:p>
            <a:pPr lvl="1"/>
            <a:endParaRPr lang="pt-BR" b="1" dirty="0"/>
          </a:p>
          <a:p>
            <a:endParaRPr lang="pt-BR" b="1" dirty="0"/>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22</a:t>
            </a:fld>
            <a:endParaRPr lang="pt-BR"/>
          </a:p>
        </p:txBody>
      </p:sp>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2589212" y="2133600"/>
            <a:ext cx="8915400" cy="3777622"/>
          </a:xfrm>
        </p:spPr>
        <p:txBody>
          <a:bodyPr>
            <a:normAutofit/>
          </a:bodyPr>
          <a:lstStyle/>
          <a:p>
            <a:endParaRPr lang="pt-BR" b="1" dirty="0"/>
          </a:p>
          <a:p>
            <a:endParaRPr lang="pt-BR" b="1" dirty="0"/>
          </a:p>
          <a:p>
            <a:endParaRPr lang="pt-BR" b="1" dirty="0"/>
          </a:p>
          <a:p>
            <a:endParaRPr lang="pt-BR" b="1" dirty="0"/>
          </a:p>
          <a:p>
            <a:endParaRPr lang="pt-BR" b="1" dirty="0"/>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23</a:t>
            </a:fld>
            <a:endParaRPr lang="pt-BR"/>
          </a:p>
        </p:txBody>
      </p:sp>
      <p:pic>
        <p:nvPicPr>
          <p:cNvPr id="6" name="Imagem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9191" y="1748593"/>
            <a:ext cx="5400040" cy="4387215"/>
          </a:xfrm>
          <a:prstGeom prst="rect">
            <a:avLst/>
          </a:prstGeom>
          <a:noFill/>
          <a:ln>
            <a:noFill/>
          </a:ln>
        </p:spPr>
      </p:pic>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644235" y="2133600"/>
            <a:ext cx="11159837" cy="3777622"/>
          </a:xfrm>
        </p:spPr>
        <p:txBody>
          <a:bodyPr>
            <a:noAutofit/>
          </a:bodyPr>
          <a:lstStyle/>
          <a:p>
            <a:r>
              <a:rPr lang="pt-BR" sz="2000" b="1" dirty="0"/>
              <a:t>6.3.2.2 Determinação de dependência</a:t>
            </a:r>
          </a:p>
          <a:p>
            <a:r>
              <a:rPr lang="pt-BR" sz="2000" dirty="0"/>
              <a:t>A respeito das dependências, existem 4 tipos de categorias: </a:t>
            </a:r>
          </a:p>
          <a:p>
            <a:r>
              <a:rPr lang="pt-BR" sz="2000" dirty="0"/>
              <a:t>Dependências obrigatórios (mandatórias): </a:t>
            </a:r>
            <a:br>
              <a:rPr lang="pt-BR" sz="2000" dirty="0"/>
            </a:br>
            <a:r>
              <a:rPr lang="pt-BR" sz="2000" dirty="0"/>
              <a:t>	– Chamada de lógica rígida; </a:t>
            </a:r>
            <a:br>
              <a:rPr lang="pt-BR" sz="2000" dirty="0"/>
            </a:br>
            <a:r>
              <a:rPr lang="pt-BR" sz="2000" dirty="0"/>
              <a:t>	– Ex.: precisa levantar as paredes da casa antes de construir o telhado. </a:t>
            </a:r>
          </a:p>
          <a:p>
            <a:r>
              <a:rPr lang="pt-BR" sz="2000" dirty="0"/>
              <a:t>Dependência arbitradas: </a:t>
            </a:r>
            <a:br>
              <a:rPr lang="pt-BR" sz="2000" dirty="0"/>
            </a:br>
            <a:r>
              <a:rPr lang="pt-BR" sz="2000" dirty="0"/>
              <a:t>	– Chamada de lógica fina ou lógica preferida; </a:t>
            </a:r>
            <a:br>
              <a:rPr lang="pt-BR" sz="2000" dirty="0"/>
            </a:br>
            <a:r>
              <a:rPr lang="pt-BR" sz="2000" dirty="0"/>
              <a:t>	– São baseadas em algum aspecto específico do projeto onde uma determinada sequência é preferida (boas práticas de mercado); </a:t>
            </a:r>
            <a:br>
              <a:rPr lang="pt-BR" sz="2000" dirty="0"/>
            </a:br>
            <a:r>
              <a:rPr lang="pt-BR" sz="2000" dirty="0"/>
              <a:t>	– Ex.: Não iniciar a pintura das paredes antes de concluir todo o acabamento da casa, pois pode danificar a pintura caso seja feita antes disto. </a:t>
            </a:r>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24</a:t>
            </a:fld>
            <a:endParaRPr lang="pt-BR"/>
          </a:p>
        </p:txBody>
      </p:sp>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2589212" y="2133600"/>
            <a:ext cx="8915400" cy="3777622"/>
          </a:xfrm>
        </p:spPr>
        <p:txBody>
          <a:bodyPr>
            <a:normAutofit/>
          </a:bodyPr>
          <a:lstStyle/>
          <a:p>
            <a:r>
              <a:rPr lang="pt-BR" sz="2000" dirty="0"/>
              <a:t>Dependências internas: </a:t>
            </a:r>
            <a:br>
              <a:rPr lang="pt-BR" sz="2000" dirty="0"/>
            </a:br>
            <a:r>
              <a:rPr lang="pt-BR" sz="2000" dirty="0"/>
              <a:t>	– As dependências internas envolvem uma relação de precedência entre as atividades do projeto e estão geralmente sob o controle da equipe do projeto; </a:t>
            </a:r>
            <a:br>
              <a:rPr lang="pt-BR" sz="2000" dirty="0"/>
            </a:br>
            <a:r>
              <a:rPr lang="pt-BR" sz="2000" dirty="0"/>
              <a:t>	– Ex.: A equipe do projeto precisa montar uma máquina antes de testá-la.</a:t>
            </a:r>
          </a:p>
          <a:p>
            <a:r>
              <a:rPr lang="pt-BR" sz="2000" dirty="0"/>
              <a:t>Dependências externas: </a:t>
            </a:r>
            <a:br>
              <a:rPr lang="pt-BR" sz="2000" dirty="0"/>
            </a:br>
            <a:r>
              <a:rPr lang="pt-BR" sz="2000" dirty="0"/>
              <a:t>	– Quando há relacionamento entre atividades do projeto e atividades fora do projeto; </a:t>
            </a:r>
            <a:br>
              <a:rPr lang="pt-BR" sz="2000" dirty="0"/>
            </a:br>
            <a:r>
              <a:rPr lang="pt-BR" sz="2000" dirty="0"/>
              <a:t>	– Ex.: a construção do prédio só inicia após uma autorização da prefeitura. </a:t>
            </a:r>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25</a:t>
            </a:fld>
            <a:endParaRPr lang="pt-BR"/>
          </a:p>
        </p:txBody>
      </p:sp>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872836" y="1953491"/>
            <a:ext cx="10631776" cy="3957731"/>
          </a:xfrm>
        </p:spPr>
        <p:txBody>
          <a:bodyPr>
            <a:normAutofit/>
          </a:bodyPr>
          <a:lstStyle/>
          <a:p>
            <a:r>
              <a:rPr lang="pt-BR" sz="2800" b="1" dirty="0"/>
              <a:t>6.3.2.3 Antecipações e esperas</a:t>
            </a:r>
          </a:p>
          <a:p>
            <a:pPr lvl="1"/>
            <a:r>
              <a:rPr lang="pt-BR" sz="2400" dirty="0"/>
              <a:t>Uma antecipação (lead time) é a quantidade de tempo que uma atividade sucessora pode ser adiantada em relação a uma atividade predecessora. A antecipação é frequentemente representada como um valor negativo de espera no software de cronograma. Uma espera (</a:t>
            </a:r>
            <a:r>
              <a:rPr lang="pt-BR" sz="2400" dirty="0" err="1"/>
              <a:t>lag</a:t>
            </a:r>
            <a:r>
              <a:rPr lang="pt-BR" sz="2400" dirty="0"/>
              <a:t> time) é a quantidade de tempo que uma atividade sucessora será atrasada em relação a uma atividade predecessora</a:t>
            </a:r>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26</a:t>
            </a:fld>
            <a:endParaRPr lang="pt-BR"/>
          </a:p>
        </p:txBody>
      </p:sp>
      <p:pic>
        <p:nvPicPr>
          <p:cNvPr id="1026" name="Picture 2" descr="http://i1.wp.com/www.diegomacedo.com.br/wp-content/uploads/2014/06/antecipa%C3%A7%C3%A3o-e-espe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4" y="4879138"/>
            <a:ext cx="4181475"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6.3.3 Sequenciar as atividades: saídas</a:t>
            </a:r>
            <a:endParaRPr lang="pt-BR" dirty="0"/>
          </a:p>
        </p:txBody>
      </p:sp>
      <p:sp>
        <p:nvSpPr>
          <p:cNvPr id="3" name="Espaço Reservado para Conteúdo 2"/>
          <p:cNvSpPr>
            <a:spLocks noGrp="1"/>
          </p:cNvSpPr>
          <p:nvPr>
            <p:ph idx="1"/>
          </p:nvPr>
        </p:nvSpPr>
        <p:spPr>
          <a:xfrm>
            <a:off x="1101436" y="1433945"/>
            <a:ext cx="10403176" cy="4477277"/>
          </a:xfrm>
        </p:spPr>
        <p:txBody>
          <a:bodyPr>
            <a:normAutofit/>
          </a:bodyPr>
          <a:lstStyle/>
          <a:p>
            <a:r>
              <a:rPr lang="pt-BR" sz="2800" b="1" dirty="0"/>
              <a:t>6.3.3.1 Diagramas de rede do cronograma do projeto</a:t>
            </a:r>
          </a:p>
          <a:p>
            <a:pPr lvl="1"/>
            <a:r>
              <a:rPr lang="pt-BR" sz="2400" dirty="0"/>
              <a:t>Um diagrama de rede do cronograma do projeto é uma representação gráfica das relações lógicas, também chamadas de dependências, entre as atividades do cronograma do projeto.</a:t>
            </a:r>
            <a:endParaRPr lang="pt-BR" sz="2400" b="1" dirty="0"/>
          </a:p>
          <a:p>
            <a:r>
              <a:rPr lang="pt-BR" sz="2800" b="1" dirty="0"/>
              <a:t>6.3.3.2 Atualizações nos documentos do projeto</a:t>
            </a:r>
          </a:p>
          <a:p>
            <a:pPr lvl="1"/>
            <a:r>
              <a:rPr lang="pt-BR" sz="2400" dirty="0"/>
              <a:t>Documentos do projeto que podem ser atualizados incluem, mas não estão limitados, a: lista de atividades, atributos das atividades, lista de marcos, e registro dos riscos.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27</a:t>
            </a:fld>
            <a:endParaRPr lang="pt-BR"/>
          </a:p>
        </p:txBody>
      </p:sp>
    </p:spTree>
    <p:extLst>
      <p:ext uri="{BB962C8B-B14F-4D97-AF65-F5344CB8AC3E}">
        <p14:creationId xmlns:p14="http://schemas.microsoft.com/office/powerpoint/2010/main" val="1384948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Diagramas de rede do cronograma</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538" y="1768185"/>
            <a:ext cx="6777345" cy="4367623"/>
          </a:xfrm>
        </p:spPr>
      </p:pic>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28</a:t>
            </a:fld>
            <a:endParaRPr lang="pt-BR"/>
          </a:p>
        </p:txBody>
      </p:sp>
    </p:spTree>
    <p:extLst>
      <p:ext uri="{BB962C8B-B14F-4D97-AF65-F5344CB8AC3E}">
        <p14:creationId xmlns:p14="http://schemas.microsoft.com/office/powerpoint/2010/main" val="948700380"/>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custos das atividades.</a:t>
            </a:r>
          </a:p>
        </p:txBody>
      </p:sp>
      <p:sp>
        <p:nvSpPr>
          <p:cNvPr id="3" name="Espaço Reservado para Conteúdo 2"/>
          <p:cNvSpPr>
            <a:spLocks noGrp="1"/>
          </p:cNvSpPr>
          <p:nvPr>
            <p:ph idx="1"/>
          </p:nvPr>
        </p:nvSpPr>
        <p:spPr>
          <a:xfrm>
            <a:off x="1496291" y="1309255"/>
            <a:ext cx="10008321" cy="4601967"/>
          </a:xfrm>
        </p:spPr>
        <p:txBody>
          <a:bodyPr>
            <a:normAutofit/>
          </a:bodyPr>
          <a:lstStyle/>
          <a:p>
            <a:r>
              <a:rPr lang="pt-BR" sz="2800" dirty="0"/>
              <a:t>Estimar o tipo e quantidade dos recursos (pessoas, material e suprimentos) necessários para executar cada atividade. </a:t>
            </a:r>
          </a:p>
          <a:p>
            <a:pPr marL="0" indent="0">
              <a:buNone/>
            </a:pPr>
            <a:endParaRPr lang="pt-BR" sz="2800"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29</a:t>
            </a:fld>
            <a:endParaRPr lang="pt-BR"/>
          </a:p>
        </p:txBody>
      </p:sp>
      <p:pic>
        <p:nvPicPr>
          <p:cNvPr id="6" name="Imagem 5" descr="C:\Users\Elton Ramos\Documents\Fatec\4 Semestre\Gestão de projetos\6.4.jpg"/>
          <p:cNvPicPr/>
          <p:nvPr/>
        </p:nvPicPr>
        <p:blipFill>
          <a:blip r:embed="rId2">
            <a:extLst>
              <a:ext uri="{28A0092B-C50C-407E-A947-70E740481C1C}">
                <a14:useLocalDpi xmlns:a14="http://schemas.microsoft.com/office/drawing/2010/main" val="0"/>
              </a:ext>
            </a:extLst>
          </a:blip>
          <a:srcRect/>
          <a:stretch>
            <a:fillRect/>
          </a:stretch>
        </p:blipFill>
        <p:spPr bwMode="auto">
          <a:xfrm>
            <a:off x="2868500" y="3008566"/>
            <a:ext cx="8490665" cy="2902655"/>
          </a:xfrm>
          <a:prstGeom prst="rect">
            <a:avLst/>
          </a:prstGeom>
          <a:noFill/>
          <a:ln>
            <a:noFill/>
          </a:ln>
        </p:spPr>
      </p:pic>
    </p:spTree>
    <p:extLst>
      <p:ext uri="{BB962C8B-B14F-4D97-AF65-F5344CB8AC3E}">
        <p14:creationId xmlns:p14="http://schemas.microsoft.com/office/powerpoint/2010/main" val="34753725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Gerenciamento do Tempo do Projeto</a:t>
            </a:r>
          </a:p>
        </p:txBody>
      </p:sp>
      <p:sp>
        <p:nvSpPr>
          <p:cNvPr id="3" name="Espaço Reservado para Conteúdo 2"/>
          <p:cNvSpPr>
            <a:spLocks noGrp="1"/>
          </p:cNvSpPr>
          <p:nvPr>
            <p:ph idx="1"/>
          </p:nvPr>
        </p:nvSpPr>
        <p:spPr/>
        <p:txBody>
          <a:bodyPr>
            <a:normAutofit/>
          </a:bodyPr>
          <a:lstStyle/>
          <a:p>
            <a:r>
              <a:rPr lang="pt-BR" sz="2800" dirty="0"/>
              <a:t>Um efetivo projeto de gestão de cronograma e tempo são fatores críticos para o sucesso ou fracasso de um particular projeto. E, cada vez mais, profissionais de gestão de projetos são responsáveis por gerenciar uma variedade de cronogramas e prazos de </a:t>
            </a:r>
            <a:r>
              <a:rPr lang="pt-BR" sz="2400" dirty="0"/>
              <a:t>um projeto.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a:t>
            </a:fld>
            <a:endParaRPr lang="pt-BR"/>
          </a:p>
        </p:txBody>
      </p:sp>
    </p:spTree>
    <p:extLst>
      <p:ext uri="{BB962C8B-B14F-4D97-AF65-F5344CB8AC3E}">
        <p14:creationId xmlns:p14="http://schemas.microsoft.com/office/powerpoint/2010/main" val="149499439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1764" y="624110"/>
            <a:ext cx="10550235" cy="1280890"/>
          </a:xfrm>
        </p:spPr>
        <p:txBody>
          <a:bodyPr/>
          <a:lstStyle/>
          <a:p>
            <a:r>
              <a:rPr lang="pt-BR" dirty="0"/>
              <a:t>Estimar os recursos das atividades: entradas</a:t>
            </a:r>
          </a:p>
        </p:txBody>
      </p:sp>
      <p:sp>
        <p:nvSpPr>
          <p:cNvPr id="3" name="Espaço Reservado para Conteúdo 2"/>
          <p:cNvSpPr>
            <a:spLocks noGrp="1"/>
          </p:cNvSpPr>
          <p:nvPr>
            <p:ph idx="1"/>
          </p:nvPr>
        </p:nvSpPr>
        <p:spPr>
          <a:xfrm>
            <a:off x="1392381" y="1717964"/>
            <a:ext cx="10174576" cy="3777622"/>
          </a:xfrm>
        </p:spPr>
        <p:txBody>
          <a:bodyPr>
            <a:noAutofit/>
          </a:bodyPr>
          <a:lstStyle/>
          <a:p>
            <a:r>
              <a:rPr lang="pt-BR" sz="2400" dirty="0"/>
              <a:t>estimativa do tipo e das quantidades dos recursos requeridos para executar cada atividade do cronograma</a:t>
            </a:r>
          </a:p>
          <a:p>
            <a:r>
              <a:rPr lang="pt-BR" sz="2400" dirty="0"/>
              <a:t>Plano de gerenciamento do cronograma</a:t>
            </a:r>
          </a:p>
          <a:p>
            <a:pPr>
              <a:buFont typeface="Wingdings" panose="05000000000000000000" pitchFamily="2" charset="2"/>
              <a:buChar char="ü"/>
            </a:pPr>
            <a:r>
              <a:rPr lang="pt-BR" sz="2400" dirty="0"/>
              <a:t>O plano de gerenciamento do cronograma identifica o nível de exatidão e as unidades de medida para a execução da estimativa dos recursos.</a:t>
            </a:r>
          </a:p>
          <a:p>
            <a:pPr>
              <a:buFont typeface="Wingdings" panose="05000000000000000000" pitchFamily="2" charset="2"/>
              <a:buChar char="ü"/>
            </a:pPr>
            <a:endParaRPr lang="pt-BR" sz="2400" dirty="0"/>
          </a:p>
          <a:p>
            <a:r>
              <a:rPr lang="pt-BR" sz="2400" dirty="0"/>
              <a:t>Lista de atividades</a:t>
            </a:r>
          </a:p>
          <a:p>
            <a:pPr lvl="0">
              <a:buFont typeface="Wingdings" panose="05000000000000000000" pitchFamily="2" charset="2"/>
              <a:buChar char="ü"/>
            </a:pPr>
            <a:r>
              <a:rPr lang="pt-BR" sz="2400" dirty="0"/>
              <a:t>A lista de atividades identifica as atividades que necessitarão recursos</a:t>
            </a:r>
          </a:p>
          <a:p>
            <a:endParaRPr lang="pt-BR" sz="2000"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30</a:t>
            </a:fld>
            <a:endParaRPr lang="pt-BR"/>
          </a:p>
        </p:txBody>
      </p:sp>
    </p:spTree>
    <p:extLst>
      <p:ext uri="{BB962C8B-B14F-4D97-AF65-F5344CB8AC3E}">
        <p14:creationId xmlns:p14="http://schemas.microsoft.com/office/powerpoint/2010/main" val="7368440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0364" y="624110"/>
            <a:ext cx="10016835" cy="1280890"/>
          </a:xfrm>
        </p:spPr>
        <p:txBody>
          <a:bodyPr/>
          <a:lstStyle/>
          <a:p>
            <a:r>
              <a:rPr lang="pt-BR" dirty="0"/>
              <a:t>Estimar os recursos das atividades: entradas</a:t>
            </a:r>
          </a:p>
        </p:txBody>
      </p:sp>
      <p:sp>
        <p:nvSpPr>
          <p:cNvPr id="3" name="Espaço Reservado para Conteúdo 2"/>
          <p:cNvSpPr>
            <a:spLocks noGrp="1"/>
          </p:cNvSpPr>
          <p:nvPr>
            <p:ph idx="1"/>
          </p:nvPr>
        </p:nvSpPr>
        <p:spPr>
          <a:xfrm>
            <a:off x="1018309" y="1330036"/>
            <a:ext cx="10486303" cy="4581186"/>
          </a:xfrm>
        </p:spPr>
        <p:txBody>
          <a:bodyPr>
            <a:normAutofit lnSpcReduction="10000"/>
          </a:bodyPr>
          <a:lstStyle/>
          <a:p>
            <a:r>
              <a:rPr lang="pt-BR" sz="2400" dirty="0"/>
              <a:t> Atributos das atividades</a:t>
            </a:r>
          </a:p>
          <a:p>
            <a:pPr>
              <a:buFont typeface="Wingdings" panose="05000000000000000000" pitchFamily="2" charset="2"/>
              <a:buChar char="ü"/>
            </a:pPr>
            <a:r>
              <a:rPr lang="pt-BR" sz="2400" dirty="0"/>
              <a:t>São basicamente os mesmos presentes na lista das atividades (Nome, Código e Descrição)</a:t>
            </a:r>
          </a:p>
          <a:p>
            <a:r>
              <a:rPr lang="pt-BR" sz="2400" dirty="0"/>
              <a:t>Registro dos riscos</a:t>
            </a:r>
          </a:p>
          <a:p>
            <a:pPr>
              <a:buFont typeface="Wingdings" panose="05000000000000000000" pitchFamily="2" charset="2"/>
              <a:buChar char="ü"/>
            </a:pPr>
            <a:r>
              <a:rPr lang="pt-BR" sz="2400" dirty="0"/>
              <a:t>Os eventos de risco podem impactar a seleção e a disponibilidade dos recursos</a:t>
            </a:r>
          </a:p>
          <a:p>
            <a:r>
              <a:rPr lang="pt-BR" sz="2400" dirty="0"/>
              <a:t>Estimativas dos custos das atividades</a:t>
            </a:r>
          </a:p>
          <a:p>
            <a:pPr>
              <a:buFont typeface="Wingdings" panose="05000000000000000000" pitchFamily="2" charset="2"/>
              <a:buChar char="ü"/>
            </a:pPr>
            <a:r>
              <a:rPr lang="pt-BR" sz="2400" dirty="0"/>
              <a:t>Para estimar o custo de uma atividade deve-se considerar todos os recursos (diretos ou indiretos) a serem usados na mesma.</a:t>
            </a:r>
          </a:p>
          <a:p>
            <a:pPr>
              <a:buFont typeface="Wingdings" panose="05000000000000000000" pitchFamily="2" charset="2"/>
              <a:buChar char="ü"/>
            </a:pPr>
            <a:r>
              <a:rPr lang="pt-BR" sz="2400" dirty="0"/>
              <a:t>Esses recursos podem ser mão-de-obra, materiais, equipamentos, entre outros.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31</a:t>
            </a:fld>
            <a:endParaRPr lang="pt-BR"/>
          </a:p>
        </p:txBody>
      </p:sp>
    </p:spTree>
    <p:extLst>
      <p:ext uri="{BB962C8B-B14F-4D97-AF65-F5344CB8AC3E}">
        <p14:creationId xmlns:p14="http://schemas.microsoft.com/office/powerpoint/2010/main" val="259178109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recursos das atividades: entradas</a:t>
            </a:r>
          </a:p>
        </p:txBody>
      </p:sp>
      <p:sp>
        <p:nvSpPr>
          <p:cNvPr id="3" name="Espaço Reservado para Conteúdo 2"/>
          <p:cNvSpPr>
            <a:spLocks noGrp="1"/>
          </p:cNvSpPr>
          <p:nvPr>
            <p:ph idx="1"/>
          </p:nvPr>
        </p:nvSpPr>
        <p:spPr/>
        <p:txBody>
          <a:bodyPr>
            <a:normAutofit/>
          </a:bodyPr>
          <a:lstStyle/>
          <a:p>
            <a:r>
              <a:rPr lang="pt-BR" sz="2400" dirty="0"/>
              <a:t>Fatores ambientais da empresa</a:t>
            </a:r>
          </a:p>
          <a:p>
            <a:pPr>
              <a:buFont typeface="Wingdings" panose="05000000000000000000" pitchFamily="2" charset="2"/>
              <a:buChar char="ü"/>
            </a:pPr>
            <a:r>
              <a:rPr lang="pt-BR" sz="2400" dirty="0"/>
              <a:t>Os fatores ambientais da empresa são fatores internos ou externos que podem influenciar o sucesso do projeto e que estão fora do escopo do projeto, tais como:</a:t>
            </a:r>
          </a:p>
          <a:p>
            <a:pPr>
              <a:buFont typeface="Wingdings" panose="05000000000000000000" pitchFamily="2" charset="2"/>
              <a:buChar char="ü"/>
            </a:pPr>
            <a:r>
              <a:rPr lang="pt-BR" sz="2400" dirty="0"/>
              <a:t>Padrões governamentais ou do setor;</a:t>
            </a:r>
          </a:p>
          <a:p>
            <a:pPr>
              <a:buFont typeface="Wingdings" panose="05000000000000000000" pitchFamily="2" charset="2"/>
              <a:buChar char="ü"/>
            </a:pPr>
            <a:r>
              <a:rPr lang="pt-BR" sz="2400" dirty="0"/>
              <a:t>Infraestrutura;</a:t>
            </a:r>
          </a:p>
          <a:p>
            <a:pPr>
              <a:buFont typeface="Wingdings" panose="05000000000000000000" pitchFamily="2" charset="2"/>
              <a:buChar char="ü"/>
            </a:pPr>
            <a:r>
              <a:rPr lang="pt-BR" sz="2400" dirty="0"/>
              <a:t>Condições do mercado;</a:t>
            </a:r>
          </a:p>
          <a:p>
            <a:pPr>
              <a:buFont typeface="Wingdings" panose="05000000000000000000" pitchFamily="2" charset="2"/>
              <a:buChar char="ü"/>
            </a:pPr>
            <a:r>
              <a:rPr lang="pt-BR" sz="2400" dirty="0"/>
              <a:t>Produtos, serviços e resultados disponíveis no mercado.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32</a:t>
            </a:fld>
            <a:endParaRPr lang="pt-BR"/>
          </a:p>
        </p:txBody>
      </p:sp>
    </p:spTree>
    <p:extLst>
      <p:ext uri="{BB962C8B-B14F-4D97-AF65-F5344CB8AC3E}">
        <p14:creationId xmlns:p14="http://schemas.microsoft.com/office/powerpoint/2010/main" val="263568282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9419" y="624110"/>
            <a:ext cx="9925194" cy="1280890"/>
          </a:xfrm>
        </p:spPr>
        <p:txBody>
          <a:bodyPr/>
          <a:lstStyle/>
          <a:p>
            <a:r>
              <a:rPr lang="pt-BR" dirty="0"/>
              <a:t>Estimar os recursos das atividades: entradas</a:t>
            </a:r>
          </a:p>
        </p:txBody>
      </p:sp>
      <p:sp>
        <p:nvSpPr>
          <p:cNvPr id="3" name="Espaço Reservado para Conteúdo 2"/>
          <p:cNvSpPr>
            <a:spLocks noGrp="1"/>
          </p:cNvSpPr>
          <p:nvPr>
            <p:ph idx="1"/>
          </p:nvPr>
        </p:nvSpPr>
        <p:spPr>
          <a:xfrm>
            <a:off x="789709" y="2133600"/>
            <a:ext cx="10714903" cy="3777622"/>
          </a:xfrm>
        </p:spPr>
        <p:txBody>
          <a:bodyPr>
            <a:noAutofit/>
          </a:bodyPr>
          <a:lstStyle/>
          <a:p>
            <a:r>
              <a:rPr lang="pt-BR" sz="2400" dirty="0"/>
              <a:t>Ativos de processos organizacionais</a:t>
            </a:r>
          </a:p>
          <a:p>
            <a:pPr>
              <a:buFont typeface="Wingdings" panose="05000000000000000000" pitchFamily="2" charset="2"/>
              <a:buChar char="ü"/>
            </a:pPr>
            <a:r>
              <a:rPr lang="pt-BR" sz="2400" dirty="0"/>
              <a:t>Os ativos de processos organizacionais são os ativos relacionados aos processos da empresa que contribuem para o  sucesso do projeto.</a:t>
            </a:r>
          </a:p>
          <a:p>
            <a:pPr>
              <a:buFont typeface="Wingdings" panose="05000000000000000000" pitchFamily="2" charset="2"/>
              <a:buChar char="ü"/>
            </a:pPr>
            <a:r>
              <a:rPr lang="pt-BR" sz="2400" dirty="0"/>
              <a:t>Planos formais ou não, políticas, diretrizes e procedimentos.</a:t>
            </a:r>
          </a:p>
          <a:p>
            <a:pPr>
              <a:buFont typeface="Wingdings" panose="05000000000000000000" pitchFamily="2" charset="2"/>
              <a:buChar char="ü"/>
            </a:pPr>
            <a:r>
              <a:rPr lang="pt-BR" sz="2400" dirty="0"/>
              <a:t>Procedimentos de qualidade, auditorias, listas de verificação, instruções de trabalho, regras gerais em diversas áreas</a:t>
            </a:r>
          </a:p>
          <a:p>
            <a:pPr>
              <a:buFont typeface="Wingdings" panose="05000000000000000000" pitchFamily="2" charset="2"/>
              <a:buChar char="ü"/>
            </a:pPr>
            <a:r>
              <a:rPr lang="pt-BR" sz="2400" dirty="0"/>
              <a:t>Requisitos de comunicação, gerenciamento de questões e defeitos, controles financeiros e tratamento de riscos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33</a:t>
            </a:fld>
            <a:endParaRPr lang="pt-BR"/>
          </a:p>
        </p:txBody>
      </p:sp>
    </p:spTree>
    <p:extLst>
      <p:ext uri="{BB962C8B-B14F-4D97-AF65-F5344CB8AC3E}">
        <p14:creationId xmlns:p14="http://schemas.microsoft.com/office/powerpoint/2010/main" val="171998006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recursos das atividades: ferramentas e técnicas</a:t>
            </a:r>
          </a:p>
        </p:txBody>
      </p:sp>
      <p:sp>
        <p:nvSpPr>
          <p:cNvPr id="3" name="Espaço Reservado para Conteúdo 2"/>
          <p:cNvSpPr>
            <a:spLocks noGrp="1"/>
          </p:cNvSpPr>
          <p:nvPr>
            <p:ph idx="1"/>
          </p:nvPr>
        </p:nvSpPr>
        <p:spPr>
          <a:xfrm>
            <a:off x="1766455" y="2133600"/>
            <a:ext cx="9738157" cy="3777622"/>
          </a:xfrm>
        </p:spPr>
        <p:txBody>
          <a:bodyPr>
            <a:normAutofit/>
          </a:bodyPr>
          <a:lstStyle/>
          <a:p>
            <a:r>
              <a:rPr lang="pt-BR" sz="2000" dirty="0"/>
              <a:t>Opinião especializada</a:t>
            </a:r>
          </a:p>
          <a:p>
            <a:pPr>
              <a:buFont typeface="Wingdings" panose="05000000000000000000" pitchFamily="2" charset="2"/>
              <a:buChar char="ü"/>
            </a:pPr>
            <a:r>
              <a:rPr lang="pt-BR" sz="2000" dirty="0"/>
              <a:t>A opinião especializada é a ferramenta e técnica mais usada pelos processos do Guia PMBOK®.</a:t>
            </a:r>
          </a:p>
          <a:p>
            <a:r>
              <a:rPr lang="pt-BR" sz="2000" dirty="0"/>
              <a:t>Análise de alternativas</a:t>
            </a:r>
          </a:p>
          <a:p>
            <a:pPr>
              <a:buFont typeface="Wingdings" panose="05000000000000000000" pitchFamily="2" charset="2"/>
              <a:buChar char="ü"/>
            </a:pPr>
            <a:r>
              <a:rPr lang="pt-BR" sz="2000" dirty="0"/>
              <a:t>O gerente de projetos deve analisar todas as diferentes alternativas para executar as atividades do projeto.</a:t>
            </a:r>
          </a:p>
          <a:p>
            <a:r>
              <a:rPr lang="pt-BR" sz="2000" dirty="0"/>
              <a:t>Dados publicados para auxílio a estimativas</a:t>
            </a:r>
          </a:p>
          <a:p>
            <a:pPr>
              <a:buFont typeface="Wingdings" panose="05000000000000000000" pitchFamily="2" charset="2"/>
              <a:buChar char="ü"/>
            </a:pPr>
            <a:r>
              <a:rPr lang="pt-BR" sz="2000" dirty="0"/>
              <a:t>Os dados para auxiliar nas estimativas dos projetos são publicados na Internet e/ou revistas/publicações especializadas e podem agilizar e aumentar a precisão das estimativas através de analogias.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34</a:t>
            </a:fld>
            <a:endParaRPr lang="pt-BR"/>
          </a:p>
        </p:txBody>
      </p:sp>
    </p:spTree>
    <p:extLst>
      <p:ext uri="{BB962C8B-B14F-4D97-AF65-F5344CB8AC3E}">
        <p14:creationId xmlns:p14="http://schemas.microsoft.com/office/powerpoint/2010/main" val="236174179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recursos das atividades: ferramentas e técnicas</a:t>
            </a:r>
          </a:p>
        </p:txBody>
      </p:sp>
      <p:sp>
        <p:nvSpPr>
          <p:cNvPr id="3" name="Espaço Reservado para Conteúdo 2"/>
          <p:cNvSpPr>
            <a:spLocks noGrp="1"/>
          </p:cNvSpPr>
          <p:nvPr>
            <p:ph idx="1"/>
          </p:nvPr>
        </p:nvSpPr>
        <p:spPr/>
        <p:txBody>
          <a:bodyPr>
            <a:normAutofit/>
          </a:bodyPr>
          <a:lstStyle/>
          <a:p>
            <a:r>
              <a:rPr lang="pt-BR" sz="2400" dirty="0"/>
              <a:t>Estimativa “</a:t>
            </a:r>
            <a:r>
              <a:rPr lang="pt-BR" sz="2400" dirty="0" err="1"/>
              <a:t>bottom-up</a:t>
            </a:r>
            <a:r>
              <a:rPr lang="pt-BR" sz="2400" dirty="0"/>
              <a:t>” </a:t>
            </a:r>
          </a:p>
          <a:p>
            <a:pPr>
              <a:buFont typeface="Wingdings" panose="05000000000000000000" pitchFamily="2" charset="2"/>
              <a:buChar char="ü"/>
            </a:pPr>
            <a:r>
              <a:rPr lang="pt-BR" sz="2400" dirty="0"/>
              <a:t>Você decompõe seus pacotes de trabalho em atividades menores, até detalhar suficientemente para estimar de forma precisa a atividade.</a:t>
            </a:r>
          </a:p>
          <a:p>
            <a:r>
              <a:rPr lang="pt-BR" sz="2400" dirty="0"/>
              <a:t>Software de gerenciamento de projetos </a:t>
            </a:r>
          </a:p>
          <a:p>
            <a:pPr>
              <a:buFont typeface="Wingdings" panose="05000000000000000000" pitchFamily="2" charset="2"/>
              <a:buChar char="ü"/>
            </a:pPr>
            <a:r>
              <a:rPr lang="pt-BR" sz="2400" dirty="0"/>
              <a:t>Um software de gerenciamento de projetos, tal como a ferramenta de software de agendamento, tem a capacidade de auxiliar no planejamento, organização e gerenciamento </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35</a:t>
            </a:fld>
            <a:endParaRPr lang="pt-BR"/>
          </a:p>
        </p:txBody>
      </p:sp>
    </p:spTree>
    <p:extLst>
      <p:ext uri="{BB962C8B-B14F-4D97-AF65-F5344CB8AC3E}">
        <p14:creationId xmlns:p14="http://schemas.microsoft.com/office/powerpoint/2010/main" val="74100245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4273" y="624110"/>
            <a:ext cx="9530339" cy="1280890"/>
          </a:xfrm>
        </p:spPr>
        <p:txBody>
          <a:bodyPr/>
          <a:lstStyle/>
          <a:p>
            <a:r>
              <a:rPr lang="pt-BR" dirty="0"/>
              <a:t>Estimar os recursos das atividades: saídas</a:t>
            </a:r>
          </a:p>
        </p:txBody>
      </p:sp>
      <p:sp>
        <p:nvSpPr>
          <p:cNvPr id="3" name="Espaço Reservado para Conteúdo 2"/>
          <p:cNvSpPr>
            <a:spLocks noGrp="1"/>
          </p:cNvSpPr>
          <p:nvPr>
            <p:ph idx="1"/>
          </p:nvPr>
        </p:nvSpPr>
        <p:spPr>
          <a:xfrm>
            <a:off x="935182" y="1198417"/>
            <a:ext cx="10507085" cy="5036127"/>
          </a:xfrm>
        </p:spPr>
        <p:txBody>
          <a:bodyPr>
            <a:noAutofit/>
          </a:bodyPr>
          <a:lstStyle/>
          <a:p>
            <a:r>
              <a:rPr lang="pt-BR" sz="2000" dirty="0"/>
              <a:t>Requisitos de recursos das atividades</a:t>
            </a:r>
          </a:p>
          <a:p>
            <a:pPr>
              <a:buFont typeface="Wingdings" panose="05000000000000000000" pitchFamily="2" charset="2"/>
              <a:buChar char="ü"/>
            </a:pPr>
            <a:r>
              <a:rPr lang="pt-BR" sz="2000" dirty="0"/>
              <a:t>Os requisitos de recursos das atividades identificam os tipos e quantidades de recursos exigidos para cada atividade de um pacote de trabalho. </a:t>
            </a:r>
          </a:p>
          <a:p>
            <a:r>
              <a:rPr lang="pt-BR" sz="2000" dirty="0"/>
              <a:t>Estrutura analítica dos recursos</a:t>
            </a:r>
          </a:p>
          <a:p>
            <a:pPr>
              <a:buFont typeface="Wingdings" panose="05000000000000000000" pitchFamily="2" charset="2"/>
              <a:buChar char="ü"/>
            </a:pPr>
            <a:r>
              <a:rPr lang="pt-BR" sz="2000" dirty="0"/>
              <a:t>Estrutura analítica dos recursos é uma representação hierárquica dos recursos, por categoria e tipo. Exemplos de categorias incluem mão de obra, material, equipamento e suprimentos. </a:t>
            </a:r>
          </a:p>
          <a:p>
            <a:r>
              <a:rPr lang="pt-BR" sz="2000" dirty="0"/>
              <a:t>Atualizações nos documentos do projeto</a:t>
            </a:r>
          </a:p>
          <a:p>
            <a:pPr lvl="0">
              <a:buFont typeface="Wingdings" panose="05000000000000000000" pitchFamily="2" charset="2"/>
              <a:buChar char="ü"/>
            </a:pPr>
            <a:r>
              <a:rPr lang="pt-BR" sz="2000" dirty="0"/>
              <a:t>Documentos do projeto que podem ser atualizados incluem, mas não estão limitados, a:</a:t>
            </a:r>
          </a:p>
          <a:p>
            <a:pPr lvl="0">
              <a:buFont typeface="Wingdings" panose="05000000000000000000" pitchFamily="2" charset="2"/>
              <a:buChar char="ü"/>
            </a:pPr>
            <a:r>
              <a:rPr lang="pt-BR" sz="2000" dirty="0"/>
              <a:t>Lista de atividades, </a:t>
            </a:r>
          </a:p>
          <a:p>
            <a:pPr lvl="0">
              <a:buFont typeface="Wingdings" panose="05000000000000000000" pitchFamily="2" charset="2"/>
              <a:buChar char="ü"/>
            </a:pPr>
            <a:r>
              <a:rPr lang="pt-BR" sz="2000" dirty="0"/>
              <a:t>Atributos das atividades, </a:t>
            </a:r>
          </a:p>
          <a:p>
            <a:pPr>
              <a:buFont typeface="Wingdings" panose="05000000000000000000" pitchFamily="2" charset="2"/>
              <a:buChar char="ü"/>
            </a:pPr>
            <a:r>
              <a:rPr lang="pt-BR" sz="2000" dirty="0"/>
              <a:t>Calendários dos recursos.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36</a:t>
            </a:fld>
            <a:endParaRPr lang="pt-BR"/>
          </a:p>
        </p:txBody>
      </p:sp>
    </p:spTree>
    <p:extLst>
      <p:ext uri="{BB962C8B-B14F-4D97-AF65-F5344CB8AC3E}">
        <p14:creationId xmlns:p14="http://schemas.microsoft.com/office/powerpoint/2010/main" val="180582330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1000"/>
                                        <p:tgtEl>
                                          <p:spTgt spid="3">
                                            <p:txEl>
                                              <p:pRg st="7" end="7"/>
                                            </p:txEl>
                                          </p:spTgt>
                                        </p:tgtEl>
                                      </p:cBhvr>
                                    </p:animEffect>
                                    <p:anim calcmode="lin" valueType="num">
                                      <p:cBhvr>
                                        <p:cTn id="6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fade">
                                      <p:cBhvr>
                                        <p:cTn id="66" dur="1000"/>
                                        <p:tgtEl>
                                          <p:spTgt spid="3">
                                            <p:txEl>
                                              <p:pRg st="8" end="8"/>
                                            </p:txEl>
                                          </p:spTgt>
                                        </p:tgtEl>
                                      </p:cBhvr>
                                    </p:animEffect>
                                    <p:anim calcmode="lin" valueType="num">
                                      <p:cBhvr>
                                        <p:cTn id="6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1205345" y="1330036"/>
            <a:ext cx="10299267" cy="4747440"/>
          </a:xfrm>
        </p:spPr>
        <p:txBody>
          <a:bodyPr/>
          <a:lstStyle/>
          <a:p>
            <a:r>
              <a:rPr lang="pt-BR" sz="2800" dirty="0"/>
              <a:t>É o processo de estimativa do número de períodos de trabalho que serão necessários para terminar as atividades específicas com os recursos estimados.</a:t>
            </a:r>
          </a:p>
          <a:p>
            <a:r>
              <a:rPr lang="pt-BR" sz="2800" dirty="0"/>
              <a:t>Estimar as durações das atividades: entradas</a:t>
            </a:r>
          </a:p>
          <a:p>
            <a:pPr lvl="0">
              <a:lnSpc>
                <a:spcPct val="90000"/>
              </a:lnSpc>
              <a:buFont typeface="Wingdings" panose="05000000000000000000" pitchFamily="2" charset="2"/>
              <a:buChar char="ü"/>
            </a:pPr>
            <a:r>
              <a:rPr lang="pt-BR" sz="2000" dirty="0"/>
              <a:t>Estimar as durações da atividade é o processo de estimativa do número de períodos de trabalho que serão necessários para terminar as atividades específicas com os recursos estimados.</a:t>
            </a:r>
          </a:p>
          <a:p>
            <a:pPr lvl="0">
              <a:lnSpc>
                <a:spcPct val="90000"/>
              </a:lnSpc>
            </a:pPr>
            <a:r>
              <a:rPr lang="pt-BR" sz="2800" dirty="0"/>
              <a:t>Estimativa análoga</a:t>
            </a:r>
          </a:p>
          <a:p>
            <a:pPr>
              <a:lnSpc>
                <a:spcPct val="90000"/>
              </a:lnSpc>
              <a:buFont typeface="Wingdings" panose="05000000000000000000" pitchFamily="2" charset="2"/>
              <a:buChar char="ü"/>
            </a:pPr>
            <a:r>
              <a:rPr lang="pt-BR" sz="2000" dirty="0"/>
              <a:t>A estimativa análoga baseia-se em pacotes de trabalho/atividades similares de projetos anteriores para estimar a duração dos pacotes de trabalho e/ou atividades do seu projeto atual.</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37</a:t>
            </a:fld>
            <a:endParaRPr lang="pt-BR"/>
          </a:p>
        </p:txBody>
      </p:sp>
    </p:spTree>
    <p:extLst>
      <p:ext uri="{BB962C8B-B14F-4D97-AF65-F5344CB8AC3E}">
        <p14:creationId xmlns:p14="http://schemas.microsoft.com/office/powerpoint/2010/main" val="273810260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1246909" y="2133600"/>
            <a:ext cx="10257703" cy="3777622"/>
          </a:xfrm>
        </p:spPr>
        <p:txBody>
          <a:bodyPr/>
          <a:lstStyle/>
          <a:p>
            <a:r>
              <a:rPr lang="pt-BR" sz="3600" dirty="0"/>
              <a:t>Estimativa paramétrica</a:t>
            </a:r>
          </a:p>
          <a:p>
            <a:pPr>
              <a:lnSpc>
                <a:spcPct val="90000"/>
              </a:lnSpc>
              <a:buFont typeface="Wingdings" panose="05000000000000000000" pitchFamily="2" charset="2"/>
              <a:buChar char="ü"/>
            </a:pPr>
            <a:r>
              <a:rPr lang="pt-BR" sz="2800" dirty="0"/>
              <a:t>usa relações estatísticas para estimar custo e duração das atividades com base em dados históricos e parâmetros do projeto.</a:t>
            </a:r>
          </a:p>
          <a:p>
            <a:pPr lvl="0">
              <a:lnSpc>
                <a:spcPct val="90000"/>
              </a:lnSpc>
              <a:buFont typeface="Wingdings" panose="05000000000000000000" pitchFamily="2" charset="2"/>
              <a:buChar char="ü"/>
            </a:pPr>
            <a:r>
              <a:rPr lang="pt-BR" sz="2800" dirty="0"/>
              <a:t>Por exemplo: Historicamente, o pintor X pinta 10m2 de parede/dia, conclui-se que ele pintará 100m2 em 10 dias.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38</a:t>
            </a:fld>
            <a:endParaRPr lang="pt-BR"/>
          </a:p>
        </p:txBody>
      </p:sp>
    </p:spTree>
    <p:extLst>
      <p:ext uri="{BB962C8B-B14F-4D97-AF65-F5344CB8AC3E}">
        <p14:creationId xmlns:p14="http://schemas.microsoft.com/office/powerpoint/2010/main" val="289825081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997527" y="1530927"/>
            <a:ext cx="10507085" cy="4537363"/>
          </a:xfrm>
        </p:spPr>
        <p:txBody>
          <a:bodyPr>
            <a:normAutofit fontScale="92500" lnSpcReduction="10000"/>
          </a:bodyPr>
          <a:lstStyle/>
          <a:p>
            <a:pPr lvl="0">
              <a:lnSpc>
                <a:spcPct val="90000"/>
              </a:lnSpc>
            </a:pPr>
            <a:r>
              <a:rPr lang="pt-BR" sz="2800" dirty="0"/>
              <a:t>Estimativas de três pontos</a:t>
            </a:r>
          </a:p>
          <a:p>
            <a:pPr>
              <a:lnSpc>
                <a:spcPct val="90000"/>
              </a:lnSpc>
              <a:buFont typeface="Wingdings" panose="05000000000000000000" pitchFamily="2" charset="2"/>
              <a:buChar char="ü"/>
            </a:pPr>
            <a:r>
              <a:rPr lang="pt-BR" sz="2000" dirty="0"/>
              <a:t>Ela considera três cenários para estimar o prazo.</a:t>
            </a:r>
          </a:p>
          <a:p>
            <a:pPr>
              <a:lnSpc>
                <a:spcPct val="90000"/>
              </a:lnSpc>
              <a:buFont typeface="Wingdings" panose="05000000000000000000" pitchFamily="2" charset="2"/>
              <a:buChar char="ü"/>
            </a:pPr>
            <a:r>
              <a:rPr lang="pt-BR" sz="2400" dirty="0"/>
              <a:t>cenário otimista (tudo dará certo), qual é o prazo esperado? Prazo otimista (</a:t>
            </a:r>
            <a:r>
              <a:rPr lang="pt-BR" sz="2400" dirty="0" err="1"/>
              <a:t>Po</a:t>
            </a:r>
            <a:r>
              <a:rPr lang="pt-BR" sz="2400" dirty="0"/>
              <a:t>)</a:t>
            </a:r>
          </a:p>
          <a:p>
            <a:pPr>
              <a:lnSpc>
                <a:spcPct val="90000"/>
              </a:lnSpc>
              <a:buFont typeface="Wingdings" panose="05000000000000000000" pitchFamily="2" charset="2"/>
              <a:buChar char="ü"/>
            </a:pPr>
            <a:r>
              <a:rPr lang="pt-BR" sz="2400" dirty="0"/>
              <a:t>cenário pessimista (tudo dará errado), qual é o prazo esperado? Prazo pessimista (Pp)</a:t>
            </a:r>
          </a:p>
          <a:p>
            <a:pPr lvl="0">
              <a:lnSpc>
                <a:spcPct val="90000"/>
              </a:lnSpc>
              <a:buFont typeface="Wingdings" panose="05000000000000000000" pitchFamily="2" charset="2"/>
              <a:buChar char="ü"/>
            </a:pPr>
            <a:r>
              <a:rPr lang="pt-BR" sz="2400" dirty="0"/>
              <a:t>cenário mais provável, qual é o prazo esperado? Prazo mais provável (</a:t>
            </a:r>
            <a:r>
              <a:rPr lang="pt-BR" sz="2400" dirty="0" err="1"/>
              <a:t>Pmp</a:t>
            </a:r>
            <a:r>
              <a:rPr lang="pt-BR" sz="2400" dirty="0"/>
              <a:t>)</a:t>
            </a:r>
          </a:p>
          <a:p>
            <a:pPr lvl="0"/>
            <a:r>
              <a:rPr lang="pt-BR" sz="2400" dirty="0"/>
              <a:t>As fórmulas são: </a:t>
            </a:r>
          </a:p>
          <a:p>
            <a:pPr lvl="0">
              <a:lnSpc>
                <a:spcPct val="90000"/>
              </a:lnSpc>
              <a:buFont typeface="Wingdings" panose="05000000000000000000" pitchFamily="2" charset="2"/>
              <a:buChar char="ü"/>
            </a:pPr>
            <a:r>
              <a:rPr lang="pt-BR" sz="2400" dirty="0"/>
              <a:t> Distribuição triangular. </a:t>
            </a:r>
            <a:r>
              <a:rPr lang="pt-BR" sz="2400" dirty="0" err="1"/>
              <a:t>tE</a:t>
            </a:r>
            <a:r>
              <a:rPr lang="pt-BR" sz="2400" dirty="0"/>
              <a:t> = (</a:t>
            </a:r>
            <a:r>
              <a:rPr lang="pt-BR" sz="2400" dirty="0" err="1"/>
              <a:t>tO</a:t>
            </a:r>
            <a:r>
              <a:rPr lang="pt-BR" sz="2400" dirty="0"/>
              <a:t> + </a:t>
            </a:r>
            <a:r>
              <a:rPr lang="pt-BR" sz="2400" dirty="0" err="1"/>
              <a:t>tM</a:t>
            </a:r>
            <a:r>
              <a:rPr lang="pt-BR" sz="2400" dirty="0"/>
              <a:t> + </a:t>
            </a:r>
            <a:r>
              <a:rPr lang="pt-BR" sz="2400" dirty="0" err="1"/>
              <a:t>tP</a:t>
            </a:r>
            <a:r>
              <a:rPr lang="pt-BR" sz="2400" dirty="0"/>
              <a:t>) / 3 </a:t>
            </a:r>
          </a:p>
          <a:p>
            <a:pPr lvl="0">
              <a:lnSpc>
                <a:spcPct val="90000"/>
              </a:lnSpc>
              <a:buFont typeface="Wingdings" panose="05000000000000000000" pitchFamily="2" charset="2"/>
              <a:buChar char="ü"/>
            </a:pPr>
            <a:r>
              <a:rPr lang="pt-BR" sz="2400" dirty="0"/>
              <a:t> Distribuição Beta (da técnica PERT tradicional). </a:t>
            </a:r>
            <a:r>
              <a:rPr lang="pt-BR" sz="2400" dirty="0" err="1"/>
              <a:t>tE</a:t>
            </a:r>
            <a:r>
              <a:rPr lang="pt-BR" sz="2400" dirty="0"/>
              <a:t> = (</a:t>
            </a:r>
            <a:r>
              <a:rPr lang="pt-BR" sz="2400" dirty="0" err="1"/>
              <a:t>tO</a:t>
            </a:r>
            <a:r>
              <a:rPr lang="pt-BR" sz="2400" dirty="0"/>
              <a:t> + 4tM + </a:t>
            </a:r>
            <a:r>
              <a:rPr lang="pt-BR" sz="2400" dirty="0" err="1"/>
              <a:t>tP</a:t>
            </a:r>
            <a:r>
              <a:rPr lang="pt-BR" sz="2400" dirty="0"/>
              <a:t>) / 6</a:t>
            </a:r>
          </a:p>
          <a:p>
            <a:pPr lvl="0">
              <a:lnSpc>
                <a:spcPct val="90000"/>
              </a:lnSpc>
              <a:buFont typeface="Wingdings" panose="05000000000000000000" pitchFamily="2" charset="2"/>
              <a:buChar char="ü"/>
            </a:pPr>
            <a:r>
              <a:rPr lang="pt-BR" sz="2400" dirty="0"/>
              <a:t>Prazo esperado = (Po+4Pmp+Pp)/6</a:t>
            </a:r>
          </a:p>
          <a:p>
            <a:pPr>
              <a:lnSpc>
                <a:spcPct val="90000"/>
              </a:lnSpc>
              <a:buFont typeface="Wingdings" panose="05000000000000000000" pitchFamily="2" charset="2"/>
              <a:buChar char="ü"/>
            </a:pPr>
            <a:endParaRPr lang="pt-BR" sz="1500"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39</a:t>
            </a:fld>
            <a:endParaRPr lang="pt-BR"/>
          </a:p>
        </p:txBody>
      </p:sp>
    </p:spTree>
    <p:extLst>
      <p:ext uri="{BB962C8B-B14F-4D97-AF65-F5344CB8AC3E}">
        <p14:creationId xmlns:p14="http://schemas.microsoft.com/office/powerpoint/2010/main" val="97183727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Processos e as Fases</a:t>
            </a:r>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8807" y="1677255"/>
            <a:ext cx="8220808" cy="4458553"/>
          </a:xfrm>
        </p:spPr>
      </p:pic>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a:t>
            </a:fld>
            <a:endParaRPr lang="pt-BR"/>
          </a:p>
        </p:txBody>
      </p:sp>
    </p:spTree>
    <p:extLst>
      <p:ext uri="{BB962C8B-B14F-4D97-AF65-F5344CB8AC3E}">
        <p14:creationId xmlns:p14="http://schemas.microsoft.com/office/powerpoint/2010/main" val="232094791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p:txBody>
          <a:bodyPr>
            <a:normAutofit/>
          </a:bodyPr>
          <a:lstStyle/>
          <a:p>
            <a:r>
              <a:rPr lang="pt-BR" sz="2800" dirty="0"/>
              <a:t>Técnicas de tomada de decisão em grupo</a:t>
            </a:r>
          </a:p>
          <a:p>
            <a:pPr>
              <a:lnSpc>
                <a:spcPct val="90000"/>
              </a:lnSpc>
              <a:buFont typeface="Wingdings" panose="05000000000000000000" pitchFamily="2" charset="2"/>
              <a:buChar char="ü"/>
            </a:pPr>
            <a:r>
              <a:rPr lang="pt-BR" sz="2800" dirty="0"/>
              <a:t>Abordagens de equipe, tais como “brainstorming”, técnica Delphi ou técnica de grupo nominal são úteis para o engajamento dos membros da equipe a fim de melhorar a exatidão e o comprometimento com as estimativas emergentes.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40</a:t>
            </a:fld>
            <a:endParaRPr lang="pt-BR"/>
          </a:p>
        </p:txBody>
      </p:sp>
    </p:spTree>
    <p:extLst>
      <p:ext uri="{BB962C8B-B14F-4D97-AF65-F5344CB8AC3E}">
        <p14:creationId xmlns:p14="http://schemas.microsoft.com/office/powerpoint/2010/main" val="135510949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1226127" y="2133600"/>
            <a:ext cx="10278485" cy="3777622"/>
          </a:xfrm>
        </p:spPr>
        <p:txBody>
          <a:bodyPr>
            <a:normAutofit lnSpcReduction="10000"/>
          </a:bodyPr>
          <a:lstStyle/>
          <a:p>
            <a:r>
              <a:rPr lang="pt-BR" sz="2800" dirty="0"/>
              <a:t>Análise de reservas</a:t>
            </a:r>
          </a:p>
          <a:p>
            <a:pPr>
              <a:lnSpc>
                <a:spcPct val="90000"/>
              </a:lnSpc>
              <a:buFont typeface="Wingdings" panose="05000000000000000000" pitchFamily="2" charset="2"/>
              <a:buChar char="ü"/>
            </a:pPr>
            <a:r>
              <a:rPr lang="pt-BR" sz="2800" dirty="0"/>
              <a:t>As estimativas de duração podem incluir reservas para contingências, às vezes chamadas de reservas de tempo ou buffers no cronograma do projeto para considerar as incertezas no cronograma. </a:t>
            </a:r>
          </a:p>
          <a:p>
            <a:pPr>
              <a:lnSpc>
                <a:spcPct val="90000"/>
              </a:lnSpc>
            </a:pPr>
            <a:r>
              <a:rPr lang="pt-BR" sz="2800" dirty="0"/>
              <a:t>Atualizações nos documentos do projeto</a:t>
            </a:r>
          </a:p>
          <a:p>
            <a:pPr lvl="0">
              <a:lnSpc>
                <a:spcPct val="90000"/>
              </a:lnSpc>
              <a:buFont typeface="Wingdings" panose="05000000000000000000" pitchFamily="2" charset="2"/>
              <a:buChar char="ü"/>
            </a:pPr>
            <a:r>
              <a:rPr lang="pt-BR" sz="2800" dirty="0"/>
              <a:t>Os documentos do projeto são referenciados como entrada de dois processos e suas atualizações de praticamente todos processos.</a:t>
            </a:r>
          </a:p>
          <a:p>
            <a:pPr>
              <a:lnSpc>
                <a:spcPct val="90000"/>
              </a:lnSpc>
            </a:pPr>
            <a:endParaRPr lang="pt-BR" sz="2800" dirty="0"/>
          </a:p>
          <a:p>
            <a:pPr>
              <a:lnSpc>
                <a:spcPct val="90000"/>
              </a:lnSpc>
            </a:pPr>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41</a:t>
            </a:fld>
            <a:endParaRPr lang="pt-BR"/>
          </a:p>
        </p:txBody>
      </p:sp>
    </p:spTree>
    <p:extLst>
      <p:ext uri="{BB962C8B-B14F-4D97-AF65-F5344CB8AC3E}">
        <p14:creationId xmlns:p14="http://schemas.microsoft.com/office/powerpoint/2010/main" val="344930057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Desenvolver o cronograma</a:t>
            </a:r>
          </a:p>
        </p:txBody>
      </p:sp>
      <p:sp>
        <p:nvSpPr>
          <p:cNvPr id="3" name="Espaço Reservado para Conteúdo 2"/>
          <p:cNvSpPr>
            <a:spLocks noGrp="1"/>
          </p:cNvSpPr>
          <p:nvPr>
            <p:ph idx="1"/>
          </p:nvPr>
        </p:nvSpPr>
        <p:spPr>
          <a:xfrm>
            <a:off x="1059873" y="1454727"/>
            <a:ext cx="10444739" cy="4456495"/>
          </a:xfrm>
        </p:spPr>
        <p:txBody>
          <a:bodyPr>
            <a:normAutofit lnSpcReduction="10000"/>
          </a:bodyPr>
          <a:lstStyle/>
          <a:p>
            <a:pPr lvl="0"/>
            <a:r>
              <a:rPr lang="pt-BR" sz="2400" dirty="0"/>
              <a:t>Desenvolver o Cronograma é um processo iterativo que envolve analisar a sequência das atividades, sua duração, seus requerimentos de recursos e suas restrições para criar o cronograma do projeto e determinar as datas de início e término de cada atividade.</a:t>
            </a:r>
          </a:p>
          <a:p>
            <a:pPr lvl="0"/>
            <a:r>
              <a:rPr lang="pt-BR" sz="2400" dirty="0"/>
              <a:t>Plano de gerenciamento do cronograma</a:t>
            </a:r>
          </a:p>
          <a:p>
            <a:pPr>
              <a:lnSpc>
                <a:spcPct val="90000"/>
              </a:lnSpc>
              <a:buFont typeface="Wingdings" panose="05000000000000000000" pitchFamily="2" charset="2"/>
              <a:buChar char="ü"/>
            </a:pPr>
            <a:r>
              <a:rPr lang="pt-BR" sz="2400" dirty="0"/>
              <a:t>Segundo o Guia PMBOK®, o plano de gerenciamento do cronograma estabelece os critérios e as atividades para o desenvolvimento e o controle do cronograma do projeto.</a:t>
            </a:r>
          </a:p>
          <a:p>
            <a:pPr>
              <a:lnSpc>
                <a:spcPct val="90000"/>
              </a:lnSpc>
            </a:pPr>
            <a:r>
              <a:rPr lang="pt-BR" sz="2400" dirty="0"/>
              <a:t>Especificação do escopo do projeto</a:t>
            </a:r>
          </a:p>
          <a:p>
            <a:pPr lvl="0">
              <a:lnSpc>
                <a:spcPct val="90000"/>
              </a:lnSpc>
              <a:buFont typeface="Wingdings" panose="05000000000000000000" pitchFamily="2" charset="2"/>
              <a:buChar char="ü"/>
            </a:pPr>
            <a:r>
              <a:rPr lang="pt-BR" sz="2400" dirty="0"/>
              <a:t>Ela é desenvolvida a partir das principais entregas, do termo de abertura, dos requisitos, premissas e restrições.</a:t>
            </a:r>
          </a:p>
          <a:p>
            <a:pPr>
              <a:lnSpc>
                <a:spcPct val="90000"/>
              </a:lnSpc>
            </a:pPr>
            <a:endParaRPr lang="pt-BR" dirty="0"/>
          </a:p>
          <a:p>
            <a:pPr lvl="0"/>
            <a:endParaRPr lang="pt-BR" dirty="0"/>
          </a:p>
          <a:p>
            <a:pPr marL="0" indent="0">
              <a:buNone/>
            </a:pPr>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42</a:t>
            </a:fld>
            <a:endParaRPr lang="pt-BR"/>
          </a:p>
        </p:txBody>
      </p:sp>
    </p:spTree>
    <p:extLst>
      <p:ext uri="{BB962C8B-B14F-4D97-AF65-F5344CB8AC3E}">
        <p14:creationId xmlns:p14="http://schemas.microsoft.com/office/powerpoint/2010/main" val="24511428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Desenvolver o cronograma</a:t>
            </a:r>
          </a:p>
        </p:txBody>
      </p:sp>
      <p:sp>
        <p:nvSpPr>
          <p:cNvPr id="3" name="Espaço Reservado para Conteúdo 2"/>
          <p:cNvSpPr>
            <a:spLocks noGrp="1"/>
          </p:cNvSpPr>
          <p:nvPr>
            <p:ph idx="1"/>
          </p:nvPr>
        </p:nvSpPr>
        <p:spPr>
          <a:xfrm>
            <a:off x="1558636" y="2133600"/>
            <a:ext cx="9945976" cy="3777622"/>
          </a:xfrm>
        </p:spPr>
        <p:txBody>
          <a:bodyPr/>
          <a:lstStyle/>
          <a:p>
            <a:r>
              <a:rPr lang="pt-BR" sz="2800" dirty="0"/>
              <a:t>Registro dos riscos</a:t>
            </a:r>
          </a:p>
          <a:p>
            <a:pPr lvl="0">
              <a:lnSpc>
                <a:spcPct val="90000"/>
              </a:lnSpc>
              <a:buFont typeface="Wingdings" panose="05000000000000000000" pitchFamily="2" charset="2"/>
              <a:buChar char="ü"/>
            </a:pPr>
            <a:r>
              <a:rPr lang="pt-BR" sz="2800" dirty="0"/>
              <a:t>Fundamental registrar os riscos pois, como diria a lei de Murphy, "Se alguma coisa pode dar errado, com certeza dará".</a:t>
            </a:r>
          </a:p>
          <a:p>
            <a:r>
              <a:rPr lang="pt-BR" sz="2800" dirty="0"/>
              <a:t>Designações do pessoal do projeto</a:t>
            </a:r>
          </a:p>
          <a:p>
            <a:pPr>
              <a:lnSpc>
                <a:spcPct val="90000"/>
              </a:lnSpc>
              <a:buFont typeface="Wingdings" panose="05000000000000000000" pitchFamily="2" charset="2"/>
              <a:buChar char="ü"/>
            </a:pPr>
            <a:r>
              <a:rPr lang="pt-BR" sz="2800" dirty="0"/>
              <a:t>Segundo o Guia PMBOK®, o pessoal do projeto estará pronto quando pessoas apropriadas tiverem sido designadas.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43</a:t>
            </a:fld>
            <a:endParaRPr lang="pt-BR"/>
          </a:p>
        </p:txBody>
      </p:sp>
    </p:spTree>
    <p:extLst>
      <p:ext uri="{BB962C8B-B14F-4D97-AF65-F5344CB8AC3E}">
        <p14:creationId xmlns:p14="http://schemas.microsoft.com/office/powerpoint/2010/main" val="354933634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77289" y="399524"/>
            <a:ext cx="8911687" cy="1280890"/>
          </a:xfrm>
        </p:spPr>
        <p:txBody>
          <a:bodyPr/>
          <a:lstStyle/>
          <a:p>
            <a:r>
              <a:rPr lang="pt-BR" dirty="0"/>
              <a:t>Desenvolver o cronograma: ferramentas e técnicas</a:t>
            </a:r>
          </a:p>
        </p:txBody>
      </p:sp>
      <p:sp>
        <p:nvSpPr>
          <p:cNvPr id="3" name="Espaço Reservado para Conteúdo 2"/>
          <p:cNvSpPr>
            <a:spLocks noGrp="1"/>
          </p:cNvSpPr>
          <p:nvPr>
            <p:ph idx="1"/>
          </p:nvPr>
        </p:nvSpPr>
        <p:spPr>
          <a:xfrm>
            <a:off x="789709" y="1579418"/>
            <a:ext cx="10714903" cy="4331804"/>
          </a:xfrm>
        </p:spPr>
        <p:txBody>
          <a:bodyPr>
            <a:noAutofit/>
          </a:bodyPr>
          <a:lstStyle/>
          <a:p>
            <a:r>
              <a:rPr lang="pt-BR" sz="2400" dirty="0"/>
              <a:t>Análise de rede do cronograma</a:t>
            </a:r>
          </a:p>
          <a:p>
            <a:pPr>
              <a:lnSpc>
                <a:spcPct val="90000"/>
              </a:lnSpc>
              <a:buFont typeface="Wingdings" panose="05000000000000000000" pitchFamily="2" charset="2"/>
              <a:buChar char="ü"/>
            </a:pPr>
            <a:r>
              <a:rPr lang="pt-BR" sz="2400" dirty="0"/>
              <a:t>A análise de rede do cronograma é uma técnica que gera o modelo do cronograma do projeto.</a:t>
            </a:r>
          </a:p>
          <a:p>
            <a:pPr>
              <a:lnSpc>
                <a:spcPct val="90000"/>
              </a:lnSpc>
            </a:pPr>
            <a:r>
              <a:rPr lang="pt-BR" sz="2400" dirty="0"/>
              <a:t>Método do caminho crítico</a:t>
            </a:r>
          </a:p>
          <a:p>
            <a:pPr>
              <a:lnSpc>
                <a:spcPct val="90000"/>
              </a:lnSpc>
              <a:buFont typeface="Wingdings" panose="05000000000000000000" pitchFamily="2" charset="2"/>
              <a:buChar char="ü"/>
            </a:pPr>
            <a:r>
              <a:rPr lang="pt-BR" sz="2400" dirty="0"/>
              <a:t>é um método usado para estimar a duração mínima do projeto e determinar o grau de flexibilidade nos caminhos lógicos da rede dentro do modelo do cronograma</a:t>
            </a:r>
          </a:p>
          <a:p>
            <a:pPr>
              <a:lnSpc>
                <a:spcPct val="90000"/>
              </a:lnSpc>
            </a:pPr>
            <a:r>
              <a:rPr lang="pt-BR" sz="2400" dirty="0"/>
              <a:t>Método da corrente crítica</a:t>
            </a:r>
          </a:p>
          <a:p>
            <a:pPr>
              <a:lnSpc>
                <a:spcPct val="90000"/>
              </a:lnSpc>
              <a:buFont typeface="Wingdings" panose="05000000000000000000" pitchFamily="2" charset="2"/>
              <a:buChar char="ü"/>
            </a:pPr>
            <a:r>
              <a:rPr lang="pt-BR" sz="2400" dirty="0"/>
              <a:t>é um método de cronograma que permite que a equipe do projeto crie buffers (reservas) ao longo de qualquer caminho do cronograma para levar em consideração recursos limitados e incertezas do projeto. </a:t>
            </a:r>
          </a:p>
        </p:txBody>
      </p:sp>
      <p:sp>
        <p:nvSpPr>
          <p:cNvPr id="4" name="Espaço Reservado para Rodapé 3"/>
          <p:cNvSpPr>
            <a:spLocks noGrp="1"/>
          </p:cNvSpPr>
          <p:nvPr>
            <p:ph type="ftr" sz="quarter" idx="11"/>
          </p:nvPr>
        </p:nvSpPr>
        <p:spPr>
          <a:xfrm>
            <a:off x="2568431" y="6492875"/>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44</a:t>
            </a:fld>
            <a:endParaRPr lang="pt-BR"/>
          </a:p>
        </p:txBody>
      </p:sp>
    </p:spTree>
    <p:extLst>
      <p:ext uri="{BB962C8B-B14F-4D97-AF65-F5344CB8AC3E}">
        <p14:creationId xmlns:p14="http://schemas.microsoft.com/office/powerpoint/2010/main" val="34443230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Desenvolver o cronograma: ferramentas e técnicas</a:t>
            </a:r>
          </a:p>
        </p:txBody>
      </p:sp>
      <p:sp>
        <p:nvSpPr>
          <p:cNvPr id="3" name="Espaço Reservado para Conteúdo 2"/>
          <p:cNvSpPr>
            <a:spLocks noGrp="1"/>
          </p:cNvSpPr>
          <p:nvPr>
            <p:ph idx="1"/>
          </p:nvPr>
        </p:nvSpPr>
        <p:spPr>
          <a:xfrm>
            <a:off x="1683327" y="2133599"/>
            <a:ext cx="9821285" cy="4329545"/>
          </a:xfrm>
        </p:spPr>
        <p:txBody>
          <a:bodyPr/>
          <a:lstStyle/>
          <a:p>
            <a:r>
              <a:rPr lang="pt-BR" sz="2000" dirty="0"/>
              <a:t>Técnicas de otimização de recursos</a:t>
            </a:r>
          </a:p>
          <a:p>
            <a:pPr lvl="0"/>
            <a:r>
              <a:rPr lang="pt-BR" sz="2000" dirty="0"/>
              <a:t>são usadas para ajustar o cronograma baseando-se na demanda Técnicas de otimização de recursos são usadas para ajustar o cronograma baseando-se na demanda e oferta de recursos.</a:t>
            </a:r>
          </a:p>
          <a:p>
            <a:r>
              <a:rPr lang="pt-BR" sz="2000" dirty="0"/>
              <a:t>Técnicas de criação de modelos</a:t>
            </a:r>
          </a:p>
          <a:p>
            <a:pPr lvl="0">
              <a:lnSpc>
                <a:spcPct val="90000"/>
              </a:lnSpc>
              <a:buFont typeface="Wingdings" panose="05000000000000000000" pitchFamily="2" charset="2"/>
              <a:buChar char="ü"/>
            </a:pPr>
            <a:r>
              <a:rPr lang="pt-BR" sz="2000" dirty="0"/>
              <a:t>são usadas para simular cenários (ameaças ou oportunidades identificadas) e avaliar o impacto das mesmas no cronograma do projeto.</a:t>
            </a:r>
          </a:p>
          <a:p>
            <a:r>
              <a:rPr lang="pt-BR" sz="2000" dirty="0"/>
              <a:t>Antecipações e esperas</a:t>
            </a:r>
          </a:p>
          <a:p>
            <a:pPr>
              <a:lnSpc>
                <a:spcPct val="90000"/>
              </a:lnSpc>
              <a:buFont typeface="Wingdings" panose="05000000000000000000" pitchFamily="2" charset="2"/>
              <a:buChar char="ü"/>
            </a:pPr>
            <a:r>
              <a:rPr lang="pt-BR" sz="2000" dirty="0"/>
              <a:t>são refinamentos aplicados durante a análise da rede para produzir um cronograma viável ajustando o tempo de início das atividades sucessoras.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45</a:t>
            </a:fld>
            <a:endParaRPr lang="pt-BR"/>
          </a:p>
        </p:txBody>
      </p:sp>
    </p:spTree>
    <p:extLst>
      <p:ext uri="{BB962C8B-B14F-4D97-AF65-F5344CB8AC3E}">
        <p14:creationId xmlns:p14="http://schemas.microsoft.com/office/powerpoint/2010/main" val="37830194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8019" y="624110"/>
            <a:ext cx="9696594" cy="1280890"/>
          </a:xfrm>
        </p:spPr>
        <p:txBody>
          <a:bodyPr/>
          <a:lstStyle/>
          <a:p>
            <a:r>
              <a:rPr lang="pt-BR" dirty="0"/>
              <a:t>Desenvolver o cronograma: ferramentas e técnicas</a:t>
            </a:r>
          </a:p>
        </p:txBody>
      </p:sp>
      <p:sp>
        <p:nvSpPr>
          <p:cNvPr id="3" name="Espaço Reservado para Conteúdo 2"/>
          <p:cNvSpPr>
            <a:spLocks noGrp="1"/>
          </p:cNvSpPr>
          <p:nvPr>
            <p:ph idx="1"/>
          </p:nvPr>
        </p:nvSpPr>
        <p:spPr>
          <a:xfrm>
            <a:off x="1039091" y="2133600"/>
            <a:ext cx="10465521" cy="3777622"/>
          </a:xfrm>
        </p:spPr>
        <p:txBody>
          <a:bodyPr>
            <a:normAutofit fontScale="92500" lnSpcReduction="10000"/>
          </a:bodyPr>
          <a:lstStyle/>
          <a:p>
            <a:r>
              <a:rPr lang="pt-BR" sz="2400" dirty="0"/>
              <a:t>Compressão de cronograma</a:t>
            </a:r>
          </a:p>
          <a:p>
            <a:pPr>
              <a:lnSpc>
                <a:spcPct val="90000"/>
              </a:lnSpc>
              <a:buFont typeface="Wingdings" panose="05000000000000000000" pitchFamily="2" charset="2"/>
              <a:buChar char="ü"/>
            </a:pPr>
            <a:r>
              <a:rPr lang="pt-BR" sz="2400" dirty="0"/>
              <a:t>A compressão de cronograma consiste em reduzir a duração do projeto mantendo o escopo do projeto.</a:t>
            </a:r>
          </a:p>
          <a:p>
            <a:pPr lvl="0"/>
            <a:r>
              <a:rPr lang="pt-BR" sz="2400" dirty="0"/>
              <a:t>As técnicas mais conhecidas são:</a:t>
            </a:r>
          </a:p>
          <a:p>
            <a:pPr lvl="0">
              <a:lnSpc>
                <a:spcPct val="90000"/>
              </a:lnSpc>
              <a:buFont typeface="Wingdings" panose="05000000000000000000" pitchFamily="2" charset="2"/>
              <a:buChar char="ü"/>
            </a:pPr>
            <a:r>
              <a:rPr lang="pt-BR" sz="2400" dirty="0"/>
              <a:t>Compressão ou mais conhecida pelo termo em inglês, </a:t>
            </a:r>
            <a:r>
              <a:rPr lang="pt-BR" sz="2400" dirty="0" err="1"/>
              <a:t>Crashing</a:t>
            </a:r>
            <a:r>
              <a:rPr lang="pt-BR" sz="2400" dirty="0"/>
              <a:t>:  Inclusão de recursos adicionais como aprovação de horas extras, pagamento para a aceleração da entrega das atividades no caminho crítico. Aumentar o risco e custo;</a:t>
            </a:r>
          </a:p>
          <a:p>
            <a:pPr lvl="0">
              <a:lnSpc>
                <a:spcPct val="90000"/>
              </a:lnSpc>
              <a:buFont typeface="Wingdings" panose="05000000000000000000" pitchFamily="2" charset="2"/>
              <a:buChar char="ü"/>
            </a:pPr>
            <a:r>
              <a:rPr lang="pt-BR" sz="2400" dirty="0"/>
              <a:t>Paralelismo ou </a:t>
            </a:r>
            <a:r>
              <a:rPr lang="pt-BR" sz="2400" dirty="0" err="1"/>
              <a:t>Fasttrack</a:t>
            </a:r>
            <a:r>
              <a:rPr lang="pt-BR" sz="2400" dirty="0"/>
              <a:t>: Atividades normalmente executadas sequencialmente são executadas em paralelo. Aumenta o risco e retrabalho.</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46</a:t>
            </a:fld>
            <a:endParaRPr lang="pt-BR"/>
          </a:p>
        </p:txBody>
      </p:sp>
    </p:spTree>
    <p:extLst>
      <p:ext uri="{BB962C8B-B14F-4D97-AF65-F5344CB8AC3E}">
        <p14:creationId xmlns:p14="http://schemas.microsoft.com/office/powerpoint/2010/main" val="163701566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Cronograma do projeto</a:t>
            </a:r>
          </a:p>
        </p:txBody>
      </p:sp>
      <p:sp>
        <p:nvSpPr>
          <p:cNvPr id="3" name="Marcador de Posição de Conteúdo 2"/>
          <p:cNvSpPr>
            <a:spLocks noGrp="1"/>
          </p:cNvSpPr>
          <p:nvPr>
            <p:ph idx="1"/>
          </p:nvPr>
        </p:nvSpPr>
        <p:spPr>
          <a:xfrm>
            <a:off x="1612465" y="1385454"/>
            <a:ext cx="10253953" cy="4537363"/>
          </a:xfrm>
        </p:spPr>
        <p:txBody>
          <a:bodyPr>
            <a:noAutofit/>
          </a:bodyPr>
          <a:lstStyle/>
          <a:p>
            <a:r>
              <a:rPr lang="pt-BR" sz="2800" dirty="0"/>
              <a:t>O cronograma do projeto inclui pelo menos uma data de início e de término planejadas para cada atividade.</a:t>
            </a:r>
          </a:p>
          <a:p>
            <a:r>
              <a:rPr lang="pt-BR" sz="2800" dirty="0"/>
              <a:t>O cronograma do projeto pode ser apresentado num formato resumido, algumas vezes chamado de cronograma mestre ou cronograma de marcos, ou apresentado detalhadamente. Embora um modelo do cronograma de projeto possa ser apresentado em formato tabular, ele é com mais frequência apresentado graficamente, usando-se um ou mais dos seguinte formatos, que são classificados como apresentações:</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47</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73652979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Rodrigo Orlando	</a:t>
            </a:r>
          </a:p>
        </p:txBody>
      </p:sp>
      <p:sp>
        <p:nvSpPr>
          <p:cNvPr id="3" name="Marcador de Posição de Conteúdo 2"/>
          <p:cNvSpPr>
            <a:spLocks noGrp="1"/>
          </p:cNvSpPr>
          <p:nvPr>
            <p:ph type="subTitle" idx="1"/>
          </p:nvPr>
        </p:nvSpPr>
        <p:spPr/>
        <p:txBody>
          <a:bodyPr/>
          <a:lstStyle/>
          <a:p>
            <a:r>
              <a:rPr lang="pt-BR" dirty="0"/>
              <a:t>Desenvolver o cronograma: saidas.</a:t>
            </a:r>
          </a:p>
          <a:p>
            <a:pPr>
              <a:buNone/>
            </a:pPr>
            <a:endParaRPr lang="pt-BR" dirty="0"/>
          </a:p>
        </p:txBody>
      </p:sp>
    </p:spTree>
    <p:extLst>
      <p:ext uri="{BB962C8B-B14F-4D97-AF65-F5344CB8AC3E}">
        <p14:creationId xmlns:p14="http://schemas.microsoft.com/office/powerpoint/2010/main" val="1229110172"/>
      </p:ext>
    </p:extLst>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Linha de base do cronograma</a:t>
            </a:r>
            <a:endParaRPr lang="pt-BR" dirty="0"/>
          </a:p>
        </p:txBody>
      </p:sp>
      <p:sp>
        <p:nvSpPr>
          <p:cNvPr id="3" name="Marcador de Posição de Conteúdo 2"/>
          <p:cNvSpPr>
            <a:spLocks noGrp="1"/>
          </p:cNvSpPr>
          <p:nvPr>
            <p:ph idx="1"/>
          </p:nvPr>
        </p:nvSpPr>
        <p:spPr/>
        <p:txBody>
          <a:bodyPr>
            <a:normAutofit/>
          </a:bodyPr>
          <a:lstStyle/>
          <a:p>
            <a:pPr marL="0" indent="0" algn="just">
              <a:buNone/>
              <a:tabLst>
                <a:tab pos="0" algn="l"/>
              </a:tabLst>
            </a:pPr>
            <a:r>
              <a:rPr lang="pt-BR" sz="2400" dirty="0"/>
              <a:t>É a versão aprovada de um modelo de cronograma que pode ser mudado somente mediante procedimentos de controle formais, e é usada como uma base para comparação com os resultados reais. É aceita e aprovada pelas partes interessadas apropriadas como a linha de base do cronograma com datas de início e datas de término da linha de base. Durante o monitoramento e controle, as datas aprovadas da linha de base são comparadas com as datas reais de início e fim para determinar a ocorrência de variações.</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49</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9698407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Processos</a:t>
            </a:r>
          </a:p>
        </p:txBody>
      </p:sp>
      <p:sp>
        <p:nvSpPr>
          <p:cNvPr id="3" name="Espaço Reservado para Conteúdo 2"/>
          <p:cNvSpPr>
            <a:spLocks noGrp="1"/>
          </p:cNvSpPr>
          <p:nvPr>
            <p:ph idx="1"/>
          </p:nvPr>
        </p:nvSpPr>
        <p:spPr>
          <a:xfrm>
            <a:off x="2119745" y="1433945"/>
            <a:ext cx="9384867" cy="4477277"/>
          </a:xfrm>
        </p:spPr>
        <p:txBody>
          <a:bodyPr>
            <a:normAutofit fontScale="92500" lnSpcReduction="20000"/>
          </a:bodyPr>
          <a:lstStyle/>
          <a:p>
            <a:r>
              <a:rPr lang="pt-BR" sz="2400" b="1" dirty="0"/>
              <a:t>Planejar o gerenciamento do cronograma</a:t>
            </a:r>
            <a:r>
              <a:rPr lang="pt-BR" sz="2400" dirty="0"/>
              <a:t> O processo de estabelecer as políticas, o procedimentos e a documentação para o planejamento, desenvolvimento, gerenciamento, execução e controle do cronograma do projeto.</a:t>
            </a:r>
          </a:p>
          <a:p>
            <a:r>
              <a:rPr lang="pt-BR" sz="2400" b="1" dirty="0"/>
              <a:t>Definir as atividades</a:t>
            </a:r>
            <a:r>
              <a:rPr lang="pt-BR" sz="2400" dirty="0"/>
              <a:t>—O processo de identificação e documentação das ações específicas a serem realizadas para produzir as entregas do projeto.</a:t>
            </a:r>
          </a:p>
          <a:p>
            <a:r>
              <a:rPr lang="pt-BR" sz="2400" b="1" dirty="0"/>
              <a:t>Sequenciar as atividades</a:t>
            </a:r>
            <a:r>
              <a:rPr lang="pt-BR" sz="2400" dirty="0"/>
              <a:t>—O processo de identificação e documentação dos relacionamentos entre as atividades do projeto.</a:t>
            </a:r>
          </a:p>
          <a:p>
            <a:r>
              <a:rPr lang="pt-BR" sz="2400" b="1" dirty="0"/>
              <a:t>Estimar os recursos das atividades</a:t>
            </a:r>
            <a:r>
              <a:rPr lang="pt-BR" sz="2400" dirty="0"/>
              <a:t>—O processo de estimativa dos tipos e quantidades de material, recursos humanos, equipamentos ou suprimentos que serão necessários para realizar cada atividade.</a:t>
            </a:r>
          </a:p>
          <a:p>
            <a:pPr marL="0" indent="0">
              <a:buNone/>
            </a:pPr>
            <a:endParaRPr lang="pt-BR" dirty="0"/>
          </a:p>
          <a:p>
            <a:endParaRPr lang="pt-BR"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5</a:t>
            </a:fld>
            <a:endParaRPr lang="pt-BR"/>
          </a:p>
        </p:txBody>
      </p:sp>
    </p:spTree>
    <p:extLst>
      <p:ext uri="{BB962C8B-B14F-4D97-AF65-F5344CB8AC3E}">
        <p14:creationId xmlns:p14="http://schemas.microsoft.com/office/powerpoint/2010/main" val="406894925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Gráficos de barras</a:t>
            </a:r>
            <a:endParaRPr lang="pt-BR" dirty="0"/>
          </a:p>
        </p:txBody>
      </p:sp>
      <p:sp>
        <p:nvSpPr>
          <p:cNvPr id="3" name="Marcador de Posição de Conteúdo 2"/>
          <p:cNvSpPr>
            <a:spLocks noGrp="1"/>
          </p:cNvSpPr>
          <p:nvPr>
            <p:ph idx="1"/>
          </p:nvPr>
        </p:nvSpPr>
        <p:spPr/>
        <p:txBody>
          <a:bodyPr>
            <a:normAutofit/>
          </a:bodyPr>
          <a:lstStyle/>
          <a:p>
            <a:r>
              <a:rPr lang="pt-BR" sz="2800" dirty="0"/>
              <a:t>representam as informações do cronograma em que as atividades são listadas no eixo vertical, as datas são mostradas no eixo horizontal, e as durações das atividades aparecem como barras horizontais posicionadas de acordo com as datas de início e término.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50</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96182367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Gráficos de marcos</a:t>
            </a:r>
            <a:endParaRPr lang="pt-BR" dirty="0"/>
          </a:p>
        </p:txBody>
      </p:sp>
      <p:sp>
        <p:nvSpPr>
          <p:cNvPr id="3" name="Marcador de Posição de Conteúdo 2"/>
          <p:cNvSpPr>
            <a:spLocks noGrp="1"/>
          </p:cNvSpPr>
          <p:nvPr>
            <p:ph idx="1"/>
          </p:nvPr>
        </p:nvSpPr>
        <p:spPr/>
        <p:txBody>
          <a:bodyPr>
            <a:normAutofit/>
          </a:bodyPr>
          <a:lstStyle/>
          <a:p>
            <a:r>
              <a:rPr lang="pt-BR" sz="3200" dirty="0"/>
              <a:t>Esses gráficos assemelham-se aos gráficos de barras, porém identificam somente o início ou término agendado para as entregas mais importantes e interfaces externas chaves</a:t>
            </a:r>
            <a:r>
              <a:rPr lang="pt-BR" sz="2000" dirty="0"/>
              <a:t>.</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51</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531375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Diagramas de rede do cronograma do projeto</a:t>
            </a:r>
            <a:endParaRPr lang="pt-BR" dirty="0"/>
          </a:p>
        </p:txBody>
      </p:sp>
      <p:sp>
        <p:nvSpPr>
          <p:cNvPr id="3" name="Marcador de Posição de Conteúdo 2"/>
          <p:cNvSpPr>
            <a:spLocks noGrp="1"/>
          </p:cNvSpPr>
          <p:nvPr>
            <p:ph idx="1"/>
          </p:nvPr>
        </p:nvSpPr>
        <p:spPr/>
        <p:txBody>
          <a:bodyPr>
            <a:normAutofit/>
          </a:bodyPr>
          <a:lstStyle/>
          <a:p>
            <a:r>
              <a:rPr lang="pt-BR" sz="2800" dirty="0"/>
              <a:t>Esses diagramas são geralmente apresentados no formato de diagrama de atividade no nó mostrando atividades e relações sem uma escala de tempo, às vezes chamados de diagrama de lógica pura ou no formato de diagrama de rede do cronograma com escala de tempo, às vezes chamado de gráfico de barras lógico,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52</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1037714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Exemplos de apresentações do cronograma do projeto</a:t>
            </a:r>
            <a:endParaRPr lang="pt-BR" dirty="0"/>
          </a:p>
        </p:txBody>
      </p:sp>
      <p:grpSp>
        <p:nvGrpSpPr>
          <p:cNvPr id="7" name="Grupo 6"/>
          <p:cNvGrpSpPr/>
          <p:nvPr/>
        </p:nvGrpSpPr>
        <p:grpSpPr>
          <a:xfrm>
            <a:off x="315310" y="1781516"/>
            <a:ext cx="11561380" cy="4114800"/>
            <a:chOff x="601296" y="1623849"/>
            <a:chExt cx="10989408" cy="3673365"/>
          </a:xfrm>
        </p:grpSpPr>
        <p:pic>
          <p:nvPicPr>
            <p:cNvPr id="1026" name="Picture 2"/>
            <p:cNvPicPr>
              <a:picLocks noChangeAspect="1" noChangeArrowheads="1"/>
            </p:cNvPicPr>
            <p:nvPr/>
          </p:nvPicPr>
          <p:blipFill>
            <a:blip r:embed="rId2"/>
            <a:srcRect/>
            <a:stretch>
              <a:fillRect/>
            </a:stretch>
          </p:blipFill>
          <p:spPr bwMode="auto">
            <a:xfrm>
              <a:off x="601296" y="1623849"/>
              <a:ext cx="10989408" cy="3610304"/>
            </a:xfrm>
            <a:prstGeom prst="rect">
              <a:avLst/>
            </a:prstGeom>
            <a:noFill/>
            <a:ln w="9525">
              <a:noFill/>
              <a:miter lim="800000"/>
              <a:headEnd/>
              <a:tailEnd/>
            </a:ln>
            <a:effectLst/>
          </p:spPr>
        </p:pic>
        <p:sp>
          <p:nvSpPr>
            <p:cNvPr id="5" name="Rectângulo 4"/>
            <p:cNvSpPr/>
            <p:nvPr/>
          </p:nvSpPr>
          <p:spPr>
            <a:xfrm>
              <a:off x="677917" y="5092262"/>
              <a:ext cx="5249917" cy="204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53</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3903600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grpSp>
        <p:nvGrpSpPr>
          <p:cNvPr id="6" name="Grupo 5"/>
          <p:cNvGrpSpPr/>
          <p:nvPr/>
        </p:nvGrpSpPr>
        <p:grpSpPr>
          <a:xfrm>
            <a:off x="405490" y="1702676"/>
            <a:ext cx="11381022" cy="3405352"/>
            <a:chOff x="405490" y="1702676"/>
            <a:chExt cx="11381022" cy="3405352"/>
          </a:xfrm>
        </p:grpSpPr>
        <p:pic>
          <p:nvPicPr>
            <p:cNvPr id="2050" name="Picture 2"/>
            <p:cNvPicPr>
              <a:picLocks noChangeAspect="1" noChangeArrowheads="1"/>
            </p:cNvPicPr>
            <p:nvPr/>
          </p:nvPicPr>
          <p:blipFill>
            <a:blip r:embed="rId2"/>
            <a:srcRect/>
            <a:stretch>
              <a:fillRect/>
            </a:stretch>
          </p:blipFill>
          <p:spPr bwMode="auto">
            <a:xfrm>
              <a:off x="405490" y="1765738"/>
              <a:ext cx="11381022" cy="3326524"/>
            </a:xfrm>
            <a:prstGeom prst="rect">
              <a:avLst/>
            </a:prstGeom>
            <a:noFill/>
            <a:ln w="9525">
              <a:noFill/>
              <a:miter lim="800000"/>
              <a:headEnd/>
              <a:tailEnd/>
            </a:ln>
            <a:effectLst/>
          </p:spPr>
        </p:pic>
        <p:sp>
          <p:nvSpPr>
            <p:cNvPr id="4" name="Rectângulo 3"/>
            <p:cNvSpPr/>
            <p:nvPr/>
          </p:nvSpPr>
          <p:spPr>
            <a:xfrm>
              <a:off x="441434" y="4934607"/>
              <a:ext cx="5502166" cy="173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ângulo 4"/>
            <p:cNvSpPr/>
            <p:nvPr/>
          </p:nvSpPr>
          <p:spPr>
            <a:xfrm>
              <a:off x="5975130" y="1702676"/>
              <a:ext cx="5502166" cy="173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8" name="Marcador de Posição do Número do Diapositivo 7"/>
          <p:cNvSpPr>
            <a:spLocks noGrp="1"/>
          </p:cNvSpPr>
          <p:nvPr>
            <p:ph type="sldNum" sz="quarter" idx="12"/>
          </p:nvPr>
        </p:nvSpPr>
        <p:spPr/>
        <p:txBody>
          <a:bodyPr/>
          <a:lstStyle/>
          <a:p>
            <a:fld id="{E00582C5-1892-4DFB-94B5-D9561028E520}" type="slidenum">
              <a:rPr lang="pt-BR" smtClean="0"/>
              <a:pPr/>
              <a:t>54</a:t>
            </a:fld>
            <a:endParaRPr lang="pt-BR"/>
          </a:p>
        </p:txBody>
      </p:sp>
      <p:sp>
        <p:nvSpPr>
          <p:cNvPr id="9" name="Marcador de Posição do Rodapé 8"/>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1303387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1466193" y="0"/>
            <a:ext cx="9259614" cy="6858000"/>
            <a:chOff x="2044538" y="0"/>
            <a:chExt cx="8102924" cy="6858000"/>
          </a:xfrm>
        </p:grpSpPr>
        <p:pic>
          <p:nvPicPr>
            <p:cNvPr id="3074" name="Picture 2"/>
            <p:cNvPicPr>
              <a:picLocks noChangeAspect="1" noChangeArrowheads="1"/>
            </p:cNvPicPr>
            <p:nvPr/>
          </p:nvPicPr>
          <p:blipFill>
            <a:blip r:embed="rId2"/>
            <a:srcRect/>
            <a:stretch>
              <a:fillRect/>
            </a:stretch>
          </p:blipFill>
          <p:spPr bwMode="auto">
            <a:xfrm>
              <a:off x="2044538" y="0"/>
              <a:ext cx="8102924" cy="6858000"/>
            </a:xfrm>
            <a:prstGeom prst="rect">
              <a:avLst/>
            </a:prstGeom>
            <a:noFill/>
            <a:ln w="9525">
              <a:noFill/>
              <a:miter lim="800000"/>
              <a:headEnd/>
              <a:tailEnd/>
            </a:ln>
            <a:effectLst/>
          </p:spPr>
        </p:pic>
        <p:sp>
          <p:nvSpPr>
            <p:cNvPr id="4" name="Rectângulo 3"/>
            <p:cNvSpPr/>
            <p:nvPr/>
          </p:nvSpPr>
          <p:spPr>
            <a:xfrm>
              <a:off x="7882759" y="0"/>
              <a:ext cx="1986455" cy="236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55</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65231367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a:t>Dados do cronograma</a:t>
            </a:r>
            <a:endParaRPr lang="pt-BR" dirty="0"/>
          </a:p>
        </p:txBody>
      </p:sp>
      <p:sp>
        <p:nvSpPr>
          <p:cNvPr id="4" name="Marcador de Posição de Conteúdo 3"/>
          <p:cNvSpPr>
            <a:spLocks noGrp="1"/>
          </p:cNvSpPr>
          <p:nvPr>
            <p:ph idx="1"/>
          </p:nvPr>
        </p:nvSpPr>
        <p:spPr/>
        <p:txBody>
          <a:bodyPr>
            <a:normAutofit/>
          </a:bodyPr>
          <a:lstStyle/>
          <a:p>
            <a:pPr algn="just"/>
            <a:r>
              <a:rPr lang="pt-BR" sz="2800" dirty="0"/>
              <a:t>incluem pelo menos os marcos do cronograma,  as atividades do cronograma, os atributos das atividades e a documentação de todas as premissas e restrições identificadas. A quantidade de dados adicionais varia de acordo com a área de aplicação.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56</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781379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Marcador de Posição de Conteúdo 2"/>
          <p:cNvSpPr>
            <a:spLocks noGrp="1"/>
          </p:cNvSpPr>
          <p:nvPr>
            <p:ph idx="1"/>
          </p:nvPr>
        </p:nvSpPr>
        <p:spPr>
          <a:xfrm>
            <a:off x="1135117" y="2133600"/>
            <a:ext cx="10369495" cy="3777622"/>
          </a:xfrm>
        </p:spPr>
        <p:txBody>
          <a:bodyPr>
            <a:noAutofit/>
          </a:bodyPr>
          <a:lstStyle/>
          <a:p>
            <a:r>
              <a:rPr lang="pt-BR" sz="2800" dirty="0"/>
              <a:t>Requisitos de recursos por período de tempo, muitas vezes na forma de um histograma de recursos;</a:t>
            </a:r>
          </a:p>
          <a:p>
            <a:r>
              <a:rPr lang="pt-BR" sz="2800" dirty="0"/>
              <a:t>Cronogramas alternativos, tais como melhor ou pior caso, não nivelado por recurso ou nivelado por recurso, com ou sem datas impostas</a:t>
            </a:r>
          </a:p>
          <a:p>
            <a:r>
              <a:rPr lang="pt-BR" sz="2800" dirty="0"/>
              <a:t> Alocação de reservas para contingências. </a:t>
            </a:r>
          </a:p>
          <a:p>
            <a:pPr marL="0" indent="0">
              <a:buNone/>
            </a:pPr>
            <a:r>
              <a:rPr lang="pt-BR" sz="2800" dirty="0"/>
              <a:t>Os dados do cronograma também podem incluir itens com histogramas de recursos, projeções de fluxo de caixa e cronogramas de pedidos e entregas.</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57</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9954345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Calendários do projeto</a:t>
            </a:r>
            <a:endParaRPr lang="pt-BR" dirty="0"/>
          </a:p>
        </p:txBody>
      </p:sp>
      <p:sp>
        <p:nvSpPr>
          <p:cNvPr id="3" name="Marcador de Posição de Conteúdo 2"/>
          <p:cNvSpPr>
            <a:spLocks noGrp="1"/>
          </p:cNvSpPr>
          <p:nvPr>
            <p:ph idx="1"/>
          </p:nvPr>
        </p:nvSpPr>
        <p:spPr>
          <a:xfrm>
            <a:off x="2065283" y="2133600"/>
            <a:ext cx="9439329" cy="3777622"/>
          </a:xfrm>
        </p:spPr>
        <p:txBody>
          <a:bodyPr/>
          <a:lstStyle/>
          <a:p>
            <a:r>
              <a:rPr lang="pt-BR" sz="2800" dirty="0"/>
              <a:t>O</a:t>
            </a:r>
            <a:r>
              <a:rPr lang="pt-BR" dirty="0"/>
              <a:t> </a:t>
            </a:r>
            <a:r>
              <a:rPr lang="pt-BR" sz="2800" dirty="0"/>
              <a:t>calendário do projeto identifica os dias úteis e os turnos disponíveis para as atividades agendadas. Um modelo de cronograma pode exigir mais de um calendário de projeto para permitir períodos de trabalho diferentes para algumas atividades para calcular o cronograma do projeto. </a:t>
            </a:r>
            <a:r>
              <a:rPr lang="pt-BR" sz="3200" b="1" i="1" dirty="0"/>
              <a:t>Os calendários do projeto podem ser atualizados.</a:t>
            </a:r>
            <a:endParaRPr lang="pt-BR" b="1" i="1" dirty="0"/>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58</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20736293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Atualizações no plano de gerenciamento do projeto</a:t>
            </a:r>
            <a:endParaRPr lang="pt-BR" dirty="0"/>
          </a:p>
        </p:txBody>
      </p:sp>
      <p:sp>
        <p:nvSpPr>
          <p:cNvPr id="3" name="Marcador de Posição de Conteúdo 2"/>
          <p:cNvSpPr>
            <a:spLocks noGrp="1"/>
          </p:cNvSpPr>
          <p:nvPr>
            <p:ph idx="1"/>
          </p:nvPr>
        </p:nvSpPr>
        <p:spPr/>
        <p:txBody>
          <a:bodyPr>
            <a:normAutofit/>
          </a:bodyPr>
          <a:lstStyle/>
          <a:p>
            <a:pPr>
              <a:buNone/>
            </a:pPr>
            <a:r>
              <a:rPr lang="pt-BR" sz="2800" dirty="0"/>
              <a:t>Os elementos do plano de gerenciamento do projeto que podem ser atualizados</a:t>
            </a:r>
          </a:p>
          <a:p>
            <a:r>
              <a:rPr lang="pt-BR" sz="2800" dirty="0"/>
              <a:t> Linha de base do cronograma.</a:t>
            </a:r>
          </a:p>
          <a:p>
            <a:r>
              <a:rPr lang="pt-BR" sz="2800" dirty="0"/>
              <a:t> Plano de gerenciamento do cronograma .</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59</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11198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Processos</a:t>
            </a:r>
          </a:p>
        </p:txBody>
      </p:sp>
      <p:sp>
        <p:nvSpPr>
          <p:cNvPr id="3" name="Espaço Reservado para Conteúdo 2"/>
          <p:cNvSpPr>
            <a:spLocks noGrp="1"/>
          </p:cNvSpPr>
          <p:nvPr>
            <p:ph idx="1"/>
          </p:nvPr>
        </p:nvSpPr>
        <p:spPr>
          <a:xfrm>
            <a:off x="1413164" y="1558636"/>
            <a:ext cx="10091448" cy="4352586"/>
          </a:xfrm>
        </p:spPr>
        <p:txBody>
          <a:bodyPr>
            <a:noAutofit/>
          </a:bodyPr>
          <a:lstStyle/>
          <a:p>
            <a:r>
              <a:rPr lang="pt-BR" sz="2400" b="1" dirty="0"/>
              <a:t>Estimar as durações das atividades</a:t>
            </a:r>
            <a:r>
              <a:rPr lang="pt-BR" sz="2400" dirty="0"/>
              <a:t>—O processo de estimativa do número de períodos de trabalho que serão necessários para terminar atividades específicas com os recursos estimados.</a:t>
            </a:r>
          </a:p>
          <a:p>
            <a:r>
              <a:rPr lang="pt-BR" sz="2400" b="1" dirty="0"/>
              <a:t>Desenvolver o cronograma</a:t>
            </a:r>
            <a:r>
              <a:rPr lang="pt-BR" sz="2400" dirty="0"/>
              <a:t>—O processo de análise das sequências das atividades, suas durações, recursos necessários e restrições do cronograma visando criar o modelo do cronograma do projeto.</a:t>
            </a:r>
          </a:p>
          <a:p>
            <a:r>
              <a:rPr lang="pt-BR" sz="2400" b="1" dirty="0"/>
              <a:t>Controlar o cronograma</a:t>
            </a:r>
            <a:r>
              <a:rPr lang="pt-BR" sz="2400" dirty="0"/>
              <a:t>—O processo de monitoramento do andamento das atividades do projeto para atualização no seu progresso e gerenciamento das mudanças feitas na linha de base do cronograma para realizar o planejado.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6</a:t>
            </a:fld>
            <a:endParaRPr lang="pt-BR"/>
          </a:p>
        </p:txBody>
      </p:sp>
    </p:spTree>
    <p:extLst>
      <p:ext uri="{BB962C8B-B14F-4D97-AF65-F5344CB8AC3E}">
        <p14:creationId xmlns:p14="http://schemas.microsoft.com/office/powerpoint/2010/main" val="14769143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Atualizações nos documentos do projeto</a:t>
            </a:r>
            <a:endParaRPr lang="pt-BR" dirty="0"/>
          </a:p>
        </p:txBody>
      </p:sp>
      <p:sp>
        <p:nvSpPr>
          <p:cNvPr id="3" name="Marcador de Posição de Conteúdo 2"/>
          <p:cNvSpPr>
            <a:spLocks noGrp="1"/>
          </p:cNvSpPr>
          <p:nvPr>
            <p:ph idx="1"/>
          </p:nvPr>
        </p:nvSpPr>
        <p:spPr/>
        <p:txBody>
          <a:bodyPr>
            <a:noAutofit/>
          </a:bodyPr>
          <a:lstStyle/>
          <a:p>
            <a:r>
              <a:rPr lang="pt-BR" sz="2800" b="1" dirty="0"/>
              <a:t>Requisitos de recursos das atividades. </a:t>
            </a:r>
            <a:r>
              <a:rPr lang="pt-BR" sz="2800" dirty="0"/>
              <a:t>O nivelamento dos recursos pode ter um efeito significativo nas estimativas preliminares dos tipos e quantidades de recursos necessários.</a:t>
            </a:r>
          </a:p>
          <a:p>
            <a:r>
              <a:rPr lang="pt-BR" sz="2800" b="1" dirty="0"/>
              <a:t>Atributos das atividades. </a:t>
            </a:r>
            <a:r>
              <a:rPr lang="pt-BR" sz="2800" dirty="0"/>
              <a:t>Os atributos das atividades são atualizados para incluir quaisquer requisitos de recursos revisados ou quaisquer outras revisões geradas pelo processo Desenvolver o cronograma.</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60</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91847318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Atualizações nos documentos do projeto</a:t>
            </a:r>
            <a:endParaRPr lang="pt-BR" dirty="0"/>
          </a:p>
        </p:txBody>
      </p:sp>
      <p:sp>
        <p:nvSpPr>
          <p:cNvPr id="3" name="Marcador de Posição de Conteúdo 2"/>
          <p:cNvSpPr>
            <a:spLocks noGrp="1"/>
          </p:cNvSpPr>
          <p:nvPr>
            <p:ph idx="1"/>
          </p:nvPr>
        </p:nvSpPr>
        <p:spPr/>
        <p:txBody>
          <a:bodyPr>
            <a:normAutofit/>
          </a:bodyPr>
          <a:lstStyle/>
          <a:p>
            <a:r>
              <a:rPr lang="pt-BR" sz="2800" dirty="0"/>
              <a:t>Calendários. O calendário de cada projeto pode consistir de calendários múltiplos, calendários de projeto, calendários de recursos individuais</a:t>
            </a:r>
          </a:p>
          <a:p>
            <a:r>
              <a:rPr lang="pt-BR" sz="2800" dirty="0"/>
              <a:t>Registro dos riscos. O registro dos riscos pode precisar ser atualizado para refletir oportunidades ou ameaças percebidas através das premissas de agendamento.</a:t>
            </a:r>
          </a:p>
        </p:txBody>
      </p:sp>
      <p:sp>
        <p:nvSpPr>
          <p:cNvPr id="4" name="Marcador de Posição do Número do Diapositivo 3"/>
          <p:cNvSpPr>
            <a:spLocks noGrp="1"/>
          </p:cNvSpPr>
          <p:nvPr>
            <p:ph type="sldNum" sz="quarter" idx="12"/>
          </p:nvPr>
        </p:nvSpPr>
        <p:spPr/>
        <p:txBody>
          <a:bodyPr/>
          <a:lstStyle/>
          <a:p>
            <a:fld id="{E00582C5-1892-4DFB-94B5-D9561028E520}" type="slidenum">
              <a:rPr lang="pt-BR" smtClean="0"/>
              <a:pPr/>
              <a:t>61</a:t>
            </a:fld>
            <a:endParaRPr lang="pt-BR"/>
          </a:p>
        </p:txBody>
      </p:sp>
      <p:sp>
        <p:nvSpPr>
          <p:cNvPr id="5" name="Marcador de Posição do Rodapé 4"/>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05231023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Controlar o cronograma</a:t>
            </a:r>
            <a:endParaRPr lang="pt-BR" dirty="0"/>
          </a:p>
        </p:txBody>
      </p:sp>
      <p:sp>
        <p:nvSpPr>
          <p:cNvPr id="3" name="Marcador de Posição de Conteúdo 2"/>
          <p:cNvSpPr>
            <a:spLocks noGrp="1"/>
          </p:cNvSpPr>
          <p:nvPr>
            <p:ph idx="1"/>
          </p:nvPr>
        </p:nvSpPr>
        <p:spPr/>
        <p:txBody>
          <a:bodyPr>
            <a:noAutofit/>
          </a:bodyPr>
          <a:lstStyle/>
          <a:p>
            <a:pPr marL="0" indent="0" algn="just">
              <a:buNone/>
            </a:pPr>
            <a:r>
              <a:rPr lang="pt-BR" sz="2800" dirty="0"/>
              <a:t>Controlar o cronograma é o processo de monitoramento do andamento das atividades do projeto para atualização no seu progresso e gerenciamento das mudanças feitas na linha de base do cronograma para realizar o planejado. O principal benefício deste processo é fornecer os meios de se reconhecer o desvio do planejado e tomar medidas corretivas e preventivas, minimizando assim o risco.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62</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6736323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5214" y="365125"/>
            <a:ext cx="10799380" cy="1325563"/>
          </a:xfrm>
        </p:spPr>
        <p:txBody>
          <a:bodyPr/>
          <a:lstStyle/>
          <a:p>
            <a:pPr algn="ctr"/>
            <a:r>
              <a:rPr lang="pt-BR" dirty="0"/>
              <a:t>Diagrama de fluxo de dados do processo.</a:t>
            </a:r>
          </a:p>
        </p:txBody>
      </p:sp>
      <p:pic>
        <p:nvPicPr>
          <p:cNvPr id="4098" name="Picture 2"/>
          <p:cNvPicPr>
            <a:picLocks noGrp="1" noChangeAspect="1" noChangeArrowheads="1"/>
          </p:cNvPicPr>
          <p:nvPr>
            <p:ph idx="1"/>
          </p:nvPr>
        </p:nvPicPr>
        <p:blipFill>
          <a:blip r:embed="rId2"/>
          <a:srcRect/>
          <a:stretch>
            <a:fillRect/>
          </a:stretch>
        </p:blipFill>
        <p:spPr bwMode="auto">
          <a:xfrm>
            <a:off x="391221" y="1917097"/>
            <a:ext cx="11409558" cy="4168394"/>
          </a:xfrm>
          <a:prstGeom prst="rect">
            <a:avLst/>
          </a:prstGeom>
          <a:noFill/>
          <a:ln w="9525">
            <a:noFill/>
            <a:miter lim="800000"/>
            <a:headEnd/>
            <a:tailEnd/>
          </a:ln>
          <a:effectLst/>
        </p:spPr>
      </p:pic>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63</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65758966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725214" y="1122363"/>
            <a:ext cx="10625958" cy="3179473"/>
          </a:xfrm>
        </p:spPr>
        <p:txBody>
          <a:bodyPr>
            <a:normAutofit/>
          </a:bodyPr>
          <a:lstStyle/>
          <a:p>
            <a:r>
              <a:rPr lang="pt-BR" b="1" dirty="0"/>
              <a:t>Exemplo de controle de cronograma.</a:t>
            </a:r>
            <a:endParaRPr lang="pt-BR" dirty="0"/>
          </a:p>
        </p:txBody>
      </p:sp>
    </p:spTree>
    <p:extLst>
      <p:ext uri="{BB962C8B-B14F-4D97-AF65-F5344CB8AC3E}">
        <p14:creationId xmlns:p14="http://schemas.microsoft.com/office/powerpoint/2010/main" val="2362505915"/>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09448" y="55248"/>
            <a:ext cx="10773104" cy="6747506"/>
          </a:xfrm>
          <a:prstGeom prst="rect">
            <a:avLst/>
          </a:prstGeom>
          <a:noFill/>
          <a:ln w="9525">
            <a:noFill/>
            <a:miter lim="800000"/>
            <a:headEnd/>
            <a:tailEnd/>
          </a:ln>
          <a:effectLst/>
        </p:spPr>
      </p:pic>
      <p:sp>
        <p:nvSpPr>
          <p:cNvPr id="4" name="Marcador de Posição do Número do Diapositivo 3"/>
          <p:cNvSpPr>
            <a:spLocks noGrp="1"/>
          </p:cNvSpPr>
          <p:nvPr>
            <p:ph type="sldNum" sz="quarter" idx="12"/>
          </p:nvPr>
        </p:nvSpPr>
        <p:spPr/>
        <p:txBody>
          <a:bodyPr/>
          <a:lstStyle/>
          <a:p>
            <a:fld id="{E00582C5-1892-4DFB-94B5-D9561028E520}" type="slidenum">
              <a:rPr lang="pt-BR" smtClean="0"/>
              <a:pPr/>
              <a:t>65</a:t>
            </a:fld>
            <a:endParaRPr lang="pt-BR"/>
          </a:p>
        </p:txBody>
      </p:sp>
      <p:sp>
        <p:nvSpPr>
          <p:cNvPr id="5" name="Marcador de Posição do Rodapé 4"/>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1480722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857813"/>
          </a:xfrm>
        </p:spPr>
        <p:txBody>
          <a:bodyPr>
            <a:normAutofit/>
          </a:bodyPr>
          <a:lstStyle/>
          <a:p>
            <a:pPr algn="ctr"/>
            <a:r>
              <a:rPr lang="pt-BR" dirty="0"/>
              <a:t>A atualização no modelo do cronograma requer o conhecimento do desempenho real até a data presente.</a:t>
            </a:r>
          </a:p>
        </p:txBody>
      </p:sp>
      <p:sp>
        <p:nvSpPr>
          <p:cNvPr id="3" name="Marcador de Posição de Conteúdo 2"/>
          <p:cNvSpPr>
            <a:spLocks noGrp="1"/>
          </p:cNvSpPr>
          <p:nvPr>
            <p:ph idx="1"/>
          </p:nvPr>
        </p:nvSpPr>
        <p:spPr>
          <a:xfrm>
            <a:off x="962891" y="2209323"/>
            <a:ext cx="10515600" cy="3323403"/>
          </a:xfrm>
        </p:spPr>
        <p:txBody>
          <a:bodyPr>
            <a:noAutofit/>
          </a:bodyPr>
          <a:lstStyle/>
          <a:p>
            <a:r>
              <a:rPr lang="pt-BR" sz="2800" dirty="0"/>
              <a:t>A determinação da situação atual do cronograma do projeto.</a:t>
            </a:r>
          </a:p>
          <a:p>
            <a:r>
              <a:rPr lang="pt-BR" sz="2800" dirty="0"/>
              <a:t>A influência nos fatores que criam mudanças no cronograma.</a:t>
            </a:r>
          </a:p>
          <a:p>
            <a:r>
              <a:rPr lang="pt-BR" sz="2800" dirty="0"/>
              <a:t>A determinação se houve mudança no cronograma do projeto.</a:t>
            </a:r>
          </a:p>
          <a:p>
            <a:r>
              <a:rPr lang="pt-BR" sz="2800" dirty="0"/>
              <a:t>O gerenciamento das mudanças reais à medida que elas ocorrem.</a:t>
            </a:r>
          </a:p>
        </p:txBody>
      </p:sp>
      <p:sp>
        <p:nvSpPr>
          <p:cNvPr id="4" name="Marcador de Posição do Número do Diapositivo 3"/>
          <p:cNvSpPr>
            <a:spLocks noGrp="1"/>
          </p:cNvSpPr>
          <p:nvPr>
            <p:ph type="sldNum" sz="quarter" idx="12"/>
          </p:nvPr>
        </p:nvSpPr>
        <p:spPr/>
        <p:txBody>
          <a:bodyPr/>
          <a:lstStyle/>
          <a:p>
            <a:fld id="{E00582C5-1892-4DFB-94B5-D9561028E520}" type="slidenum">
              <a:rPr lang="pt-BR" smtClean="0"/>
              <a:pPr/>
              <a:t>66</a:t>
            </a:fld>
            <a:endParaRPr lang="pt-BR"/>
          </a:p>
        </p:txBody>
      </p:sp>
      <p:sp>
        <p:nvSpPr>
          <p:cNvPr id="5" name="Marcador de Posição do Rodapé 4"/>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06548111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pic>
        <p:nvPicPr>
          <p:cNvPr id="8" name="Picture 2"/>
          <p:cNvPicPr>
            <a:picLocks noGrp="1" noChangeAspect="1" noChangeArrowheads="1"/>
          </p:cNvPicPr>
          <p:nvPr>
            <p:ph idx="1"/>
          </p:nvPr>
        </p:nvPicPr>
        <p:blipFill>
          <a:blip r:embed="rId2"/>
          <a:srcRect/>
          <a:stretch>
            <a:fillRect/>
          </a:stretch>
        </p:blipFill>
        <p:spPr bwMode="auto">
          <a:xfrm>
            <a:off x="132305" y="1822504"/>
            <a:ext cx="11927390" cy="4357580"/>
          </a:xfrm>
          <a:prstGeom prst="rect">
            <a:avLst/>
          </a:prstGeom>
          <a:noFill/>
          <a:ln w="9525">
            <a:noFill/>
            <a:miter lim="800000"/>
            <a:headEnd/>
            <a:tailEnd/>
          </a:ln>
          <a:effectLst/>
        </p:spPr>
      </p:pic>
      <p:sp>
        <p:nvSpPr>
          <p:cNvPr id="9" name="Rectângulo arredondado 8"/>
          <p:cNvSpPr/>
          <p:nvPr/>
        </p:nvSpPr>
        <p:spPr>
          <a:xfrm>
            <a:off x="268014" y="1765738"/>
            <a:ext cx="3610303" cy="379949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rot="18197107">
            <a:off x="103271" y="5864464"/>
            <a:ext cx="638686" cy="31258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67</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5955005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buNone/>
            </a:pPr>
            <a:r>
              <a:rPr lang="pt-BR" sz="2800" dirty="0"/>
              <a:t>O plano de gerenciamento do cronograma descreve como o cronograma será gerenciado e controlado. A linha de base do cronograma é usada como uma referência para comparação dos resultados reais para determinar se uma mudança, ação corretiva ou preventiva é necessária.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267604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rcador de Posição do Número do Diapositivo 6"/>
          <p:cNvSpPr>
            <a:spLocks noGrp="1"/>
          </p:cNvSpPr>
          <p:nvPr>
            <p:ph type="sldNum" sz="quarter" idx="12"/>
          </p:nvPr>
        </p:nvSpPr>
        <p:spPr/>
        <p:txBody>
          <a:bodyPr/>
          <a:lstStyle/>
          <a:p>
            <a:fld id="{E00582C5-1892-4DFB-94B5-D9561028E520}" type="slidenum">
              <a:rPr lang="pt-BR" smtClean="0"/>
              <a:pPr/>
              <a:t>68</a:t>
            </a:fld>
            <a:endParaRPr lang="pt-BR"/>
          </a:p>
        </p:txBody>
      </p:sp>
      <p:sp>
        <p:nvSpPr>
          <p:cNvPr id="9" name="Marcador de Posição do Rodapé 8"/>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0931437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 cronograma do projeto refere-se à versão mais recente com anotações indicando atualizações, atividades terminadas e atividades iniciadas até a data dos dados indicada.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330668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69</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7242031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6.1 Planejar o gerenciamento do cronograma</a:t>
            </a:r>
          </a:p>
        </p:txBody>
      </p:sp>
      <p:sp>
        <p:nvSpPr>
          <p:cNvPr id="3" name="Espaço Reservado para Conteúdo 2"/>
          <p:cNvSpPr>
            <a:spLocks noGrp="1"/>
          </p:cNvSpPr>
          <p:nvPr>
            <p:ph idx="1"/>
          </p:nvPr>
        </p:nvSpPr>
        <p:spPr>
          <a:xfrm>
            <a:off x="1808018" y="2133600"/>
            <a:ext cx="9696594" cy="3777622"/>
          </a:xfrm>
        </p:spPr>
        <p:txBody>
          <a:bodyPr>
            <a:normAutofit/>
          </a:bodyPr>
          <a:lstStyle/>
          <a:p>
            <a:r>
              <a:rPr lang="pt-BR" sz="2200" dirty="0"/>
              <a:t>É o processo de estabelecer as políticas, os procedimentos e a documentação para planejamento, desenvolvimento, gerenciamento, execução e controle do cronograma do projeto. </a:t>
            </a:r>
          </a:p>
          <a:p>
            <a:endParaRPr lang="pt-BR" sz="2300"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7</a:t>
            </a:fld>
            <a:endParaRPr lang="pt-B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9" y="3217990"/>
            <a:ext cx="11096112" cy="3100384"/>
          </a:xfrm>
          <a:prstGeom prst="rect">
            <a:avLst/>
          </a:prstGeom>
        </p:spPr>
      </p:pic>
    </p:spTree>
    <p:extLst>
      <p:ext uri="{BB962C8B-B14F-4D97-AF65-F5344CB8AC3E}">
        <p14:creationId xmlns:p14="http://schemas.microsoft.com/office/powerpoint/2010/main" val="349291903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dados de desempenho do trabalho referem-se às informações sobre o progresso do projeto, tais como que atividades foram iniciadas, o seu progresso (por exemplo, a duração real, a duração restante e percentagem física concluída), e que atividades foram concluídas.</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362200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70</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99311873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Um modelo de cronograma pode requerer mais de um calendário de projeto para considerar diferentes períodos de trabalho para algumas atividades para o cálculo das previsões de cronograma.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22111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71</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146936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dados de cronograma serão revisados e atualizados no processo Controlar o cronograma.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52066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72</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580495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ativos de processos organizacionais que influenciam o processo Controlar o cronograma incluem:</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85175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73</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5409050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r>
              <a:rPr lang="pt-BR" sz="2800" dirty="0"/>
              <a:t>Políticas, procedimentos e diretrizes existentes, formais ou informais, relacionadas ao controle do cronograma;</a:t>
            </a:r>
          </a:p>
          <a:p>
            <a:r>
              <a:rPr lang="pt-BR" sz="2800" dirty="0"/>
              <a:t>Ferramentas de controle do cronograma; e</a:t>
            </a:r>
          </a:p>
          <a:p>
            <a:r>
              <a:rPr lang="pt-BR" sz="2800" dirty="0"/>
              <a:t>Métodos de monitoramento e relato a serem utilizados.</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85175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74</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5535279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Controlar o cronograma: ferramentas e técnicas</a:t>
            </a:r>
            <a:endParaRPr lang="pt-BR" dirty="0"/>
          </a:p>
        </p:txBody>
      </p:sp>
      <p:sp>
        <p:nvSpPr>
          <p:cNvPr id="5" name="Marcador de Posição do Rodapé 4"/>
          <p:cNvSpPr>
            <a:spLocks noGrp="1"/>
          </p:cNvSpPr>
          <p:nvPr>
            <p:ph type="ftr" sz="quarter" idx="11"/>
          </p:nvPr>
        </p:nvSpPr>
        <p:spPr/>
        <p:txBody>
          <a:bodyPr/>
          <a:lstStyle/>
          <a:p>
            <a:r>
              <a:rPr lang="pt-BR"/>
              <a:t>Gestão de Tempo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75</a:t>
            </a:fld>
            <a:endParaRPr lang="pt-BR"/>
          </a:p>
        </p:txBody>
      </p:sp>
      <p:pic>
        <p:nvPicPr>
          <p:cNvPr id="7" name="Picture 2"/>
          <p:cNvPicPr>
            <a:picLocks noChangeAspect="1" noChangeArrowheads="1"/>
          </p:cNvPicPr>
          <p:nvPr/>
        </p:nvPicPr>
        <p:blipFill>
          <a:blip r:embed="rId2"/>
          <a:srcRect/>
          <a:stretch>
            <a:fillRect/>
          </a:stretch>
        </p:blipFill>
        <p:spPr bwMode="auto">
          <a:xfrm>
            <a:off x="132305" y="1822504"/>
            <a:ext cx="11927390" cy="4357580"/>
          </a:xfrm>
          <a:prstGeom prst="rect">
            <a:avLst/>
          </a:prstGeom>
          <a:noFill/>
          <a:ln w="9525">
            <a:noFill/>
            <a:miter lim="800000"/>
            <a:headEnd/>
            <a:tailEnd/>
          </a:ln>
          <a:effectLst/>
        </p:spPr>
      </p:pic>
      <p:sp>
        <p:nvSpPr>
          <p:cNvPr id="8" name="Rectângulo arredondado 7"/>
          <p:cNvSpPr/>
          <p:nvPr/>
        </p:nvSpPr>
        <p:spPr>
          <a:xfrm>
            <a:off x="3821705" y="1786520"/>
            <a:ext cx="3826004" cy="440646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a direita 8"/>
          <p:cNvSpPr/>
          <p:nvPr/>
        </p:nvSpPr>
        <p:spPr>
          <a:xfrm rot="18197107">
            <a:off x="3345235" y="6009937"/>
            <a:ext cx="638686" cy="31258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buNone/>
            </a:pPr>
            <a:r>
              <a:rPr lang="pt-BR" sz="2800" dirty="0"/>
              <a:t>As análises de desempenho medem, comparam e analisam o desempenho do cronograma, como datas reais de início e término, percentagem completa e duração restante para o trabalho em andamento.</a:t>
            </a:r>
          </a:p>
        </p:txBody>
      </p:sp>
      <p:sp>
        <p:nvSpPr>
          <p:cNvPr id="8" name="Seta para a direita 7"/>
          <p:cNvSpPr/>
          <p:nvPr/>
        </p:nvSpPr>
        <p:spPr>
          <a:xfrm>
            <a:off x="504498" y="243955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76</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20289745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Autofit/>
          </a:bodyPr>
          <a:lstStyle/>
          <a:p>
            <a:pPr marL="0" indent="0">
              <a:buNone/>
            </a:pPr>
            <a:r>
              <a:rPr lang="pt-BR" sz="2800" dirty="0"/>
              <a:t>Um software de gerenciamento de projetos para elaboração de cronograma fornece a habilidade de controlar as datas planejadas versus datas reais, relatar as variações e o progresso feito em relação à linha de base do cronograma, e prever os efeitos de mudanças no modelo do cronograma do projeto.</a:t>
            </a:r>
          </a:p>
        </p:txBody>
      </p:sp>
      <p:sp>
        <p:nvSpPr>
          <p:cNvPr id="8" name="Seta para a direita 7"/>
          <p:cNvSpPr/>
          <p:nvPr/>
        </p:nvSpPr>
        <p:spPr>
          <a:xfrm>
            <a:off x="504498" y="270757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77</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88066379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buNone/>
            </a:pPr>
            <a:r>
              <a:rPr lang="pt-BR" sz="2800" dirty="0"/>
              <a:t>As técnicas de otimização de recursos envolvem o agendamento de atividades e os recursos necessários a tais atividades enquanto leva em consideração tanto a disponibilidade dos recursos como o tempo do projeto.</a:t>
            </a:r>
          </a:p>
        </p:txBody>
      </p:sp>
      <p:sp>
        <p:nvSpPr>
          <p:cNvPr id="8" name="Seta para a direita 7"/>
          <p:cNvSpPr/>
          <p:nvPr/>
        </p:nvSpPr>
        <p:spPr>
          <a:xfrm>
            <a:off x="504498" y="325938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78</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7873465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As técnicas de desenvolvimento de modelos são usadas para revisar vários cenários guiados pelo monitoramento dos riscos a fim de alinhar o modelo do cronograma com o plano de gerenciamento do projeto e a linha de base aprovada.</a:t>
            </a:r>
          </a:p>
        </p:txBody>
      </p:sp>
      <p:sp>
        <p:nvSpPr>
          <p:cNvPr id="8" name="Seta para a direita 7"/>
          <p:cNvSpPr/>
          <p:nvPr/>
        </p:nvSpPr>
        <p:spPr>
          <a:xfrm>
            <a:off x="504498" y="381119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79</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47869130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a:t>Gestão de Tempo</a:t>
            </a:r>
          </a:p>
        </p:txBody>
      </p:sp>
      <p:sp>
        <p:nvSpPr>
          <p:cNvPr id="3" name="Espaço Reservado para Número de Slide 2"/>
          <p:cNvSpPr>
            <a:spLocks noGrp="1"/>
          </p:cNvSpPr>
          <p:nvPr>
            <p:ph type="sldNum" sz="quarter" idx="12"/>
          </p:nvPr>
        </p:nvSpPr>
        <p:spPr/>
        <p:txBody>
          <a:bodyPr/>
          <a:lstStyle/>
          <a:p>
            <a:fld id="{E00582C5-1892-4DFB-94B5-D9561028E520}" type="slidenum">
              <a:rPr lang="pt-BR" smtClean="0"/>
              <a:pPr/>
              <a:t>8</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017" y="0"/>
            <a:ext cx="8576388" cy="6858000"/>
          </a:xfrm>
          <a:prstGeom prst="rect">
            <a:avLst/>
          </a:prstGeom>
        </p:spPr>
      </p:pic>
    </p:spTree>
    <p:extLst>
      <p:ext uri="{BB962C8B-B14F-4D97-AF65-F5344CB8AC3E}">
        <p14:creationId xmlns:p14="http://schemas.microsoft.com/office/powerpoint/2010/main" val="32941052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696691" y="1600199"/>
            <a:ext cx="7495309" cy="4576763"/>
          </a:xfrm>
        </p:spPr>
        <p:txBody>
          <a:bodyPr>
            <a:noAutofit/>
          </a:bodyPr>
          <a:lstStyle/>
          <a:p>
            <a:r>
              <a:rPr lang="pt-BR" sz="2800" dirty="0"/>
              <a:t>O ajuste de antecipações e esperas é usado durante a análise de rede para encontrar maneiras de alinhar atividades do projeto atrasadas em relação ao plano. Por exemplo, num projeto de construção de um novo prédio de escritórios, o paisagismo pode ser ajustado para ser iniciado antes do término do trabalho externo do prédio através do aumento do tempo de antecipação na relação.</a:t>
            </a:r>
          </a:p>
        </p:txBody>
      </p:sp>
      <p:sp>
        <p:nvSpPr>
          <p:cNvPr id="8" name="Seta para a direita 7"/>
          <p:cNvSpPr/>
          <p:nvPr/>
        </p:nvSpPr>
        <p:spPr>
          <a:xfrm>
            <a:off x="504498" y="4631029"/>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80</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02266309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As técnicas de compressão de cronograma são usadas para encontrar maneiras de se alinhar atividades do projeto atrasadas em relação ao plano através do paralelismo ou compressão do cronograma para o trabalho restante.</a:t>
            </a:r>
          </a:p>
        </p:txBody>
      </p:sp>
      <p:sp>
        <p:nvSpPr>
          <p:cNvPr id="8" name="Seta para a direita 7"/>
          <p:cNvSpPr/>
          <p:nvPr/>
        </p:nvSpPr>
        <p:spPr>
          <a:xfrm>
            <a:off x="504498" y="491481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81</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0218041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dados do cronograma são atualizados e compilados no modelo do cronograma para refletir o progresso real do projeto e o trabalho restante a ser terminado.</a:t>
            </a:r>
          </a:p>
        </p:txBody>
      </p:sp>
      <p:sp>
        <p:nvSpPr>
          <p:cNvPr id="8" name="Seta para a direita 7"/>
          <p:cNvSpPr/>
          <p:nvPr/>
        </p:nvSpPr>
        <p:spPr>
          <a:xfrm>
            <a:off x="504498" y="548239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82</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44874704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pt-BR" b="1" dirty="0"/>
              <a:t>Controlar o cronograma: saídas</a:t>
            </a:r>
            <a:endParaRPr lang="pt-BR" dirty="0"/>
          </a:p>
        </p:txBody>
      </p:sp>
      <p:sp>
        <p:nvSpPr>
          <p:cNvPr id="5" name="Marcador de Posição do Rodapé 4"/>
          <p:cNvSpPr>
            <a:spLocks noGrp="1"/>
          </p:cNvSpPr>
          <p:nvPr>
            <p:ph type="ftr" sz="quarter" idx="11"/>
          </p:nvPr>
        </p:nvSpPr>
        <p:spPr/>
        <p:txBody>
          <a:bodyPr/>
          <a:lstStyle/>
          <a:p>
            <a:r>
              <a:rPr lang="pt-BR"/>
              <a:t>Gestão de Tempo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83</a:t>
            </a:fld>
            <a:endParaRPr lang="pt-BR"/>
          </a:p>
        </p:txBody>
      </p:sp>
      <p:pic>
        <p:nvPicPr>
          <p:cNvPr id="8" name="Picture 2"/>
          <p:cNvPicPr>
            <a:picLocks noChangeAspect="1" noChangeArrowheads="1"/>
          </p:cNvPicPr>
          <p:nvPr/>
        </p:nvPicPr>
        <p:blipFill>
          <a:blip r:embed="rId2"/>
          <a:srcRect/>
          <a:stretch>
            <a:fillRect/>
          </a:stretch>
        </p:blipFill>
        <p:spPr bwMode="auto">
          <a:xfrm>
            <a:off x="132305" y="1822504"/>
            <a:ext cx="11927390" cy="4357580"/>
          </a:xfrm>
          <a:prstGeom prst="rect">
            <a:avLst/>
          </a:prstGeom>
          <a:noFill/>
          <a:ln w="9525">
            <a:noFill/>
            <a:miter lim="800000"/>
            <a:headEnd/>
            <a:tailEnd/>
          </a:ln>
          <a:effectLst/>
        </p:spPr>
      </p:pic>
      <p:sp>
        <p:nvSpPr>
          <p:cNvPr id="9" name="Rectângulo arredondado 8"/>
          <p:cNvSpPr/>
          <p:nvPr/>
        </p:nvSpPr>
        <p:spPr>
          <a:xfrm>
            <a:off x="7520869" y="1807303"/>
            <a:ext cx="3826004" cy="41155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rot="18197107">
            <a:off x="7314562" y="6093064"/>
            <a:ext cx="638686" cy="31258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indicadores de desempenho de tempo VPR (variação de prazos) e IDC (índice de desempenho de prazos) calculados para os componentes da EAP, em particular os pacotes de trabalho e contas de controle, são documentados e comunicados às partes interessadas</a:t>
            </a:r>
            <a:r>
              <a:rPr lang="pt-BR" dirty="0"/>
              <a:t>.</a:t>
            </a:r>
          </a:p>
        </p:txBody>
      </p:sp>
      <p:sp>
        <p:nvSpPr>
          <p:cNvPr id="8" name="Seta para a direita 7"/>
          <p:cNvSpPr/>
          <p:nvPr/>
        </p:nvSpPr>
        <p:spPr>
          <a:xfrm>
            <a:off x="504498" y="2455321"/>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84</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694022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Autofit/>
          </a:bodyPr>
          <a:lstStyle/>
          <a:p>
            <a:pPr marL="0" indent="0">
              <a:buNone/>
            </a:pPr>
            <a:r>
              <a:rPr lang="pt-BR" sz="2800" dirty="0"/>
              <a:t>As previsões de cronograma são estimativas ou prognósticos de condições e eventos futuros do projeto com base nas informações e no conhecimento disponíveis no momento da previsão. As previsões são atualizadas e republicadas com base nas informações de desempenho do trabalho fornecidas conforme o trabalho é executado.</a:t>
            </a:r>
          </a:p>
        </p:txBody>
      </p:sp>
      <p:sp>
        <p:nvSpPr>
          <p:cNvPr id="8" name="Seta para a direita 7"/>
          <p:cNvSpPr/>
          <p:nvPr/>
        </p:nvSpPr>
        <p:spPr>
          <a:xfrm>
            <a:off x="504498" y="307019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85</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2168343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762563"/>
            <a:ext cx="6608379" cy="3640710"/>
          </a:xfrm>
        </p:spPr>
        <p:txBody>
          <a:bodyPr>
            <a:noAutofit/>
          </a:bodyPr>
          <a:lstStyle/>
          <a:p>
            <a:pPr marL="0" indent="0" algn="just">
              <a:buNone/>
            </a:pPr>
            <a:r>
              <a:rPr lang="pt-BR" sz="2400" dirty="0"/>
              <a:t>A análise de variação do cronograma, juntamente com as revisões dos relatórios de progresso, resultados de medições de desempenho e modificações no escopo ou no cronograma do projeto podem resultar em solicitações de mudança na linha de base do cronograma, na linha de base do escopo e/ou nos outros componentes do plano de gerenciamento do projeto.</a:t>
            </a:r>
          </a:p>
        </p:txBody>
      </p:sp>
      <p:sp>
        <p:nvSpPr>
          <p:cNvPr id="8" name="Seta para a direita 7"/>
          <p:cNvSpPr/>
          <p:nvPr/>
        </p:nvSpPr>
        <p:spPr>
          <a:xfrm>
            <a:off x="504498" y="3369749"/>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86</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2757635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r>
              <a:rPr lang="pt-BR" sz="2800" dirty="0"/>
              <a:t>Linha de base do cronograma.</a:t>
            </a:r>
          </a:p>
          <a:p>
            <a:pPr marL="0" indent="0" algn="just"/>
            <a:r>
              <a:rPr lang="pt-BR" sz="2800" dirty="0"/>
              <a:t>Plano de gerenciamento do cronograma.</a:t>
            </a:r>
          </a:p>
          <a:p>
            <a:pPr marL="0" indent="0" algn="just"/>
            <a:r>
              <a:rPr lang="pt-BR" sz="2800" dirty="0"/>
              <a:t>Linha de base dos custos.</a:t>
            </a:r>
          </a:p>
        </p:txBody>
      </p:sp>
      <p:sp>
        <p:nvSpPr>
          <p:cNvPr id="8" name="Seta para a direita 7"/>
          <p:cNvSpPr/>
          <p:nvPr/>
        </p:nvSpPr>
        <p:spPr>
          <a:xfrm>
            <a:off x="504498" y="370083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Marcador de Posição do Número do Diapositivo 9"/>
          <p:cNvSpPr>
            <a:spLocks noGrp="1"/>
          </p:cNvSpPr>
          <p:nvPr>
            <p:ph type="sldNum" sz="quarter" idx="12"/>
          </p:nvPr>
        </p:nvSpPr>
        <p:spPr/>
        <p:txBody>
          <a:bodyPr/>
          <a:lstStyle/>
          <a:p>
            <a:fld id="{E00582C5-1892-4DFB-94B5-D9561028E520}" type="slidenum">
              <a:rPr lang="pt-BR" smtClean="0"/>
              <a:pPr/>
              <a:t>87</a:t>
            </a:fld>
            <a:endParaRPr lang="pt-BR"/>
          </a:p>
        </p:txBody>
      </p:sp>
      <p:sp>
        <p:nvSpPr>
          <p:cNvPr id="11" name="Marcador de Posição do Rodapé 10"/>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371126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r>
              <a:rPr lang="pt-BR" sz="2800" dirty="0"/>
              <a:t>Dados do cronograma.</a:t>
            </a:r>
          </a:p>
          <a:p>
            <a:pPr marL="0" indent="0" algn="just"/>
            <a:r>
              <a:rPr lang="pt-BR" sz="2800" dirty="0"/>
              <a:t>Cronograma do projeto.</a:t>
            </a:r>
          </a:p>
          <a:p>
            <a:pPr marL="0" indent="0" algn="just"/>
            <a:r>
              <a:rPr lang="pt-BR" sz="2800" dirty="0"/>
              <a:t>Registro dos riscos.</a:t>
            </a:r>
          </a:p>
        </p:txBody>
      </p:sp>
      <p:sp>
        <p:nvSpPr>
          <p:cNvPr id="8" name="Seta para a direita 7"/>
          <p:cNvSpPr/>
          <p:nvPr/>
        </p:nvSpPr>
        <p:spPr>
          <a:xfrm>
            <a:off x="504498" y="429994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88</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59810000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r>
              <a:rPr lang="pt-BR" dirty="0"/>
              <a:t> </a:t>
            </a:r>
            <a:r>
              <a:rPr lang="pt-BR" sz="2800" b="1" dirty="0"/>
              <a:t>Causas das variações,</a:t>
            </a:r>
          </a:p>
          <a:p>
            <a:r>
              <a:rPr lang="pt-BR" sz="2800" dirty="0"/>
              <a:t>Ação corretiva escolhida e suas razões, e Outros tipos de lições aprendidas a partir do controle do cronograma do projeto.</a:t>
            </a:r>
          </a:p>
        </p:txBody>
      </p:sp>
      <p:sp>
        <p:nvSpPr>
          <p:cNvPr id="8" name="Seta para a direita 7"/>
          <p:cNvSpPr/>
          <p:nvPr/>
        </p:nvSpPr>
        <p:spPr>
          <a:xfrm>
            <a:off x="504498" y="496496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89</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2027529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6.1.1 Planejar o gerenciamento do cronograma: entradas</a:t>
            </a:r>
            <a:endParaRPr lang="pt-BR" dirty="0"/>
          </a:p>
        </p:txBody>
      </p:sp>
      <p:sp>
        <p:nvSpPr>
          <p:cNvPr id="3" name="Espaço Reservado para Conteúdo 2"/>
          <p:cNvSpPr>
            <a:spLocks noGrp="1"/>
          </p:cNvSpPr>
          <p:nvPr>
            <p:ph idx="1"/>
          </p:nvPr>
        </p:nvSpPr>
        <p:spPr/>
        <p:txBody>
          <a:bodyPr>
            <a:noAutofit/>
          </a:bodyPr>
          <a:lstStyle/>
          <a:p>
            <a:r>
              <a:rPr lang="pt-BR" sz="2400" b="1" dirty="0"/>
              <a:t>6.1.1.1 Plano de gerenciamento do projeto</a:t>
            </a:r>
          </a:p>
          <a:p>
            <a:pPr lvl="1"/>
            <a:r>
              <a:rPr lang="pt-BR" sz="1800" dirty="0"/>
              <a:t>Contém informações usadas para desenvolver o plano de gerenciamento do cronograma que incluem, mas não estão limitadas a:</a:t>
            </a:r>
          </a:p>
          <a:p>
            <a:pPr lvl="1"/>
            <a:r>
              <a:rPr lang="pt-BR" sz="1800" dirty="0"/>
              <a:t>Linha de base do escopo(Especificação do escopo do projeto e detalhes da estrutura analítica do projeto(EAP)) e a outras informações. (Seção 4.2.3.1)</a:t>
            </a:r>
          </a:p>
          <a:p>
            <a:r>
              <a:rPr lang="pt-BR" sz="2400" b="1" dirty="0"/>
              <a:t>6.1.1.2 Termo de abertura do projeto</a:t>
            </a:r>
          </a:p>
          <a:p>
            <a:pPr lvl="1"/>
            <a:r>
              <a:rPr lang="pt-BR" sz="1800" dirty="0"/>
              <a:t>Apesenta o resumo do cronograma de marcos e os requisitos de aprovação do projeto que influenciarão o gerenciamento do cronograma do projeto. (Seção 4.1.3.1)</a:t>
            </a:r>
            <a:endParaRPr lang="pt-BR" sz="1800" b="1"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9</a:t>
            </a:fld>
            <a:endParaRPr lang="pt-BR"/>
          </a:p>
        </p:txBody>
      </p:sp>
    </p:spTree>
    <p:extLst>
      <p:ext uri="{BB962C8B-B14F-4D97-AF65-F5344CB8AC3E}">
        <p14:creationId xmlns:p14="http://schemas.microsoft.com/office/powerpoint/2010/main" val="436033815"/>
      </p:ext>
    </p:extLst>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a:t>
            </a:r>
          </a:p>
        </p:txBody>
      </p:sp>
      <p:sp>
        <p:nvSpPr>
          <p:cNvPr id="7" name="Marcador de Posição de Conteúdo 6"/>
          <p:cNvSpPr>
            <a:spLocks noGrp="1"/>
          </p:cNvSpPr>
          <p:nvPr>
            <p:ph idx="1"/>
          </p:nvPr>
        </p:nvSpPr>
        <p:spPr>
          <a:xfrm>
            <a:off x="1749972" y="1387366"/>
            <a:ext cx="9754640" cy="4523856"/>
          </a:xfrm>
        </p:spPr>
        <p:txBody>
          <a:bodyPr>
            <a:normAutofit fontScale="92500" lnSpcReduction="20000"/>
          </a:bodyPr>
          <a:lstStyle/>
          <a:p>
            <a:r>
              <a:rPr lang="pt-BR" sz="2600" dirty="0"/>
              <a:t>É notório que a gestão do tempo é uma fase que merece muita atenção pois ela visa garantir que o projeto tenha um começo um meio e fim em datas pré estipulados dessa forma sendo mais eficiente e identificando possíveis erros em cada fase do projeto e assim minimizando seu impacto. Isso gera economia a empresa que desenvolve o projeto. </a:t>
            </a:r>
          </a:p>
          <a:p>
            <a:r>
              <a:rPr lang="pt-BR" sz="2600" dirty="0"/>
              <a:t>Os atrasos ao entregar um projetos pode gerar uma serie de pontos negativos como: Insatisfação do cliente, aumentar de forma significativa os custos do projeto, uma sobrecarga de tensão na equipe desenvolvedora, e por fim prejudicar  a imagem da empresa.</a:t>
            </a:r>
          </a:p>
          <a:p>
            <a:r>
              <a:rPr lang="pt-BR" sz="2600" dirty="0"/>
              <a:t>Uma empresa que faz uma boa gestão de tempo consegue se programar de  maneira eficaz e alcança o sucesso na maioria dos projetos.</a:t>
            </a:r>
          </a:p>
          <a:p>
            <a:endParaRPr lang="pt-BR" dirty="0"/>
          </a:p>
        </p:txBody>
      </p:sp>
      <p:sp>
        <p:nvSpPr>
          <p:cNvPr id="5" name="Marcador de Posição do Rodapé 4"/>
          <p:cNvSpPr>
            <a:spLocks noGrp="1"/>
          </p:cNvSpPr>
          <p:nvPr>
            <p:ph type="ftr" sz="quarter" idx="11"/>
          </p:nvPr>
        </p:nvSpPr>
        <p:spPr/>
        <p:txBody>
          <a:bodyPr/>
          <a:lstStyle/>
          <a:p>
            <a:r>
              <a:rPr lang="pt-BR"/>
              <a:t>Gestão de Tempo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90</a:t>
            </a:fld>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ox(in)">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ox(in)">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ox(in)">
                                      <p:cBhvr>
                                        <p:cTn id="2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Bibliografia.</a:t>
            </a:r>
          </a:p>
        </p:txBody>
      </p:sp>
      <p:sp>
        <p:nvSpPr>
          <p:cNvPr id="3" name="Espaço Reservado para Conteúdo 2"/>
          <p:cNvSpPr>
            <a:spLocks noGrp="1"/>
          </p:cNvSpPr>
          <p:nvPr>
            <p:ph idx="1"/>
          </p:nvPr>
        </p:nvSpPr>
        <p:spPr/>
        <p:txBody>
          <a:bodyPr/>
          <a:lstStyle/>
          <a:p>
            <a:r>
              <a:rPr lang="pt-BR" dirty="0">
                <a:hlinkClick r:id="rId2"/>
              </a:rPr>
              <a:t>http://michaelis.uol.com.br/moderno/portugues/index.php?lingua=portugues-portugues&amp;palavra=prazo</a:t>
            </a:r>
            <a:r>
              <a:rPr lang="pt-BR" dirty="0"/>
              <a:t> (último acesso: 08/05/2015)</a:t>
            </a:r>
          </a:p>
          <a:p>
            <a:r>
              <a:rPr lang="pt-BR" dirty="0">
                <a:hlinkClick r:id="rId3"/>
              </a:rPr>
              <a:t>http://www.diegomacedo.com.br/gerenciamento-do-tempo-do-projeto-pmbok-5a-ed/</a:t>
            </a:r>
            <a:r>
              <a:rPr lang="pt-BR" dirty="0"/>
              <a:t> (último acesso: 08/05/2015)</a:t>
            </a:r>
          </a:p>
          <a:p>
            <a:r>
              <a:rPr lang="pt-BR" u="sng" dirty="0">
                <a:hlinkClick r:id="rId4"/>
              </a:rPr>
              <a:t>http://escritoriodeprojetos.com.br/areas-de-conhecimento-pmbok.aspx </a:t>
            </a:r>
            <a:r>
              <a:rPr lang="pt-BR" dirty="0"/>
              <a:t>(último acesso: 08/05/2015)</a:t>
            </a:r>
          </a:p>
          <a:p>
            <a:r>
              <a:rPr lang="pt-BR" dirty="0"/>
              <a:t>©2013 Project Management </a:t>
            </a:r>
            <a:r>
              <a:rPr lang="pt-BR" dirty="0" err="1"/>
              <a:t>Institute</a:t>
            </a:r>
            <a:r>
              <a:rPr lang="pt-BR" dirty="0"/>
              <a:t>. </a:t>
            </a:r>
            <a:r>
              <a:rPr lang="pt-BR" i="1" dirty="0"/>
              <a:t>Um Guia do Conhecimento em Gerenciamento de Projetos (Guia PMBOK®) — Quinta Edição</a:t>
            </a:r>
            <a:endParaRPr lang="pt-BR" dirty="0"/>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91</a:t>
            </a:fld>
            <a:endParaRPr lang="pt-BR"/>
          </a:p>
        </p:txBody>
      </p:sp>
    </p:spTree>
    <p:extLst>
      <p:ext uri="{BB962C8B-B14F-4D97-AF65-F5344CB8AC3E}">
        <p14:creationId xmlns:p14="http://schemas.microsoft.com/office/powerpoint/2010/main" val="1802399433"/>
      </p:ext>
    </p:extLst>
  </p:cSld>
  <p:clrMapOvr>
    <a:masterClrMapping/>
  </p:clrMapOvr>
  <p:transition>
    <p:dissolve/>
  </p:transition>
</p:sld>
</file>

<file path=ppt/theme/theme1.xml><?xml version="1.0" encoding="utf-8"?>
<a:theme xmlns:a="http://schemas.openxmlformats.org/drawingml/2006/main" name="HDOfficeLightV0">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TM02900769[[fn=Retrospectiva]]</Template>
  <TotalTime>1646</TotalTime>
  <Words>5292</Words>
  <Application>Microsoft Office PowerPoint</Application>
  <PresentationFormat>Widescreen</PresentationFormat>
  <Paragraphs>506</Paragraphs>
  <Slides>91</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91</vt:i4>
      </vt:variant>
    </vt:vector>
  </HeadingPairs>
  <TitlesOfParts>
    <vt:vector size="100" baseType="lpstr">
      <vt:lpstr>Arial</vt:lpstr>
      <vt:lpstr>Calibri</vt:lpstr>
      <vt:lpstr>Calibri Light</vt:lpstr>
      <vt:lpstr>Century Gothic</vt:lpstr>
      <vt:lpstr>Wingdings</vt:lpstr>
      <vt:lpstr>Wingdings 2</vt:lpstr>
      <vt:lpstr>Wingdings 3</vt:lpstr>
      <vt:lpstr>HDOfficeLightV0</vt:lpstr>
      <vt:lpstr>Cacho</vt:lpstr>
      <vt:lpstr>GERENCIAMENTO DO TEMPO DO PROJETO</vt:lpstr>
      <vt:lpstr>Conceito de Tempo e Definição de prazo</vt:lpstr>
      <vt:lpstr>Gerenciamento do Tempo do Projeto</vt:lpstr>
      <vt:lpstr>Os Processos e as Fases</vt:lpstr>
      <vt:lpstr>Os Processos</vt:lpstr>
      <vt:lpstr>Os Processos</vt:lpstr>
      <vt:lpstr>6.1 Planejar o gerenciamento do cronograma</vt:lpstr>
      <vt:lpstr>Apresentação do PowerPoint</vt:lpstr>
      <vt:lpstr>6.1.1 Planejar o gerenciamento do cronograma: entradas</vt:lpstr>
      <vt:lpstr>6.1.1 Planejar o gerenciamento do cronograma: entradas</vt:lpstr>
      <vt:lpstr>6.1.2 Planejar o gerenciamento do cronograma: ferramentas e técnicas</vt:lpstr>
      <vt:lpstr>6.1.3 Planejar o gerenciamento do cronograma: saídas</vt:lpstr>
      <vt:lpstr>6.2 Definir as atividades</vt:lpstr>
      <vt:lpstr>Apresentação do PowerPoint</vt:lpstr>
      <vt:lpstr>6.2.1 Definir as atividades: entradas</vt:lpstr>
      <vt:lpstr>6.2.2 Definir as atividades: ferramentas e técnicas</vt:lpstr>
      <vt:lpstr>6.2.3 Definir as atividades: saídas</vt:lpstr>
      <vt:lpstr>6.3 Sequenciar as atividades</vt:lpstr>
      <vt:lpstr>Apresentação do PowerPoint</vt:lpstr>
      <vt:lpstr>6.3.1 Sequenciar as atividades: entradas</vt:lpstr>
      <vt:lpstr>6.3.1 Sequenciar as atividades: entradas</vt:lpstr>
      <vt:lpstr>6.3.2 Sequenciar as atividades: ferramentas e técnicas</vt:lpstr>
      <vt:lpstr>6.3.2 Sequenciar as atividades: ferramentas e técnicas</vt:lpstr>
      <vt:lpstr>6.3.2 Sequenciar as atividades: ferramentas e técnicas</vt:lpstr>
      <vt:lpstr>6.3.2 Sequenciar as atividades: ferramentas e técnicas</vt:lpstr>
      <vt:lpstr>6.3.2 Sequenciar as atividades: ferramentas e técnicas</vt:lpstr>
      <vt:lpstr>6.3.3 Sequenciar as atividades: saídas</vt:lpstr>
      <vt:lpstr>Diagramas de rede do cronograma</vt:lpstr>
      <vt:lpstr>Estimar os custos das atividades.</vt:lpstr>
      <vt:lpstr>Estimar os recursos das atividades: entradas</vt:lpstr>
      <vt:lpstr>Estimar os recursos das atividades: entradas</vt:lpstr>
      <vt:lpstr>Estimar os recursos das atividades: entradas</vt:lpstr>
      <vt:lpstr>Estimar os recursos das atividades: entradas</vt:lpstr>
      <vt:lpstr>Estimar os recursos das atividades: ferramentas e técnicas</vt:lpstr>
      <vt:lpstr>Estimar os recursos das atividades: ferramentas e técnicas</vt:lpstr>
      <vt:lpstr>Estimar os recursos das atividades: saídas</vt:lpstr>
      <vt:lpstr>Estimar as durações das atividades</vt:lpstr>
      <vt:lpstr>Estimar as durações das atividades</vt:lpstr>
      <vt:lpstr>Estimar as durações das atividades</vt:lpstr>
      <vt:lpstr>Estimar as durações das atividades</vt:lpstr>
      <vt:lpstr>Estimar as durações das atividades</vt:lpstr>
      <vt:lpstr>Desenvolver o cronograma</vt:lpstr>
      <vt:lpstr>Desenvolver o cronograma</vt:lpstr>
      <vt:lpstr>Desenvolver o cronograma: ferramentas e técnicas</vt:lpstr>
      <vt:lpstr>Desenvolver o cronograma: ferramentas e técnicas</vt:lpstr>
      <vt:lpstr>Desenvolver o cronograma: ferramentas e técnicas</vt:lpstr>
      <vt:lpstr>Cronograma do projeto</vt:lpstr>
      <vt:lpstr>Rodrigo Orlando </vt:lpstr>
      <vt:lpstr>Linha de base do cronograma</vt:lpstr>
      <vt:lpstr>Gráficos de barras</vt:lpstr>
      <vt:lpstr>Gráficos de marcos</vt:lpstr>
      <vt:lpstr>Diagramas de rede do cronograma do projeto</vt:lpstr>
      <vt:lpstr>Exemplos de apresentações do cronograma do projeto</vt:lpstr>
      <vt:lpstr>Apresentação do PowerPoint</vt:lpstr>
      <vt:lpstr>Apresentação do PowerPoint</vt:lpstr>
      <vt:lpstr>Dados do cronograma</vt:lpstr>
      <vt:lpstr>Apresentação do PowerPoint</vt:lpstr>
      <vt:lpstr>Calendários do projeto</vt:lpstr>
      <vt:lpstr>Atualizações no plano de gerenciamento do projeto</vt:lpstr>
      <vt:lpstr>Atualizações nos documentos do projeto</vt:lpstr>
      <vt:lpstr>Atualizações nos documentos do projeto</vt:lpstr>
      <vt:lpstr>Controlar o cronograma</vt:lpstr>
      <vt:lpstr>Diagrama de fluxo de dados do processo.</vt:lpstr>
      <vt:lpstr>Exemplo de controle de cronograma.</vt:lpstr>
      <vt:lpstr>Apresentação do PowerPoint</vt:lpstr>
      <vt:lpstr>A atualização no modelo do cronograma requer o conhecimento do desempenho real até a data presente.</vt:lpstr>
      <vt:lpstr>Controlar o cronograma: Entradas</vt:lpstr>
      <vt:lpstr>Controlar o cronograma: Entradas</vt:lpstr>
      <vt:lpstr>Controlar o cronograma: Entradas</vt:lpstr>
      <vt:lpstr>Controlar o cronograma: Entradas</vt:lpstr>
      <vt:lpstr>Controlar o cronograma: Entradas</vt:lpstr>
      <vt:lpstr>Controlar o cronograma: Entradas</vt:lpstr>
      <vt:lpstr>Controlar o cronograma: Entradas</vt:lpstr>
      <vt:lpstr>Controlar o cronograma: Entradas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saídas</vt:lpstr>
      <vt:lpstr>Controlar o cronograma: saídas</vt:lpstr>
      <vt:lpstr>Controlar o cronograma: saídas</vt:lpstr>
      <vt:lpstr>Controlar o cronograma: saídas</vt:lpstr>
      <vt:lpstr>Controlar o cronograma: saídas</vt:lpstr>
      <vt:lpstr>Controlar o cronograma: saídas</vt:lpstr>
      <vt:lpstr>Controlar o cronograma: saídas</vt:lpstr>
      <vt:lpstr>Conclusão</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GERENCIAMENTO DO TEMPO DO PROJETO</dc:title>
  <dc:creator>aluno</dc:creator>
  <cp:lastModifiedBy>Fabio</cp:lastModifiedBy>
  <cp:revision>171</cp:revision>
  <dcterms:created xsi:type="dcterms:W3CDTF">2016-04-27T16:35:42Z</dcterms:created>
  <dcterms:modified xsi:type="dcterms:W3CDTF">2016-05-25T13:38:25Z</dcterms:modified>
</cp:coreProperties>
</file>