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>
      <p:cViewPr varScale="1">
        <p:scale>
          <a:sx n="282" d="100"/>
          <a:sy n="282" d="100"/>
        </p:scale>
        <p:origin x="11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ab26e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ab26e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ab26e9a9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ab26e9a9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ab26e9a9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ab26e9a9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71ce03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171ce03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171ce03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171ce03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71ce03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71ce03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71ce034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71ce034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1ce03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1ce03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ab26e9a9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ab26e9a9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vyzIkgxF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umpy.org/doc/stable/index.html" TargetMode="External"/><Relationship Id="rId5" Type="http://schemas.openxmlformats.org/officeDocument/2006/relationships/hyperlink" Target="https://stable-baselines3.readthedocs.io/en/master/" TargetMode="External"/><Relationship Id="rId4" Type="http://schemas.openxmlformats.org/officeDocument/2006/relationships/hyperlink" Target="https://www.youtube.com/watch?v=SgC6AZss4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00" y="1421050"/>
            <a:ext cx="223425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236950" y="2479625"/>
            <a:ext cx="47064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 b="1"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2300" b="1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For Line of Actions (Simplified Version)</a:t>
            </a:r>
            <a:endParaRPr sz="17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4087100"/>
            <a:ext cx="30000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Realizado por: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Fabio Huang up201806829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Ivo Ribeiro up201307718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Maria Beirao up201806798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92250" y="502825"/>
            <a:ext cx="70020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/>
              <a:t>Game </a:t>
            </a:r>
            <a:r>
              <a:rPr lang="pt-PT" sz="1600" b="1" dirty="0" err="1"/>
              <a:t>Specification</a:t>
            </a:r>
            <a:endParaRPr sz="16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 dirty="0"/>
            </a:br>
            <a:r>
              <a:rPr lang="pt-PT" sz="1000" b="1" dirty="0"/>
              <a:t>             </a:t>
            </a:r>
            <a:r>
              <a:rPr lang="pt-PT" sz="1000" b="1" dirty="0" err="1"/>
              <a:t>Board</a:t>
            </a:r>
            <a:r>
              <a:rPr lang="pt-PT" sz="1000" b="1" dirty="0"/>
              <a:t> </a:t>
            </a:r>
            <a:r>
              <a:rPr lang="pt-PT" sz="1000" b="1" dirty="0" err="1"/>
              <a:t>and</a:t>
            </a:r>
            <a:r>
              <a:rPr lang="pt-PT" sz="1000" b="1" dirty="0"/>
              <a:t> </a:t>
            </a:r>
            <a:r>
              <a:rPr lang="pt-PT" sz="1000" b="1" dirty="0" err="1"/>
              <a:t>Pieces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 err="1"/>
              <a:t>Simple</a:t>
            </a:r>
            <a:r>
              <a:rPr lang="pt-PT" sz="1000" dirty="0"/>
              <a:t> </a:t>
            </a:r>
            <a:r>
              <a:rPr lang="pt-PT" sz="1000" dirty="0" err="1"/>
              <a:t>checkers</a:t>
            </a:r>
            <a:r>
              <a:rPr lang="pt-PT" sz="1000" dirty="0"/>
              <a:t> </a:t>
            </a:r>
            <a:r>
              <a:rPr lang="pt-PT" sz="1000" dirty="0" err="1"/>
              <a:t>board</a:t>
            </a:r>
            <a:r>
              <a:rPr lang="pt-PT" sz="1000" dirty="0"/>
              <a:t> (</a:t>
            </a:r>
            <a:r>
              <a:rPr lang="pt-PT" sz="1000" dirty="0" err="1"/>
              <a:t>NxN</a:t>
            </a:r>
            <a:r>
              <a:rPr lang="pt-PT" sz="1000" dirty="0"/>
              <a:t>)</a:t>
            </a:r>
            <a:r>
              <a:rPr lang="pt-PT" sz="1200" b="1" baseline="30000" dirty="0"/>
              <a:t>1</a:t>
            </a:r>
            <a:endParaRPr sz="1200" b="1" baseline="30000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/>
              <a:t>2*(N-2) </a:t>
            </a:r>
            <a:r>
              <a:rPr lang="pt-PT" sz="1000" dirty="0" err="1"/>
              <a:t>Black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board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/>
              <a:t>Game </a:t>
            </a:r>
            <a:r>
              <a:rPr lang="pt-PT" sz="1000" b="1" dirty="0" err="1"/>
              <a:t>Objective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 err="1"/>
              <a:t>Connect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</a:t>
            </a:r>
            <a:r>
              <a:rPr lang="pt-PT" sz="1000" dirty="0" err="1"/>
              <a:t>your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together</a:t>
            </a:r>
            <a:r>
              <a:rPr lang="pt-PT" sz="1000" dirty="0"/>
              <a:t> in a </a:t>
            </a:r>
            <a:r>
              <a:rPr lang="pt-PT" sz="1000" dirty="0" err="1"/>
              <a:t>group</a:t>
            </a:r>
            <a:r>
              <a:rPr lang="pt-PT" sz="1000" dirty="0"/>
              <a:t> (</a:t>
            </a:r>
            <a:r>
              <a:rPr lang="pt-PT" sz="1000" dirty="0" err="1"/>
              <a:t>including</a:t>
            </a:r>
            <a:r>
              <a:rPr lang="pt-PT" sz="1000" dirty="0"/>
              <a:t> </a:t>
            </a:r>
            <a:r>
              <a:rPr lang="pt-PT" sz="1000" dirty="0" err="1"/>
              <a:t>diagonals</a:t>
            </a:r>
            <a:r>
              <a:rPr lang="pt-PT" sz="1000" dirty="0"/>
              <a:t>)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 err="1"/>
              <a:t>Movements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000" dirty="0" err="1"/>
              <a:t>Every</a:t>
            </a:r>
            <a:r>
              <a:rPr lang="pt-PT" sz="1000" dirty="0"/>
              <a:t> </a:t>
            </a:r>
            <a:r>
              <a:rPr lang="pt-PT" sz="1000" dirty="0" err="1"/>
              <a:t>turn</a:t>
            </a:r>
            <a:r>
              <a:rPr lang="pt-PT" sz="1000" dirty="0"/>
              <a:t> </a:t>
            </a:r>
            <a:r>
              <a:rPr lang="pt-PT" sz="1000" dirty="0" err="1"/>
              <a:t>one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should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selected</a:t>
            </a:r>
            <a:r>
              <a:rPr lang="pt-PT" sz="1000" dirty="0"/>
              <a:t> to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moved</a:t>
            </a:r>
            <a:r>
              <a:rPr lang="pt-PT" sz="1000" dirty="0"/>
              <a:t>, in a straight </a:t>
            </a:r>
            <a:r>
              <a:rPr lang="pt-PT" sz="1000" dirty="0" err="1"/>
              <a:t>line</a:t>
            </a:r>
            <a:r>
              <a:rPr lang="pt-PT" sz="1000" dirty="0"/>
              <a:t> (</a:t>
            </a:r>
            <a:r>
              <a:rPr lang="pt-PT" sz="1000" dirty="0" err="1"/>
              <a:t>orthogonally</a:t>
            </a:r>
            <a:r>
              <a:rPr lang="pt-PT" sz="1000" dirty="0"/>
              <a:t>), </a:t>
            </a:r>
            <a:r>
              <a:rPr lang="pt-PT" sz="1000" dirty="0" err="1"/>
              <a:t>exactly</a:t>
            </a:r>
            <a:r>
              <a:rPr lang="pt-PT" sz="1000" dirty="0"/>
              <a:t> as </a:t>
            </a:r>
            <a:r>
              <a:rPr lang="pt-PT" sz="1000" dirty="0" err="1"/>
              <a:t>many</a:t>
            </a:r>
            <a:r>
              <a:rPr lang="pt-PT" sz="1000" dirty="0"/>
              <a:t> </a:t>
            </a:r>
            <a:r>
              <a:rPr lang="pt-PT" sz="1000" dirty="0" err="1"/>
              <a:t>squares</a:t>
            </a:r>
            <a:r>
              <a:rPr lang="pt-PT" sz="1000" dirty="0"/>
              <a:t> as </a:t>
            </a:r>
            <a:r>
              <a:rPr lang="pt-PT" sz="1000" dirty="0" err="1"/>
              <a:t>there</a:t>
            </a:r>
            <a:r>
              <a:rPr lang="pt-PT" sz="1000" dirty="0"/>
              <a:t> are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either</a:t>
            </a:r>
            <a:r>
              <a:rPr lang="pt-PT" sz="1000" dirty="0"/>
              <a:t> color </a:t>
            </a:r>
            <a:r>
              <a:rPr lang="pt-PT" sz="1000" dirty="0" err="1"/>
              <a:t>anywhere</a:t>
            </a:r>
            <a:r>
              <a:rPr lang="pt-PT" sz="1000" dirty="0"/>
              <a:t> </a:t>
            </a:r>
            <a:r>
              <a:rPr lang="pt-PT" sz="1000" dirty="0" err="1"/>
              <a:t>along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line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movement</a:t>
            </a:r>
            <a:r>
              <a:rPr lang="pt-PT" sz="1000" dirty="0"/>
              <a:t>.</a:t>
            </a:r>
            <a:endParaRPr sz="1000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may</a:t>
            </a:r>
            <a:r>
              <a:rPr lang="pt-PT" sz="1000" dirty="0"/>
              <a:t> </a:t>
            </a:r>
            <a:r>
              <a:rPr lang="pt-PT" sz="1000" dirty="0" err="1"/>
              <a:t>jump</a:t>
            </a:r>
            <a:r>
              <a:rPr lang="pt-PT" sz="1000" dirty="0"/>
              <a:t> </a:t>
            </a:r>
            <a:r>
              <a:rPr lang="pt-PT" sz="1000" dirty="0" err="1"/>
              <a:t>over</a:t>
            </a:r>
            <a:r>
              <a:rPr lang="pt-PT" sz="1000" dirty="0"/>
              <a:t> </a:t>
            </a:r>
            <a:r>
              <a:rPr lang="pt-PT" sz="1000" dirty="0" err="1"/>
              <a:t>their</a:t>
            </a:r>
            <a:r>
              <a:rPr lang="pt-PT" sz="1000" dirty="0"/>
              <a:t> </a:t>
            </a:r>
            <a:r>
              <a:rPr lang="pt-PT" sz="1000" dirty="0" err="1"/>
              <a:t>own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, </a:t>
            </a:r>
            <a:r>
              <a:rPr lang="pt-PT" sz="1000" dirty="0" err="1"/>
              <a:t>but</a:t>
            </a:r>
            <a:r>
              <a:rPr lang="pt-PT" sz="1000" dirty="0"/>
              <a:t> </a:t>
            </a:r>
            <a:r>
              <a:rPr lang="pt-PT" sz="1000" dirty="0" err="1"/>
              <a:t>cannot</a:t>
            </a:r>
            <a:r>
              <a:rPr lang="pt-PT" sz="1000" dirty="0"/>
              <a:t> </a:t>
            </a:r>
            <a:r>
              <a:rPr lang="pt-PT" sz="1000" dirty="0" err="1"/>
              <a:t>land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them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-263575" y="4866600"/>
            <a:ext cx="429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1. 4x4, 5x5, 6x6 were used for experiment</a:t>
            </a:r>
            <a:endParaRPr sz="9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876" y="892075"/>
            <a:ext cx="1511626" cy="155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150" y="3238100"/>
            <a:ext cx="1437074" cy="148341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963788" y="2351925"/>
            <a:ext cx="191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Fig.1 example of initial state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963775" y="4623050"/>
            <a:ext cx="191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Fig.2 example of finish  state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70925" y="445775"/>
            <a:ext cx="9144000" cy="4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Tools And Algorithms</a:t>
            </a:r>
            <a:endParaRPr sz="16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/>
            </a:br>
            <a:r>
              <a:rPr lang="pt-PT" sz="1000"/>
              <a:t>To address this reinforcement learning problem we chose the Stable Baselines 3 Library in Python, and we will be using the following algorithms for this experiment: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Proximal Policy Optimization (</a:t>
            </a:r>
            <a:r>
              <a:rPr lang="pt-PT" sz="1000" b="1"/>
              <a:t>PPO</a:t>
            </a:r>
            <a:r>
              <a:rPr lang="pt-PT" sz="1000"/>
              <a:t>)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Advantage Actor Critic (</a:t>
            </a:r>
            <a:r>
              <a:rPr lang="pt-PT" sz="1000" b="1"/>
              <a:t>A2C</a:t>
            </a:r>
            <a:r>
              <a:rPr lang="pt-PT" sz="1000"/>
              <a:t>)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Trust Region Policy Optimization (</a:t>
            </a:r>
            <a:r>
              <a:rPr lang="pt-PT" sz="1000" b="1"/>
              <a:t>TRPO</a:t>
            </a:r>
            <a:r>
              <a:rPr lang="pt-PT" sz="1000"/>
              <a:t>)</a:t>
            </a: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In order to execute the API provided by Gym, we will need to implement a custom environment for our game. We created a class </a:t>
            </a:r>
            <a:r>
              <a:rPr lang="pt-PT" sz="1000" b="1" i="1">
                <a:highlight>
                  <a:schemeClr val="lt2"/>
                </a:highlight>
              </a:rPr>
              <a:t>LoaEnv</a:t>
            </a:r>
            <a:r>
              <a:rPr lang="pt-PT" sz="1000"/>
              <a:t>, that will inherit the abstract class </a:t>
            </a:r>
            <a:r>
              <a:rPr lang="pt-PT" sz="1000" b="1" i="1"/>
              <a:t>gym.Env</a:t>
            </a:r>
            <a:r>
              <a:rPr lang="pt-PT" sz="1000"/>
              <a:t> from this package, and declared the following methods:</a:t>
            </a:r>
            <a:endParaRPr sz="1000"/>
          </a:p>
          <a:p>
            <a:pPr marL="914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b="1" i="1"/>
              <a:t>def __init__(self)</a:t>
            </a:r>
            <a:r>
              <a:rPr lang="pt-PT" sz="900"/>
              <a:t>	</a:t>
            </a:r>
            <a:endParaRPr sz="900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defines the observation space and action space of the environment </a:t>
            </a:r>
            <a:endParaRPr sz="900"/>
          </a:p>
          <a:p>
            <a:pPr marL="189000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pt-PT" sz="900"/>
              <a:t>action space = discrete space of n*4 (n pieces, 4 directions)</a:t>
            </a:r>
            <a:endParaRPr sz="900"/>
          </a:p>
          <a:p>
            <a:pPr marL="189000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pt-PT" sz="900"/>
              <a:t>observation space = box space with shape = NxN (N is board size)</a:t>
            </a:r>
            <a:endParaRPr sz="900"/>
          </a:p>
          <a:p>
            <a:pPr marL="914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b="1" i="1"/>
              <a:t>def reset(self)</a:t>
            </a:r>
            <a:endParaRPr sz="900" b="1" i="1"/>
          </a:p>
          <a:p>
            <a:pPr marL="1439999" lvl="1" indent="-28575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>
                <a:solidFill>
                  <a:srgbClr val="212121"/>
                </a:solidFill>
              </a:rPr>
              <a:t>Resets the game (used for every new episode) and returns the initial observation of the board</a:t>
            </a:r>
            <a:endParaRPr sz="900"/>
          </a:p>
          <a:p>
            <a:pPr marL="914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b="1" i="1"/>
              <a:t>def step(self, action)</a:t>
            </a:r>
            <a:endParaRPr sz="900" b="1" i="1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Accepts action (move) chosen by the computer</a:t>
            </a:r>
            <a:endParaRPr sz="900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Reward is also defined here</a:t>
            </a:r>
            <a:endParaRPr sz="900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The resulting Observation, Reward, Game Over Flag are returned </a:t>
            </a:r>
            <a:endParaRPr sz="900"/>
          </a:p>
          <a:p>
            <a:pPr marL="914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b="1" i="1"/>
              <a:t>def render(self)</a:t>
            </a:r>
            <a:endParaRPr sz="900" b="1" i="1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Renders the game (Pygame was used)</a:t>
            </a:r>
            <a:endParaRPr sz="900"/>
          </a:p>
          <a:p>
            <a:pPr marL="914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b="1" i="1"/>
              <a:t>def close(self)</a:t>
            </a:r>
            <a:endParaRPr sz="900" b="1" i="1"/>
          </a:p>
          <a:p>
            <a:pPr marL="1439999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PT" sz="900"/>
              <a:t>Closes the environment and terminates anything if necessary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0775" y="580725"/>
            <a:ext cx="9144000" cy="4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Initial Experiments I</a:t>
            </a:r>
            <a:endParaRPr sz="16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We started with a board of 4x4 with 4 black pieces:</a:t>
            </a: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Reward: 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 Sparse Reward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-1 </a:t>
            </a:r>
            <a:r>
              <a:rPr lang="pt-PT" sz="1000"/>
              <a:t>for each step while game continues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+20 </a:t>
            </a:r>
            <a:r>
              <a:rPr lang="pt-PT" sz="1000"/>
              <a:t>completes the game 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Agent:</a:t>
            </a:r>
            <a:endParaRPr sz="1000" b="1"/>
          </a:p>
          <a:p>
            <a:pPr marL="1371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Random Agent</a:t>
            </a:r>
            <a:endParaRPr sz="1000"/>
          </a:p>
          <a:p>
            <a:pPr marL="228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Results: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Tested on 100 games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Mean moves made:</a:t>
            </a:r>
            <a:r>
              <a:rPr lang="pt-PT" sz="1000" b="1"/>
              <a:t> 12.54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Mean reward received:</a:t>
            </a:r>
            <a:r>
              <a:rPr lang="pt-PT" sz="1000" b="1"/>
              <a:t> 8.46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		</a:t>
            </a:r>
            <a:endParaRPr sz="10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618046" y="1313205"/>
            <a:ext cx="1600459" cy="1372158"/>
            <a:chOff x="6314788" y="1074550"/>
            <a:chExt cx="1915800" cy="1559625"/>
          </a:xfrm>
        </p:grpSpPr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0800" y="1074550"/>
              <a:ext cx="1203799" cy="120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6314788" y="2284375"/>
              <a:ext cx="19158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Fig.3 Random Agent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954900" y="2840753"/>
            <a:ext cx="4926750" cy="2341947"/>
            <a:chOff x="4085525" y="1353603"/>
            <a:chExt cx="4926750" cy="2341947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4085531" y="1353603"/>
              <a:ext cx="4926741" cy="1910850"/>
              <a:chOff x="3233875" y="2284367"/>
              <a:chExt cx="4642613" cy="1596633"/>
            </a:xfrm>
          </p:grpSpPr>
          <p:pic>
            <p:nvPicPr>
              <p:cNvPr id="114" name="Google Shape;114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747639" y="2284367"/>
                <a:ext cx="2128850" cy="1596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233875" y="2284368"/>
                <a:ext cx="2128850" cy="15966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" name="Google Shape;116;p16"/>
            <p:cNvSpPr txBox="1"/>
            <p:nvPr/>
          </p:nvSpPr>
          <p:spPr>
            <a:xfrm>
              <a:off x="4085525" y="3264450"/>
              <a:ext cx="223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Fig.4 Mean Moves Made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Random Agent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781475" y="3264450"/>
              <a:ext cx="223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Fig.5 Mean Reward Received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Random Agent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4879750" y="580716"/>
            <a:ext cx="3837001" cy="2251313"/>
            <a:chOff x="512513" y="2722548"/>
            <a:chExt cx="3707964" cy="2187227"/>
          </a:xfrm>
        </p:grpSpPr>
        <p:grpSp>
          <p:nvGrpSpPr>
            <p:cNvPr id="123" name="Google Shape;123;p17"/>
            <p:cNvGrpSpPr/>
            <p:nvPr/>
          </p:nvGrpSpPr>
          <p:grpSpPr>
            <a:xfrm>
              <a:off x="512513" y="2722548"/>
              <a:ext cx="3707964" cy="1768434"/>
              <a:chOff x="1145525" y="2050450"/>
              <a:chExt cx="4170000" cy="20901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1145525" y="2050450"/>
                <a:ext cx="4170000" cy="2090100"/>
              </a:xfrm>
              <a:prstGeom prst="rect">
                <a:avLst/>
              </a:prstGeom>
              <a:solidFill>
                <a:srgbClr val="21212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5" name="Google Shape;12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6325" y="2236550"/>
                <a:ext cx="3667650" cy="1717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7"/>
            <p:cNvSpPr txBox="1"/>
            <p:nvPr/>
          </p:nvSpPr>
          <p:spPr>
            <a:xfrm>
              <a:off x="934500" y="4490975"/>
              <a:ext cx="30000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Fig.6 Mean Moves Made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4x4 Board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4854822" y="3009350"/>
            <a:ext cx="3886857" cy="2199525"/>
            <a:chOff x="4643834" y="2722550"/>
            <a:chExt cx="3886857" cy="2199525"/>
          </a:xfrm>
        </p:grpSpPr>
        <p:grpSp>
          <p:nvGrpSpPr>
            <p:cNvPr id="128" name="Google Shape;128;p17"/>
            <p:cNvGrpSpPr/>
            <p:nvPr/>
          </p:nvGrpSpPr>
          <p:grpSpPr>
            <a:xfrm>
              <a:off x="4643834" y="2722550"/>
              <a:ext cx="3886857" cy="1768434"/>
              <a:chOff x="4111475" y="3207700"/>
              <a:chExt cx="4170000" cy="2090100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111475" y="3207700"/>
                <a:ext cx="4170000" cy="2090100"/>
              </a:xfrm>
              <a:prstGeom prst="rect">
                <a:avLst/>
              </a:prstGeom>
              <a:solidFill>
                <a:srgbClr val="21212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0" name="Google Shape;13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291850" y="3333190"/>
                <a:ext cx="3926500" cy="1839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1" name="Google Shape;131;p17"/>
            <p:cNvSpPr txBox="1"/>
            <p:nvPr/>
          </p:nvSpPr>
          <p:spPr>
            <a:xfrm>
              <a:off x="5174900" y="449097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Fig.7 Mean Reward Received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4x4 Board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2" name="Google Shape;132;p17"/>
          <p:cNvSpPr/>
          <p:nvPr/>
        </p:nvSpPr>
        <p:spPr>
          <a:xfrm flipH="1">
            <a:off x="7343725" y="2819463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 flipH="1">
            <a:off x="6230000" y="2819463"/>
            <a:ext cx="72000" cy="72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116275" y="2819475"/>
            <a:ext cx="72000" cy="72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5188275" y="2701563"/>
            <a:ext cx="9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A2C   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302000" y="2701575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PP0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465925" y="2701550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TRPO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60775" y="580725"/>
            <a:ext cx="4300800" cy="5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Initial Experiments II</a:t>
            </a:r>
            <a:endParaRPr sz="16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Using trained model to play the game:</a:t>
            </a: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Models: 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Proximal Policy Optimization (PPO)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Advantage Actor Critic (A2C)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Trust Region Policy Optimization (TRPO)</a:t>
            </a:r>
            <a:endParaRPr sz="1000"/>
          </a:p>
          <a:p>
            <a:pPr marL="899999" lvl="0" indent="-292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Reward: 		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 Sparse Reward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-1 </a:t>
            </a:r>
            <a:r>
              <a:rPr lang="pt-PT" sz="1000"/>
              <a:t>for each step while game continues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+20 </a:t>
            </a:r>
            <a:r>
              <a:rPr lang="pt-PT" sz="1000"/>
              <a:t>completes the game 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Policy:</a:t>
            </a:r>
            <a:endParaRPr sz="1000" b="1"/>
          </a:p>
          <a:p>
            <a:pPr marL="1371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MLP Policy </a:t>
            </a:r>
            <a:endParaRPr sz="100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Time Steps:</a:t>
            </a:r>
            <a:endParaRPr sz="1000" b="1"/>
          </a:p>
          <a:p>
            <a:pPr marL="1371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50 000 steps</a:t>
            </a:r>
            <a:endParaRPr sz="1000"/>
          </a:p>
          <a:p>
            <a:pPr marL="228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Results: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All models were able to solve the game easily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A2C better efficiency  → converged to the optimal solution quicker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		</a:t>
            </a:r>
            <a:endParaRPr sz="10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90900" y="590750"/>
            <a:ext cx="4300800" cy="5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Experiment Using More Complex Game I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We increased the complexity of the game to a 5x5 board, using the same Models, Policy and Rewards:</a:t>
            </a: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Time Steps:</a:t>
            </a:r>
            <a:endParaRPr sz="1000" b="1"/>
          </a:p>
          <a:p>
            <a:pPr marL="1371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120 000 steps</a:t>
            </a:r>
            <a:endParaRPr sz="1000"/>
          </a:p>
          <a:p>
            <a:pPr marL="228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Results:</a:t>
            </a:r>
            <a:endParaRPr sz="1000" b="1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Both </a:t>
            </a:r>
            <a:r>
              <a:rPr lang="pt-PT" sz="1000" b="1"/>
              <a:t>PPO</a:t>
            </a:r>
            <a:r>
              <a:rPr lang="pt-PT" sz="1000"/>
              <a:t> and </a:t>
            </a:r>
            <a:r>
              <a:rPr lang="pt-PT" sz="1000" b="1"/>
              <a:t>TRPO</a:t>
            </a:r>
            <a:r>
              <a:rPr lang="pt-PT" sz="1000"/>
              <a:t> were able to solve the game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A2C</a:t>
            </a:r>
            <a:r>
              <a:rPr lang="pt-PT" sz="1000"/>
              <a:t> was not able to solve the game (may be use other rewarding strategy)</a:t>
            </a:r>
            <a:endParaRPr sz="1000"/>
          </a:p>
          <a:p>
            <a:pPr marL="134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 b="1"/>
              <a:t>Reason:</a:t>
            </a:r>
            <a:endParaRPr sz="1000" b="1"/>
          </a:p>
          <a:p>
            <a:pPr marL="18000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PT" sz="1000"/>
              <a:t>Every time the agent chooses a </a:t>
            </a:r>
            <a:r>
              <a:rPr lang="pt-PT" sz="1000" b="1"/>
              <a:t>invalid move, </a:t>
            </a:r>
            <a:r>
              <a:rPr lang="pt-PT" sz="1000"/>
              <a:t>that state will not change and no reward will be given</a:t>
            </a:r>
            <a:endParaRPr sz="1000"/>
          </a:p>
          <a:p>
            <a:pPr marL="18000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PT" sz="1000"/>
              <a:t>Interestingly, the A2C agent will start selecting these invalid moves, which would lead to this awkward scenario showed in fig. 8 and fig. 9</a:t>
            </a:r>
            <a:endParaRPr sz="1000"/>
          </a:p>
          <a:p>
            <a:pPr marL="228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00"/>
              </a:highlight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		</a:t>
            </a:r>
            <a:endParaRPr sz="10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4879750" y="580716"/>
            <a:ext cx="3837001" cy="2374211"/>
            <a:chOff x="512513" y="2722548"/>
            <a:chExt cx="3707964" cy="2306627"/>
          </a:xfrm>
        </p:grpSpPr>
        <p:sp>
          <p:nvSpPr>
            <p:cNvPr id="146" name="Google Shape;146;p18"/>
            <p:cNvSpPr/>
            <p:nvPr/>
          </p:nvSpPr>
          <p:spPr>
            <a:xfrm>
              <a:off x="512513" y="2722548"/>
              <a:ext cx="3707964" cy="1768434"/>
            </a:xfrm>
            <a:prstGeom prst="rect">
              <a:avLst/>
            </a:prstGeom>
            <a:solidFill>
              <a:srgbClr val="21212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934500" y="4490975"/>
              <a:ext cx="30000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Fig.8 Mean Moves Made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5x5  Board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4854822" y="2954925"/>
            <a:ext cx="3886857" cy="2322525"/>
            <a:chOff x="4643834" y="2722550"/>
            <a:chExt cx="3886857" cy="2322525"/>
          </a:xfrm>
        </p:grpSpPr>
        <p:sp>
          <p:nvSpPr>
            <p:cNvPr id="149" name="Google Shape;149;p18"/>
            <p:cNvSpPr/>
            <p:nvPr/>
          </p:nvSpPr>
          <p:spPr>
            <a:xfrm>
              <a:off x="4643834" y="2722550"/>
              <a:ext cx="3886857" cy="1768434"/>
            </a:xfrm>
            <a:prstGeom prst="rect">
              <a:avLst/>
            </a:prstGeom>
            <a:solidFill>
              <a:srgbClr val="21212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5174900" y="4490975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Fig.9 Mean Reward Received Graph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5x5 Board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 flipH="1">
            <a:off x="7343725" y="2819463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flipH="1">
            <a:off x="6230000" y="2819463"/>
            <a:ext cx="72000" cy="72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 flipH="1">
            <a:off x="5116275" y="2819475"/>
            <a:ext cx="72000" cy="72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188275" y="2701563"/>
            <a:ext cx="9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A2C   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302000" y="2701575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PP0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465925" y="2701550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TRPO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5" y="646210"/>
            <a:ext cx="3563099" cy="166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263" y="3074250"/>
            <a:ext cx="3410500" cy="159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251170" y="3783665"/>
            <a:ext cx="1205727" cy="1359824"/>
            <a:chOff x="1700350" y="3543000"/>
            <a:chExt cx="1467000" cy="1646475"/>
          </a:xfrm>
        </p:grpSpPr>
        <p:pic>
          <p:nvPicPr>
            <p:cNvPr id="160" name="Google Shape;16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67700" y="3543000"/>
              <a:ext cx="1132300" cy="1124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8"/>
            <p:cNvSpPr txBox="1"/>
            <p:nvPr/>
          </p:nvSpPr>
          <p:spPr>
            <a:xfrm>
              <a:off x="1700350" y="4667775"/>
              <a:ext cx="1467000" cy="5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Fig.10 TRPO Solving 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5x5 Board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90900" y="580725"/>
            <a:ext cx="4482000" cy="6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Experiment Using More Complex Game II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Solution to the problem: </a:t>
            </a: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By identifying the problem, we changed our reward function, also </a:t>
            </a:r>
            <a:r>
              <a:rPr lang="pt-PT" sz="1000" b="1"/>
              <a:t>giving -1 to invalid moves 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	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	Further Experiments:</a:t>
            </a: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Increasing the board size to 6x6</a:t>
            </a:r>
            <a:r>
              <a:rPr lang="pt-PT" sz="1000"/>
              <a:t> </a:t>
            </a:r>
            <a:r>
              <a:rPr lang="pt-PT" sz="1000" b="1"/>
              <a:t>showed similar results,</a:t>
            </a:r>
            <a:r>
              <a:rPr lang="pt-PT" sz="1000"/>
              <a:t> but the agents took more time (more episodes) to be able to reach the optimal solution</a:t>
            </a:r>
            <a:endParaRPr sz="1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We also tried </a:t>
            </a:r>
            <a:r>
              <a:rPr lang="pt-PT" sz="1000" b="1"/>
              <a:t>applying reward shaping</a:t>
            </a:r>
            <a:r>
              <a:rPr lang="pt-PT" sz="1000"/>
              <a:t>, so that it would increase the efficiency of the agents to achieve the optimal solution, by </a:t>
            </a:r>
            <a:r>
              <a:rPr lang="pt-PT" sz="1000" b="1"/>
              <a:t>rewarding score each time the maximum connected pieces (global variable) is increased</a:t>
            </a:r>
            <a:r>
              <a:rPr lang="pt-PT" sz="1000"/>
              <a:t>, encouraging the pieces to connect, however it did not show much improvement and for some cases </a:t>
            </a:r>
            <a:r>
              <a:rPr lang="pt-PT" sz="1000" b="1"/>
              <a:t>it caused ‘misleading signals’ to the A2C agent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We also tried out by changing the values of the parameters passed to the models such as l</a:t>
            </a:r>
            <a:r>
              <a:rPr lang="pt-PT" sz="1000" b="1"/>
              <a:t>earning_rate, gamma (discounting factor)</a:t>
            </a:r>
            <a:r>
              <a:rPr lang="pt-PT" sz="1000"/>
              <a:t>... However the results were not as good compared to the default ones</a:t>
            </a:r>
            <a:endParaRPr sz="1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		</a:t>
            </a:r>
            <a:endParaRPr sz="10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4879750" y="580716"/>
            <a:ext cx="3837038" cy="2251313"/>
            <a:chOff x="512513" y="2722548"/>
            <a:chExt cx="3708000" cy="2187227"/>
          </a:xfrm>
        </p:grpSpPr>
        <p:sp>
          <p:nvSpPr>
            <p:cNvPr id="168" name="Google Shape;168;p19"/>
            <p:cNvSpPr/>
            <p:nvPr/>
          </p:nvSpPr>
          <p:spPr>
            <a:xfrm>
              <a:off x="512513" y="2722548"/>
              <a:ext cx="3708000" cy="1768500"/>
            </a:xfrm>
            <a:prstGeom prst="rect">
              <a:avLst/>
            </a:prstGeom>
            <a:solidFill>
              <a:srgbClr val="21212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34500" y="4490975"/>
              <a:ext cx="30000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Fig.11 Mean Moves Made Graph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5x5  Board (Solution to A2C) 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4854884" y="3009375"/>
            <a:ext cx="3886800" cy="2199525"/>
            <a:chOff x="4643834" y="2722550"/>
            <a:chExt cx="3886800" cy="2199525"/>
          </a:xfrm>
        </p:grpSpPr>
        <p:sp>
          <p:nvSpPr>
            <p:cNvPr id="171" name="Google Shape;171;p19"/>
            <p:cNvSpPr/>
            <p:nvPr/>
          </p:nvSpPr>
          <p:spPr>
            <a:xfrm>
              <a:off x="4643834" y="2722550"/>
              <a:ext cx="3886800" cy="1768500"/>
            </a:xfrm>
            <a:prstGeom prst="rect">
              <a:avLst/>
            </a:prstGeom>
            <a:solidFill>
              <a:srgbClr val="21212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5174900" y="449097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Fig.12 Mean Reward Received Graph </a:t>
              </a:r>
              <a:br>
                <a:rPr lang="pt-PT" sz="800" b="1"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800" b="1">
                  <a:latin typeface="Lato"/>
                  <a:ea typeface="Lato"/>
                  <a:cs typeface="Lato"/>
                  <a:sym typeface="Lato"/>
                </a:rPr>
                <a:t>Using Trained Agent on 5x5  Board (Solution to A2C)</a:t>
              </a:r>
              <a:endParaRPr sz="8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3" name="Google Shape;173;p19"/>
          <p:cNvSpPr/>
          <p:nvPr/>
        </p:nvSpPr>
        <p:spPr>
          <a:xfrm flipH="1">
            <a:off x="7343725" y="2819463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/>
          <p:nvPr/>
        </p:nvSpPr>
        <p:spPr>
          <a:xfrm flipH="1">
            <a:off x="6230000" y="2819463"/>
            <a:ext cx="72000" cy="72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flipH="1">
            <a:off x="5116275" y="2819475"/>
            <a:ext cx="72000" cy="72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5188275" y="2701563"/>
            <a:ext cx="9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A2C   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302000" y="2701575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PP0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465925" y="2701550"/>
            <a:ext cx="6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>
                <a:latin typeface="Lato"/>
                <a:ea typeface="Lato"/>
                <a:cs typeface="Lato"/>
                <a:sym typeface="Lato"/>
              </a:rPr>
              <a:t> TRPO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25" y="691175"/>
            <a:ext cx="3594900" cy="16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50" y="3138061"/>
            <a:ext cx="3479450" cy="162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190900" y="590750"/>
            <a:ext cx="8511000" cy="5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Conclusions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Comparing the 3 models used: </a:t>
            </a: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/>
              <a:t>A2C has a better efficiency</a:t>
            </a:r>
            <a:r>
              <a:rPr lang="pt-PT" sz="1000"/>
              <a:t> compared to the other 2, however it </a:t>
            </a:r>
            <a:r>
              <a:rPr lang="pt-PT" sz="1000" b="1"/>
              <a:t>also showed more uncertainty</a:t>
            </a:r>
            <a:r>
              <a:rPr lang="pt-PT" sz="1000"/>
              <a:t> as the game complexity increased, while </a:t>
            </a:r>
            <a:r>
              <a:rPr lang="pt-PT" sz="1000" b="1"/>
              <a:t>the</a:t>
            </a:r>
            <a:r>
              <a:rPr lang="pt-PT" sz="1000"/>
              <a:t> </a:t>
            </a:r>
            <a:r>
              <a:rPr lang="pt-PT" sz="1000" b="1"/>
              <a:t>other 2 could always get to the optimal solution</a:t>
            </a:r>
            <a:r>
              <a:rPr lang="pt-PT" sz="1000"/>
              <a:t> by increasing the training time steps, this is due to </a:t>
            </a:r>
            <a:r>
              <a:rPr lang="pt-PT" sz="1000" b="1"/>
              <a:t>making use of a trust region</a:t>
            </a:r>
            <a:r>
              <a:rPr lang="pt-PT" sz="1000"/>
              <a:t> to minimize that problem by avoiding too large update.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	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	Ways to improve: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Since this was a simplified version of the original game, we could improve this project by </a:t>
            </a:r>
            <a:r>
              <a:rPr lang="pt-PT" sz="1000" b="1"/>
              <a:t>restoring it to the original game. 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Improve and redesign a </a:t>
            </a:r>
            <a:r>
              <a:rPr lang="pt-PT" sz="1000" b="1"/>
              <a:t>more adequate reward function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Exploring out other RL models, algorithms policies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		</a:t>
            </a:r>
            <a:endParaRPr sz="10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422100" y="543450"/>
            <a:ext cx="4149900" cy="4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/>
              <a:t>Implemented</a:t>
            </a:r>
            <a:r>
              <a:rPr lang="pt-PT" b="1" dirty="0"/>
              <a:t> </a:t>
            </a:r>
            <a:r>
              <a:rPr lang="pt-PT" b="1" dirty="0" err="1"/>
              <a:t>Work</a:t>
            </a:r>
            <a:r>
              <a:rPr lang="pt-PT" b="1" dirty="0"/>
              <a:t>:</a:t>
            </a:r>
            <a:br>
              <a:rPr lang="pt-PT" sz="1000" b="1" dirty="0"/>
            </a:b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/>
            </a:br>
            <a:r>
              <a:rPr lang="pt-PT" sz="1000" b="1"/>
              <a:t>             Programming</a:t>
            </a:r>
            <a:r>
              <a:rPr lang="pt-PT" sz="1000" b="1" dirty="0"/>
              <a:t> </a:t>
            </a:r>
            <a:r>
              <a:rPr lang="pt-PT" sz="1000" b="1" dirty="0" err="1"/>
              <a:t>Language</a:t>
            </a:r>
            <a:r>
              <a:rPr lang="pt-PT" sz="1000" b="1" dirty="0"/>
              <a:t>: </a:t>
            </a:r>
            <a:endParaRPr sz="10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 err="1"/>
              <a:t>Developed</a:t>
            </a:r>
            <a:r>
              <a:rPr lang="pt-PT" sz="900" dirty="0"/>
              <a:t> in </a:t>
            </a:r>
            <a:r>
              <a:rPr lang="pt-PT" sz="900" dirty="0" err="1"/>
              <a:t>Python</a:t>
            </a:r>
            <a:r>
              <a:rPr lang="pt-PT" sz="900" dirty="0"/>
              <a:t> 3, </a:t>
            </a:r>
            <a:r>
              <a:rPr lang="pt-PT" sz="900" dirty="0" err="1"/>
              <a:t>using</a:t>
            </a:r>
            <a:r>
              <a:rPr lang="pt-PT" sz="900" dirty="0"/>
              <a:t>: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/>
              <a:t>Open AI </a:t>
            </a:r>
            <a:r>
              <a:rPr lang="pt-PT" sz="900" dirty="0" err="1"/>
              <a:t>Gym</a:t>
            </a:r>
            <a:r>
              <a:rPr lang="pt-PT" sz="900" dirty="0"/>
              <a:t> 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Numpy</a:t>
            </a:r>
            <a:r>
              <a:rPr lang="pt-PT" sz="900" dirty="0"/>
              <a:t> 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Stable</a:t>
            </a:r>
            <a:r>
              <a:rPr lang="pt-PT" sz="900" dirty="0"/>
              <a:t> </a:t>
            </a:r>
            <a:r>
              <a:rPr lang="pt-PT" sz="900" dirty="0" err="1"/>
              <a:t>Baselines</a:t>
            </a:r>
            <a:r>
              <a:rPr lang="pt-PT" sz="900" dirty="0"/>
              <a:t> 3 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Pygame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TensorBoard</a:t>
            </a:r>
            <a:endParaRPr sz="900" dirty="0"/>
          </a:p>
          <a:p>
            <a:pPr marL="134999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Matplotlib</a:t>
            </a:r>
            <a:endParaRPr sz="9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 err="1"/>
              <a:t>Development</a:t>
            </a:r>
            <a:r>
              <a:rPr lang="pt-PT" sz="1000" b="1" dirty="0"/>
              <a:t> </a:t>
            </a:r>
            <a:r>
              <a:rPr lang="pt-PT" sz="1000" b="1" dirty="0" err="1"/>
              <a:t>Environment</a:t>
            </a:r>
            <a:r>
              <a:rPr lang="pt-PT" sz="1000" b="1" dirty="0"/>
              <a:t>: </a:t>
            </a:r>
            <a:endParaRPr sz="1000" b="1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/>
              <a:t>Visual </a:t>
            </a:r>
            <a:r>
              <a:rPr lang="pt-PT" sz="900" dirty="0" err="1"/>
              <a:t>Studio</a:t>
            </a:r>
            <a:r>
              <a:rPr lang="pt-PT" sz="900" dirty="0"/>
              <a:t> </a:t>
            </a:r>
            <a:r>
              <a:rPr lang="pt-PT" sz="900" dirty="0" err="1"/>
              <a:t>Code</a:t>
            </a:r>
            <a:r>
              <a:rPr lang="pt-PT" sz="900" dirty="0"/>
              <a:t>, 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Miniconda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PyCharm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Python</a:t>
            </a:r>
            <a:r>
              <a:rPr lang="pt-PT" sz="900" dirty="0"/>
              <a:t> </a:t>
            </a:r>
            <a:r>
              <a:rPr lang="pt-PT" sz="900" dirty="0" err="1"/>
              <a:t>Interpreter</a:t>
            </a:r>
            <a:r>
              <a:rPr lang="pt-PT" sz="900" dirty="0"/>
              <a:t> 3.10.4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Git</a:t>
            </a:r>
            <a:endParaRPr sz="9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/>
              <a:t>Data </a:t>
            </a:r>
            <a:r>
              <a:rPr lang="pt-PT" sz="1000" b="1" dirty="0" err="1"/>
              <a:t>Structure</a:t>
            </a:r>
            <a:r>
              <a:rPr lang="pt-PT" sz="1000" b="1" dirty="0"/>
              <a:t>: </a:t>
            </a:r>
            <a:endParaRPr sz="1000" b="1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Board</a:t>
            </a:r>
            <a:r>
              <a:rPr lang="pt-PT" sz="900" dirty="0"/>
              <a:t> </a:t>
            </a:r>
            <a:r>
              <a:rPr lang="pt-PT" sz="900" dirty="0" err="1"/>
              <a:t>representation</a:t>
            </a:r>
            <a:r>
              <a:rPr lang="pt-PT" sz="900" dirty="0"/>
              <a:t> </a:t>
            </a:r>
            <a:r>
              <a:rPr lang="pt-PT" sz="900" dirty="0" err="1"/>
              <a:t>using</a:t>
            </a:r>
            <a:r>
              <a:rPr lang="pt-PT" sz="900" dirty="0"/>
              <a:t> </a:t>
            </a:r>
            <a:r>
              <a:rPr lang="pt-PT" sz="900" dirty="0" err="1"/>
              <a:t>numpy</a:t>
            </a:r>
            <a:r>
              <a:rPr lang="pt-PT" sz="900" dirty="0"/>
              <a:t> </a:t>
            </a:r>
            <a:r>
              <a:rPr lang="pt-PT" sz="900" dirty="0" err="1"/>
              <a:t>array</a:t>
            </a:r>
            <a:endParaRPr dirty="0"/>
          </a:p>
        </p:txBody>
      </p:sp>
      <p:sp>
        <p:nvSpPr>
          <p:cNvPr id="191" name="Google Shape;191;p21"/>
          <p:cNvSpPr txBox="1"/>
          <p:nvPr/>
        </p:nvSpPr>
        <p:spPr>
          <a:xfrm>
            <a:off x="4695575" y="543450"/>
            <a:ext cx="42117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Bibliography:</a:t>
            </a:r>
            <a:br>
              <a:rPr lang="pt-PT" b="1"/>
            </a:b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[1] 	</a:t>
            </a:r>
            <a:r>
              <a:rPr lang="pt-PT" sz="1000" b="1"/>
              <a:t>OpenAI Gym Official Documentation</a:t>
            </a:r>
            <a:br>
              <a:rPr lang="pt-PT" sz="1000" b="1"/>
            </a:br>
            <a:r>
              <a:rPr lang="pt-PT" sz="1000"/>
              <a:t>	</a:t>
            </a:r>
            <a:r>
              <a:rPr lang="pt-PT" sz="900"/>
              <a:t>https://www.gymlibrary.ml/</a:t>
            </a:r>
            <a:endParaRPr sz="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[2] 	</a:t>
            </a:r>
            <a:r>
              <a:rPr lang="pt-PT" sz="1000" b="1"/>
              <a:t>Lines of Action</a:t>
            </a:r>
            <a:br>
              <a:rPr lang="pt-PT" sz="1000" b="1"/>
            </a:br>
            <a:r>
              <a:rPr lang="pt-PT" sz="1000"/>
              <a:t>	</a:t>
            </a:r>
            <a:r>
              <a:rPr lang="pt-PT" sz="900"/>
              <a:t>https://www.boardspace.net/loa/english/index.html</a:t>
            </a:r>
            <a:endParaRPr sz="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[3]	</a:t>
            </a:r>
            <a:r>
              <a:rPr lang="pt-PT" sz="1000" b="1"/>
              <a:t>An introduction to Reinforcement Learning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u="sng">
                <a:solidFill>
                  <a:schemeClr val="hlink"/>
                </a:solidFill>
                <a:hlinkClick r:id="rId3"/>
              </a:rPr>
              <a:t>https://www.youtube.com/watch?v=JgvyzIkgxF0</a:t>
            </a:r>
            <a:endParaRPr sz="9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[4]	</a:t>
            </a:r>
            <a:r>
              <a:rPr lang="pt-PT" sz="1000" b="1"/>
              <a:t>A friendly introduction to deep reinforcement 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learning, Q-networks and policy gradients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u="sng">
                <a:solidFill>
                  <a:schemeClr val="hlink"/>
                </a:solidFill>
                <a:hlinkClick r:id="rId4"/>
              </a:rPr>
              <a:t>https://www.youtube.com/watch?v=SgC6AZss478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	</a:t>
            </a:r>
            <a:r>
              <a:rPr lang="pt-PT" sz="1000"/>
              <a:t>[5]</a:t>
            </a:r>
            <a:r>
              <a:rPr lang="pt-PT" sz="1000" b="1"/>
              <a:t>	Stable Baselines 3 Documentation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u="sng">
                <a:solidFill>
                  <a:schemeClr val="hlink"/>
                </a:solidFill>
                <a:hlinkClick r:id="rId5"/>
              </a:rPr>
              <a:t>https://stable-baselines3.readthedocs.io/en/master/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	</a:t>
            </a:r>
            <a:r>
              <a:rPr lang="pt-PT" sz="1000"/>
              <a:t>[6]</a:t>
            </a:r>
            <a:r>
              <a:rPr lang="pt-PT" sz="1000" b="1"/>
              <a:t>	Numpy Documentation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		</a:t>
            </a:r>
            <a:r>
              <a:rPr lang="pt-PT" sz="900" u="sng">
                <a:solidFill>
                  <a:schemeClr val="hlink"/>
                </a:solidFill>
                <a:hlinkClick r:id="rId6"/>
              </a:rPr>
              <a:t>https://numpy.org/doc/stable/index.html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Macintosh PowerPoint</Application>
  <PresentationFormat>On-screen Show (16:9)</PresentationFormat>
  <Paragraphs>220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Lato</vt:lpstr>
      <vt:lpstr>Raleway</vt:lpstr>
      <vt:lpstr>Arial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Fabio Huang</cp:lastModifiedBy>
  <cp:revision>1</cp:revision>
  <dcterms:modified xsi:type="dcterms:W3CDTF">2022-06-06T21:03:35Z</dcterms:modified>
</cp:coreProperties>
</file>