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12" y="3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30D706-0752-4DDF-A925-64C20A6DA5E0}"/>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5" name="Footer Placeholder 4">
            <a:extLst>
              <a:ext uri="{FF2B5EF4-FFF2-40B4-BE49-F238E27FC236}">
                <a16:creationId xmlns:a16="http://schemas.microsoft.com/office/drawing/2014/main" id="{8180B6E5-BBE5-44C1-849D-06506DE5D2E1}"/>
              </a:ext>
            </a:extLst>
          </p:cNvPr>
          <p:cNvSpPr>
            <a:spLocks noGrp="1"/>
          </p:cNvSpPr>
          <p:nvPr>
            <p:ph type="ftr" sz="quarter" idx="11"/>
          </p:nvPr>
        </p:nvSpPr>
        <p:spPr/>
        <p:txBody>
          <a:bodyPr/>
          <a:lstStyle/>
          <a:p>
            <a:endParaRPr lang="pt-PT" dirty="0"/>
          </a:p>
        </p:txBody>
      </p:sp>
      <p:sp>
        <p:nvSpPr>
          <p:cNvPr id="6" name="Slide Number Placeholder 5">
            <a:extLst>
              <a:ext uri="{FF2B5EF4-FFF2-40B4-BE49-F238E27FC236}">
                <a16:creationId xmlns:a16="http://schemas.microsoft.com/office/drawing/2014/main" id="{DF33542C-B0BA-444E-AB37-D67C27040C5D}"/>
              </a:ext>
            </a:extLst>
          </p:cNvPr>
          <p:cNvSpPr>
            <a:spLocks noGrp="1"/>
          </p:cNvSpPr>
          <p:nvPr>
            <p:ph type="sldNum" sz="quarter" idx="12"/>
          </p:nvPr>
        </p:nvSpPr>
        <p:spPr/>
        <p:txBody>
          <a:bodyPr/>
          <a:lstStyle/>
          <a:p>
            <a:fld id="{3C1C8C38-11DF-4950-91FC-211344CFD607}" type="slidenum">
              <a:rPr lang="pt-PT" smtClean="0"/>
              <a:t>‹#›</a:t>
            </a:fld>
            <a:endParaRPr lang="pt-PT"/>
          </a:p>
        </p:txBody>
      </p:sp>
      <p:sp>
        <p:nvSpPr>
          <p:cNvPr id="8" name="Rectangle 7">
            <a:extLst>
              <a:ext uri="{FF2B5EF4-FFF2-40B4-BE49-F238E27FC236}">
                <a16:creationId xmlns:a16="http://schemas.microsoft.com/office/drawing/2014/main" id="{41B3118D-AB88-44A0-A931-6A58B0E66745}"/>
              </a:ext>
            </a:extLst>
          </p:cNvPr>
          <p:cNvSpPr/>
          <p:nvPr userDrawn="1"/>
        </p:nvSpPr>
        <p:spPr>
          <a:xfrm rot="7254228">
            <a:off x="-3828986" y="81778"/>
            <a:ext cx="7993799" cy="4422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4" descr="Philip Morris International - Crunchbase Company Profile &amp; Funding">
            <a:extLst>
              <a:ext uri="{FF2B5EF4-FFF2-40B4-BE49-F238E27FC236}">
                <a16:creationId xmlns:a16="http://schemas.microsoft.com/office/drawing/2014/main" id="{6FC28717-0B48-410A-A9FA-D453A1C8500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39451" y="4762"/>
            <a:ext cx="1352549" cy="135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1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6489-D9DF-4060-B34D-A5EF19F1A051}"/>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8DA86F0E-1F19-44BA-BB9D-706C41819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92BCBA94-6A7A-485A-A9C4-995B0808D27C}"/>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5" name="Footer Placeholder 4">
            <a:extLst>
              <a:ext uri="{FF2B5EF4-FFF2-40B4-BE49-F238E27FC236}">
                <a16:creationId xmlns:a16="http://schemas.microsoft.com/office/drawing/2014/main" id="{0501C95A-9C7E-4B46-9888-DD1C0D44AA8D}"/>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BD305C12-2415-4854-8758-0AF873FA3441}"/>
              </a:ext>
            </a:extLst>
          </p:cNvPr>
          <p:cNvSpPr>
            <a:spLocks noGrp="1"/>
          </p:cNvSpPr>
          <p:nvPr>
            <p:ph type="sldNum" sz="quarter" idx="12"/>
          </p:nvPr>
        </p:nvSpPr>
        <p:spPr/>
        <p:txBody>
          <a:bodyPr/>
          <a:lstStyle/>
          <a:p>
            <a:fld id="{3C1C8C38-11DF-4950-91FC-211344CFD607}" type="slidenum">
              <a:rPr lang="pt-PT" smtClean="0"/>
              <a:t>‹#›</a:t>
            </a:fld>
            <a:endParaRPr lang="pt-PT"/>
          </a:p>
        </p:txBody>
      </p:sp>
    </p:spTree>
    <p:extLst>
      <p:ext uri="{BB962C8B-B14F-4D97-AF65-F5344CB8AC3E}">
        <p14:creationId xmlns:p14="http://schemas.microsoft.com/office/powerpoint/2010/main" val="219139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1F719-8B89-4AB4-B60D-6CB01AD1D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F24BC059-837D-4D84-AD00-AB2662350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442E1E81-B0C1-4A37-8FE8-868CF33D3F7D}"/>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5" name="Footer Placeholder 4">
            <a:extLst>
              <a:ext uri="{FF2B5EF4-FFF2-40B4-BE49-F238E27FC236}">
                <a16:creationId xmlns:a16="http://schemas.microsoft.com/office/drawing/2014/main" id="{DFFCAD91-D96A-4430-8120-DAAA9DB6927D}"/>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3A123E67-04C0-4131-B1B0-12B4B95DB73A}"/>
              </a:ext>
            </a:extLst>
          </p:cNvPr>
          <p:cNvSpPr>
            <a:spLocks noGrp="1"/>
          </p:cNvSpPr>
          <p:nvPr>
            <p:ph type="sldNum" sz="quarter" idx="12"/>
          </p:nvPr>
        </p:nvSpPr>
        <p:spPr/>
        <p:txBody>
          <a:bodyPr/>
          <a:lstStyle/>
          <a:p>
            <a:fld id="{3C1C8C38-11DF-4950-91FC-211344CFD607}" type="slidenum">
              <a:rPr lang="pt-PT" smtClean="0"/>
              <a:t>‹#›</a:t>
            </a:fld>
            <a:endParaRPr lang="pt-PT"/>
          </a:p>
        </p:txBody>
      </p:sp>
    </p:spTree>
    <p:extLst>
      <p:ext uri="{BB962C8B-B14F-4D97-AF65-F5344CB8AC3E}">
        <p14:creationId xmlns:p14="http://schemas.microsoft.com/office/powerpoint/2010/main" val="300795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4E7C6A-D3E8-494E-9B79-0C4E8DD4A74C}"/>
              </a:ext>
            </a:extLst>
          </p:cNvPr>
          <p:cNvSpPr/>
          <p:nvPr userDrawn="1"/>
        </p:nvSpPr>
        <p:spPr>
          <a:xfrm rot="10800000">
            <a:off x="-1" y="-3"/>
            <a:ext cx="12192000" cy="13525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a:extLst>
              <a:ext uri="{FF2B5EF4-FFF2-40B4-BE49-F238E27FC236}">
                <a16:creationId xmlns:a16="http://schemas.microsoft.com/office/drawing/2014/main" id="{C3CA7C52-7E34-456B-973B-AB68CE569AB4}"/>
              </a:ext>
            </a:extLst>
          </p:cNvPr>
          <p:cNvSpPr>
            <a:spLocks noGrp="1"/>
          </p:cNvSpPr>
          <p:nvPr>
            <p:ph type="title"/>
          </p:nvPr>
        </p:nvSpPr>
        <p:spPr>
          <a:xfrm>
            <a:off x="838199" y="332477"/>
            <a:ext cx="9534525" cy="657430"/>
          </a:xfrm>
        </p:spPr>
        <p:txBody>
          <a:bodyPr>
            <a:normAutofit/>
          </a:bodyPr>
          <a:lstStyle>
            <a:lvl1pPr>
              <a:defRPr sz="4000" b="1">
                <a:solidFill>
                  <a:schemeClr val="bg1"/>
                </a:solidFill>
                <a:latin typeface="Canaro Light" panose="00000400000000000000" pitchFamily="50" charset="0"/>
              </a:defRPr>
            </a:lvl1pPr>
          </a:lstStyle>
          <a:p>
            <a:r>
              <a:rPr lang="en-US" dirty="0"/>
              <a:t>Click to edit Master title style</a:t>
            </a:r>
            <a:endParaRPr lang="pt-PT" dirty="0"/>
          </a:p>
        </p:txBody>
      </p:sp>
      <p:sp>
        <p:nvSpPr>
          <p:cNvPr id="3" name="Content Placeholder 2">
            <a:extLst>
              <a:ext uri="{FF2B5EF4-FFF2-40B4-BE49-F238E27FC236}">
                <a16:creationId xmlns:a16="http://schemas.microsoft.com/office/drawing/2014/main" id="{A9D61D38-F82A-4CDD-8F31-A82C83B60017}"/>
              </a:ext>
            </a:extLst>
          </p:cNvPr>
          <p:cNvSpPr>
            <a:spLocks noGrp="1"/>
          </p:cNvSpPr>
          <p:nvPr>
            <p:ph idx="1"/>
          </p:nvPr>
        </p:nvSpPr>
        <p:spPr/>
        <p:txBody>
          <a:bodyPr>
            <a:normAutofit/>
          </a:bodyPr>
          <a:lstStyle>
            <a:lvl1pPr>
              <a:defRPr sz="1600">
                <a:solidFill>
                  <a:schemeClr val="bg1">
                    <a:lumMod val="50000"/>
                  </a:schemeClr>
                </a:solidFill>
                <a:latin typeface="Canaro Light" panose="00000400000000000000" pitchFamily="50" charset="0"/>
              </a:defRPr>
            </a:lvl1pPr>
            <a:lvl2pPr>
              <a:defRPr sz="1600">
                <a:solidFill>
                  <a:schemeClr val="bg1">
                    <a:lumMod val="50000"/>
                  </a:schemeClr>
                </a:solidFill>
                <a:latin typeface="Canaro Light" panose="00000400000000000000" pitchFamily="50" charset="0"/>
              </a:defRPr>
            </a:lvl2pPr>
            <a:lvl3pPr>
              <a:defRPr sz="1600">
                <a:solidFill>
                  <a:schemeClr val="bg1">
                    <a:lumMod val="50000"/>
                  </a:schemeClr>
                </a:solidFill>
                <a:latin typeface="Canaro Light" panose="00000400000000000000" pitchFamily="50" charset="0"/>
              </a:defRPr>
            </a:lvl3pPr>
            <a:lvl4pPr>
              <a:defRPr sz="1600">
                <a:solidFill>
                  <a:schemeClr val="bg1">
                    <a:lumMod val="50000"/>
                  </a:schemeClr>
                </a:solidFill>
                <a:latin typeface="Canaro Light" panose="00000400000000000000" pitchFamily="50" charset="0"/>
              </a:defRPr>
            </a:lvl4pPr>
            <a:lvl5pPr>
              <a:defRPr sz="1600">
                <a:solidFill>
                  <a:schemeClr val="bg1">
                    <a:lumMod val="50000"/>
                  </a:schemeClr>
                </a:solidFill>
                <a:latin typeface="Canaro Light" panose="00000400000000000000" pitchFamily="50" charset="0"/>
              </a:defRPr>
            </a:lvl5pPr>
          </a:lstStyle>
          <a:p>
            <a:pPr lvl="0"/>
            <a:r>
              <a:rPr lang="en-US" dirty="0"/>
              <a:t>Click to edit Master text style</a:t>
            </a:r>
          </a:p>
        </p:txBody>
      </p:sp>
      <p:sp>
        <p:nvSpPr>
          <p:cNvPr id="4" name="Date Placeholder 3">
            <a:extLst>
              <a:ext uri="{FF2B5EF4-FFF2-40B4-BE49-F238E27FC236}">
                <a16:creationId xmlns:a16="http://schemas.microsoft.com/office/drawing/2014/main" id="{EEFBEA2D-9943-4DD2-9F40-0C24C94B57C4}"/>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5" name="Footer Placeholder 4">
            <a:extLst>
              <a:ext uri="{FF2B5EF4-FFF2-40B4-BE49-F238E27FC236}">
                <a16:creationId xmlns:a16="http://schemas.microsoft.com/office/drawing/2014/main" id="{B0785A49-EAE7-4AD6-83B7-D0FCACEB3FD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01FA2D0A-BE1B-4395-886E-885A5C2B8752}"/>
              </a:ext>
            </a:extLst>
          </p:cNvPr>
          <p:cNvSpPr>
            <a:spLocks noGrp="1"/>
          </p:cNvSpPr>
          <p:nvPr>
            <p:ph type="sldNum" sz="quarter" idx="12"/>
          </p:nvPr>
        </p:nvSpPr>
        <p:spPr/>
        <p:txBody>
          <a:bodyPr/>
          <a:lstStyle/>
          <a:p>
            <a:fld id="{3C1C8C38-11DF-4950-91FC-211344CFD607}" type="slidenum">
              <a:rPr lang="pt-PT" smtClean="0"/>
              <a:t>‹#›</a:t>
            </a:fld>
            <a:endParaRPr lang="pt-PT"/>
          </a:p>
        </p:txBody>
      </p:sp>
      <p:pic>
        <p:nvPicPr>
          <p:cNvPr id="9" name="Picture 4" descr="Philip Morris International - Crunchbase Company Profile &amp; Funding">
            <a:extLst>
              <a:ext uri="{FF2B5EF4-FFF2-40B4-BE49-F238E27FC236}">
                <a16:creationId xmlns:a16="http://schemas.microsoft.com/office/drawing/2014/main" id="{48AB4424-05C2-472B-B3B0-EF779476D4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39451" y="4762"/>
            <a:ext cx="1352549" cy="135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60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BDE4-921E-4EDB-9F7E-8806125C0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50DB894C-E9E9-46B0-8142-F84AEA65F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6BA5C-98BA-4BCE-911D-E1D07A2A3A8A}"/>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5" name="Footer Placeholder 4">
            <a:extLst>
              <a:ext uri="{FF2B5EF4-FFF2-40B4-BE49-F238E27FC236}">
                <a16:creationId xmlns:a16="http://schemas.microsoft.com/office/drawing/2014/main" id="{23728F6B-3B4F-4E82-ACF2-7420DD8B85AD}"/>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B94257EE-67BA-48C6-9F76-6B6EF8DC21E3}"/>
              </a:ext>
            </a:extLst>
          </p:cNvPr>
          <p:cNvSpPr>
            <a:spLocks noGrp="1"/>
          </p:cNvSpPr>
          <p:nvPr>
            <p:ph type="sldNum" sz="quarter" idx="12"/>
          </p:nvPr>
        </p:nvSpPr>
        <p:spPr/>
        <p:txBody>
          <a:bodyPr/>
          <a:lstStyle/>
          <a:p>
            <a:fld id="{3C1C8C38-11DF-4950-91FC-211344CFD607}" type="slidenum">
              <a:rPr lang="pt-PT" smtClean="0"/>
              <a:t>‹#›</a:t>
            </a:fld>
            <a:endParaRPr lang="pt-PT"/>
          </a:p>
        </p:txBody>
      </p:sp>
    </p:spTree>
    <p:extLst>
      <p:ext uri="{BB962C8B-B14F-4D97-AF65-F5344CB8AC3E}">
        <p14:creationId xmlns:p14="http://schemas.microsoft.com/office/powerpoint/2010/main" val="160911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5CC1-9B8F-48C1-847B-ED1FE49E5212}"/>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2066D017-D34B-4563-9D37-B5ED37E7F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979AD8C3-B4FA-4BBA-A265-AEF0183DF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DC3490BC-6E5A-43B7-954D-036FE6CDA474}"/>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6" name="Footer Placeholder 5">
            <a:extLst>
              <a:ext uri="{FF2B5EF4-FFF2-40B4-BE49-F238E27FC236}">
                <a16:creationId xmlns:a16="http://schemas.microsoft.com/office/drawing/2014/main" id="{E0396B71-38B7-4113-A76B-6719206AA1A4}"/>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9998020E-96E7-4104-905C-B189B928FF5C}"/>
              </a:ext>
            </a:extLst>
          </p:cNvPr>
          <p:cNvSpPr>
            <a:spLocks noGrp="1"/>
          </p:cNvSpPr>
          <p:nvPr>
            <p:ph type="sldNum" sz="quarter" idx="12"/>
          </p:nvPr>
        </p:nvSpPr>
        <p:spPr/>
        <p:txBody>
          <a:bodyPr/>
          <a:lstStyle/>
          <a:p>
            <a:fld id="{3C1C8C38-11DF-4950-91FC-211344CFD607}" type="slidenum">
              <a:rPr lang="pt-PT" smtClean="0"/>
              <a:t>‹#›</a:t>
            </a:fld>
            <a:endParaRPr lang="pt-PT"/>
          </a:p>
        </p:txBody>
      </p:sp>
    </p:spTree>
    <p:extLst>
      <p:ext uri="{BB962C8B-B14F-4D97-AF65-F5344CB8AC3E}">
        <p14:creationId xmlns:p14="http://schemas.microsoft.com/office/powerpoint/2010/main" val="391204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2DAE-A195-4A3F-98F6-95E164A0167F}"/>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B4A692C2-B755-4302-A57B-5C82AFABF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D28B8B-D1A2-490A-B96A-AC47D0C19B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EBA6C4CA-E90A-490D-B663-3D878313F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7C2544-4A2F-4B29-8CE5-2F8193D14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11CA83FB-AE84-4E3B-98CF-110FD5883353}"/>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8" name="Footer Placeholder 7">
            <a:extLst>
              <a:ext uri="{FF2B5EF4-FFF2-40B4-BE49-F238E27FC236}">
                <a16:creationId xmlns:a16="http://schemas.microsoft.com/office/drawing/2014/main" id="{47BB9966-66D4-4F8B-9A3B-E7F216A8EEBF}"/>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291692DA-6E1F-42D5-994F-3FD1F141C915}"/>
              </a:ext>
            </a:extLst>
          </p:cNvPr>
          <p:cNvSpPr>
            <a:spLocks noGrp="1"/>
          </p:cNvSpPr>
          <p:nvPr>
            <p:ph type="sldNum" sz="quarter" idx="12"/>
          </p:nvPr>
        </p:nvSpPr>
        <p:spPr/>
        <p:txBody>
          <a:bodyPr/>
          <a:lstStyle/>
          <a:p>
            <a:fld id="{3C1C8C38-11DF-4950-91FC-211344CFD607}" type="slidenum">
              <a:rPr lang="pt-PT" smtClean="0"/>
              <a:t>‹#›</a:t>
            </a:fld>
            <a:endParaRPr lang="pt-PT"/>
          </a:p>
        </p:txBody>
      </p:sp>
    </p:spTree>
    <p:extLst>
      <p:ext uri="{BB962C8B-B14F-4D97-AF65-F5344CB8AC3E}">
        <p14:creationId xmlns:p14="http://schemas.microsoft.com/office/powerpoint/2010/main" val="91106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9F1B-8D49-4FB7-A99E-486E5AAC6ED8}"/>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AD2C5927-FEE5-4FBD-9804-AB311B5D58F7}"/>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4" name="Footer Placeholder 3">
            <a:extLst>
              <a:ext uri="{FF2B5EF4-FFF2-40B4-BE49-F238E27FC236}">
                <a16:creationId xmlns:a16="http://schemas.microsoft.com/office/drawing/2014/main" id="{05303C22-491C-47FD-8213-4C1F4BD23B58}"/>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4DE61531-F818-4682-B43E-FD27FEE4FA5B}"/>
              </a:ext>
            </a:extLst>
          </p:cNvPr>
          <p:cNvSpPr>
            <a:spLocks noGrp="1"/>
          </p:cNvSpPr>
          <p:nvPr>
            <p:ph type="sldNum" sz="quarter" idx="12"/>
          </p:nvPr>
        </p:nvSpPr>
        <p:spPr/>
        <p:txBody>
          <a:bodyPr/>
          <a:lstStyle/>
          <a:p>
            <a:fld id="{3C1C8C38-11DF-4950-91FC-211344CFD607}" type="slidenum">
              <a:rPr lang="pt-PT" smtClean="0"/>
              <a:t>‹#›</a:t>
            </a:fld>
            <a:endParaRPr lang="pt-PT"/>
          </a:p>
        </p:txBody>
      </p:sp>
    </p:spTree>
    <p:extLst>
      <p:ext uri="{BB962C8B-B14F-4D97-AF65-F5344CB8AC3E}">
        <p14:creationId xmlns:p14="http://schemas.microsoft.com/office/powerpoint/2010/main" val="398704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56FC5-AE9A-4BA8-94A2-F82D5504294E}"/>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3" name="Footer Placeholder 2">
            <a:extLst>
              <a:ext uri="{FF2B5EF4-FFF2-40B4-BE49-F238E27FC236}">
                <a16:creationId xmlns:a16="http://schemas.microsoft.com/office/drawing/2014/main" id="{C64FC6C2-AC12-4E78-8446-727311735910}"/>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94CF6805-5C01-482A-B39B-F9A832F2E4C1}"/>
              </a:ext>
            </a:extLst>
          </p:cNvPr>
          <p:cNvSpPr>
            <a:spLocks noGrp="1"/>
          </p:cNvSpPr>
          <p:nvPr>
            <p:ph type="sldNum" sz="quarter" idx="12"/>
          </p:nvPr>
        </p:nvSpPr>
        <p:spPr/>
        <p:txBody>
          <a:bodyPr/>
          <a:lstStyle/>
          <a:p>
            <a:fld id="{3C1C8C38-11DF-4950-91FC-211344CFD607}" type="slidenum">
              <a:rPr lang="pt-PT" smtClean="0"/>
              <a:t>‹#›</a:t>
            </a:fld>
            <a:endParaRPr lang="pt-PT"/>
          </a:p>
        </p:txBody>
      </p:sp>
    </p:spTree>
    <p:extLst>
      <p:ext uri="{BB962C8B-B14F-4D97-AF65-F5344CB8AC3E}">
        <p14:creationId xmlns:p14="http://schemas.microsoft.com/office/powerpoint/2010/main" val="2094814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55FB-D1BB-45E1-9DC3-AE6515F5D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FE20818D-E026-4716-8834-6CD2452BFC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E44778B1-355B-4E20-A885-DBB75DF54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CAD9D-DDCC-49F7-A631-51A58C04A528}"/>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6" name="Footer Placeholder 5">
            <a:extLst>
              <a:ext uri="{FF2B5EF4-FFF2-40B4-BE49-F238E27FC236}">
                <a16:creationId xmlns:a16="http://schemas.microsoft.com/office/drawing/2014/main" id="{9BA2D4B3-BBF6-42E9-B063-4099644CC908}"/>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9852307D-8C26-409A-87C3-9BBCF2B39B8E}"/>
              </a:ext>
            </a:extLst>
          </p:cNvPr>
          <p:cNvSpPr>
            <a:spLocks noGrp="1"/>
          </p:cNvSpPr>
          <p:nvPr>
            <p:ph type="sldNum" sz="quarter" idx="12"/>
          </p:nvPr>
        </p:nvSpPr>
        <p:spPr/>
        <p:txBody>
          <a:bodyPr/>
          <a:lstStyle/>
          <a:p>
            <a:fld id="{3C1C8C38-11DF-4950-91FC-211344CFD607}" type="slidenum">
              <a:rPr lang="pt-PT" smtClean="0"/>
              <a:t>‹#›</a:t>
            </a:fld>
            <a:endParaRPr lang="pt-PT"/>
          </a:p>
        </p:txBody>
      </p:sp>
    </p:spTree>
    <p:extLst>
      <p:ext uri="{BB962C8B-B14F-4D97-AF65-F5344CB8AC3E}">
        <p14:creationId xmlns:p14="http://schemas.microsoft.com/office/powerpoint/2010/main" val="196030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13FE-D2E1-43C8-A1AB-CFD92D10E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08217A09-5D58-47F2-BB28-91476C87F3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5533D06F-8E46-4F65-8820-D242CFC19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0790A-D17C-4A3A-BADD-82C2887FC723}"/>
              </a:ext>
            </a:extLst>
          </p:cNvPr>
          <p:cNvSpPr>
            <a:spLocks noGrp="1"/>
          </p:cNvSpPr>
          <p:nvPr>
            <p:ph type="dt" sz="half" idx="10"/>
          </p:nvPr>
        </p:nvSpPr>
        <p:spPr/>
        <p:txBody>
          <a:bodyPr/>
          <a:lstStyle/>
          <a:p>
            <a:fld id="{C1267076-604C-4D9F-9065-A2EB3CBEE729}" type="datetimeFigureOut">
              <a:rPr lang="pt-PT" smtClean="0"/>
              <a:t>24/01/2021</a:t>
            </a:fld>
            <a:endParaRPr lang="pt-PT"/>
          </a:p>
        </p:txBody>
      </p:sp>
      <p:sp>
        <p:nvSpPr>
          <p:cNvPr id="6" name="Footer Placeholder 5">
            <a:extLst>
              <a:ext uri="{FF2B5EF4-FFF2-40B4-BE49-F238E27FC236}">
                <a16:creationId xmlns:a16="http://schemas.microsoft.com/office/drawing/2014/main" id="{A38476F0-E4AB-4EC6-B92A-9DD8B18AF82F}"/>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18D9490E-5DD2-48DB-BF82-BC92B042B2E1}"/>
              </a:ext>
            </a:extLst>
          </p:cNvPr>
          <p:cNvSpPr>
            <a:spLocks noGrp="1"/>
          </p:cNvSpPr>
          <p:nvPr>
            <p:ph type="sldNum" sz="quarter" idx="12"/>
          </p:nvPr>
        </p:nvSpPr>
        <p:spPr/>
        <p:txBody>
          <a:bodyPr/>
          <a:lstStyle/>
          <a:p>
            <a:fld id="{3C1C8C38-11DF-4950-91FC-211344CFD607}" type="slidenum">
              <a:rPr lang="pt-PT" smtClean="0"/>
              <a:t>‹#›</a:t>
            </a:fld>
            <a:endParaRPr lang="pt-PT"/>
          </a:p>
        </p:txBody>
      </p:sp>
    </p:spTree>
    <p:extLst>
      <p:ext uri="{BB962C8B-B14F-4D97-AF65-F5344CB8AC3E}">
        <p14:creationId xmlns:p14="http://schemas.microsoft.com/office/powerpoint/2010/main" val="424975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5C521-655E-45C3-AB0A-92CDAA21C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855EF406-523D-406D-9443-0107F37E2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8C932C85-2732-4D0E-B5E5-8065A647A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67076-604C-4D9F-9065-A2EB3CBEE729}" type="datetimeFigureOut">
              <a:rPr lang="pt-PT" smtClean="0"/>
              <a:t>24/01/2021</a:t>
            </a:fld>
            <a:endParaRPr lang="pt-PT"/>
          </a:p>
        </p:txBody>
      </p:sp>
      <p:sp>
        <p:nvSpPr>
          <p:cNvPr id="5" name="Footer Placeholder 4">
            <a:extLst>
              <a:ext uri="{FF2B5EF4-FFF2-40B4-BE49-F238E27FC236}">
                <a16:creationId xmlns:a16="http://schemas.microsoft.com/office/drawing/2014/main" id="{315E105D-89F6-45E6-B2A8-21FF4F6E0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FE0D443D-3206-4186-A519-AE44488D1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C8C38-11DF-4950-91FC-211344CFD607}" type="slidenum">
              <a:rPr lang="pt-PT" smtClean="0"/>
              <a:t>‹#›</a:t>
            </a:fld>
            <a:endParaRPr lang="pt-PT"/>
          </a:p>
        </p:txBody>
      </p:sp>
    </p:spTree>
    <p:extLst>
      <p:ext uri="{BB962C8B-B14F-4D97-AF65-F5344CB8AC3E}">
        <p14:creationId xmlns:p14="http://schemas.microsoft.com/office/powerpoint/2010/main" val="1034099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8B50-CF79-4710-A7CF-C4BBFA0E8114}"/>
              </a:ext>
            </a:extLst>
          </p:cNvPr>
          <p:cNvSpPr>
            <a:spLocks noGrp="1"/>
          </p:cNvSpPr>
          <p:nvPr>
            <p:ph type="ctrTitle" idx="4294967295"/>
          </p:nvPr>
        </p:nvSpPr>
        <p:spPr>
          <a:xfrm>
            <a:off x="2597355" y="2586448"/>
            <a:ext cx="9144000" cy="2387600"/>
          </a:xfrm>
        </p:spPr>
        <p:txBody>
          <a:bodyPr>
            <a:normAutofit fontScale="90000"/>
          </a:bodyPr>
          <a:lstStyle/>
          <a:p>
            <a:r>
              <a:rPr lang="en-GB" sz="5000" b="1" dirty="0">
                <a:solidFill>
                  <a:schemeClr val="bg1">
                    <a:lumMod val="65000"/>
                  </a:schemeClr>
                </a:solidFill>
                <a:latin typeface="Canaro Bold" panose="00000800000000000000" pitchFamily="50" charset="0"/>
              </a:rPr>
              <a:t>Data Science Challenge</a:t>
            </a:r>
            <a:br>
              <a:rPr lang="en-GB" sz="5000" b="1" dirty="0">
                <a:solidFill>
                  <a:schemeClr val="bg1">
                    <a:lumMod val="65000"/>
                  </a:schemeClr>
                </a:solidFill>
                <a:latin typeface="Canaro Bold" panose="00000800000000000000" pitchFamily="50" charset="0"/>
              </a:rPr>
            </a:br>
            <a:br>
              <a:rPr lang="en-GB" sz="3000" b="1" dirty="0">
                <a:solidFill>
                  <a:schemeClr val="bg1">
                    <a:lumMod val="65000"/>
                  </a:schemeClr>
                </a:solidFill>
                <a:latin typeface="Canaro Bold" panose="00000800000000000000" pitchFamily="50" charset="0"/>
              </a:rPr>
            </a:br>
            <a:r>
              <a:rPr lang="en-GB" sz="3000" dirty="0">
                <a:solidFill>
                  <a:schemeClr val="bg1">
                    <a:lumMod val="65000"/>
                  </a:schemeClr>
                </a:solidFill>
                <a:latin typeface="Canaro Light" panose="00000400000000000000" pitchFamily="50" charset="0"/>
              </a:rPr>
              <a:t>Philip Morris International</a:t>
            </a:r>
            <a:br>
              <a:rPr lang="en-GB" sz="3000" dirty="0">
                <a:solidFill>
                  <a:schemeClr val="bg1">
                    <a:lumMod val="65000"/>
                  </a:schemeClr>
                </a:solidFill>
                <a:latin typeface="Canaro Light" panose="00000400000000000000" pitchFamily="50" charset="0"/>
              </a:rPr>
            </a:br>
            <a:br>
              <a:rPr lang="en-GB" sz="3000" dirty="0">
                <a:solidFill>
                  <a:schemeClr val="bg1">
                    <a:lumMod val="65000"/>
                  </a:schemeClr>
                </a:solidFill>
                <a:latin typeface="Canaro Light" panose="00000400000000000000" pitchFamily="50" charset="0"/>
              </a:rPr>
            </a:br>
            <a:r>
              <a:rPr lang="en-GB" sz="3000" dirty="0">
                <a:solidFill>
                  <a:schemeClr val="bg1">
                    <a:lumMod val="65000"/>
                  </a:schemeClr>
                </a:solidFill>
                <a:latin typeface="Canaro Light" panose="00000400000000000000" pitchFamily="50" charset="0"/>
              </a:rPr>
              <a:t>Fábio Oliveira</a:t>
            </a:r>
            <a:br>
              <a:rPr lang="en-GB" sz="3000" dirty="0">
                <a:solidFill>
                  <a:schemeClr val="bg1">
                    <a:lumMod val="65000"/>
                  </a:schemeClr>
                </a:solidFill>
                <a:latin typeface="Canaro Light" panose="00000400000000000000" pitchFamily="50" charset="0"/>
              </a:rPr>
            </a:br>
            <a:endParaRPr lang="en-GB" sz="3000" dirty="0">
              <a:solidFill>
                <a:schemeClr val="bg1">
                  <a:lumMod val="65000"/>
                </a:schemeClr>
              </a:solidFill>
              <a:latin typeface="Canaro Light" panose="00000400000000000000" pitchFamily="50" charset="0"/>
            </a:endParaRPr>
          </a:p>
        </p:txBody>
      </p:sp>
    </p:spTree>
    <p:extLst>
      <p:ext uri="{BB962C8B-B14F-4D97-AF65-F5344CB8AC3E}">
        <p14:creationId xmlns:p14="http://schemas.microsoft.com/office/powerpoint/2010/main" val="73445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Question  2</a:t>
            </a:r>
            <a:br>
              <a:rPr lang="en-GB" sz="3600" b="0" dirty="0">
                <a:latin typeface="Canaro Bold" panose="00000800000000000000" pitchFamily="50" charset="0"/>
              </a:rPr>
            </a:br>
            <a:r>
              <a:rPr lang="en-US" sz="2600" b="0" dirty="0"/>
              <a:t>Predict the next place a passenger will hail a cab</a:t>
            </a:r>
            <a:endParaRPr lang="en-GB" sz="3600" b="0" dirty="0"/>
          </a:p>
        </p:txBody>
      </p:sp>
      <p:sp>
        <p:nvSpPr>
          <p:cNvPr id="4" name="Content Placeholder 6">
            <a:extLst>
              <a:ext uri="{FF2B5EF4-FFF2-40B4-BE49-F238E27FC236}">
                <a16:creationId xmlns:a16="http://schemas.microsoft.com/office/drawing/2014/main" id="{143A133D-A192-4E5C-B64D-E8D0D1818BE8}"/>
              </a:ext>
            </a:extLst>
          </p:cNvPr>
          <p:cNvSpPr>
            <a:spLocks noGrp="1"/>
          </p:cNvSpPr>
          <p:nvPr>
            <p:ph idx="1"/>
          </p:nvPr>
        </p:nvSpPr>
        <p:spPr>
          <a:xfrm>
            <a:off x="5848350" y="1770982"/>
            <a:ext cx="5505450" cy="4632325"/>
          </a:xfrm>
          <a:ln>
            <a:noFill/>
          </a:ln>
        </p:spPr>
        <p:txBody>
          <a:bodyPr>
            <a:normAutofit lnSpcReduction="10000"/>
          </a:bodyPr>
          <a:lstStyle/>
          <a:p>
            <a:r>
              <a:rPr lang="en-GB" sz="2000" dirty="0"/>
              <a:t>Three models where evaluated: baseline </a:t>
            </a:r>
            <a:r>
              <a:rPr lang="en-GB" sz="1400" dirty="0"/>
              <a:t>(average from the last day)</a:t>
            </a:r>
            <a:r>
              <a:rPr lang="en-GB" sz="2000" dirty="0"/>
              <a:t>,</a:t>
            </a:r>
            <a:r>
              <a:rPr lang="en-GB" sz="1400" dirty="0"/>
              <a:t> </a:t>
            </a:r>
            <a:r>
              <a:rPr lang="en-GB" sz="2000" dirty="0"/>
              <a:t>SARIMA and TBATS</a:t>
            </a:r>
          </a:p>
          <a:p>
            <a:endParaRPr lang="en-GB" sz="2000" dirty="0"/>
          </a:p>
          <a:p>
            <a:r>
              <a:rPr lang="en-GB" sz="2000" dirty="0"/>
              <a:t>Multiple error metrics </a:t>
            </a:r>
            <a:r>
              <a:rPr lang="en-GB" sz="1400" b="1" dirty="0">
                <a:solidFill>
                  <a:schemeClr val="accent5"/>
                </a:solidFill>
              </a:rPr>
              <a:t>(RMSE, MAE, MAPE) </a:t>
            </a:r>
            <a:r>
              <a:rPr lang="en-GB" sz="2000" dirty="0"/>
              <a:t>where used together with a </a:t>
            </a:r>
            <a:r>
              <a:rPr lang="en-GB" sz="2000" b="1" dirty="0">
                <a:solidFill>
                  <a:schemeClr val="accent5"/>
                </a:solidFill>
              </a:rPr>
              <a:t>cross-validation </a:t>
            </a:r>
            <a:r>
              <a:rPr lang="en-GB" sz="2000" dirty="0"/>
              <a:t>technique to evaluate the models performance</a:t>
            </a:r>
          </a:p>
          <a:p>
            <a:endParaRPr lang="en-GB" sz="2000" dirty="0"/>
          </a:p>
          <a:p>
            <a:r>
              <a:rPr lang="en-GB" sz="2000" dirty="0"/>
              <a:t>Has we can see by the graph the best model for all the defined areas was SARIMA</a:t>
            </a:r>
          </a:p>
          <a:p>
            <a:endParaRPr lang="en-GB" sz="2000" dirty="0"/>
          </a:p>
          <a:p>
            <a:r>
              <a:rPr lang="en-GB" sz="2000" dirty="0"/>
              <a:t>It was this model that was then used to make the day prediction on the test data</a:t>
            </a:r>
          </a:p>
          <a:p>
            <a:endParaRPr lang="en-GB" sz="2000" dirty="0"/>
          </a:p>
          <a:p>
            <a:endParaRPr lang="en-GB" sz="2000" dirty="0"/>
          </a:p>
        </p:txBody>
      </p:sp>
      <p:pic>
        <p:nvPicPr>
          <p:cNvPr id="9" name="Picture 8" descr="Shape, square&#10;&#10;Description automatically generated">
            <a:extLst>
              <a:ext uri="{FF2B5EF4-FFF2-40B4-BE49-F238E27FC236}">
                <a16:creationId xmlns:a16="http://schemas.microsoft.com/office/drawing/2014/main" id="{3834AC9B-2962-4AF6-9EAC-940D8EA10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2550"/>
            <a:ext cx="5505450" cy="5505450"/>
          </a:xfrm>
          <a:prstGeom prst="rect">
            <a:avLst/>
          </a:prstGeom>
          <a:ln>
            <a:noFill/>
          </a:ln>
        </p:spPr>
      </p:pic>
    </p:spTree>
    <p:extLst>
      <p:ext uri="{BB962C8B-B14F-4D97-AF65-F5344CB8AC3E}">
        <p14:creationId xmlns:p14="http://schemas.microsoft.com/office/powerpoint/2010/main" val="350767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Question  2</a:t>
            </a:r>
            <a:br>
              <a:rPr lang="en-GB" sz="3600" b="0" dirty="0">
                <a:latin typeface="Canaro Bold" panose="00000800000000000000" pitchFamily="50" charset="0"/>
              </a:rPr>
            </a:br>
            <a:r>
              <a:rPr lang="en-US" sz="2600" b="0" dirty="0"/>
              <a:t>Predict the next place a passenger will hail a cab</a:t>
            </a:r>
            <a:endParaRPr lang="en-GB" sz="3600" b="0" dirty="0"/>
          </a:p>
        </p:txBody>
      </p:sp>
      <p:sp>
        <p:nvSpPr>
          <p:cNvPr id="4" name="Content Placeholder 6">
            <a:extLst>
              <a:ext uri="{FF2B5EF4-FFF2-40B4-BE49-F238E27FC236}">
                <a16:creationId xmlns:a16="http://schemas.microsoft.com/office/drawing/2014/main" id="{143A133D-A192-4E5C-B64D-E8D0D1818BE8}"/>
              </a:ext>
            </a:extLst>
          </p:cNvPr>
          <p:cNvSpPr>
            <a:spLocks noGrp="1"/>
          </p:cNvSpPr>
          <p:nvPr>
            <p:ph idx="1"/>
          </p:nvPr>
        </p:nvSpPr>
        <p:spPr>
          <a:xfrm>
            <a:off x="5848350" y="1770982"/>
            <a:ext cx="5505450" cy="4632325"/>
          </a:xfrm>
          <a:ln>
            <a:noFill/>
          </a:ln>
        </p:spPr>
        <p:txBody>
          <a:bodyPr>
            <a:normAutofit/>
          </a:bodyPr>
          <a:lstStyle/>
          <a:p>
            <a:r>
              <a:rPr lang="en-GB" sz="2000" dirty="0"/>
              <a:t>Using the predictions for the next day is then possible to predict the </a:t>
            </a:r>
            <a:r>
              <a:rPr lang="en-GB" sz="2000" b="1" dirty="0">
                <a:solidFill>
                  <a:schemeClr val="accent5"/>
                </a:solidFill>
              </a:rPr>
              <a:t>hot hours at each area</a:t>
            </a:r>
          </a:p>
          <a:p>
            <a:endParaRPr lang="en-GB" sz="2000" dirty="0"/>
          </a:p>
          <a:p>
            <a:r>
              <a:rPr lang="en-GB" sz="2000" dirty="0"/>
              <a:t>It was a Sunday but its clear that the cabs should be concentrated around San Francisco downtown around Union Square</a:t>
            </a:r>
          </a:p>
        </p:txBody>
      </p:sp>
      <p:pic>
        <p:nvPicPr>
          <p:cNvPr id="5" name="Picture 4" descr="A picture containing text&#10;&#10;Description automatically generated">
            <a:extLst>
              <a:ext uri="{FF2B5EF4-FFF2-40B4-BE49-F238E27FC236}">
                <a16:creationId xmlns:a16="http://schemas.microsoft.com/office/drawing/2014/main" id="{03EC51E6-6666-497B-AE15-E8EB1EC96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2550"/>
            <a:ext cx="5505450" cy="5505450"/>
          </a:xfrm>
          <a:prstGeom prst="rect">
            <a:avLst/>
          </a:prstGeom>
          <a:ln>
            <a:noFill/>
          </a:ln>
        </p:spPr>
      </p:pic>
    </p:spTree>
    <p:extLst>
      <p:ext uri="{BB962C8B-B14F-4D97-AF65-F5344CB8AC3E}">
        <p14:creationId xmlns:p14="http://schemas.microsoft.com/office/powerpoint/2010/main" val="279884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Question  3</a:t>
            </a:r>
            <a:br>
              <a:rPr lang="en-GB" sz="3600" b="0" dirty="0">
                <a:latin typeface="Canaro Bold" panose="00000800000000000000" pitchFamily="50" charset="0"/>
              </a:rPr>
            </a:br>
            <a:r>
              <a:rPr lang="en-US" sz="2600" b="0" dirty="0"/>
              <a:t>Clusters relevant from the cab company point of view</a:t>
            </a:r>
            <a:endParaRPr lang="en-GB" sz="3600" b="0" dirty="0"/>
          </a:p>
        </p:txBody>
      </p:sp>
      <p:sp>
        <p:nvSpPr>
          <p:cNvPr id="7" name="Content Placeholder 6">
            <a:extLst>
              <a:ext uri="{FF2B5EF4-FFF2-40B4-BE49-F238E27FC236}">
                <a16:creationId xmlns:a16="http://schemas.microsoft.com/office/drawing/2014/main" id="{79986305-42E1-4936-B3B1-B94B777D8EF4}"/>
              </a:ext>
            </a:extLst>
          </p:cNvPr>
          <p:cNvSpPr txBox="1">
            <a:spLocks/>
          </p:cNvSpPr>
          <p:nvPr/>
        </p:nvSpPr>
        <p:spPr>
          <a:xfrm>
            <a:off x="352425" y="1828132"/>
            <a:ext cx="11020425" cy="471554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Approach to the problem</a:t>
            </a:r>
          </a:p>
          <a:p>
            <a:r>
              <a:rPr lang="en-GB" sz="1800" dirty="0"/>
              <a:t>Defined a smaller areas using the h3 package and evaluated all the mobility data</a:t>
            </a:r>
          </a:p>
          <a:p>
            <a:endParaRPr lang="en-GB" sz="1800" dirty="0"/>
          </a:p>
          <a:p>
            <a:r>
              <a:rPr lang="en-GB" sz="1800" dirty="0"/>
              <a:t>Evaluated the top five location for different time windows </a:t>
            </a:r>
            <a:r>
              <a:rPr lang="en-GB" sz="1400" dirty="0"/>
              <a:t>(morning, evening and afternoon)</a:t>
            </a:r>
          </a:p>
          <a:p>
            <a:endParaRPr lang="en-GB" sz="1800" dirty="0"/>
          </a:p>
          <a:p>
            <a:r>
              <a:rPr lang="en-GB" sz="1800" dirty="0"/>
              <a:t>Identified two cluster that seemed relevant from the company point of view:</a:t>
            </a:r>
          </a:p>
          <a:p>
            <a:pPr lvl="1"/>
            <a:r>
              <a:rPr lang="en-GB" sz="1400" dirty="0"/>
              <a:t>Union Square: </a:t>
            </a:r>
          </a:p>
          <a:p>
            <a:pPr marL="457200" lvl="1" indent="0">
              <a:buNone/>
            </a:pPr>
            <a:r>
              <a:rPr lang="en-GB" sz="1400" dirty="0"/>
              <a:t>	Although many areas in San Francisco downtown have a high number of pickups, it seems that cabs spend most of 	their time around this location </a:t>
            </a:r>
          </a:p>
          <a:p>
            <a:pPr lvl="1"/>
            <a:endParaRPr lang="en-GB" sz="1400" dirty="0"/>
          </a:p>
          <a:p>
            <a:pPr lvl="1"/>
            <a:r>
              <a:rPr lang="en-GB" sz="1400" dirty="0"/>
              <a:t>Potrero terrace:</a:t>
            </a:r>
          </a:p>
          <a:p>
            <a:pPr marL="914400" lvl="2" indent="0">
              <a:buNone/>
            </a:pPr>
            <a:r>
              <a:rPr lang="en-GB" sz="1400" dirty="0"/>
              <a:t>This seems the location where most of the cab drivers live, or where the cabs are parked at the company. If the correct option is the first one it could be a good spot to make community events, regarding the workers.</a:t>
            </a:r>
          </a:p>
          <a:p>
            <a:pPr marL="447675" lvl="2" indent="0">
              <a:buNone/>
            </a:pPr>
            <a:endParaRPr lang="en-GB" sz="1400" dirty="0"/>
          </a:p>
        </p:txBody>
      </p:sp>
    </p:spTree>
    <p:extLst>
      <p:ext uri="{BB962C8B-B14F-4D97-AF65-F5344CB8AC3E}">
        <p14:creationId xmlns:p14="http://schemas.microsoft.com/office/powerpoint/2010/main" val="362262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370577"/>
            <a:ext cx="9534525" cy="657430"/>
          </a:xfrm>
        </p:spPr>
        <p:txBody>
          <a:bodyPr>
            <a:normAutofit/>
          </a:bodyPr>
          <a:lstStyle/>
          <a:p>
            <a:r>
              <a:rPr lang="en-GB" sz="3200" b="0" dirty="0">
                <a:latin typeface="Canaro Bold" panose="00000800000000000000" pitchFamily="50" charset="0"/>
              </a:rPr>
              <a:t>Table of contents</a:t>
            </a:r>
          </a:p>
        </p:txBody>
      </p:sp>
      <p:sp>
        <p:nvSpPr>
          <p:cNvPr id="7" name="Content Placeholder 6">
            <a:extLst>
              <a:ext uri="{FF2B5EF4-FFF2-40B4-BE49-F238E27FC236}">
                <a16:creationId xmlns:a16="http://schemas.microsoft.com/office/drawing/2014/main" id="{E888A415-7BCE-436D-BF82-0686996314F1}"/>
              </a:ext>
            </a:extLst>
          </p:cNvPr>
          <p:cNvSpPr>
            <a:spLocks noGrp="1"/>
          </p:cNvSpPr>
          <p:nvPr>
            <p:ph idx="1"/>
          </p:nvPr>
        </p:nvSpPr>
        <p:spPr/>
        <p:txBody>
          <a:bodyPr>
            <a:normAutofit/>
          </a:bodyPr>
          <a:lstStyle/>
          <a:p>
            <a:pPr marL="342900" indent="-342900">
              <a:buFont typeface="+mj-lt"/>
              <a:buAutoNum type="arabicPeriod"/>
            </a:pPr>
            <a:r>
              <a:rPr lang="en-GB" sz="2400" dirty="0"/>
              <a:t>Explanatory analysis</a:t>
            </a:r>
          </a:p>
          <a:p>
            <a:pPr marL="342900" indent="-342900">
              <a:buFont typeface="+mj-lt"/>
              <a:buAutoNum type="arabicPeriod"/>
            </a:pPr>
            <a:endParaRPr lang="en-GB" sz="2400" dirty="0"/>
          </a:p>
          <a:p>
            <a:pPr marL="342900" indent="-342900">
              <a:buFont typeface="+mj-lt"/>
              <a:buAutoNum type="arabicPeriod"/>
            </a:pPr>
            <a:r>
              <a:rPr lang="en-GB" sz="2400" dirty="0"/>
              <a:t>Pre-processing</a:t>
            </a:r>
          </a:p>
          <a:p>
            <a:pPr marL="342900" indent="-342900">
              <a:buFont typeface="+mj-lt"/>
              <a:buAutoNum type="arabicPeriod"/>
            </a:pPr>
            <a:endParaRPr lang="en-GB" sz="2400" dirty="0"/>
          </a:p>
          <a:p>
            <a:pPr marL="342900" indent="-342900">
              <a:buFont typeface="+mj-lt"/>
              <a:buAutoNum type="arabicPeriod"/>
            </a:pPr>
            <a:r>
              <a:rPr lang="en-GB" sz="2400" dirty="0"/>
              <a:t>Question  1</a:t>
            </a:r>
          </a:p>
          <a:p>
            <a:pPr marL="342900" indent="-342900">
              <a:buFont typeface="+mj-lt"/>
              <a:buAutoNum type="arabicPeriod"/>
            </a:pPr>
            <a:endParaRPr lang="en-GB" sz="2400" dirty="0"/>
          </a:p>
          <a:p>
            <a:pPr marL="342900" indent="-342900">
              <a:buFont typeface="+mj-lt"/>
              <a:buAutoNum type="arabicPeriod"/>
            </a:pPr>
            <a:r>
              <a:rPr lang="en-GB" sz="2400" dirty="0"/>
              <a:t>Question 2</a:t>
            </a:r>
          </a:p>
          <a:p>
            <a:pPr marL="342900" indent="-342900">
              <a:buFont typeface="+mj-lt"/>
              <a:buAutoNum type="arabicPeriod"/>
            </a:pPr>
            <a:endParaRPr lang="en-GB" sz="2400" dirty="0"/>
          </a:p>
          <a:p>
            <a:pPr marL="342900" indent="-342900">
              <a:buFont typeface="+mj-lt"/>
              <a:buAutoNum type="arabicPeriod"/>
            </a:pPr>
            <a:r>
              <a:rPr lang="en-GB" sz="2400" dirty="0"/>
              <a:t>Question 3</a:t>
            </a:r>
          </a:p>
        </p:txBody>
      </p:sp>
    </p:spTree>
    <p:extLst>
      <p:ext uri="{BB962C8B-B14F-4D97-AF65-F5344CB8AC3E}">
        <p14:creationId xmlns:p14="http://schemas.microsoft.com/office/powerpoint/2010/main" val="375286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Explanatory analysis</a:t>
            </a:r>
            <a:br>
              <a:rPr lang="en-GB" sz="3600" b="0" dirty="0">
                <a:latin typeface="Canaro Bold" panose="00000800000000000000" pitchFamily="50" charset="0"/>
              </a:rPr>
            </a:br>
            <a:r>
              <a:rPr lang="en-GB" sz="2600" b="0" dirty="0"/>
              <a:t>Single cab data evaluation</a:t>
            </a:r>
            <a:endParaRPr lang="en-GB" sz="3600" b="0" dirty="0"/>
          </a:p>
        </p:txBody>
      </p:sp>
      <p:sp>
        <p:nvSpPr>
          <p:cNvPr id="7" name="Content Placeholder 6">
            <a:extLst>
              <a:ext uri="{FF2B5EF4-FFF2-40B4-BE49-F238E27FC236}">
                <a16:creationId xmlns:a16="http://schemas.microsoft.com/office/drawing/2014/main" id="{E888A415-7BCE-436D-BF82-0686996314F1}"/>
              </a:ext>
            </a:extLst>
          </p:cNvPr>
          <p:cNvSpPr>
            <a:spLocks noGrp="1"/>
          </p:cNvSpPr>
          <p:nvPr>
            <p:ph idx="1"/>
          </p:nvPr>
        </p:nvSpPr>
        <p:spPr>
          <a:xfrm>
            <a:off x="5848350" y="1770982"/>
            <a:ext cx="5505450" cy="4632325"/>
          </a:xfrm>
          <a:ln>
            <a:noFill/>
          </a:ln>
        </p:spPr>
        <p:txBody>
          <a:bodyPr>
            <a:normAutofit/>
          </a:bodyPr>
          <a:lstStyle/>
          <a:p>
            <a:r>
              <a:rPr lang="en-GB" sz="2000" dirty="0"/>
              <a:t>First I tried to understand the cab driver mobility</a:t>
            </a:r>
          </a:p>
          <a:p>
            <a:endParaRPr lang="en-GB" sz="2000" dirty="0"/>
          </a:p>
          <a:p>
            <a:r>
              <a:rPr lang="en-GB" sz="2000" dirty="0"/>
              <a:t>San Francisco city limits can be clearly seen</a:t>
            </a:r>
          </a:p>
          <a:p>
            <a:endParaRPr lang="en-GB" sz="2000" dirty="0"/>
          </a:p>
          <a:p>
            <a:r>
              <a:rPr lang="en-GB" sz="2000" b="1" dirty="0">
                <a:solidFill>
                  <a:schemeClr val="accent5"/>
                </a:solidFill>
              </a:rPr>
              <a:t>Two zones with high movements. </a:t>
            </a:r>
            <a:r>
              <a:rPr lang="en-GB" sz="2000" dirty="0"/>
              <a:t>One at the San Francisco downtown and another one at the airport</a:t>
            </a:r>
          </a:p>
        </p:txBody>
      </p:sp>
      <p:pic>
        <p:nvPicPr>
          <p:cNvPr id="4" name="Content Placeholder 4" descr="A picture containing text&#10;&#10;Description automatically generated">
            <a:extLst>
              <a:ext uri="{FF2B5EF4-FFF2-40B4-BE49-F238E27FC236}">
                <a16:creationId xmlns:a16="http://schemas.microsoft.com/office/drawing/2014/main" id="{F5ED8525-C180-474D-96AF-A8E467AFA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2549"/>
            <a:ext cx="5505451" cy="5505451"/>
          </a:xfrm>
          <a:prstGeom prst="rect">
            <a:avLst/>
          </a:prstGeom>
          <a:ln>
            <a:noFill/>
          </a:ln>
        </p:spPr>
      </p:pic>
    </p:spTree>
    <p:extLst>
      <p:ext uri="{BB962C8B-B14F-4D97-AF65-F5344CB8AC3E}">
        <p14:creationId xmlns:p14="http://schemas.microsoft.com/office/powerpoint/2010/main" val="315673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Explanatory analysis</a:t>
            </a:r>
            <a:br>
              <a:rPr lang="en-GB" sz="3600" b="0" dirty="0">
                <a:latin typeface="Canaro Bold" panose="00000800000000000000" pitchFamily="50" charset="0"/>
              </a:rPr>
            </a:br>
            <a:r>
              <a:rPr lang="en-GB" sz="2600" b="0" dirty="0"/>
              <a:t>Complete cab data evaluation</a:t>
            </a:r>
            <a:endParaRPr lang="en-GB" sz="3600" b="0" dirty="0"/>
          </a:p>
        </p:txBody>
      </p:sp>
      <p:sp>
        <p:nvSpPr>
          <p:cNvPr id="7" name="Content Placeholder 6">
            <a:extLst>
              <a:ext uri="{FF2B5EF4-FFF2-40B4-BE49-F238E27FC236}">
                <a16:creationId xmlns:a16="http://schemas.microsoft.com/office/drawing/2014/main" id="{E888A415-7BCE-436D-BF82-0686996314F1}"/>
              </a:ext>
            </a:extLst>
          </p:cNvPr>
          <p:cNvSpPr>
            <a:spLocks noGrp="1"/>
          </p:cNvSpPr>
          <p:nvPr>
            <p:ph idx="1"/>
          </p:nvPr>
        </p:nvSpPr>
        <p:spPr>
          <a:xfrm>
            <a:off x="5848350" y="1770982"/>
            <a:ext cx="5505450" cy="4632325"/>
          </a:xfrm>
          <a:ln>
            <a:noFill/>
          </a:ln>
        </p:spPr>
        <p:txBody>
          <a:bodyPr>
            <a:normAutofit/>
          </a:bodyPr>
          <a:lstStyle/>
          <a:p>
            <a:r>
              <a:rPr lang="en-GB" sz="2000" b="1" dirty="0">
                <a:solidFill>
                  <a:schemeClr val="accent5"/>
                </a:solidFill>
              </a:rPr>
              <a:t>No longer can see San Francisco city limits</a:t>
            </a:r>
          </a:p>
          <a:p>
            <a:endParaRPr lang="en-GB" sz="2000" dirty="0"/>
          </a:p>
          <a:p>
            <a:r>
              <a:rPr lang="en-GB" sz="2000" dirty="0"/>
              <a:t>Latitude and longitude distribution very compact at the centre</a:t>
            </a:r>
          </a:p>
          <a:p>
            <a:endParaRPr lang="en-GB" sz="2000" dirty="0"/>
          </a:p>
          <a:p>
            <a:r>
              <a:rPr lang="en-GB" sz="2000" dirty="0"/>
              <a:t>Both these factors indicate the </a:t>
            </a:r>
            <a:r>
              <a:rPr lang="en-GB" sz="2000" b="1" dirty="0">
                <a:solidFill>
                  <a:schemeClr val="accent5"/>
                </a:solidFill>
              </a:rPr>
              <a:t>presence of outliers </a:t>
            </a:r>
            <a:r>
              <a:rPr lang="en-GB" sz="2000" dirty="0"/>
              <a:t>(bad GPS readings)</a:t>
            </a:r>
          </a:p>
          <a:p>
            <a:endParaRPr lang="en-GB" sz="2000" dirty="0"/>
          </a:p>
          <a:p>
            <a:r>
              <a:rPr lang="en-GB" sz="2000" dirty="0"/>
              <a:t>Seems that cabs spend more time roaming then with clients</a:t>
            </a:r>
          </a:p>
        </p:txBody>
      </p:sp>
      <p:pic>
        <p:nvPicPr>
          <p:cNvPr id="6" name="Picture 5">
            <a:extLst>
              <a:ext uri="{FF2B5EF4-FFF2-40B4-BE49-F238E27FC236}">
                <a16:creationId xmlns:a16="http://schemas.microsoft.com/office/drawing/2014/main" id="{BC96ECBD-E3D4-4783-A496-5006B37A9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1534423"/>
            <a:ext cx="5105400" cy="5105400"/>
          </a:xfrm>
          <a:prstGeom prst="rect">
            <a:avLst/>
          </a:prstGeom>
          <a:ln>
            <a:noFill/>
          </a:ln>
        </p:spPr>
      </p:pic>
      <p:sp>
        <p:nvSpPr>
          <p:cNvPr id="8" name="Rectangle 7">
            <a:extLst>
              <a:ext uri="{FF2B5EF4-FFF2-40B4-BE49-F238E27FC236}">
                <a16:creationId xmlns:a16="http://schemas.microsoft.com/office/drawing/2014/main" id="{9C3699E5-CDC2-4C8E-9972-1E49707AECC5}"/>
              </a:ext>
            </a:extLst>
          </p:cNvPr>
          <p:cNvSpPr/>
          <p:nvPr/>
        </p:nvSpPr>
        <p:spPr>
          <a:xfrm>
            <a:off x="838200" y="1543948"/>
            <a:ext cx="1548000" cy="1589777"/>
          </a:xfrm>
          <a:prstGeom prst="rect">
            <a:avLst/>
          </a:prstGeom>
          <a:noFill/>
          <a:ln w="476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a:extLst>
              <a:ext uri="{FF2B5EF4-FFF2-40B4-BE49-F238E27FC236}">
                <a16:creationId xmlns:a16="http://schemas.microsoft.com/office/drawing/2014/main" id="{FC3CBFDE-4CA8-487E-AB72-9D09799F7496}"/>
              </a:ext>
            </a:extLst>
          </p:cNvPr>
          <p:cNvSpPr/>
          <p:nvPr/>
        </p:nvSpPr>
        <p:spPr>
          <a:xfrm>
            <a:off x="2390775" y="3133725"/>
            <a:ext cx="1590676" cy="1548000"/>
          </a:xfrm>
          <a:prstGeom prst="rect">
            <a:avLst/>
          </a:prstGeom>
          <a:noFill/>
          <a:ln w="476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a:extLst>
              <a:ext uri="{FF2B5EF4-FFF2-40B4-BE49-F238E27FC236}">
                <a16:creationId xmlns:a16="http://schemas.microsoft.com/office/drawing/2014/main" id="{B41D07FE-F25D-4235-B333-7A8143AD5A54}"/>
              </a:ext>
            </a:extLst>
          </p:cNvPr>
          <p:cNvSpPr/>
          <p:nvPr/>
        </p:nvSpPr>
        <p:spPr>
          <a:xfrm>
            <a:off x="2390776" y="1543948"/>
            <a:ext cx="1590676" cy="1589777"/>
          </a:xfrm>
          <a:prstGeom prst="rect">
            <a:avLst/>
          </a:prstGeom>
          <a:noFill/>
          <a:ln w="476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a:extLst>
              <a:ext uri="{FF2B5EF4-FFF2-40B4-BE49-F238E27FC236}">
                <a16:creationId xmlns:a16="http://schemas.microsoft.com/office/drawing/2014/main" id="{6A00EFFB-F4AF-4A82-A9A9-D672990C386C}"/>
              </a:ext>
            </a:extLst>
          </p:cNvPr>
          <p:cNvSpPr/>
          <p:nvPr/>
        </p:nvSpPr>
        <p:spPr>
          <a:xfrm>
            <a:off x="3971926" y="4681725"/>
            <a:ext cx="1428749" cy="1614675"/>
          </a:xfrm>
          <a:prstGeom prst="rect">
            <a:avLst/>
          </a:prstGeom>
          <a:noFill/>
          <a:ln w="476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70846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Pre-processing</a:t>
            </a:r>
            <a:br>
              <a:rPr lang="en-GB" sz="3600" b="0" dirty="0">
                <a:latin typeface="Canaro Bold" panose="00000800000000000000" pitchFamily="50" charset="0"/>
              </a:rPr>
            </a:br>
            <a:r>
              <a:rPr lang="en-GB" sz="2600" b="0" dirty="0"/>
              <a:t>Outlier removal and feature engineering</a:t>
            </a:r>
            <a:endParaRPr lang="en-GB" sz="3600" b="0" dirty="0"/>
          </a:p>
        </p:txBody>
      </p:sp>
      <p:sp>
        <p:nvSpPr>
          <p:cNvPr id="7" name="Content Placeholder 6">
            <a:extLst>
              <a:ext uri="{FF2B5EF4-FFF2-40B4-BE49-F238E27FC236}">
                <a16:creationId xmlns:a16="http://schemas.microsoft.com/office/drawing/2014/main" id="{E888A415-7BCE-436D-BF82-0686996314F1}"/>
              </a:ext>
            </a:extLst>
          </p:cNvPr>
          <p:cNvSpPr>
            <a:spLocks noGrp="1"/>
          </p:cNvSpPr>
          <p:nvPr>
            <p:ph idx="1"/>
          </p:nvPr>
        </p:nvSpPr>
        <p:spPr>
          <a:xfrm>
            <a:off x="5848350" y="1770982"/>
            <a:ext cx="5505450" cy="4632325"/>
          </a:xfrm>
          <a:ln>
            <a:noFill/>
          </a:ln>
        </p:spPr>
        <p:txBody>
          <a:bodyPr>
            <a:normAutofit/>
          </a:bodyPr>
          <a:lstStyle/>
          <a:p>
            <a:r>
              <a:rPr lang="en-GB" sz="2000" dirty="0"/>
              <a:t>Performed feature engineering to add information about </a:t>
            </a:r>
            <a:r>
              <a:rPr lang="en-GB" sz="2000" b="1" dirty="0">
                <a:solidFill>
                  <a:schemeClr val="accent5"/>
                </a:solidFill>
              </a:rPr>
              <a:t>distance, time and velocity </a:t>
            </a:r>
            <a:r>
              <a:rPr lang="en-GB" sz="2000" dirty="0"/>
              <a:t>between points</a:t>
            </a:r>
          </a:p>
          <a:p>
            <a:endParaRPr lang="en-GB" sz="2000" dirty="0"/>
          </a:p>
          <a:p>
            <a:r>
              <a:rPr lang="en-GB" sz="2000" dirty="0"/>
              <a:t>Used </a:t>
            </a:r>
            <a:r>
              <a:rPr lang="en-GB" sz="2000" b="1" dirty="0">
                <a:solidFill>
                  <a:schemeClr val="accent5"/>
                </a:solidFill>
              </a:rPr>
              <a:t>velocity to determine outliers</a:t>
            </a:r>
            <a:r>
              <a:rPr lang="en-GB" sz="2000" dirty="0"/>
              <a:t>, setting the threshold at 85 mph (maximum velocity in the US)</a:t>
            </a:r>
          </a:p>
          <a:p>
            <a:endParaRPr lang="en-GB" sz="2000" dirty="0"/>
          </a:p>
          <a:p>
            <a:r>
              <a:rPr lang="en-GB" sz="2000" dirty="0"/>
              <a:t>This method allowed minimal lost of information, when comparing with other methods</a:t>
            </a:r>
          </a:p>
        </p:txBody>
      </p:sp>
      <p:pic>
        <p:nvPicPr>
          <p:cNvPr id="6" name="Picture 5" descr="A picture containing text, picture frame&#10;&#10;Description automatically generated">
            <a:extLst>
              <a:ext uri="{FF2B5EF4-FFF2-40B4-BE49-F238E27FC236}">
                <a16:creationId xmlns:a16="http://schemas.microsoft.com/office/drawing/2014/main" id="{B1CBF01B-02D1-4AE7-AD1A-24885FE4D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62075"/>
            <a:ext cx="5505450" cy="5505450"/>
          </a:xfrm>
          <a:prstGeom prst="rect">
            <a:avLst/>
          </a:prstGeom>
          <a:ln>
            <a:noFill/>
          </a:ln>
        </p:spPr>
      </p:pic>
    </p:spTree>
    <p:extLst>
      <p:ext uri="{BB962C8B-B14F-4D97-AF65-F5344CB8AC3E}">
        <p14:creationId xmlns:p14="http://schemas.microsoft.com/office/powerpoint/2010/main" val="114206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Question  1</a:t>
            </a:r>
            <a:br>
              <a:rPr lang="en-GB" sz="3600" b="0" dirty="0">
                <a:latin typeface="Canaro Bold" panose="00000800000000000000" pitchFamily="50" charset="0"/>
              </a:rPr>
            </a:br>
            <a:r>
              <a:rPr lang="en-US" sz="2600" b="0" dirty="0"/>
              <a:t>Potential for yearly reduction on CO2 emissions due to roaming</a:t>
            </a:r>
            <a:endParaRPr lang="en-GB" sz="3600" b="0" dirty="0"/>
          </a:p>
        </p:txBody>
      </p:sp>
      <p:sp>
        <p:nvSpPr>
          <p:cNvPr id="5" name="Content Placeholder 6">
            <a:extLst>
              <a:ext uri="{FF2B5EF4-FFF2-40B4-BE49-F238E27FC236}">
                <a16:creationId xmlns:a16="http://schemas.microsoft.com/office/drawing/2014/main" id="{E11B9223-3D82-4C1D-96EE-94D7C6B7F5CF}"/>
              </a:ext>
            </a:extLst>
          </p:cNvPr>
          <p:cNvSpPr txBox="1">
            <a:spLocks/>
          </p:cNvSpPr>
          <p:nvPr/>
        </p:nvSpPr>
        <p:spPr>
          <a:xfrm>
            <a:off x="352425" y="1828132"/>
            <a:ext cx="11020425" cy="463232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Assumptions</a:t>
            </a:r>
          </a:p>
          <a:p>
            <a:r>
              <a:rPr lang="en-GB" sz="1800" dirty="0"/>
              <a:t>Electric cars have 0 emission (tank-to-wheel) </a:t>
            </a:r>
          </a:p>
          <a:p>
            <a:endParaRPr lang="en-GB" sz="1800" dirty="0"/>
          </a:p>
          <a:p>
            <a:r>
              <a:rPr lang="en-GB" sz="1800" dirty="0"/>
              <a:t>Internal combustion cars emit 404 g of CO2 per mile</a:t>
            </a:r>
          </a:p>
          <a:p>
            <a:endParaRPr lang="en-GB" sz="1800" dirty="0"/>
          </a:p>
          <a:p>
            <a:r>
              <a:rPr lang="en-GB" sz="1800" dirty="0"/>
              <a:t>Initial fleet has 537 cabs</a:t>
            </a:r>
          </a:p>
          <a:p>
            <a:endParaRPr lang="en-GB" sz="1800" dirty="0"/>
          </a:p>
          <a:p>
            <a:r>
              <a:rPr lang="en-GB" sz="1800" dirty="0"/>
              <a:t>Cab fleet is changing at the rate of 15% per month (at the beginning of the month)</a:t>
            </a:r>
          </a:p>
          <a:p>
            <a:endParaRPr lang="en-GB" sz="1800" dirty="0"/>
          </a:p>
          <a:p>
            <a:r>
              <a:rPr lang="en-GB" sz="1800" dirty="0"/>
              <a:t>Movement in the given time frame is representative</a:t>
            </a:r>
          </a:p>
          <a:p>
            <a:endParaRPr lang="en-GB" sz="1800" dirty="0"/>
          </a:p>
          <a:p>
            <a:r>
              <a:rPr lang="en-GB" sz="1800" dirty="0"/>
              <a:t>We are at the beginning of 2020 (no COVID impact)</a:t>
            </a:r>
          </a:p>
        </p:txBody>
      </p:sp>
    </p:spTree>
    <p:extLst>
      <p:ext uri="{BB962C8B-B14F-4D97-AF65-F5344CB8AC3E}">
        <p14:creationId xmlns:p14="http://schemas.microsoft.com/office/powerpoint/2010/main" val="42601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Question  1</a:t>
            </a:r>
            <a:br>
              <a:rPr lang="en-GB" sz="3600" b="0" dirty="0">
                <a:latin typeface="Canaro Bold" panose="00000800000000000000" pitchFamily="50" charset="0"/>
              </a:rPr>
            </a:br>
            <a:r>
              <a:rPr lang="en-US" sz="2600" b="0" dirty="0"/>
              <a:t>Potential for yearly reduction on CO2 emissions due to roaming</a:t>
            </a:r>
            <a:endParaRPr lang="en-GB" sz="3600" b="0" dirty="0"/>
          </a:p>
        </p:txBody>
      </p:sp>
      <p:sp>
        <p:nvSpPr>
          <p:cNvPr id="4" name="Content Placeholder 6">
            <a:extLst>
              <a:ext uri="{FF2B5EF4-FFF2-40B4-BE49-F238E27FC236}">
                <a16:creationId xmlns:a16="http://schemas.microsoft.com/office/drawing/2014/main" id="{3BC44455-9B96-4928-99C1-243B44D1EBB2}"/>
              </a:ext>
            </a:extLst>
          </p:cNvPr>
          <p:cNvSpPr>
            <a:spLocks noGrp="1"/>
          </p:cNvSpPr>
          <p:nvPr>
            <p:ph idx="1"/>
          </p:nvPr>
        </p:nvSpPr>
        <p:spPr>
          <a:xfrm>
            <a:off x="333376" y="1789112"/>
            <a:ext cx="5505450" cy="4632325"/>
          </a:xfrm>
          <a:ln>
            <a:noFill/>
          </a:ln>
        </p:spPr>
        <p:txBody>
          <a:bodyPr>
            <a:normAutofit/>
          </a:bodyPr>
          <a:lstStyle/>
          <a:p>
            <a:r>
              <a:rPr lang="en-GB" sz="2000" dirty="0"/>
              <a:t>Due to the lack of data, two options were possible. </a:t>
            </a:r>
            <a:r>
              <a:rPr lang="en-GB" sz="2000" b="1" dirty="0">
                <a:solidFill>
                  <a:schemeClr val="accent5"/>
                </a:solidFill>
              </a:rPr>
              <a:t>Calculate potential using the roaming distance per week or per weekday.</a:t>
            </a:r>
          </a:p>
          <a:p>
            <a:endParaRPr lang="en-GB" sz="2000" dirty="0"/>
          </a:p>
          <a:p>
            <a:r>
              <a:rPr lang="en-GB" sz="2000" b="1" dirty="0">
                <a:solidFill>
                  <a:schemeClr val="accent5"/>
                </a:solidFill>
              </a:rPr>
              <a:t>Significant differences </a:t>
            </a:r>
            <a:r>
              <a:rPr lang="en-GB" sz="2000" dirty="0"/>
              <a:t>of roaming distance between the working day as the weekend</a:t>
            </a:r>
          </a:p>
          <a:p>
            <a:endParaRPr lang="en-GB" sz="2000" dirty="0"/>
          </a:p>
          <a:p>
            <a:r>
              <a:rPr lang="en-GB" sz="2000" dirty="0"/>
              <a:t>Due to these differences I opted per the </a:t>
            </a:r>
            <a:r>
              <a:rPr lang="en-GB" sz="2000" b="1" dirty="0">
                <a:solidFill>
                  <a:schemeClr val="accent5"/>
                </a:solidFill>
              </a:rPr>
              <a:t>weekday option, </a:t>
            </a:r>
            <a:r>
              <a:rPr lang="en-GB" sz="2000" dirty="0"/>
              <a:t>and calculated the potential for yearly reduction of CO2 emission</a:t>
            </a:r>
          </a:p>
        </p:txBody>
      </p:sp>
      <p:pic>
        <p:nvPicPr>
          <p:cNvPr id="8" name="Picture 7" descr="Chart, histogram&#10;&#10;Description automatically generated">
            <a:extLst>
              <a:ext uri="{FF2B5EF4-FFF2-40B4-BE49-F238E27FC236}">
                <a16:creationId xmlns:a16="http://schemas.microsoft.com/office/drawing/2014/main" id="{A980329F-3E8B-471D-A391-72A6F08BC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52549"/>
            <a:ext cx="5505450" cy="5505450"/>
          </a:xfrm>
          <a:prstGeom prst="rect">
            <a:avLst/>
          </a:prstGeom>
          <a:ln>
            <a:noFill/>
          </a:ln>
        </p:spPr>
      </p:pic>
    </p:spTree>
    <p:extLst>
      <p:ext uri="{BB962C8B-B14F-4D97-AF65-F5344CB8AC3E}">
        <p14:creationId xmlns:p14="http://schemas.microsoft.com/office/powerpoint/2010/main" val="327754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Question  1</a:t>
            </a:r>
            <a:br>
              <a:rPr lang="en-GB" sz="3600" b="0" dirty="0">
                <a:latin typeface="Canaro Bold" panose="00000800000000000000" pitchFamily="50" charset="0"/>
              </a:rPr>
            </a:br>
            <a:r>
              <a:rPr lang="en-US" sz="2600" b="0" dirty="0"/>
              <a:t>Potential for yearly reduction on CO2 emissions due to roaming</a:t>
            </a:r>
            <a:endParaRPr lang="en-GB" sz="3600" b="0" dirty="0"/>
          </a:p>
        </p:txBody>
      </p:sp>
      <p:sp>
        <p:nvSpPr>
          <p:cNvPr id="4" name="Content Placeholder 6">
            <a:extLst>
              <a:ext uri="{FF2B5EF4-FFF2-40B4-BE49-F238E27FC236}">
                <a16:creationId xmlns:a16="http://schemas.microsoft.com/office/drawing/2014/main" id="{3BC44455-9B96-4928-99C1-243B44D1EBB2}"/>
              </a:ext>
            </a:extLst>
          </p:cNvPr>
          <p:cNvSpPr>
            <a:spLocks noGrp="1"/>
          </p:cNvSpPr>
          <p:nvPr>
            <p:ph idx="1"/>
          </p:nvPr>
        </p:nvSpPr>
        <p:spPr>
          <a:xfrm>
            <a:off x="5848350" y="1770982"/>
            <a:ext cx="5505450" cy="4632325"/>
          </a:xfrm>
          <a:ln>
            <a:noFill/>
          </a:ln>
        </p:spPr>
        <p:txBody>
          <a:bodyPr>
            <a:normAutofit/>
          </a:bodyPr>
          <a:lstStyle/>
          <a:p>
            <a:r>
              <a:rPr lang="en-GB" sz="2000" dirty="0"/>
              <a:t>Potential reduction of CO2 in the first year </a:t>
            </a:r>
            <a:r>
              <a:rPr lang="en-GB" sz="1400" dirty="0"/>
              <a:t>(with replacement) </a:t>
            </a:r>
            <a:r>
              <a:rPr lang="en-GB" sz="2000" dirty="0"/>
              <a:t>is</a:t>
            </a:r>
            <a:r>
              <a:rPr lang="en-GB" sz="2000" b="1" dirty="0">
                <a:solidFill>
                  <a:schemeClr val="accent5"/>
                </a:solidFill>
              </a:rPr>
              <a:t> 3,66 thousand metric tonnes </a:t>
            </a:r>
          </a:p>
          <a:p>
            <a:endParaRPr lang="en-GB" sz="2000" dirty="0"/>
          </a:p>
          <a:p>
            <a:r>
              <a:rPr lang="en-GB" sz="2000" dirty="0"/>
              <a:t>Potential decreases over the years until the</a:t>
            </a:r>
            <a:r>
              <a:rPr lang="en-GB" sz="2000" b="1" dirty="0">
                <a:solidFill>
                  <a:schemeClr val="accent5"/>
                </a:solidFill>
              </a:rPr>
              <a:t> 2023, when it reaches 0 </a:t>
            </a:r>
            <a:r>
              <a:rPr lang="en-GB" sz="1400" dirty="0"/>
              <a:t>(due to the fleet replacement)</a:t>
            </a:r>
          </a:p>
          <a:p>
            <a:endParaRPr lang="en-GB" sz="2000" dirty="0"/>
          </a:p>
          <a:p>
            <a:r>
              <a:rPr lang="en-GB" sz="2000" dirty="0"/>
              <a:t>Without replacement the potential for yearly reduction on the first year would be much higher </a:t>
            </a:r>
            <a:r>
              <a:rPr lang="en-GB" sz="1400" dirty="0"/>
              <a:t>(~8 thousand metric tonnes) </a:t>
            </a:r>
          </a:p>
        </p:txBody>
      </p:sp>
      <p:pic>
        <p:nvPicPr>
          <p:cNvPr id="6" name="Picture 5">
            <a:extLst>
              <a:ext uri="{FF2B5EF4-FFF2-40B4-BE49-F238E27FC236}">
                <a16:creationId xmlns:a16="http://schemas.microsoft.com/office/drawing/2014/main" id="{65C841E0-22C6-4060-A9C6-AA988EEDD258}"/>
              </a:ext>
            </a:extLst>
          </p:cNvPr>
          <p:cNvPicPr>
            <a:picLocks noChangeAspect="1"/>
          </p:cNvPicPr>
          <p:nvPr/>
        </p:nvPicPr>
        <p:blipFill>
          <a:blip r:embed="rId2"/>
          <a:stretch>
            <a:fillRect/>
          </a:stretch>
        </p:blipFill>
        <p:spPr>
          <a:xfrm>
            <a:off x="48856" y="1770982"/>
            <a:ext cx="5566130" cy="4419983"/>
          </a:xfrm>
          <a:prstGeom prst="rect">
            <a:avLst/>
          </a:prstGeom>
        </p:spPr>
      </p:pic>
    </p:spTree>
    <p:extLst>
      <p:ext uri="{BB962C8B-B14F-4D97-AF65-F5344CB8AC3E}">
        <p14:creationId xmlns:p14="http://schemas.microsoft.com/office/powerpoint/2010/main" val="96182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2809-D381-4094-805C-53D8FB910CED}"/>
              </a:ext>
            </a:extLst>
          </p:cNvPr>
          <p:cNvSpPr>
            <a:spLocks noGrp="1"/>
          </p:cNvSpPr>
          <p:nvPr>
            <p:ph type="title"/>
          </p:nvPr>
        </p:nvSpPr>
        <p:spPr>
          <a:xfrm>
            <a:off x="838199" y="218177"/>
            <a:ext cx="9534525" cy="915298"/>
          </a:xfrm>
        </p:spPr>
        <p:txBody>
          <a:bodyPr>
            <a:normAutofit fontScale="90000"/>
          </a:bodyPr>
          <a:lstStyle/>
          <a:p>
            <a:r>
              <a:rPr lang="en-GB" sz="3600" b="0" dirty="0">
                <a:latin typeface="Canaro Bold" panose="00000800000000000000" pitchFamily="50" charset="0"/>
              </a:rPr>
              <a:t>Question  2</a:t>
            </a:r>
            <a:br>
              <a:rPr lang="en-GB" sz="3600" b="0" dirty="0">
                <a:latin typeface="Canaro Bold" panose="00000800000000000000" pitchFamily="50" charset="0"/>
              </a:rPr>
            </a:br>
            <a:r>
              <a:rPr lang="en-US" sz="2600" b="0" dirty="0"/>
              <a:t>Predict the next place a passenger will hail a cab</a:t>
            </a:r>
            <a:endParaRPr lang="en-GB" sz="3600" b="0" dirty="0"/>
          </a:p>
        </p:txBody>
      </p:sp>
      <p:sp>
        <p:nvSpPr>
          <p:cNvPr id="7" name="Content Placeholder 6">
            <a:extLst>
              <a:ext uri="{FF2B5EF4-FFF2-40B4-BE49-F238E27FC236}">
                <a16:creationId xmlns:a16="http://schemas.microsoft.com/office/drawing/2014/main" id="{089BAFA5-200B-4321-9AB1-6711AB01BDF0}"/>
              </a:ext>
            </a:extLst>
          </p:cNvPr>
          <p:cNvSpPr txBox="1">
            <a:spLocks/>
          </p:cNvSpPr>
          <p:nvPr/>
        </p:nvSpPr>
        <p:spPr>
          <a:xfrm>
            <a:off x="352425" y="1828132"/>
            <a:ext cx="11020425" cy="463232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Canaro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Approach to the problem</a:t>
            </a:r>
          </a:p>
          <a:p>
            <a:r>
              <a:rPr lang="en-GB" sz="1800" dirty="0"/>
              <a:t>Opted to use as a </a:t>
            </a:r>
            <a:r>
              <a:rPr lang="en-GB" sz="1800" b="1" dirty="0">
                <a:solidFill>
                  <a:schemeClr val="accent5"/>
                </a:solidFill>
              </a:rPr>
              <a:t>label the number of pickup</a:t>
            </a:r>
            <a:r>
              <a:rPr lang="en-GB" sz="1800" dirty="0"/>
              <a:t> of clients per area</a:t>
            </a:r>
          </a:p>
          <a:p>
            <a:endParaRPr lang="en-GB" sz="1800" dirty="0"/>
          </a:p>
          <a:p>
            <a:r>
              <a:rPr lang="en-GB" sz="1800" dirty="0"/>
              <a:t>The definition of areas was made using the </a:t>
            </a:r>
            <a:r>
              <a:rPr lang="en-GB" sz="1800" b="1" dirty="0">
                <a:solidFill>
                  <a:schemeClr val="accent5"/>
                </a:solidFill>
              </a:rPr>
              <a:t>h3 package from Uber </a:t>
            </a:r>
            <a:r>
              <a:rPr lang="en-GB" sz="1800" dirty="0"/>
              <a:t>which divides the Earth in hexagons</a:t>
            </a:r>
          </a:p>
          <a:p>
            <a:endParaRPr lang="en-GB" sz="1800" dirty="0"/>
          </a:p>
          <a:p>
            <a:r>
              <a:rPr lang="en-GB" sz="1800" dirty="0"/>
              <a:t>Evaluated the </a:t>
            </a:r>
            <a:r>
              <a:rPr lang="en-GB" sz="1800" b="1" dirty="0">
                <a:solidFill>
                  <a:schemeClr val="accent5"/>
                </a:solidFill>
              </a:rPr>
              <a:t>pickups variation over time </a:t>
            </a:r>
            <a:r>
              <a:rPr lang="en-GB" sz="1800" dirty="0"/>
              <a:t>using the areas with a good volume of data </a:t>
            </a:r>
            <a:r>
              <a:rPr lang="en-GB" sz="1400" dirty="0"/>
              <a:t>(more than 1000 pickups), </a:t>
            </a:r>
            <a:r>
              <a:rPr lang="en-GB" sz="1800" dirty="0"/>
              <a:t>using </a:t>
            </a:r>
            <a:r>
              <a:rPr lang="en-GB" sz="1800" b="1" dirty="0">
                <a:solidFill>
                  <a:schemeClr val="accent5"/>
                </a:solidFill>
              </a:rPr>
              <a:t>decomposition techniques</a:t>
            </a:r>
          </a:p>
          <a:p>
            <a:endParaRPr lang="en-GB" sz="1800" dirty="0"/>
          </a:p>
          <a:p>
            <a:r>
              <a:rPr lang="en-GB" sz="1800" dirty="0"/>
              <a:t>Develop a predictive model for the number of pickups per area per hour</a:t>
            </a:r>
          </a:p>
          <a:p>
            <a:endParaRPr lang="en-GB" sz="1800" dirty="0"/>
          </a:p>
          <a:p>
            <a:r>
              <a:rPr lang="en-GB" sz="1800" b="1" dirty="0">
                <a:solidFill>
                  <a:schemeClr val="accent5"/>
                </a:solidFill>
              </a:rPr>
              <a:t>Predicted the number of pickups for the next day </a:t>
            </a:r>
            <a:r>
              <a:rPr lang="en-GB" sz="1800" dirty="0"/>
              <a:t>for the various areas and defined hot areas for each hour </a:t>
            </a:r>
            <a:r>
              <a:rPr lang="en-GB" sz="1400" dirty="0"/>
              <a:t>(next place a passenger will hail a cab)</a:t>
            </a:r>
          </a:p>
        </p:txBody>
      </p:sp>
    </p:spTree>
    <p:extLst>
      <p:ext uri="{BB962C8B-B14F-4D97-AF65-F5344CB8AC3E}">
        <p14:creationId xmlns:p14="http://schemas.microsoft.com/office/powerpoint/2010/main" val="3554284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775</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Canaro Bold</vt:lpstr>
      <vt:lpstr>Canaro Light</vt:lpstr>
      <vt:lpstr>Office Theme</vt:lpstr>
      <vt:lpstr>Data Science Challenge  Philip Morris International  Fábio Oliveira </vt:lpstr>
      <vt:lpstr>Table of contents</vt:lpstr>
      <vt:lpstr>Explanatory analysis Single cab data evaluation</vt:lpstr>
      <vt:lpstr>Explanatory analysis Complete cab data evaluation</vt:lpstr>
      <vt:lpstr>Pre-processing Outlier removal and feature engineering</vt:lpstr>
      <vt:lpstr>Question  1 Potential for yearly reduction on CO2 emissions due to roaming</vt:lpstr>
      <vt:lpstr>Question  1 Potential for yearly reduction on CO2 emissions due to roaming</vt:lpstr>
      <vt:lpstr>Question  1 Potential for yearly reduction on CO2 emissions due to roaming</vt:lpstr>
      <vt:lpstr>Question  2 Predict the next place a passenger will hail a cab</vt:lpstr>
      <vt:lpstr>Question  2 Predict the next place a passenger will hail a cab</vt:lpstr>
      <vt:lpstr>Question  2 Predict the next place a passenger will hail a cab</vt:lpstr>
      <vt:lpstr>Question  3 Clusters relevant from the cab company point of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Fábio Oliveira</dc:creator>
  <cp:lastModifiedBy>Fábio Oliveira</cp:lastModifiedBy>
  <cp:revision>37</cp:revision>
  <dcterms:created xsi:type="dcterms:W3CDTF">2021-01-24T17:36:43Z</dcterms:created>
  <dcterms:modified xsi:type="dcterms:W3CDTF">2021-01-25T00:20:34Z</dcterms:modified>
</cp:coreProperties>
</file>