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1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7E5F-1757-4F19-86C4-F39030A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8B394-D604-49B6-B45B-D274F24D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4E8AF-E29F-4778-ACC7-6AFC0E10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D0D03-E2EB-45EB-9400-531F3400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30D-262B-4BFB-8164-FCDFD92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0DD20-658A-4B8A-936A-B44C2309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9C83C-2651-4874-96AA-248DFEDA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203B8-46E6-4149-8DC2-7136266D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488C-319E-4470-9E8C-9A4E77490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497976"/>
          </a:xfrm>
        </p:spPr>
        <p:txBody>
          <a:bodyPr>
            <a:normAutofit fontScale="90000"/>
          </a:bodyPr>
          <a:lstStyle/>
          <a:p>
            <a:r>
              <a:rPr lang="en-GB" dirty="0"/>
              <a:t>PREDITTORE A BREVE TERMINE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933C9-7959-4683-ADF6-3AD4D0E0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669409"/>
            <a:ext cx="2489177" cy="141635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MarcO</a:t>
            </a:r>
            <a:r>
              <a:rPr lang="en-GB" dirty="0"/>
              <a:t> MALEK</a:t>
            </a:r>
          </a:p>
          <a:p>
            <a:r>
              <a:rPr lang="en-GB" dirty="0"/>
              <a:t>Fabio </a:t>
            </a:r>
            <a:r>
              <a:rPr lang="en-GB" dirty="0" err="1"/>
              <a:t>pezzini</a:t>
            </a:r>
            <a:endParaRPr lang="en-GB" dirty="0"/>
          </a:p>
          <a:p>
            <a:r>
              <a:rPr lang="en-GB" dirty="0"/>
              <a:t>CRISTIANO ROBALDO	</a:t>
            </a:r>
          </a:p>
          <a:p>
            <a:r>
              <a:rPr lang="en-GB" dirty="0"/>
              <a:t>MATTEO </a:t>
            </a:r>
            <a:r>
              <a:rPr lang="en-GB" dirty="0" err="1"/>
              <a:t>ZACcarini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6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FDBB3-0D74-4634-A139-7DF72054686F}"/>
              </a:ext>
            </a:extLst>
          </p:cNvPr>
          <p:cNvSpPr txBox="1"/>
          <p:nvPr/>
        </p:nvSpPr>
        <p:spPr>
          <a:xfrm>
            <a:off x="568778" y="1160756"/>
            <a:ext cx="11054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aicFourier14 è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migliore</a:t>
            </a:r>
            <a:r>
              <a:rPr lang="en-GB" dirty="0"/>
              <a:t> in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vicino</a:t>
            </a:r>
            <a:r>
              <a:rPr lang="en-GB" dirty="0"/>
              <a:t> </a:t>
            </a:r>
            <a:r>
              <a:rPr lang="en-GB" dirty="0" err="1"/>
              <a:t>all’aicFourierVal</a:t>
            </a:r>
            <a:r>
              <a:rPr lang="en-GB" dirty="0"/>
              <a:t> (circa 6.3 rispetto circa 7)</a:t>
            </a:r>
          </a:p>
          <a:p>
            <a:r>
              <a:rPr lang="en-GB" dirty="0"/>
              <a:t>RINOMINARE  VARIABILE CON NOME </a:t>
            </a:r>
            <a:r>
              <a:rPr lang="en-GB" dirty="0" err="1"/>
              <a:t>Più</a:t>
            </a:r>
            <a:r>
              <a:rPr lang="en-GB" dirty="0"/>
              <a:t> SIGNIFICATIVO</a:t>
            </a:r>
          </a:p>
          <a:p>
            <a:endParaRPr lang="en-GB" dirty="0"/>
          </a:p>
          <a:p>
            <a:r>
              <a:rPr lang="en-GB" dirty="0" err="1"/>
              <a:t>L’indice</a:t>
            </a:r>
            <a:r>
              <a:rPr lang="en-GB" dirty="0"/>
              <a:t> </a:t>
            </a:r>
            <a:r>
              <a:rPr lang="en-GB" dirty="0" err="1"/>
              <a:t>Fpe</a:t>
            </a:r>
            <a:r>
              <a:rPr lang="en-GB" dirty="0"/>
              <a:t> di Fourier è </a:t>
            </a:r>
            <a:r>
              <a:rPr lang="en-GB" dirty="0" err="1"/>
              <a:t>migliore</a:t>
            </a:r>
            <a:r>
              <a:rPr lang="en-GB" dirty="0"/>
              <a:t> </a:t>
            </a:r>
            <a:r>
              <a:rPr lang="en-GB" dirty="0" err="1"/>
              <a:t>dell’indice</a:t>
            </a:r>
            <a:r>
              <a:rPr lang="en-GB" dirty="0"/>
              <a:t> </a:t>
            </a:r>
            <a:r>
              <a:rPr lang="en-GB" dirty="0" err="1"/>
              <a:t>Fpe</a:t>
            </a:r>
            <a:r>
              <a:rPr lang="en-GB" dirty="0"/>
              <a:t> del </a:t>
            </a:r>
            <a:r>
              <a:rPr lang="en-GB" dirty="0" err="1"/>
              <a:t>lineare</a:t>
            </a:r>
            <a:endParaRPr lang="en-GB" dirty="0"/>
          </a:p>
          <a:p>
            <a:r>
              <a:rPr lang="en-GB" dirty="0"/>
              <a:t>INSERIRE  I DUE INDICI DEFINITIVI</a:t>
            </a:r>
          </a:p>
          <a:p>
            <a:endParaRPr lang="en-GB" dirty="0"/>
          </a:p>
          <a:p>
            <a:r>
              <a:rPr lang="en-GB" dirty="0" err="1"/>
              <a:t>Risultato</a:t>
            </a:r>
            <a:r>
              <a:rPr lang="en-GB" dirty="0"/>
              <a:t> </a:t>
            </a:r>
            <a:r>
              <a:rPr lang="en-GB" dirty="0" err="1"/>
              <a:t>analogo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MDL per le </a:t>
            </a:r>
            <a:r>
              <a:rPr lang="en-GB" dirty="0" err="1"/>
              <a:t>armoniche</a:t>
            </a:r>
            <a:r>
              <a:rPr lang="en-GB" dirty="0"/>
              <a:t> di Fourier di </a:t>
            </a:r>
            <a:r>
              <a:rPr lang="en-GB" dirty="0" err="1"/>
              <a:t>ordine</a:t>
            </a:r>
            <a:r>
              <a:rPr lang="en-GB" dirty="0"/>
              <a:t> 14</a:t>
            </a:r>
          </a:p>
          <a:p>
            <a:r>
              <a:rPr lang="en-GB" dirty="0"/>
              <a:t>INSERIRE INDICE</a:t>
            </a:r>
          </a:p>
        </p:txBody>
      </p:sp>
    </p:spTree>
    <p:extLst>
      <p:ext uri="{BB962C8B-B14F-4D97-AF65-F5344CB8AC3E}">
        <p14:creationId xmlns:p14="http://schemas.microsoft.com/office/powerpoint/2010/main" val="373411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90B65-B89A-42B1-B81C-DB3E3332CA3A}"/>
              </a:ext>
            </a:extLst>
          </p:cNvPr>
          <p:cNvSpPr txBox="1"/>
          <p:nvPr/>
        </p:nvSpPr>
        <p:spPr>
          <a:xfrm>
            <a:off x="1349406" y="1260629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 CONTENENTE TUTTI GLI INDICI DI VALIDAZIONI AGGIORNATI E PLOT</a:t>
            </a:r>
          </a:p>
        </p:txBody>
      </p:sp>
    </p:spTree>
    <p:extLst>
      <p:ext uri="{BB962C8B-B14F-4D97-AF65-F5344CB8AC3E}">
        <p14:creationId xmlns:p14="http://schemas.microsoft.com/office/powerpoint/2010/main" val="427113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F2AD-8F60-48B1-A096-B18A474A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553673"/>
            <a:ext cx="5514808" cy="4588300"/>
          </a:xfrm>
        </p:spPr>
        <p:txBody>
          <a:bodyPr/>
          <a:lstStyle/>
          <a:p>
            <a:r>
              <a:rPr lang="it-IT" dirty="0"/>
              <a:t>Obiettivo: Identificare un modello per la previsione a breve termine del dato della serie temporale corrispondente al mercoledì, basato sui sette giorni precedenti. </a:t>
            </a:r>
          </a:p>
          <a:p>
            <a:r>
              <a:rPr lang="it-IT" dirty="0"/>
              <a:t>Si richiede di scrivere una funzione Matlab che prenda in input un vettore di sette valori (dal mercoledì al martedì) e che restituisca la predizione del giorno successivo. </a:t>
            </a:r>
          </a:p>
          <a:p>
            <a:r>
              <a:rPr lang="it-IT" dirty="0"/>
              <a:t>Il file Excel contiene due anni di dati giornalieri, strutturati come segue: • 1 colonna: giorno dell’anno [1, ..., 365]; • 2 colonna: giorno della settimana [1, ..., 7]; • 3 colonna: serie temporale.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D6C6B1-C581-451D-A91B-374E5DDD4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42573"/>
              </p:ext>
            </p:extLst>
          </p:nvPr>
        </p:nvGraphicFramePr>
        <p:xfrm>
          <a:off x="6095999" y="553673"/>
          <a:ext cx="5514807" cy="4588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077">
                  <a:extLst>
                    <a:ext uri="{9D8B030D-6E8A-4147-A177-3AD203B41FA5}">
                      <a16:colId xmlns:a16="http://schemas.microsoft.com/office/drawing/2014/main" val="639827929"/>
                    </a:ext>
                  </a:extLst>
                </a:gridCol>
                <a:gridCol w="931804">
                  <a:extLst>
                    <a:ext uri="{9D8B030D-6E8A-4147-A177-3AD203B41FA5}">
                      <a16:colId xmlns:a16="http://schemas.microsoft.com/office/drawing/2014/main" val="377268084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33597784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87609369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148755722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27147434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82338922"/>
                    </a:ext>
                  </a:extLst>
                </a:gridCol>
                <a:gridCol w="932796">
                  <a:extLst>
                    <a:ext uri="{9D8B030D-6E8A-4147-A177-3AD203B41FA5}">
                      <a16:colId xmlns:a16="http://schemas.microsoft.com/office/drawing/2014/main" val="310604948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817412952"/>
                    </a:ext>
                  </a:extLst>
                </a:gridCol>
              </a:tblGrid>
              <a:tr h="382358">
                <a:tc gridSpan="9"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LEGENDA GIORNI SETTIMANA= 1 =Domenica, 2=Lunedì, 3=Martedì, 4=Mercoledì, 5=Giovedì, 6=Venerdì, 7=Sabato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22713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giorno_anno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giorno_settimana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dati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1672985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24.31797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6646914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30.49946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INFO: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giornalieri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carico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6574256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31.41154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elettrico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italiano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GW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7972971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31.75063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621980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28.50301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1783455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26.11388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7414137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34.42895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5017461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36.87378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089588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37.06521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0559339"/>
                  </a:ext>
                </a:extLst>
              </a:tr>
              <a:tr h="382358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37.29053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941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5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886309-8F28-488F-8BA9-0BF7494C8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5ABE4-8A47-4A84-9DB4-CCB7A3D42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7156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A7B5F-50C0-44C7-8F8B-F12D1349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74362"/>
            <a:ext cx="5200309" cy="53092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8EB06DC-2D36-4101-B5B2-45B5B1EE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5035" y="480060"/>
            <a:ext cx="5531569" cy="589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84B3C-31C1-45D8-A93B-AB8C4E4E1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24" y="1476255"/>
            <a:ext cx="5201708" cy="39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8F80BB-E8B6-43B3-9462-B4D497D2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C8AD6-8796-482B-ACC1-6D686B08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240822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416D8-7D3C-4675-B8D4-E9FE9A86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95" y="42863"/>
            <a:ext cx="8725710" cy="66594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B3BF72-6DFA-42DA-A667-9E3A1BCFF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5059" y="457202"/>
            <a:ext cx="997040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478874-2015-4402-8C1C-2FFB2540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76" y="1449420"/>
            <a:ext cx="3963493" cy="3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4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CAC9C-B638-4061-9061-23D72FEB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59" y="599724"/>
            <a:ext cx="6926289" cy="52003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02443-C637-48AC-AD8E-04A582F067C1}"/>
              </a:ext>
            </a:extLst>
          </p:cNvPr>
          <p:cNvSpPr txBox="1"/>
          <p:nvPr/>
        </p:nvSpPr>
        <p:spPr>
          <a:xfrm>
            <a:off x="979714" y="119198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SSR = </a:t>
            </a:r>
            <a:r>
              <a:rPr lang="es-ES" dirty="0"/>
              <a:t>εTε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0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532541-3DD3-41E5-8A32-66B3A7E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C2B616-8D14-45CB-A478-6E86E9409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DFC63-1682-487D-9C51-E2AE6A82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E8F75-14DA-4B0D-9A9D-517CDEDB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622CA6-F7C7-442F-B116-0CE98BFB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328" y="610997"/>
            <a:ext cx="3705526" cy="5189048"/>
          </a:xfrm>
          <a:prstGeom prst="rect">
            <a:avLst/>
          </a:prstGeom>
          <a:solidFill>
            <a:srgbClr val="FF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F9C0A-ED6A-47AD-8E68-07AD0DD44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0" y="610998"/>
            <a:ext cx="7498925" cy="5178980"/>
          </a:xfrm>
          <a:prstGeom prst="rect">
            <a:avLst/>
          </a:prstGeom>
          <a:solidFill>
            <a:srgbClr val="FF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1A52C9-C741-4A26-9BB6-C514FCB6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53" y="918530"/>
            <a:ext cx="6059748" cy="45497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286F83E-A144-4A18-92C2-0BBCAE06B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B8F82-8308-4BE2-8971-14ADDEACF475}"/>
              </a:ext>
            </a:extLst>
          </p:cNvPr>
          <p:cNvSpPr txBox="1"/>
          <p:nvPr/>
        </p:nvSpPr>
        <p:spPr>
          <a:xfrm>
            <a:off x="444329" y="1349406"/>
            <a:ext cx="3705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Già</a:t>
            </a:r>
            <a:r>
              <a:rPr lang="en-GB" dirty="0"/>
              <a:t> dal </a:t>
            </a:r>
            <a:r>
              <a:rPr lang="en-GB" dirty="0" err="1"/>
              <a:t>terzo</a:t>
            </a:r>
            <a:r>
              <a:rPr lang="en-GB" dirty="0"/>
              <a:t> </a:t>
            </a:r>
            <a:r>
              <a:rPr lang="en-GB" dirty="0" err="1"/>
              <a:t>ordine</a:t>
            </a:r>
            <a:r>
              <a:rPr lang="en-GB" dirty="0"/>
              <a:t> </a:t>
            </a:r>
            <a:r>
              <a:rPr lang="en-GB" dirty="0" err="1"/>
              <a:t>l’overfitting</a:t>
            </a:r>
            <a:endParaRPr lang="en-GB" dirty="0"/>
          </a:p>
          <a:p>
            <a:r>
              <a:rPr lang="en-GB" dirty="0"/>
              <a:t>È tale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stima</a:t>
            </a:r>
            <a:r>
              <a:rPr lang="en-GB" dirty="0"/>
              <a:t> e </a:t>
            </a:r>
          </a:p>
          <a:p>
            <a:r>
              <a:rPr lang="en-GB" dirty="0"/>
              <a:t>Valore </a:t>
            </a:r>
            <a:r>
              <a:rPr lang="en-GB" dirty="0" err="1"/>
              <a:t>atteso</a:t>
            </a:r>
            <a:r>
              <a:rPr lang="en-GB" dirty="0"/>
              <a:t> non </a:t>
            </a:r>
            <a:r>
              <a:rPr lang="en-GB" dirty="0" err="1"/>
              <a:t>fanno</a:t>
            </a:r>
            <a:r>
              <a:rPr lang="en-GB" dirty="0"/>
              <a:t> </a:t>
            </a:r>
            <a:r>
              <a:rPr lang="en-GB" dirty="0" err="1"/>
              <a:t>altro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</a:p>
          <a:p>
            <a:r>
              <a:rPr lang="en-GB" dirty="0" err="1"/>
              <a:t>Interpolarsi</a:t>
            </a:r>
            <a:r>
              <a:rPr lang="en-GB" dirty="0"/>
              <a:t>, non </a:t>
            </a:r>
            <a:r>
              <a:rPr lang="en-GB" dirty="0" err="1"/>
              <a:t>risciendo</a:t>
            </a:r>
            <a:r>
              <a:rPr lang="en-GB" dirty="0"/>
              <a:t> a </a:t>
            </a:r>
          </a:p>
          <a:p>
            <a:r>
              <a:rPr lang="en-GB" dirty="0" err="1"/>
              <a:t>Modellizzare</a:t>
            </a:r>
            <a:r>
              <a:rPr lang="en-GB" dirty="0"/>
              <a:t> una </a:t>
            </a:r>
            <a:r>
              <a:rPr lang="en-GB" dirty="0" err="1"/>
              <a:t>curva</a:t>
            </a:r>
            <a:r>
              <a:rPr lang="en-GB" dirty="0"/>
              <a:t> significative</a:t>
            </a:r>
          </a:p>
          <a:p>
            <a:r>
              <a:rPr lang="en-GB" dirty="0"/>
              <a:t>Per I </a:t>
            </a:r>
            <a:r>
              <a:rPr lang="en-GB" dirty="0" err="1"/>
              <a:t>dati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8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532541-3DD3-41E5-8A32-66B3A7E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C2B616-8D14-45CB-A478-6E86E9409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DFC63-1682-487D-9C51-E2AE6A82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E8F75-14DA-4B0D-9A9D-517CDEDB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622CA6-F7C7-442F-B116-0CE98BFB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328" y="610997"/>
            <a:ext cx="3705526" cy="5189048"/>
          </a:xfrm>
          <a:prstGeom prst="rect">
            <a:avLst/>
          </a:prstGeom>
          <a:solidFill>
            <a:srgbClr val="FF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F9C0A-ED6A-47AD-8E68-07AD0DD44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0" y="610998"/>
            <a:ext cx="7498925" cy="5178980"/>
          </a:xfrm>
          <a:prstGeom prst="rect">
            <a:avLst/>
          </a:prstGeom>
          <a:solidFill>
            <a:srgbClr val="FFFF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BEB1F-C3DA-48A3-8D39-892826362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553" y="918530"/>
            <a:ext cx="6059748" cy="45497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286F83E-A144-4A18-92C2-0BBCAE06B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0574F-4976-4DC4-AFEB-0B71AE96E94B}"/>
              </a:ext>
            </a:extLst>
          </p:cNvPr>
          <p:cNvSpPr txBox="1"/>
          <p:nvPr/>
        </p:nvSpPr>
        <p:spPr>
          <a:xfrm flipH="1">
            <a:off x="571499" y="1224643"/>
            <a:ext cx="3413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s-ES" dirty="0"/>
              <a:t>LS = (</a:t>
            </a:r>
            <a:r>
              <a:rPr lang="el-GR" dirty="0"/>
              <a:t>Φ</a:t>
            </a:r>
            <a:r>
              <a:rPr lang="es-ES" dirty="0"/>
              <a:t>T</a:t>
            </a:r>
            <a:r>
              <a:rPr lang="el-GR" dirty="0"/>
              <a:t>Φ)-1Φ</a:t>
            </a:r>
            <a:r>
              <a:rPr lang="es-ES" dirty="0"/>
              <a:t>TYI</a:t>
            </a:r>
          </a:p>
          <a:p>
            <a:endParaRPr lang="es-ES" dirty="0"/>
          </a:p>
          <a:p>
            <a:r>
              <a:rPr lang="es-ES" dirty="0"/>
              <a:t>SSRV = εVTεV</a:t>
            </a:r>
          </a:p>
          <a:p>
            <a:endParaRPr lang="es-ES" dirty="0"/>
          </a:p>
          <a:p>
            <a:r>
              <a:rPr lang="es-ES" dirty="0"/>
              <a:t> εV = Y --Y ˆ </a:t>
            </a:r>
          </a:p>
          <a:p>
            <a:endParaRPr lang="es-ES" dirty="0"/>
          </a:p>
          <a:p>
            <a:r>
              <a:rPr lang="es-ES" dirty="0"/>
              <a:t> Y ˆ = Φ VθLS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9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8F80BB-E8B6-43B3-9462-B4D497D2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2C8AD6-8796-482B-ACC1-6D686B08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240822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803EDD-73DF-4FD2-A28A-5BC69726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65" y="1142600"/>
            <a:ext cx="6090496" cy="457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B3BF72-6DFA-42DA-A667-9E3A1BCFF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5059" y="457202"/>
            <a:ext cx="9970407" cy="58564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FE2F7-2B87-4E21-B490-C31A80266585}"/>
              </a:ext>
            </a:extLst>
          </p:cNvPr>
          <p:cNvSpPr txBox="1"/>
          <p:nvPr/>
        </p:nvSpPr>
        <p:spPr>
          <a:xfrm>
            <a:off x="9190604" y="1502229"/>
            <a:ext cx="2304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Addestrata</a:t>
            </a:r>
            <a:r>
              <a:rPr lang="en-GB" dirty="0"/>
              <a:t> rete </a:t>
            </a:r>
            <a:r>
              <a:rPr lang="en-GB" dirty="0" err="1"/>
              <a:t>ottenendo</a:t>
            </a:r>
            <a:r>
              <a:rPr lang="en-GB" dirty="0"/>
              <a:t> </a:t>
            </a:r>
            <a:r>
              <a:rPr lang="en-GB" dirty="0" err="1"/>
              <a:t>risultati</a:t>
            </a:r>
            <a:r>
              <a:rPr lang="en-GB" dirty="0"/>
              <a:t> </a:t>
            </a:r>
            <a:r>
              <a:rPr lang="en-GB" dirty="0" err="1"/>
              <a:t>migliori</a:t>
            </a:r>
            <a:r>
              <a:rPr lang="en-GB" dirty="0"/>
              <a:t> con </a:t>
            </a:r>
            <a:r>
              <a:rPr lang="en-GB" dirty="0" err="1"/>
              <a:t>l’algoritmo</a:t>
            </a:r>
            <a:r>
              <a:rPr lang="en-GB" dirty="0"/>
              <a:t> di </a:t>
            </a:r>
            <a:r>
              <a:rPr lang="en-GB" dirty="0" err="1"/>
              <a:t>bayes</a:t>
            </a:r>
            <a:r>
              <a:rPr lang="en-GB" dirty="0"/>
              <a:t>(11)</a:t>
            </a:r>
          </a:p>
          <a:p>
            <a:r>
              <a:rPr lang="en-GB" dirty="0" err="1"/>
              <a:t>Gradiente</a:t>
            </a:r>
            <a:r>
              <a:rPr lang="en-GB" dirty="0"/>
              <a:t>(12) </a:t>
            </a:r>
          </a:p>
          <a:p>
            <a:r>
              <a:rPr lang="en-GB" dirty="0" err="1"/>
              <a:t>Lineare</a:t>
            </a:r>
            <a:r>
              <a:rPr lang="en-GB" dirty="0"/>
              <a:t>(14)</a:t>
            </a:r>
          </a:p>
        </p:txBody>
      </p:sp>
    </p:spTree>
    <p:extLst>
      <p:ext uri="{BB962C8B-B14F-4D97-AF65-F5344CB8AC3E}">
        <p14:creationId xmlns:p14="http://schemas.microsoft.com/office/powerpoint/2010/main" val="345560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FD0ADB-9AD5-40F2-847C-1CB065B3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822" y="599724"/>
            <a:ext cx="6926289" cy="52003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75F61-3DF5-465B-8946-86E4A50FD547}"/>
              </a:ext>
            </a:extLst>
          </p:cNvPr>
          <p:cNvSpPr txBox="1"/>
          <p:nvPr/>
        </p:nvSpPr>
        <p:spPr>
          <a:xfrm flipH="1">
            <a:off x="446533" y="1583871"/>
            <a:ext cx="3703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AIC = 2q / N  + ln(SSR)</a:t>
            </a:r>
          </a:p>
          <a:p>
            <a:endParaRPr lang="en-GB" dirty="0"/>
          </a:p>
          <a:p>
            <a:r>
              <a:rPr lang="en-GB" dirty="0"/>
              <a:t>(RISCRIVERE)</a:t>
            </a:r>
          </a:p>
          <a:p>
            <a:r>
              <a:rPr lang="en-GB" dirty="0" err="1"/>
              <a:t>Anche</a:t>
            </a:r>
            <a:r>
              <a:rPr lang="en-GB" dirty="0"/>
              <a:t> qui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evidenzia</a:t>
            </a:r>
            <a:r>
              <a:rPr lang="en-GB" dirty="0"/>
              <a:t> la </a:t>
            </a:r>
            <a:r>
              <a:rPr lang="en-GB" dirty="0" err="1"/>
              <a:t>tendenza</a:t>
            </a:r>
            <a:r>
              <a:rPr lang="en-GB" dirty="0"/>
              <a:t> di </a:t>
            </a:r>
          </a:p>
          <a:p>
            <a:r>
              <a:rPr lang="en-GB" dirty="0" err="1"/>
              <a:t>Risultati</a:t>
            </a:r>
            <a:r>
              <a:rPr lang="en-GB" dirty="0"/>
              <a:t> </a:t>
            </a:r>
            <a:r>
              <a:rPr lang="en-GB" dirty="0" err="1"/>
              <a:t>migliori</a:t>
            </a:r>
            <a:r>
              <a:rPr lang="en-GB" dirty="0"/>
              <a:t> con </a:t>
            </a:r>
            <a:r>
              <a:rPr lang="en-GB" dirty="0" err="1"/>
              <a:t>modelli</a:t>
            </a:r>
            <a:endParaRPr lang="en-GB" dirty="0"/>
          </a:p>
          <a:p>
            <a:r>
              <a:rPr lang="en-GB" dirty="0"/>
              <a:t>Di </a:t>
            </a:r>
            <a:r>
              <a:rPr lang="en-GB" dirty="0" err="1"/>
              <a:t>ordine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basso. La </a:t>
            </a:r>
            <a:r>
              <a:rPr lang="en-GB" dirty="0" err="1"/>
              <a:t>differenza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I</a:t>
            </a:r>
          </a:p>
          <a:p>
            <a:r>
              <a:rPr lang="en-GB" dirty="0" err="1"/>
              <a:t>Aic</a:t>
            </a:r>
            <a:r>
              <a:rPr lang="en-GB" dirty="0"/>
              <a:t> e </a:t>
            </a:r>
            <a:r>
              <a:rPr lang="en-GB" dirty="0" err="1"/>
              <a:t>Aic</a:t>
            </a:r>
            <a:r>
              <a:rPr lang="en-GB" dirty="0"/>
              <a:t> di </a:t>
            </a:r>
            <a:r>
              <a:rPr lang="en-GB" dirty="0" err="1"/>
              <a:t>validazione</a:t>
            </a:r>
            <a:r>
              <a:rPr lang="en-GB" dirty="0"/>
              <a:t> ha </a:t>
            </a:r>
            <a:r>
              <a:rPr lang="en-GB" dirty="0" err="1"/>
              <a:t>uno</a:t>
            </a:r>
            <a:r>
              <a:rPr lang="en-GB" dirty="0"/>
              <a:t> </a:t>
            </a:r>
            <a:r>
              <a:rPr lang="en-GB" dirty="0" err="1"/>
              <a:t>scarto</a:t>
            </a:r>
            <a:r>
              <a:rPr lang="en-GB" dirty="0"/>
              <a:t> </a:t>
            </a:r>
          </a:p>
          <a:p>
            <a:r>
              <a:rPr lang="en-GB" dirty="0" err="1"/>
              <a:t>Minore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vicino</a:t>
            </a:r>
            <a:r>
              <a:rPr lang="en-GB" dirty="0"/>
              <a:t> </a:t>
            </a:r>
            <a:r>
              <a:rPr lang="en-GB" dirty="0" err="1"/>
              <a:t>allo</a:t>
            </a:r>
            <a:r>
              <a:rPr lang="en-GB" dirty="0"/>
              <a:t> zero</a:t>
            </a:r>
          </a:p>
        </p:txBody>
      </p:sp>
    </p:spTree>
    <p:extLst>
      <p:ext uri="{BB962C8B-B14F-4D97-AF65-F5344CB8AC3E}">
        <p14:creationId xmlns:p14="http://schemas.microsoft.com/office/powerpoint/2010/main" val="35173574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381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Gill Sans MT</vt:lpstr>
      <vt:lpstr>Wingdings 2</vt:lpstr>
      <vt:lpstr>Dividend</vt:lpstr>
      <vt:lpstr>PREDITTORE A BREVE TERMINE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BREVE TERMINE</dc:title>
  <dc:creator>cristiano robaldo</dc:creator>
  <cp:lastModifiedBy>cristiano robaldo</cp:lastModifiedBy>
  <cp:revision>8</cp:revision>
  <dcterms:created xsi:type="dcterms:W3CDTF">2019-04-29T09:22:00Z</dcterms:created>
  <dcterms:modified xsi:type="dcterms:W3CDTF">2019-05-01T08:28:40Z</dcterms:modified>
</cp:coreProperties>
</file>