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9" r:id="rId4"/>
    <p:sldId id="270" r:id="rId5"/>
    <p:sldId id="271" r:id="rId6"/>
    <p:sldId id="262" r:id="rId7"/>
    <p:sldId id="273" r:id="rId8"/>
    <p:sldId id="274" r:id="rId9"/>
    <p:sldId id="275" r:id="rId10"/>
    <p:sldId id="265" r:id="rId11"/>
    <p:sldId id="276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Pezzini" initials="FP" lastIdx="1" clrIdx="0">
    <p:extLst>
      <p:ext uri="{19B8F6BF-5375-455C-9EA6-DF929625EA0E}">
        <p15:presenceInfo xmlns:p15="http://schemas.microsoft.com/office/powerpoint/2012/main" userId="Fabio Pezz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1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9T21:06:01.59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9540-211D-4DA4-8A27-CB6D858BAD3C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A6B76-82CF-4256-BBC9-D86BD976B4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7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6B76-82CF-4256-BBC9-D86BD976B40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23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7E5F-1757-4F19-86C4-F39030A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8B394-D604-49B6-B45B-D274F24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4E8AF-E29F-4778-ACC7-6AFC0E10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D0D03-E2EB-45EB-9400-531F340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30D-262B-4BFB-8164-FCDFD92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0DD20-658A-4B8A-936A-B44C2309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9C83C-2651-4874-96AA-248DFED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203B8-46E6-4149-8DC2-7136266D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488C-319E-4470-9E8C-9A4E7749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497976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PREDITTORE A BREVE TERMINE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933C9-7959-4683-ADF6-3AD4D0E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669409"/>
            <a:ext cx="2489177" cy="141635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MarcO</a:t>
            </a:r>
            <a:r>
              <a:rPr lang="en-GB" dirty="0"/>
              <a:t> MALEK</a:t>
            </a:r>
          </a:p>
          <a:p>
            <a:r>
              <a:rPr lang="en-GB" dirty="0"/>
              <a:t>Fabio </a:t>
            </a:r>
            <a:r>
              <a:rPr lang="en-GB" dirty="0" err="1"/>
              <a:t>pezzini</a:t>
            </a:r>
            <a:endParaRPr lang="en-GB" dirty="0"/>
          </a:p>
          <a:p>
            <a:r>
              <a:rPr lang="en-GB" dirty="0"/>
              <a:t>CRISTIANO ROBALDO	</a:t>
            </a:r>
          </a:p>
          <a:p>
            <a:r>
              <a:rPr lang="en-GB" dirty="0"/>
              <a:t>MATTEO </a:t>
            </a:r>
            <a:r>
              <a:rPr lang="en-GB" dirty="0" err="1"/>
              <a:t>ZACcarini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8F80BB-E8B6-43B3-9462-B4D497D2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2C8AD6-8796-482B-ACC1-6D686B08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3BF72-6DFA-42DA-A667-9E3A1BCFF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FCBE6-CF1B-42EE-87F1-28279BF2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47" y="1045649"/>
            <a:ext cx="6348753" cy="4766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76062-BAD2-4108-BC7E-797724BEA06E}"/>
              </a:ext>
            </a:extLst>
          </p:cNvPr>
          <p:cNvSpPr txBox="1"/>
          <p:nvPr/>
        </p:nvSpPr>
        <p:spPr>
          <a:xfrm>
            <a:off x="1801658" y="866035"/>
            <a:ext cx="47563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RETE NEURALE</a:t>
            </a:r>
          </a:p>
          <a:p>
            <a:endParaRPr lang="en-GB" dirty="0"/>
          </a:p>
          <a:p>
            <a:r>
              <a:rPr lang="nb-NO" sz="1400" dirty="0"/>
              <a:t>x = [mer gio ven sab dom lun mar]';</a:t>
            </a:r>
          </a:p>
          <a:p>
            <a:r>
              <a:rPr lang="en-GB" sz="1400" dirty="0"/>
              <a:t>t = (</a:t>
            </a:r>
            <a:r>
              <a:rPr lang="en-GB" sz="1400" dirty="0" err="1"/>
              <a:t>vertcat</a:t>
            </a:r>
            <a:r>
              <a:rPr lang="en-GB" sz="1400" dirty="0"/>
              <a:t>(y1,y2))’;</a:t>
            </a:r>
          </a:p>
          <a:p>
            <a:endParaRPr lang="en-GB" sz="1400" dirty="0"/>
          </a:p>
          <a:p>
            <a:r>
              <a:rPr lang="en-GB" sz="1400" dirty="0"/>
              <a:t> </a:t>
            </a:r>
            <a:r>
              <a:rPr lang="en-GB" sz="1400" dirty="0" err="1"/>
              <a:t>trainFcn</a:t>
            </a:r>
            <a:r>
              <a:rPr lang="en-GB" sz="1400" dirty="0"/>
              <a:t> = '</a:t>
            </a:r>
            <a:r>
              <a:rPr lang="en-GB" sz="1400" dirty="0" err="1"/>
              <a:t>trainscg</a:t>
            </a:r>
            <a:r>
              <a:rPr lang="en-GB" sz="1400" dirty="0"/>
              <a:t>';  </a:t>
            </a:r>
          </a:p>
          <a:p>
            <a:r>
              <a:rPr lang="en-GB" sz="1400" dirty="0" err="1"/>
              <a:t>hiddenLayerSize</a:t>
            </a:r>
            <a:r>
              <a:rPr lang="en-GB" sz="1400" dirty="0"/>
              <a:t> = 20;</a:t>
            </a:r>
          </a:p>
          <a:p>
            <a:r>
              <a:rPr lang="en-GB" sz="1400" dirty="0" err="1"/>
              <a:t>net.divideParam.trainRatio</a:t>
            </a:r>
            <a:r>
              <a:rPr lang="en-GB" sz="1400" dirty="0"/>
              <a:t> = 65/100;</a:t>
            </a:r>
          </a:p>
          <a:p>
            <a:r>
              <a:rPr lang="en-GB" sz="1400" dirty="0" err="1"/>
              <a:t>net.divideParam.valRatio</a:t>
            </a:r>
            <a:r>
              <a:rPr lang="en-GB" sz="1400" dirty="0"/>
              <a:t> = 20/100;</a:t>
            </a:r>
          </a:p>
          <a:p>
            <a:r>
              <a:rPr lang="en-GB" sz="1400" dirty="0" err="1"/>
              <a:t>net.divideParam.testRatio</a:t>
            </a:r>
            <a:r>
              <a:rPr lang="en-GB" sz="1400" dirty="0"/>
              <a:t> = 25/100;  </a:t>
            </a:r>
          </a:p>
          <a:p>
            <a:endParaRPr lang="en-GB" sz="1400" dirty="0"/>
          </a:p>
          <a:p>
            <a:r>
              <a:rPr lang="en-GB" sz="1400" dirty="0" err="1"/>
              <a:t>net.performFcn</a:t>
            </a:r>
            <a:r>
              <a:rPr lang="en-GB" sz="1400" dirty="0"/>
              <a:t> = '</a:t>
            </a:r>
            <a:r>
              <a:rPr lang="en-GB" sz="1400" dirty="0" err="1"/>
              <a:t>mse</a:t>
            </a:r>
            <a:r>
              <a:rPr lang="en-GB" sz="1400" dirty="0"/>
              <a:t>'; </a:t>
            </a:r>
          </a:p>
          <a:p>
            <a:r>
              <a:rPr lang="en-GB" sz="1400" dirty="0" err="1"/>
              <a:t>net.plotFcns</a:t>
            </a:r>
            <a:r>
              <a:rPr lang="en-GB" sz="1400" dirty="0"/>
              <a:t> = {'</a:t>
            </a:r>
            <a:r>
              <a:rPr lang="en-GB" sz="1400" dirty="0" err="1"/>
              <a:t>plotperform</a:t>
            </a:r>
            <a:r>
              <a:rPr lang="en-GB" sz="1400" dirty="0"/>
              <a:t>','</a:t>
            </a:r>
            <a:r>
              <a:rPr lang="en-GB" sz="1400" dirty="0" err="1"/>
              <a:t>plottrainstate</a:t>
            </a:r>
            <a:r>
              <a:rPr lang="en-GB" sz="1400" dirty="0"/>
              <a:t>','</a:t>
            </a:r>
            <a:r>
              <a:rPr lang="en-GB" sz="1400" dirty="0" err="1"/>
              <a:t>ploterrhist</a:t>
            </a:r>
            <a:r>
              <a:rPr lang="en-GB" sz="1400" dirty="0"/>
              <a:t>', ...</a:t>
            </a:r>
          </a:p>
          <a:p>
            <a:r>
              <a:rPr lang="en-GB" sz="1400" dirty="0"/>
              <a:t>    '</a:t>
            </a:r>
            <a:r>
              <a:rPr lang="en-GB" sz="1400" dirty="0" err="1"/>
              <a:t>plotregression</a:t>
            </a:r>
            <a:r>
              <a:rPr lang="en-GB" sz="1400" dirty="0"/>
              <a:t>', '</a:t>
            </a:r>
            <a:r>
              <a:rPr lang="en-GB" sz="1400" dirty="0" err="1"/>
              <a:t>plotfit</a:t>
            </a:r>
            <a:r>
              <a:rPr lang="en-GB" sz="1400" dirty="0"/>
              <a:t>’};</a:t>
            </a:r>
          </a:p>
          <a:p>
            <a:r>
              <a:rPr lang="en-GB" sz="1400" dirty="0"/>
              <a:t>[</a:t>
            </a:r>
            <a:r>
              <a:rPr lang="en-GB" sz="1400" dirty="0" err="1"/>
              <a:t>net,tr</a:t>
            </a:r>
            <a:r>
              <a:rPr lang="en-GB" sz="1400" dirty="0"/>
              <a:t>] = train(</a:t>
            </a:r>
            <a:r>
              <a:rPr lang="en-GB" sz="1400" dirty="0" err="1"/>
              <a:t>net,x,t</a:t>
            </a:r>
            <a:r>
              <a:rPr lang="en-GB" sz="1400" dirty="0"/>
              <a:t>);</a:t>
            </a:r>
          </a:p>
          <a:p>
            <a:r>
              <a:rPr lang="en-GB" sz="1400" dirty="0"/>
              <a:t> </a:t>
            </a:r>
            <a:r>
              <a:rPr lang="en-GB" sz="1400" dirty="0" err="1"/>
              <a:t>thetaCapNET</a:t>
            </a:r>
            <a:r>
              <a:rPr lang="en-GB" sz="1400" dirty="0"/>
              <a:t> = </a:t>
            </a:r>
            <a:r>
              <a:rPr lang="en-GB" sz="1400" dirty="0" err="1"/>
              <a:t>getwb</a:t>
            </a:r>
            <a:r>
              <a:rPr lang="en-GB" sz="1400" dirty="0"/>
              <a:t>(net);</a:t>
            </a:r>
          </a:p>
          <a:p>
            <a:endParaRPr lang="en-GB" sz="1400" dirty="0"/>
          </a:p>
          <a:p>
            <a:r>
              <a:rPr lang="en-GB" sz="1400" dirty="0" err="1"/>
              <a:t>nt</a:t>
            </a:r>
            <a:r>
              <a:rPr lang="en-GB" sz="1400" dirty="0"/>
              <a:t> = length(</a:t>
            </a:r>
            <a:r>
              <a:rPr lang="en-GB" sz="1400" dirty="0" err="1"/>
              <a:t>tr.trainInd</a:t>
            </a:r>
            <a:r>
              <a:rPr lang="en-GB" sz="1400" dirty="0"/>
              <a:t>);</a:t>
            </a:r>
          </a:p>
          <a:p>
            <a:r>
              <a:rPr lang="en-GB" sz="14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60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ABAB57-CD1E-4FD5-9412-0928416C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77" y="548640"/>
            <a:ext cx="6926289" cy="52003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2CEAD-147E-4120-A41B-7BF9B6B5B0FE}"/>
              </a:ext>
            </a:extLst>
          </p:cNvPr>
          <p:cNvSpPr/>
          <p:nvPr/>
        </p:nvSpPr>
        <p:spPr>
          <a:xfrm>
            <a:off x="781112" y="821175"/>
            <a:ext cx="33843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CONFRONTO AIC LINEARE</a:t>
            </a:r>
          </a:p>
          <a:p>
            <a:endParaRPr lang="it-IT" dirty="0"/>
          </a:p>
          <a:p>
            <a:r>
              <a:rPr lang="it-IT" dirty="0"/>
              <a:t>2q / N  + ln(SSR)</a:t>
            </a:r>
          </a:p>
          <a:p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E9ECC-E2F4-4E40-8DA4-1AF083CB2AB6}"/>
              </a:ext>
            </a:extLst>
          </p:cNvPr>
          <p:cNvSpPr/>
          <p:nvPr/>
        </p:nvSpPr>
        <p:spPr>
          <a:xfrm>
            <a:off x="446533" y="2292260"/>
            <a:ext cx="27574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Modello</a:t>
            </a:r>
            <a:endParaRPr lang="en-GB" sz="1600" dirty="0"/>
          </a:p>
          <a:p>
            <a:r>
              <a:rPr lang="en-GB" sz="1600" dirty="0"/>
              <a:t>6.1969	6.5219	-35.9069</a:t>
            </a:r>
          </a:p>
          <a:p>
            <a:r>
              <a:rPr lang="en-GB" sz="1600" dirty="0"/>
              <a:t>1° </a:t>
            </a:r>
            <a:r>
              <a:rPr lang="en-GB" sz="1600" dirty="0" err="1"/>
              <a:t>ord</a:t>
            </a:r>
            <a:r>
              <a:rPr lang="en-GB" sz="1600" dirty="0"/>
              <a:t>	2° </a:t>
            </a:r>
            <a:r>
              <a:rPr lang="en-GB" sz="1600" dirty="0" err="1"/>
              <a:t>ord</a:t>
            </a:r>
            <a:r>
              <a:rPr lang="en-GB" sz="1600" dirty="0"/>
              <a:t>	3° </a:t>
            </a:r>
            <a:r>
              <a:rPr lang="en-GB" sz="1600" dirty="0" err="1"/>
              <a:t>ord</a:t>
            </a:r>
            <a:endParaRPr lang="en-GB" sz="1600" dirty="0"/>
          </a:p>
          <a:p>
            <a:r>
              <a:rPr lang="en-GB" sz="1600" dirty="0" err="1"/>
              <a:t>Validazione</a:t>
            </a:r>
            <a:endParaRPr lang="en-GB" sz="1600" dirty="0"/>
          </a:p>
          <a:p>
            <a:r>
              <a:rPr lang="en-GB" sz="1600" dirty="0"/>
              <a:t>5.6177	12.5779	30.5689</a:t>
            </a:r>
          </a:p>
        </p:txBody>
      </p:sp>
    </p:spTree>
    <p:extLst>
      <p:ext uri="{BB962C8B-B14F-4D97-AF65-F5344CB8AC3E}">
        <p14:creationId xmlns:p14="http://schemas.microsoft.com/office/powerpoint/2010/main" val="249798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75F61-3DF5-465B-8946-86E4A50FD547}"/>
              </a:ext>
            </a:extLst>
          </p:cNvPr>
          <p:cNvSpPr txBox="1"/>
          <p:nvPr/>
        </p:nvSpPr>
        <p:spPr>
          <a:xfrm flipH="1">
            <a:off x="691461" y="902833"/>
            <a:ext cx="316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CONFRONTO AIC FOURIER</a:t>
            </a:r>
          </a:p>
          <a:p>
            <a:endParaRPr lang="it-IT" dirty="0"/>
          </a:p>
          <a:p>
            <a:r>
              <a:rPr lang="it-IT" dirty="0"/>
              <a:t>	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D8C76-9E55-4E97-889D-7A9274C3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13" y="467435"/>
            <a:ext cx="5821259" cy="54387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849D1-59EC-463B-BDD4-901777FD8E4C}"/>
              </a:ext>
            </a:extLst>
          </p:cNvPr>
          <p:cNvSpPr/>
          <p:nvPr/>
        </p:nvSpPr>
        <p:spPr>
          <a:xfrm>
            <a:off x="129913" y="2007325"/>
            <a:ext cx="65017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/>
              <a:t>Modelli</a:t>
            </a:r>
            <a:endParaRPr lang="en-GB" sz="1400" dirty="0"/>
          </a:p>
          <a:p>
            <a:r>
              <a:rPr lang="en-GB" sz="1400" dirty="0"/>
              <a:t>11.67319  2.07241	12.47037	12.8673	-57.2097	13.6664  14.0664   14.4664</a:t>
            </a:r>
          </a:p>
          <a:p>
            <a:r>
              <a:rPr lang="en-GB" sz="1400" dirty="0"/>
              <a:t>14	      28	 42		56		70		84		98		112</a:t>
            </a:r>
          </a:p>
          <a:p>
            <a:r>
              <a:rPr lang="en-GB" sz="1400" dirty="0" err="1"/>
              <a:t>Validazione</a:t>
            </a:r>
            <a:endParaRPr lang="en-GB" sz="1400" dirty="0"/>
          </a:p>
          <a:p>
            <a:r>
              <a:rPr lang="en-GB" sz="1400" dirty="0"/>
              <a:t>11.4027  12.3100	13.1337	14.1963	15.3592	17.316    18.0825	18.8594</a:t>
            </a:r>
          </a:p>
        </p:txBody>
      </p:sp>
    </p:spTree>
    <p:extLst>
      <p:ext uri="{BB962C8B-B14F-4D97-AF65-F5344CB8AC3E}">
        <p14:creationId xmlns:p14="http://schemas.microsoft.com/office/powerpoint/2010/main" val="351735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A47E4-EEBB-440E-AD12-892ACEF1835B}"/>
              </a:ext>
            </a:extLst>
          </p:cNvPr>
          <p:cNvSpPr/>
          <p:nvPr/>
        </p:nvSpPr>
        <p:spPr>
          <a:xfrm>
            <a:off x="446533" y="836977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CONFRONTO</a:t>
            </a:r>
            <a:r>
              <a:rPr lang="en-GB" dirty="0"/>
              <a:t> </a:t>
            </a:r>
            <a:r>
              <a:rPr lang="en-GB" b="1" dirty="0"/>
              <a:t>MDL</a:t>
            </a:r>
          </a:p>
          <a:p>
            <a:endParaRPr lang="en-GB" dirty="0"/>
          </a:p>
          <a:p>
            <a:r>
              <a:rPr lang="en-GB" sz="1400" dirty="0" err="1"/>
              <a:t>Modello</a:t>
            </a:r>
            <a:endParaRPr lang="en-GB" sz="1400" dirty="0"/>
          </a:p>
          <a:p>
            <a:r>
              <a:rPr lang="en-GB" sz="1400" dirty="0"/>
              <a:t>11.9195	12.5487	14.8792	6.3283	7.2117    -34.4126</a:t>
            </a:r>
          </a:p>
          <a:p>
            <a:r>
              <a:rPr lang="en-GB" sz="1400" dirty="0"/>
              <a:t>Four14	Four28	</a:t>
            </a:r>
            <a:r>
              <a:rPr lang="en-GB" sz="1400" dirty="0" err="1"/>
              <a:t>Neurale</a:t>
            </a:r>
            <a:r>
              <a:rPr lang="en-GB" sz="1400" dirty="0"/>
              <a:t>	Lin1		Lin2		Lin3</a:t>
            </a:r>
          </a:p>
          <a:p>
            <a:r>
              <a:rPr lang="en-GB" sz="1400" dirty="0" err="1"/>
              <a:t>Validazione</a:t>
            </a:r>
            <a:endParaRPr lang="en-GB" sz="1400" dirty="0"/>
          </a:p>
          <a:p>
            <a:r>
              <a:rPr lang="en-GB" sz="1400" dirty="0"/>
              <a:t>11.1686	11.8574	14.8792	5.8208	13.6443  33.8402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6F7CA-367C-4522-9E51-6193A474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02" y="748907"/>
            <a:ext cx="6082416" cy="45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90B65-B89A-42B1-B81C-DB3E3332CA3A}"/>
              </a:ext>
            </a:extLst>
          </p:cNvPr>
          <p:cNvSpPr txBox="1"/>
          <p:nvPr/>
        </p:nvSpPr>
        <p:spPr>
          <a:xfrm>
            <a:off x="701335" y="1544714"/>
            <a:ext cx="5894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CONSIDERAZIONI FINALI</a:t>
            </a:r>
          </a:p>
          <a:p>
            <a:endParaRPr lang="en-GB" dirty="0"/>
          </a:p>
          <a:p>
            <a:r>
              <a:rPr lang="en-GB" sz="1600" dirty="0" err="1"/>
              <a:t>Alla</a:t>
            </a:r>
            <a:r>
              <a:rPr lang="en-GB" sz="1600" dirty="0"/>
              <a:t> luce </a:t>
            </a:r>
            <a:r>
              <a:rPr lang="en-GB" sz="1600" dirty="0" err="1"/>
              <a:t>dei</a:t>
            </a:r>
            <a:r>
              <a:rPr lang="en-GB" sz="1600" dirty="0"/>
              <a:t> </a:t>
            </a:r>
            <a:r>
              <a:rPr lang="en-GB" sz="1600" dirty="0" err="1"/>
              <a:t>valori</a:t>
            </a:r>
            <a:r>
              <a:rPr lang="en-GB" sz="1600" dirty="0"/>
              <a:t> di FPE, AIC e MDL </a:t>
            </a:r>
            <a:r>
              <a:rPr lang="en-GB" sz="1600" dirty="0" err="1"/>
              <a:t>ottenuti</a:t>
            </a:r>
            <a:r>
              <a:rPr lang="en-GB" sz="1600" dirty="0"/>
              <a:t> </a:t>
            </a:r>
            <a:r>
              <a:rPr lang="en-GB" sz="1600" dirty="0" err="1"/>
              <a:t>preferiamo</a:t>
            </a:r>
            <a:r>
              <a:rPr lang="en-GB" sz="1600" dirty="0"/>
              <a:t> </a:t>
            </a:r>
            <a:r>
              <a:rPr lang="en-GB" sz="1600" dirty="0" err="1"/>
              <a:t>scegliere</a:t>
            </a:r>
            <a:r>
              <a:rPr lang="en-GB" sz="1600" dirty="0"/>
              <a:t> come </a:t>
            </a:r>
            <a:r>
              <a:rPr lang="en-GB" sz="1600" dirty="0" err="1"/>
              <a:t>predittore</a:t>
            </a:r>
            <a:r>
              <a:rPr lang="en-GB" sz="1600" dirty="0"/>
              <a:t> </a:t>
            </a:r>
            <a:r>
              <a:rPr lang="en-GB" sz="1600" dirty="0" err="1"/>
              <a:t>il</a:t>
            </a:r>
            <a:r>
              <a:rPr lang="en-GB" sz="1600" dirty="0"/>
              <a:t> </a:t>
            </a:r>
            <a:r>
              <a:rPr lang="en-GB" sz="1600" dirty="0" err="1"/>
              <a:t>modello</a:t>
            </a:r>
            <a:r>
              <a:rPr lang="en-GB" sz="1600" dirty="0"/>
              <a:t> di Fourier</a:t>
            </a:r>
          </a:p>
          <a:p>
            <a:r>
              <a:rPr lang="en-GB" sz="1600" dirty="0"/>
              <a:t>Con 14 </a:t>
            </a:r>
            <a:r>
              <a:rPr lang="en-GB" sz="1600" dirty="0" err="1"/>
              <a:t>armoniche</a:t>
            </a:r>
            <a:r>
              <a:rPr lang="en-GB" sz="1600" dirty="0"/>
              <a:t>, </a:t>
            </a:r>
            <a:r>
              <a:rPr lang="en-GB" sz="1600" dirty="0" err="1"/>
              <a:t>scelta</a:t>
            </a:r>
            <a:r>
              <a:rPr lang="en-GB" sz="1600" dirty="0"/>
              <a:t> </a:t>
            </a:r>
            <a:r>
              <a:rPr lang="en-GB" sz="1600" dirty="0" err="1"/>
              <a:t>che</a:t>
            </a:r>
            <a:r>
              <a:rPr lang="en-GB" sz="1600" dirty="0"/>
              <a:t> </a:t>
            </a:r>
            <a:r>
              <a:rPr lang="en-GB" sz="1600" dirty="0" err="1"/>
              <a:t>viene</a:t>
            </a:r>
            <a:r>
              <a:rPr lang="en-GB" sz="1600" dirty="0"/>
              <a:t> </a:t>
            </a:r>
            <a:r>
              <a:rPr lang="en-GB" sz="1600" dirty="0" err="1"/>
              <a:t>confermata</a:t>
            </a:r>
            <a:r>
              <a:rPr lang="en-GB" sz="1600" dirty="0"/>
              <a:t> </a:t>
            </a:r>
            <a:r>
              <a:rPr lang="en-GB" sz="1600" dirty="0" err="1"/>
              <a:t>anche</a:t>
            </a:r>
            <a:r>
              <a:rPr lang="en-GB" sz="1600" dirty="0"/>
              <a:t> </a:t>
            </a:r>
            <a:r>
              <a:rPr lang="en-GB" sz="1600" dirty="0" err="1"/>
              <a:t>dall’indice</a:t>
            </a:r>
            <a:r>
              <a:rPr lang="en-GB" sz="1600" dirty="0"/>
              <a:t> di MAPE.</a:t>
            </a:r>
          </a:p>
          <a:p>
            <a:r>
              <a:rPr lang="en-GB" sz="1600" dirty="0"/>
              <a:t>Il </a:t>
            </a:r>
            <a:r>
              <a:rPr lang="en-GB" sz="1600" dirty="0" err="1"/>
              <a:t>predittore</a:t>
            </a:r>
            <a:r>
              <a:rPr lang="en-GB" sz="1600" dirty="0"/>
              <a:t> </a:t>
            </a:r>
            <a:r>
              <a:rPr lang="en-GB" sz="1600" dirty="0" err="1"/>
              <a:t>scelto</a:t>
            </a:r>
            <a:r>
              <a:rPr lang="en-GB" sz="1600" dirty="0"/>
              <a:t> è in </a:t>
            </a:r>
            <a:r>
              <a:rPr lang="en-GB" sz="1600" dirty="0" err="1"/>
              <a:t>grado</a:t>
            </a:r>
            <a:r>
              <a:rPr lang="en-GB" sz="1600" dirty="0"/>
              <a:t> di </a:t>
            </a:r>
            <a:r>
              <a:rPr lang="en-GB" sz="1600" dirty="0" err="1"/>
              <a:t>avvicinarsi</a:t>
            </a:r>
            <a:r>
              <a:rPr lang="en-GB" sz="1600" dirty="0"/>
              <a:t> al </a:t>
            </a:r>
            <a:r>
              <a:rPr lang="en-GB" sz="1600" dirty="0" err="1"/>
              <a:t>valore</a:t>
            </a:r>
            <a:r>
              <a:rPr lang="en-GB" sz="1600" dirty="0"/>
              <a:t> </a:t>
            </a:r>
            <a:r>
              <a:rPr lang="en-GB" sz="1600" dirty="0" err="1"/>
              <a:t>atteso</a:t>
            </a:r>
            <a:r>
              <a:rPr lang="en-GB" sz="1600" dirty="0"/>
              <a:t> con </a:t>
            </a:r>
            <a:r>
              <a:rPr lang="en-GB" sz="1600" dirty="0" err="1"/>
              <a:t>buoni</a:t>
            </a:r>
            <a:r>
              <a:rPr lang="en-GB" sz="1600" dirty="0"/>
              <a:t> </a:t>
            </a:r>
            <a:r>
              <a:rPr lang="en-GB" sz="1600" dirty="0" err="1"/>
              <a:t>margini</a:t>
            </a:r>
            <a:r>
              <a:rPr lang="en-GB" sz="1600" dirty="0"/>
              <a:t>, </a:t>
            </a:r>
            <a:r>
              <a:rPr lang="en-GB" sz="1600" dirty="0" err="1"/>
              <a:t>nelle</a:t>
            </a:r>
            <a:r>
              <a:rPr lang="en-GB" sz="1600" dirty="0"/>
              <a:t> </a:t>
            </a:r>
            <a:r>
              <a:rPr lang="en-GB" sz="1600" dirty="0" err="1"/>
              <a:t>settimane</a:t>
            </a:r>
            <a:r>
              <a:rPr lang="en-GB" sz="1600" dirty="0"/>
              <a:t> di </a:t>
            </a:r>
            <a:r>
              <a:rPr lang="en-GB" sz="1600" dirty="0" err="1"/>
              <a:t>festività</a:t>
            </a:r>
            <a:r>
              <a:rPr lang="en-GB" sz="1600" dirty="0"/>
              <a:t> </a:t>
            </a:r>
            <a:r>
              <a:rPr lang="en-GB" sz="1600" dirty="0" err="1"/>
              <a:t>però</a:t>
            </a:r>
            <a:r>
              <a:rPr lang="en-GB" sz="1600" dirty="0"/>
              <a:t>, </a:t>
            </a:r>
          </a:p>
          <a:p>
            <a:r>
              <a:rPr lang="en-GB" sz="1600" dirty="0"/>
              <a:t>non </a:t>
            </a:r>
            <a:r>
              <a:rPr lang="en-GB" sz="1600" dirty="0" err="1"/>
              <a:t>essendo</a:t>
            </a:r>
            <a:r>
              <a:rPr lang="en-GB" sz="1600" dirty="0"/>
              <a:t> </a:t>
            </a:r>
            <a:r>
              <a:rPr lang="en-GB" sz="1600" dirty="0" err="1"/>
              <a:t>stati</a:t>
            </a:r>
            <a:r>
              <a:rPr lang="en-GB" sz="1600" dirty="0"/>
              <a:t> </a:t>
            </a:r>
            <a:r>
              <a:rPr lang="en-GB" sz="1600" dirty="0" err="1"/>
              <a:t>previsti</a:t>
            </a:r>
            <a:r>
              <a:rPr lang="en-GB" sz="1600" dirty="0"/>
              <a:t> </a:t>
            </a:r>
            <a:r>
              <a:rPr lang="en-GB" sz="1600" dirty="0" err="1"/>
              <a:t>accorgimenti</a:t>
            </a:r>
            <a:r>
              <a:rPr lang="en-GB" sz="1600" dirty="0"/>
              <a:t> </a:t>
            </a:r>
            <a:r>
              <a:rPr lang="en-GB" sz="1600" dirty="0" err="1"/>
              <a:t>efficaci</a:t>
            </a:r>
            <a:r>
              <a:rPr lang="en-GB" sz="1600" dirty="0"/>
              <a:t> per </a:t>
            </a:r>
            <a:r>
              <a:rPr lang="en-GB" sz="1600" dirty="0" err="1"/>
              <a:t>gestire</a:t>
            </a:r>
            <a:r>
              <a:rPr lang="en-GB" sz="1600" dirty="0"/>
              <a:t> </a:t>
            </a:r>
            <a:r>
              <a:rPr lang="en-GB" sz="1600" dirty="0" err="1"/>
              <a:t>il</a:t>
            </a:r>
            <a:r>
              <a:rPr lang="en-GB" sz="1600" dirty="0"/>
              <a:t> </a:t>
            </a:r>
            <a:r>
              <a:rPr lang="en-GB" sz="1600" dirty="0" err="1"/>
              <a:t>cambiamento</a:t>
            </a:r>
            <a:r>
              <a:rPr lang="en-GB" sz="1600" dirty="0"/>
              <a:t> di </a:t>
            </a:r>
            <a:r>
              <a:rPr lang="en-GB" sz="1600" dirty="0" err="1"/>
              <a:t>tendenza</a:t>
            </a:r>
            <a:r>
              <a:rPr lang="en-GB" sz="1600" dirty="0"/>
              <a:t>, </a:t>
            </a:r>
            <a:r>
              <a:rPr lang="en-GB" sz="1600" dirty="0" err="1"/>
              <a:t>il</a:t>
            </a:r>
            <a:r>
              <a:rPr lang="en-GB" sz="1600" dirty="0"/>
              <a:t> </a:t>
            </a:r>
            <a:r>
              <a:rPr lang="en-GB" sz="1600" dirty="0" err="1"/>
              <a:t>risultato</a:t>
            </a:r>
            <a:r>
              <a:rPr lang="en-GB" sz="1600" dirty="0"/>
              <a:t> </a:t>
            </a:r>
            <a:r>
              <a:rPr lang="en-GB" sz="1600" dirty="0" err="1"/>
              <a:t>della</a:t>
            </a:r>
            <a:r>
              <a:rPr lang="en-GB" sz="1600" dirty="0"/>
              <a:t> prima</a:t>
            </a:r>
          </a:p>
          <a:p>
            <a:r>
              <a:rPr lang="en-GB" sz="1600" dirty="0" err="1"/>
              <a:t>settimana</a:t>
            </a:r>
            <a:r>
              <a:rPr lang="en-GB" sz="1600" dirty="0"/>
              <a:t> del nuovo trend è </a:t>
            </a:r>
            <a:r>
              <a:rPr lang="en-GB" sz="1600" dirty="0" err="1"/>
              <a:t>pessimo</a:t>
            </a:r>
            <a:r>
              <a:rPr lang="en-GB" sz="1600" dirty="0"/>
              <a:t>, </a:t>
            </a:r>
            <a:r>
              <a:rPr lang="en-GB" sz="1600" dirty="0" err="1"/>
              <a:t>essendo</a:t>
            </a:r>
            <a:r>
              <a:rPr lang="en-GB" sz="1600" dirty="0"/>
              <a:t> </a:t>
            </a:r>
            <a:r>
              <a:rPr lang="en-GB" sz="1600" dirty="0" err="1"/>
              <a:t>calcolato</a:t>
            </a:r>
            <a:r>
              <a:rPr lang="en-GB" sz="1600" dirty="0"/>
              <a:t> </a:t>
            </a:r>
            <a:r>
              <a:rPr lang="en-GB" sz="1600" dirty="0" err="1"/>
              <a:t>sulla</a:t>
            </a:r>
            <a:r>
              <a:rPr lang="en-GB" sz="1600" dirty="0"/>
              <a:t> </a:t>
            </a:r>
            <a:r>
              <a:rPr lang="en-GB" sz="1600" dirty="0" err="1"/>
              <a:t>settimana</a:t>
            </a:r>
            <a:r>
              <a:rPr lang="en-GB" sz="1600" dirty="0"/>
              <a:t> </a:t>
            </a:r>
            <a:r>
              <a:rPr lang="en-GB" sz="1600" dirty="0" err="1"/>
              <a:t>immediatamente</a:t>
            </a:r>
            <a:r>
              <a:rPr lang="en-GB" sz="1600" dirty="0"/>
              <a:t> </a:t>
            </a:r>
            <a:r>
              <a:rPr lang="en-GB" sz="1600" dirty="0" err="1"/>
              <a:t>precendente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13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F2AD-8F60-48B1-A096-B18A474A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553673"/>
            <a:ext cx="5514808" cy="4588300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3200" dirty="0"/>
              <a:t>Obiettivo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Identificare un modello per la previsione a breve termine del dato della serie temporale corrispondente al mercoledì, basato sui sette giorni precedenti.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scrivere una funzione </a:t>
            </a:r>
            <a:r>
              <a:rPr lang="it-IT" dirty="0" err="1"/>
              <a:t>Matlab</a:t>
            </a:r>
            <a:r>
              <a:rPr lang="it-IT" dirty="0"/>
              <a:t> che prenda in input un vettore di sette valori (dal mercoledì al martedì) e che restituisca la predizione del giorno successivo. </a:t>
            </a:r>
          </a:p>
          <a:p>
            <a:r>
              <a:rPr lang="it-IT" dirty="0"/>
              <a:t>Il file Excel contiene due anni di dati giornalieri, strutturati come segue: • 1 colonna: giorno dell’anno [1, ..., 365]; • 2 colonna: giorno della settimana [1, ..., 7]; • 3 colonna: serie temporale.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D6C6B1-C581-451D-A91B-374E5DDD4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42573"/>
              </p:ext>
            </p:extLst>
          </p:nvPr>
        </p:nvGraphicFramePr>
        <p:xfrm>
          <a:off x="6095999" y="553673"/>
          <a:ext cx="5514807" cy="4588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077">
                  <a:extLst>
                    <a:ext uri="{9D8B030D-6E8A-4147-A177-3AD203B41FA5}">
                      <a16:colId xmlns:a16="http://schemas.microsoft.com/office/drawing/2014/main" val="639827929"/>
                    </a:ext>
                  </a:extLst>
                </a:gridCol>
                <a:gridCol w="931804">
                  <a:extLst>
                    <a:ext uri="{9D8B030D-6E8A-4147-A177-3AD203B41FA5}">
                      <a16:colId xmlns:a16="http://schemas.microsoft.com/office/drawing/2014/main" val="377268084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33597784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87609369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4875572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271474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82338922"/>
                    </a:ext>
                  </a:extLst>
                </a:gridCol>
                <a:gridCol w="932796">
                  <a:extLst>
                    <a:ext uri="{9D8B030D-6E8A-4147-A177-3AD203B41FA5}">
                      <a16:colId xmlns:a16="http://schemas.microsoft.com/office/drawing/2014/main" val="310604948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17412952"/>
                    </a:ext>
                  </a:extLst>
                </a:gridCol>
              </a:tblGrid>
              <a:tr h="382358">
                <a:tc gridSpan="9"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LEGENDA GIORNI SETTIMANA= 1 =Domenica, 2=Lunedì, 3=Martedì, 4=Mercoledì, 5=Giovedì, 6=Venerdì, 7=Sabato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22713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giorno_anno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giorno_settimana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67298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24.31797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646914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30.49946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INFO: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giornalieri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574256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31.41154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elettrico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GW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7972971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31.75063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621980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28.50301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78345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26.11388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7414137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34.42895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5017461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36.87378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089588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37.06521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0559339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37.29053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4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5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59984C-CB84-46C1-87A3-4501063EBC86}"/>
              </a:ext>
            </a:extLst>
          </p:cNvPr>
          <p:cNvSpPr txBox="1"/>
          <p:nvPr/>
        </p:nvSpPr>
        <p:spPr>
          <a:xfrm>
            <a:off x="821634" y="1269245"/>
            <a:ext cx="39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Andamento Consumi Anno1 vs Anno 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646C3F-9FC1-4D6D-8CD1-9370BBFB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91" y="1022859"/>
            <a:ext cx="11806212" cy="600556"/>
          </a:xfrm>
        </p:spPr>
        <p:txBody>
          <a:bodyPr>
            <a:normAutofit/>
          </a:bodyPr>
          <a:lstStyle/>
          <a:p>
            <a:r>
              <a:rPr lang="it-IT" sz="1600" dirty="0"/>
              <a:t>Inizialmente abbiamo analizzato il dataset a disposizione PER RICAVARE INFORMAZIONI rilevanti per lo studio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1262C-AC60-4186-A8B3-33EC948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44303"/>
            <a:ext cx="11029615" cy="1179455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DATASET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A4B5CD8-0AC6-47AF-A03C-8684C7C2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8" y="1471979"/>
            <a:ext cx="5200309" cy="3883777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B084C2-803D-493D-8F3D-B9629402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08" y="1623415"/>
            <a:ext cx="4558457" cy="34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E7BBB30-7700-4B5D-90E3-8EC6C6F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4" y="649357"/>
            <a:ext cx="5984199" cy="449261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26E74F9-3415-442A-9A0D-5E9E46AC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728" y="711539"/>
            <a:ext cx="4362080" cy="4250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2E4CC4-1E5C-423C-98C5-AD8754E34D62}"/>
              </a:ext>
            </a:extLst>
          </p:cNvPr>
          <p:cNvSpPr txBox="1"/>
          <p:nvPr/>
        </p:nvSpPr>
        <p:spPr>
          <a:xfrm>
            <a:off x="4280456" y="1972335"/>
            <a:ext cx="341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rgbClr val="FF0000"/>
                </a:solidFill>
              </a:rPr>
              <a:t>Dall’analisi dei dati abbiamo notato</a:t>
            </a:r>
          </a:p>
          <a:p>
            <a:r>
              <a:rPr lang="it-IT" u="sng" dirty="0">
                <a:solidFill>
                  <a:srgbClr val="FF0000"/>
                </a:solidFill>
              </a:rPr>
              <a:t> un certo trend, proviamo quindi </a:t>
            </a:r>
          </a:p>
          <a:p>
            <a:pPr algn="ctr"/>
            <a:r>
              <a:rPr lang="it-IT" u="sng" dirty="0">
                <a:solidFill>
                  <a:srgbClr val="FF0000"/>
                </a:solidFill>
              </a:rPr>
              <a:t>a de-</a:t>
            </a:r>
            <a:r>
              <a:rPr lang="it-IT" u="sng" dirty="0" err="1">
                <a:solidFill>
                  <a:srgbClr val="FF0000"/>
                </a:solidFill>
              </a:rPr>
              <a:t>trendizzare</a:t>
            </a:r>
            <a:r>
              <a:rPr lang="it-IT" u="sng" dirty="0">
                <a:solidFill>
                  <a:srgbClr val="FF0000"/>
                </a:solidFill>
              </a:rPr>
              <a:t> i dati</a:t>
            </a:r>
          </a:p>
        </p:txBody>
      </p:sp>
    </p:spTree>
    <p:extLst>
      <p:ext uri="{BB962C8B-B14F-4D97-AF65-F5344CB8AC3E}">
        <p14:creationId xmlns:p14="http://schemas.microsoft.com/office/powerpoint/2010/main" val="33697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10ECDD6-09CD-4FF8-8ED5-5D77155A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68" y="593336"/>
            <a:ext cx="5939954" cy="445496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B93E58-4BCE-4531-B483-FFBE68EF038C}"/>
              </a:ext>
            </a:extLst>
          </p:cNvPr>
          <p:cNvSpPr txBox="1"/>
          <p:nvPr/>
        </p:nvSpPr>
        <p:spPr>
          <a:xfrm>
            <a:off x="692898" y="1238852"/>
            <a:ext cx="5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Sia per i dati de-trendizzati che non cerchiamo di ‘pulire’ gli outliers trovati, interpolandoli con valori più consoni alla media del periodo osservato.</a:t>
            </a:r>
          </a:p>
          <a:p>
            <a:r>
              <a:rPr lang="it-IT" sz="2400" dirty="0"/>
              <a:t>Dopo aver de-trendizzato i dati, </a:t>
            </a:r>
          </a:p>
          <a:p>
            <a:r>
              <a:rPr lang="it-IT" sz="2400" dirty="0"/>
              <a:t>cercammo il modello </a:t>
            </a:r>
            <a:r>
              <a:rPr lang="it-IT" sz="2400" dirty="0" err="1"/>
              <a:t>piu’</a:t>
            </a:r>
            <a:r>
              <a:rPr lang="it-IT" sz="2400" dirty="0"/>
              <a:t> indicato</a:t>
            </a:r>
          </a:p>
          <a:p>
            <a:r>
              <a:rPr lang="it-IT" sz="2400" dirty="0"/>
              <a:t>per l’identificazione dei dati.</a:t>
            </a:r>
          </a:p>
          <a:p>
            <a:r>
              <a:rPr lang="it-IT" sz="2400" b="1" dirty="0"/>
              <a:t>Iniziamo con modelli polinomiali</a:t>
            </a:r>
          </a:p>
        </p:txBody>
      </p:sp>
    </p:spTree>
    <p:extLst>
      <p:ext uri="{BB962C8B-B14F-4D97-AF65-F5344CB8AC3E}">
        <p14:creationId xmlns:p14="http://schemas.microsoft.com/office/powerpoint/2010/main" val="34893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02443-C637-48AC-AD8E-04A582F067C1}"/>
              </a:ext>
            </a:extLst>
          </p:cNvPr>
          <p:cNvSpPr txBox="1"/>
          <p:nvPr/>
        </p:nvSpPr>
        <p:spPr>
          <a:xfrm>
            <a:off x="185530" y="821173"/>
            <a:ext cx="28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Polinomiale II Ordine</a:t>
            </a:r>
            <a:endParaRPr lang="en-GB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EBD898-5590-45EB-AED0-87EE7856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40" y="821173"/>
            <a:ext cx="5914960" cy="44362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A6A33F-FA71-4812-88FA-665983940AC7}"/>
              </a:ext>
            </a:extLst>
          </p:cNvPr>
          <p:cNvSpPr txBox="1"/>
          <p:nvPr/>
        </p:nvSpPr>
        <p:spPr>
          <a:xfrm>
            <a:off x="4563122" y="1609095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2.047e2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C36E31-A2F3-48A2-A832-A4318A40B7D6}"/>
              </a:ext>
            </a:extLst>
          </p:cNvPr>
          <p:cNvSpPr txBox="1"/>
          <p:nvPr/>
        </p:nvSpPr>
        <p:spPr>
          <a:xfrm>
            <a:off x="4490095" y="3736783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SSR-VAL = 1.273e5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823BF4-984D-447A-8EEC-BDAF2183AC4E}"/>
              </a:ext>
            </a:extLst>
          </p:cNvPr>
          <p:cNvSpPr txBox="1"/>
          <p:nvPr/>
        </p:nvSpPr>
        <p:spPr>
          <a:xfrm>
            <a:off x="284085" y="2034735"/>
            <a:ext cx="8771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phiL2 = [</a:t>
            </a:r>
            <a:r>
              <a:rPr lang="it-IT" sz="1400" dirty="0" err="1"/>
              <a:t>ones</a:t>
            </a:r>
            <a:r>
              <a:rPr lang="it-IT" sz="1400" dirty="0"/>
              <a:t>(</a:t>
            </a:r>
            <a:r>
              <a:rPr lang="it-IT" sz="1400" dirty="0" err="1"/>
              <a:t>length</a:t>
            </a:r>
            <a:r>
              <a:rPr lang="it-IT" sz="1400" dirty="0"/>
              <a:t>(mer1),1),</a:t>
            </a:r>
          </a:p>
          <a:p>
            <a:r>
              <a:rPr lang="it-IT" sz="1400" dirty="0"/>
              <a:t>mer1,gio1,ven1,sab1,dom1,lun1,mar1,</a:t>
            </a:r>
          </a:p>
          <a:p>
            <a:r>
              <a:rPr lang="it-IT" sz="1400" dirty="0"/>
              <a:t>mer1.*gio1,mer1.*ven1,mer1.*sab1,…</a:t>
            </a:r>
          </a:p>
          <a:p>
            <a:r>
              <a:rPr lang="it-IT" sz="1400" dirty="0"/>
              <a:t>mer1.^2,gio1.^2,ven1.^2,sab1.^2,dom1.^2,lun1.^2,mar1.^2];</a:t>
            </a:r>
          </a:p>
          <a:p>
            <a:endParaRPr lang="it-IT" sz="1400" dirty="0"/>
          </a:p>
          <a:p>
            <a:r>
              <a:rPr lang="it-IT" sz="1400" dirty="0"/>
              <a:t>thetaCapL2 = phiL2 \ y1;</a:t>
            </a:r>
          </a:p>
          <a:p>
            <a:r>
              <a:rPr lang="it-IT" sz="1400" dirty="0"/>
              <a:t>misuraStimataL2 = phiL2 * thetaCapL2;</a:t>
            </a:r>
          </a:p>
          <a:p>
            <a:r>
              <a:rPr lang="it-IT" sz="1400" dirty="0"/>
              <a:t>scartoL2 = y1 - misuraStimataL2;</a:t>
            </a:r>
          </a:p>
          <a:p>
            <a:r>
              <a:rPr lang="it-IT" sz="1400" dirty="0"/>
              <a:t>SSRL2 = scartoL2' * scartoL2;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60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E1368875-8A36-4313-B598-CF81E8529BB7}"/>
              </a:ext>
            </a:extLst>
          </p:cNvPr>
          <p:cNvSpPr txBox="1"/>
          <p:nvPr/>
        </p:nvSpPr>
        <p:spPr>
          <a:xfrm>
            <a:off x="185529" y="821173"/>
            <a:ext cx="302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Polinomiale III Ordine</a:t>
            </a:r>
            <a:endParaRPr lang="en-GB" sz="2400" dirty="0"/>
          </a:p>
        </p:txBody>
      </p:sp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9A7D0403-4602-4240-B19E-BE37D248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03" y="1073893"/>
            <a:ext cx="5333333" cy="4000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1E8C25-D297-4F36-99AC-03BF642C1018}"/>
              </a:ext>
            </a:extLst>
          </p:cNvPr>
          <p:cNvSpPr txBox="1"/>
          <p:nvPr/>
        </p:nvSpPr>
        <p:spPr>
          <a:xfrm>
            <a:off x="4332302" y="1786649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1.890e-17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75F7376-8851-4050-B8B5-085322F8DB55}"/>
              </a:ext>
            </a:extLst>
          </p:cNvPr>
          <p:cNvSpPr/>
          <p:nvPr/>
        </p:nvSpPr>
        <p:spPr>
          <a:xfrm>
            <a:off x="4332302" y="3590563"/>
            <a:ext cx="20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SSR-VAL =8.284e12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8B85220-7C13-41DE-8421-A5C8D8BDB4F9}"/>
              </a:ext>
            </a:extLst>
          </p:cNvPr>
          <p:cNvSpPr txBox="1"/>
          <p:nvPr/>
        </p:nvSpPr>
        <p:spPr>
          <a:xfrm>
            <a:off x="496243" y="1522068"/>
            <a:ext cx="3675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 nota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’ dal III </a:t>
            </a:r>
            <a:r>
              <a:rPr lang="en-GB" dirty="0" err="1"/>
              <a:t>ordine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iniziano</a:t>
            </a:r>
            <a:r>
              <a:rPr lang="en-GB" dirty="0"/>
              <a:t> ad </a:t>
            </a:r>
            <a:r>
              <a:rPr lang="en-GB" dirty="0" err="1"/>
              <a:t>overfittare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d’identificazione</a:t>
            </a:r>
            <a:r>
              <a:rPr lang="en-GB" dirty="0"/>
              <a:t>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quindi</a:t>
            </a:r>
            <a:r>
              <a:rPr lang="en-GB" dirty="0"/>
              <a:t> inutile </a:t>
            </a:r>
            <a:r>
              <a:rPr lang="en-GB" dirty="0" err="1"/>
              <a:t>l’uso</a:t>
            </a:r>
            <a:r>
              <a:rPr lang="en-GB" dirty="0"/>
              <a:t> del </a:t>
            </a:r>
            <a:r>
              <a:rPr lang="en-GB" dirty="0" err="1"/>
              <a:t>modello</a:t>
            </a:r>
            <a:r>
              <a:rPr lang="en-GB" dirty="0"/>
              <a:t> per la </a:t>
            </a:r>
            <a:r>
              <a:rPr lang="en-GB" dirty="0" err="1"/>
              <a:t>predizione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Potremmo</a:t>
            </a:r>
            <a:r>
              <a:rPr lang="en-GB" dirty="0"/>
              <a:t> </a:t>
            </a:r>
            <a:r>
              <a:rPr lang="en-GB" dirty="0" err="1"/>
              <a:t>usare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modello</a:t>
            </a:r>
            <a:r>
              <a:rPr lang="en-GB" dirty="0"/>
              <a:t> di II </a:t>
            </a:r>
            <a:r>
              <a:rPr lang="en-GB" dirty="0" err="1"/>
              <a:t>Ordine</a:t>
            </a:r>
            <a:r>
              <a:rPr lang="en-GB" dirty="0"/>
              <a:t> ma </a:t>
            </a:r>
            <a:r>
              <a:rPr lang="en-GB" dirty="0" err="1"/>
              <a:t>quei</a:t>
            </a:r>
            <a:r>
              <a:rPr lang="en-GB" dirty="0"/>
              <a:t> </a:t>
            </a:r>
            <a:r>
              <a:rPr lang="en-GB" dirty="0" err="1"/>
              <a:t>grossi</a:t>
            </a:r>
            <a:r>
              <a:rPr lang="en-GB" dirty="0"/>
              <a:t> </a:t>
            </a:r>
            <a:r>
              <a:rPr lang="en-GB" dirty="0" err="1"/>
              <a:t>errori</a:t>
            </a:r>
            <a:r>
              <a:rPr lang="en-GB" dirty="0"/>
              <a:t> in </a:t>
            </a:r>
            <a:r>
              <a:rPr lang="en-GB" dirty="0" err="1"/>
              <a:t>validazione</a:t>
            </a:r>
            <a:r>
              <a:rPr lang="en-GB" dirty="0"/>
              <a:t> ci </a:t>
            </a:r>
            <a:r>
              <a:rPr lang="en-GB" dirty="0" err="1"/>
              <a:t>spingono</a:t>
            </a:r>
            <a:r>
              <a:rPr lang="en-GB" dirty="0"/>
              <a:t> a </a:t>
            </a:r>
            <a:r>
              <a:rPr lang="en-GB" dirty="0" err="1"/>
              <a:t>cercare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.</a:t>
            </a:r>
          </a:p>
          <a:p>
            <a:r>
              <a:rPr lang="en-GB" dirty="0" err="1"/>
              <a:t>Sfruttando</a:t>
            </a:r>
            <a:r>
              <a:rPr lang="en-GB" dirty="0"/>
              <a:t> i </a:t>
            </a:r>
            <a:r>
              <a:rPr lang="en-GB" dirty="0" err="1"/>
              <a:t>dati</a:t>
            </a:r>
            <a:r>
              <a:rPr lang="en-GB" dirty="0"/>
              <a:t> de-</a:t>
            </a:r>
            <a:r>
              <a:rPr lang="en-GB" dirty="0" err="1"/>
              <a:t>trendizzati</a:t>
            </a:r>
            <a:r>
              <a:rPr lang="en-GB" dirty="0"/>
              <a:t> </a:t>
            </a:r>
            <a:r>
              <a:rPr lang="en-GB" b="1" dirty="0" err="1"/>
              <a:t>passiamo</a:t>
            </a:r>
            <a:r>
              <a:rPr lang="en-GB" b="1" dirty="0"/>
              <a:t> ai </a:t>
            </a:r>
            <a:r>
              <a:rPr lang="en-GB" b="1" dirty="0" err="1"/>
              <a:t>modelli</a:t>
            </a:r>
            <a:r>
              <a:rPr lang="en-GB" b="1" dirty="0"/>
              <a:t> di Fourier</a:t>
            </a:r>
            <a:br>
              <a:rPr lang="en-GB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98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5823C4-FF76-4C81-B993-C7DB989BB699}"/>
              </a:ext>
            </a:extLst>
          </p:cNvPr>
          <p:cNvSpPr txBox="1"/>
          <p:nvPr/>
        </p:nvSpPr>
        <p:spPr>
          <a:xfrm>
            <a:off x="5333334" y="1646690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7.601e4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627C7B9-1B7E-459A-9FE0-787669C44CEF}"/>
              </a:ext>
            </a:extLst>
          </p:cNvPr>
          <p:cNvSpPr/>
          <p:nvPr/>
        </p:nvSpPr>
        <p:spPr>
          <a:xfrm>
            <a:off x="5333334" y="3453869"/>
            <a:ext cx="187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SSR-VAL=3.608e4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2E52B49-C1BF-42E9-8122-3E362A59A208}"/>
              </a:ext>
            </a:extLst>
          </p:cNvPr>
          <p:cNvSpPr txBox="1"/>
          <p:nvPr/>
        </p:nvSpPr>
        <p:spPr>
          <a:xfrm>
            <a:off x="185530" y="821173"/>
            <a:ext cx="336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Fourier 14 armoniche</a:t>
            </a:r>
            <a:endParaRPr lang="en-GB" sz="24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DFA808-180D-4BB4-B7DC-C0EC62638143}"/>
              </a:ext>
            </a:extLst>
          </p:cNvPr>
          <p:cNvSpPr txBox="1"/>
          <p:nvPr/>
        </p:nvSpPr>
        <p:spPr>
          <a:xfrm>
            <a:off x="372862" y="1525551"/>
            <a:ext cx="524670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phiFour14 = </a:t>
            </a:r>
            <a:r>
              <a:rPr lang="it-IT" sz="1400" dirty="0" err="1"/>
              <a:t>ones</a:t>
            </a:r>
            <a:r>
              <a:rPr lang="it-IT" sz="1400" dirty="0"/>
              <a:t>(size(</a:t>
            </a:r>
            <a:r>
              <a:rPr lang="it-IT" sz="1400" dirty="0" err="1"/>
              <a:t>merD</a:t>
            </a:r>
            <a:r>
              <a:rPr lang="it-IT" sz="1400" dirty="0"/>
              <a:t>));</a:t>
            </a:r>
          </a:p>
          <a:p>
            <a:r>
              <a:rPr lang="it-IT" sz="1400" dirty="0" err="1"/>
              <a:t>meanFour</a:t>
            </a:r>
            <a:r>
              <a:rPr lang="it-IT" sz="1400" dirty="0"/>
              <a:t> = </a:t>
            </a:r>
            <a:r>
              <a:rPr lang="it-IT" sz="1400" dirty="0" err="1"/>
              <a:t>mean</a:t>
            </a:r>
            <a:r>
              <a:rPr lang="it-IT" sz="1400" dirty="0"/>
              <a:t>([</a:t>
            </a:r>
            <a:r>
              <a:rPr lang="it-IT" sz="1400" dirty="0" err="1"/>
              <a:t>merD</a:t>
            </a:r>
            <a:r>
              <a:rPr lang="it-IT" sz="1400" dirty="0"/>
              <a:t>; </a:t>
            </a:r>
            <a:r>
              <a:rPr lang="it-IT" sz="1400" dirty="0" err="1"/>
              <a:t>gioD</a:t>
            </a:r>
            <a:r>
              <a:rPr lang="it-IT" sz="1400" dirty="0"/>
              <a:t>; </a:t>
            </a:r>
            <a:r>
              <a:rPr lang="it-IT" sz="1400" dirty="0" err="1"/>
              <a:t>venD</a:t>
            </a:r>
            <a:r>
              <a:rPr lang="it-IT" sz="1400" dirty="0"/>
              <a:t>; </a:t>
            </a:r>
            <a:r>
              <a:rPr lang="it-IT" sz="1400" dirty="0" err="1"/>
              <a:t>sabD</a:t>
            </a:r>
            <a:r>
              <a:rPr lang="it-IT" sz="1400" dirty="0"/>
              <a:t>; </a:t>
            </a:r>
            <a:r>
              <a:rPr lang="it-IT" sz="1400" dirty="0" err="1"/>
              <a:t>domD</a:t>
            </a:r>
            <a:r>
              <a:rPr lang="it-IT" sz="1400" dirty="0"/>
              <a:t>; </a:t>
            </a:r>
            <a:r>
              <a:rPr lang="it-IT" sz="1400" dirty="0" err="1"/>
              <a:t>lunD</a:t>
            </a:r>
            <a:r>
              <a:rPr lang="it-IT" sz="1400" dirty="0"/>
              <a:t>; </a:t>
            </a:r>
            <a:r>
              <a:rPr lang="it-IT" sz="1400" dirty="0" err="1"/>
              <a:t>marD</a:t>
            </a:r>
            <a:r>
              <a:rPr lang="it-IT" sz="1400" dirty="0"/>
              <a:t>]);</a:t>
            </a:r>
          </a:p>
          <a:p>
            <a:r>
              <a:rPr lang="it-IT" sz="1400" dirty="0"/>
              <a:t>for n = 1:1</a:t>
            </a:r>
          </a:p>
          <a:p>
            <a:r>
              <a:rPr lang="pt-BR" sz="1400" dirty="0"/>
              <a:t>    phiFour14 = [phiFour14,cos(n*merD),sin(n*merD),...</a:t>
            </a:r>
          </a:p>
          <a:p>
            <a:r>
              <a:rPr lang="pt-BR" sz="1400" dirty="0"/>
              <a:t>                        cos(n*lunD),sin(n*lunD),cos(n*marD),sin(n*marD)];</a:t>
            </a:r>
          </a:p>
          <a:p>
            <a:r>
              <a:rPr lang="it-IT" sz="1400" dirty="0"/>
              <a:t>end</a:t>
            </a:r>
          </a:p>
          <a:p>
            <a:endParaRPr lang="it-IT" sz="1400" dirty="0"/>
          </a:p>
          <a:p>
            <a:r>
              <a:rPr lang="it-IT" sz="1400" dirty="0"/>
              <a:t>thetaCapFour14 = phiFour14 \ </a:t>
            </a:r>
            <a:r>
              <a:rPr lang="it-IT" sz="1400" dirty="0" err="1"/>
              <a:t>yD</a:t>
            </a:r>
            <a:r>
              <a:rPr lang="it-IT" sz="1400" dirty="0"/>
              <a:t>;</a:t>
            </a:r>
          </a:p>
          <a:p>
            <a:r>
              <a:rPr lang="it-IT" sz="1400" dirty="0"/>
              <a:t>misuraStimataFour14 = phiFour14 * thetaCapFour14 + </a:t>
            </a:r>
            <a:r>
              <a:rPr lang="it-IT" sz="1400" dirty="0" err="1"/>
              <a:t>meanFour</a:t>
            </a:r>
            <a:r>
              <a:rPr lang="it-IT" sz="1400" dirty="0"/>
              <a:t>;</a:t>
            </a:r>
          </a:p>
          <a:p>
            <a:r>
              <a:rPr lang="it-IT" sz="1400" dirty="0"/>
              <a:t>scartoFour14 = </a:t>
            </a:r>
            <a:r>
              <a:rPr lang="it-IT" sz="1400" dirty="0" err="1"/>
              <a:t>yD</a:t>
            </a:r>
            <a:r>
              <a:rPr lang="it-IT" sz="1400" dirty="0"/>
              <a:t> - misuraStimataFour14;</a:t>
            </a:r>
          </a:p>
          <a:p>
            <a:r>
              <a:rPr lang="it-IT" sz="1400" dirty="0"/>
              <a:t>SSRFOUR14 = scartoFour14' * scartoFour14;</a:t>
            </a:r>
          </a:p>
          <a:p>
            <a:endParaRPr lang="it-IT" dirty="0"/>
          </a:p>
        </p:txBody>
      </p:sp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74763357-7F99-430C-BB97-B159FA3D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32" y="896339"/>
            <a:ext cx="4960472" cy="37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BC245-150B-49CB-9D0F-88705B7F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5566"/>
            <a:ext cx="5674468" cy="4620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E16D9-9D33-4783-9021-E1AC9A5B4D20}"/>
              </a:ext>
            </a:extLst>
          </p:cNvPr>
          <p:cNvSpPr/>
          <p:nvPr/>
        </p:nvSpPr>
        <p:spPr>
          <a:xfrm>
            <a:off x="376136" y="145215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 err="1"/>
              <a:t>Anche</a:t>
            </a:r>
            <a:r>
              <a:rPr lang="en-GB" sz="1600" dirty="0"/>
              <a:t> qui, con </a:t>
            </a:r>
            <a:r>
              <a:rPr lang="en-GB" sz="1600" dirty="0" err="1"/>
              <a:t>modelli</a:t>
            </a:r>
            <a:r>
              <a:rPr lang="en-GB" sz="1600" dirty="0"/>
              <a:t> di </a:t>
            </a:r>
            <a:r>
              <a:rPr lang="en-GB" sz="1600" dirty="0" err="1"/>
              <a:t>complessità</a:t>
            </a:r>
            <a:r>
              <a:rPr lang="en-GB" sz="1600" dirty="0"/>
              <a:t> </a:t>
            </a:r>
            <a:r>
              <a:rPr lang="en-GB" sz="1600" dirty="0" err="1"/>
              <a:t>crescente</a:t>
            </a:r>
            <a:r>
              <a:rPr lang="en-GB" sz="1600" dirty="0"/>
              <a:t>, la </a:t>
            </a:r>
            <a:r>
              <a:rPr lang="en-GB" sz="1600" dirty="0" err="1"/>
              <a:t>qualità</a:t>
            </a:r>
            <a:r>
              <a:rPr lang="en-GB" sz="1600" dirty="0"/>
              <a:t> </a:t>
            </a:r>
            <a:r>
              <a:rPr lang="en-GB" sz="1600" dirty="0" err="1"/>
              <a:t>della</a:t>
            </a:r>
            <a:r>
              <a:rPr lang="en-GB" sz="1600" dirty="0"/>
              <a:t> </a:t>
            </a:r>
            <a:r>
              <a:rPr lang="en-GB" sz="1600" dirty="0" err="1"/>
              <a:t>predizione</a:t>
            </a:r>
            <a:r>
              <a:rPr lang="en-GB" sz="1600" dirty="0"/>
              <a:t> </a:t>
            </a:r>
            <a:r>
              <a:rPr lang="en-GB" sz="1600" dirty="0" err="1"/>
              <a:t>scema</a:t>
            </a:r>
            <a:r>
              <a:rPr lang="en-GB" sz="1600" dirty="0"/>
              <a:t> da un Fourier a 28 </a:t>
            </a:r>
            <a:r>
              <a:rPr lang="en-GB" sz="1600" dirty="0" err="1"/>
              <a:t>armoniche</a:t>
            </a:r>
            <a:r>
              <a:rPr lang="en-GB" sz="1600" dirty="0"/>
              <a:t> in poi.</a:t>
            </a:r>
          </a:p>
          <a:p>
            <a:r>
              <a:rPr lang="en-GB" sz="1600" dirty="0"/>
              <a:t>Il </a:t>
            </a:r>
            <a:r>
              <a:rPr lang="en-GB" sz="1600" dirty="0" err="1"/>
              <a:t>modello</a:t>
            </a:r>
            <a:r>
              <a:rPr lang="en-GB" sz="1600" dirty="0"/>
              <a:t> con 14 </a:t>
            </a:r>
            <a:r>
              <a:rPr lang="en-GB" sz="1600" dirty="0" err="1"/>
              <a:t>armoniche</a:t>
            </a:r>
            <a:r>
              <a:rPr lang="en-GB" sz="1600" dirty="0"/>
              <a:t> </a:t>
            </a:r>
            <a:r>
              <a:rPr lang="en-GB" sz="1600" dirty="0" err="1"/>
              <a:t>sembra</a:t>
            </a:r>
            <a:r>
              <a:rPr lang="en-GB" sz="1600" dirty="0"/>
              <a:t> </a:t>
            </a:r>
            <a:r>
              <a:rPr lang="en-GB" sz="1600" dirty="0" err="1"/>
              <a:t>interessante</a:t>
            </a:r>
            <a:r>
              <a:rPr lang="en-GB" sz="1600" dirty="0"/>
              <a:t>.</a:t>
            </a:r>
          </a:p>
          <a:p>
            <a:r>
              <a:rPr lang="en-GB" sz="1600" dirty="0" err="1"/>
              <a:t>Torniamo</a:t>
            </a:r>
            <a:r>
              <a:rPr lang="en-GB" sz="1600" dirty="0"/>
              <a:t> ad un dataset non </a:t>
            </a:r>
            <a:r>
              <a:rPr lang="en-GB" sz="1600" dirty="0" err="1"/>
              <a:t>detrendizzato</a:t>
            </a:r>
            <a:r>
              <a:rPr lang="en-GB" sz="1600" dirty="0"/>
              <a:t> per </a:t>
            </a:r>
            <a:r>
              <a:rPr lang="en-GB" sz="1600" dirty="0" err="1"/>
              <a:t>utilizzare</a:t>
            </a:r>
            <a:r>
              <a:rPr lang="en-GB" sz="1600" dirty="0"/>
              <a:t> </a:t>
            </a:r>
            <a:r>
              <a:rPr lang="en-GB" sz="1600" dirty="0" err="1"/>
              <a:t>il</a:t>
            </a:r>
            <a:r>
              <a:rPr lang="en-GB" sz="1600" dirty="0"/>
              <a:t> </a:t>
            </a:r>
            <a:r>
              <a:rPr lang="en-GB" sz="1600" b="1" dirty="0" err="1"/>
              <a:t>predittore</a:t>
            </a:r>
            <a:r>
              <a:rPr lang="en-GB" sz="1600" b="1" dirty="0"/>
              <a:t> </a:t>
            </a:r>
            <a:r>
              <a:rPr lang="en-GB" sz="1600" b="1" dirty="0" err="1"/>
              <a:t>neurale</a:t>
            </a:r>
            <a:r>
              <a:rPr lang="en-GB" sz="1600" dirty="0"/>
              <a:t>.</a:t>
            </a:r>
            <a:br>
              <a:rPr lang="en-GB" dirty="0"/>
            </a:br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10ED7-A913-4C5D-AC25-A96A93E3860C}"/>
              </a:ext>
            </a:extLst>
          </p:cNvPr>
          <p:cNvSpPr/>
          <p:nvPr/>
        </p:nvSpPr>
        <p:spPr>
          <a:xfrm>
            <a:off x="391885" y="893678"/>
            <a:ext cx="33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Fourier 14 armoniche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652835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790</Words>
  <Application>Microsoft Office PowerPoint</Application>
  <PresentationFormat>Widescreen</PresentationFormat>
  <Paragraphs>148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PREDITTORE A BREVE TERMINE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BREVE TERMINE</dc:title>
  <dc:creator>cristiano robaldo</dc:creator>
  <cp:lastModifiedBy>cristiano robaldo</cp:lastModifiedBy>
  <cp:revision>4</cp:revision>
  <dcterms:created xsi:type="dcterms:W3CDTF">2019-05-10T11:01:41Z</dcterms:created>
  <dcterms:modified xsi:type="dcterms:W3CDTF">2019-05-10T11:32:05Z</dcterms:modified>
</cp:coreProperties>
</file>