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1" y="13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9231-DE6A-4303-8F15-9550C584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B3C742-21EA-42B4-8468-767D4EDC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ABD786-06EB-497B-A4F7-01B22B63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7013D-52DC-4627-AC18-2A86ABC1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716B3C-351C-4164-8F4B-2E9C5B55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384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0394D-429A-4511-9586-7B7B8B6A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86D6A9-E8BE-48BB-BDE4-7B0F25290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5C893-32DD-4101-9117-955FEA18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1BCBDC-7592-4330-992F-B9C77E7E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2DDF3-C426-4E3E-B227-9BA3BEA5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312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71FE9E-DF46-435E-BDAA-49DA3C67C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1145FA-E5A3-430F-895A-2921D97D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CDBE96-09AE-43D7-A329-84122383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E983FE-41F0-4BF8-A485-494C4CD6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453EB7-F6EE-4D79-AFC8-FF43F9C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879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F87FE-217D-4EA7-9ECC-020DF53E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57E64-FE29-45B8-A5CE-A43B80E3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EAB27-0AC5-4CA3-9DDF-2BDE6468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8A5F2-CDD0-4725-A391-CED4E692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5D4DD2-552A-4FDF-8982-74EF06DE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420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582A4-00B7-4182-A1B2-14C507CB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BD70F-471D-4206-81C0-519941B78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062483-CDDA-41E9-AB44-D2CD141A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C686DA-FA79-4217-A9D6-8B63C7FB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8464A-4673-43B2-8146-98677972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887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6673C-F39B-480F-A15A-B2011EB8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21A8CA-A986-45B7-B73C-9DD85230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8036A4-37F0-4F15-920B-DECA82830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04FA2E-F1F6-4619-B1AC-9BA29D47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910BC2-2A94-4455-AAAD-E3008C9A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4CC139-8510-4F1D-96B5-753A8578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33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EB39-5BB4-43F8-81BD-4873FFAD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0A183-7CE8-4E15-A5F9-7CCD7D79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456B58-96E1-4CC6-90DA-FA07672B0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85A1-D6D3-428C-BDCB-47044E75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3CF63E-EEA2-47AC-BA21-E8CAE2302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98E32F-CD45-4662-A360-D8DB9A96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FEB47C-85C2-4481-ACE8-0C5784D5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C37036-18DE-4A9C-93E0-BDA360C3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79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C1972-3BE7-4EA2-AC85-02A380C6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3EE27-A739-4D89-8A56-45740848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DF9060-81BD-4DE1-BD24-09BC8959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7B081F-B7C2-44AD-90EC-F7479146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46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33CC54-D776-428D-BF2C-54666AAC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63DDAB-96E1-4C77-8F03-6AD8AC39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EC1A1-5AE3-4B30-87BC-41CF9E83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35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853D4-90DE-4090-A896-8A5BDF7F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057E7-AF98-448D-BA7F-8F860C2F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8D66C9-F01B-45D1-AD3F-8E0873596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33109B-1F2F-40B4-8467-F0DF955A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BDBA16-51B4-4DE3-9FE4-0C31DDFD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620CF-A9DD-4BB5-B823-8112EF1D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751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E77E7-F0E4-4668-8B1E-EF9C0FE9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151A8B-9F69-4848-B42A-8D2B007F6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BEA20-DA02-48C4-BC27-707AE489E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74C990-B426-482B-93C0-9806691F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E00F78-1A24-4F94-A198-F9D5830F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3282B5-75C9-4E05-974D-A0A037D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63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0749DE-F9D3-4326-A4CF-F308E395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163838-C18A-43CA-83F5-696C54508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62A165-A2EB-4940-9707-0F8FA48B0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A9B4-ADF1-4091-AD29-D3C0F1E662F1}" type="datetimeFigureOut">
              <a:rPr lang="de-AT" smtClean="0"/>
              <a:t>13.05.2021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45BBB-08F6-4985-9E1E-174570B74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9F3F8-7FEA-49C0-8621-19423AAE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D7175-D014-48A8-96E4-7F292AE12FD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653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D7105-8F30-4A12-BE5F-7973A848F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475874" cy="2387600"/>
          </a:xfrm>
        </p:spPr>
        <p:txBody>
          <a:bodyPr>
            <a:normAutofit fontScale="90000"/>
          </a:bodyPr>
          <a:lstStyle/>
          <a:p>
            <a:r>
              <a:rPr lang="de-AT" dirty="0" err="1"/>
              <a:t>Systematic</a:t>
            </a:r>
            <a:r>
              <a:rPr lang="de-AT" dirty="0"/>
              <a:t> Classification Experiments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BA3892-C877-4AE9-8A25-70F7DD51B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475874" cy="1655762"/>
          </a:xfrm>
        </p:spPr>
        <p:txBody>
          <a:bodyPr/>
          <a:lstStyle/>
          <a:p>
            <a:r>
              <a:rPr lang="de-AT" b="1" dirty="0"/>
              <a:t>Team </a:t>
            </a:r>
            <a:r>
              <a:rPr lang="de-AT" b="1" dirty="0" err="1"/>
              <a:t>Oatmeal</a:t>
            </a:r>
            <a:r>
              <a:rPr lang="de-AT" dirty="0"/>
              <a:t>:</a:t>
            </a:r>
          </a:p>
          <a:p>
            <a:r>
              <a:rPr lang="de-AT" dirty="0"/>
              <a:t>David </a:t>
            </a:r>
            <a:r>
              <a:rPr lang="de-AT" dirty="0" err="1"/>
              <a:t>Kürnsteiner</a:t>
            </a:r>
            <a:r>
              <a:rPr lang="de-AT" dirty="0"/>
              <a:t>, Christian </a:t>
            </a:r>
            <a:r>
              <a:rPr lang="de-AT" dirty="0" err="1"/>
              <a:t>Peinthor</a:t>
            </a:r>
            <a:r>
              <a:rPr lang="de-AT" dirty="0"/>
              <a:t>, </a:t>
            </a:r>
            <a:br>
              <a:rPr lang="de-AT" dirty="0"/>
            </a:br>
            <a:r>
              <a:rPr lang="de-AT" dirty="0"/>
              <a:t>Fabio Pöschko, Elias Ramoser, Georg Storz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B74B19-A361-48A9-BF98-B49FDAA54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673" y="157757"/>
            <a:ext cx="3271243" cy="654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5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F32DE-D159-4378-B3FB-E964AB83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SVM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FD1CD-BE7A-416F-9E94-7EA92DB9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LinearSVC</a:t>
            </a:r>
            <a:r>
              <a:rPr lang="de-AT" dirty="0"/>
              <a:t>: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mutliclass</a:t>
            </a:r>
            <a:r>
              <a:rPr lang="de-AT" dirty="0"/>
              <a:t> </a:t>
            </a:r>
            <a:r>
              <a:rPr lang="de-AT" dirty="0" err="1"/>
              <a:t>classifier</a:t>
            </a:r>
            <a:endParaRPr lang="de-AT" dirty="0"/>
          </a:p>
          <a:p>
            <a:r>
              <a:rPr lang="de-AT" dirty="0"/>
              <a:t>Dataset </a:t>
            </a:r>
            <a:r>
              <a:rPr lang="de-AT" dirty="0" err="1"/>
              <a:t>normalized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MinMax-normalization</a:t>
            </a:r>
            <a:endParaRPr lang="de-AT" dirty="0"/>
          </a:p>
          <a:p>
            <a:r>
              <a:rPr lang="de-AT" dirty="0"/>
              <a:t>Split 80/20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stratified</a:t>
            </a:r>
            <a:r>
              <a:rPr lang="de-AT" dirty="0"/>
              <a:t> </a:t>
            </a:r>
            <a:r>
              <a:rPr lang="de-AT" dirty="0" err="1"/>
              <a:t>train</a:t>
            </a:r>
            <a:r>
              <a:rPr lang="de-AT" dirty="0"/>
              <a:t>/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</a:t>
            </a:r>
            <a:endParaRPr lang="de-AT" dirty="0"/>
          </a:p>
          <a:p>
            <a:r>
              <a:rPr lang="de-AT" dirty="0"/>
              <a:t>Hyperparameter </a:t>
            </a:r>
            <a:r>
              <a:rPr lang="de-AT" dirty="0" err="1"/>
              <a:t>gridsearch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10-fold CV</a:t>
            </a:r>
          </a:p>
          <a:p>
            <a:r>
              <a:rPr lang="de-AT" dirty="0"/>
              <a:t>Permutation feature </a:t>
            </a:r>
            <a:r>
              <a:rPr lang="de-AT" dirty="0" err="1"/>
              <a:t>importance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accuracy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metric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303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9E8DD-6F59-4570-847C-E34BDAFE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SVM: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39720-F6DC-4435-862E-ECD27471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15 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classifiers</a:t>
            </a:r>
            <a:endParaRPr lang="de-AT" dirty="0"/>
          </a:p>
          <a:p>
            <a:r>
              <a:rPr lang="de-AT" dirty="0" err="1"/>
              <a:t>Result</a:t>
            </a:r>
            <a:r>
              <a:rPr lang="de-AT" dirty="0"/>
              <a:t> 74%</a:t>
            </a:r>
          </a:p>
          <a:p>
            <a:pPr lvl="1"/>
            <a:r>
              <a:rPr lang="de-AT" dirty="0" err="1"/>
              <a:t>Worse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kNN</a:t>
            </a:r>
            <a:r>
              <a:rPr lang="de-AT" dirty="0"/>
              <a:t> (75%) and </a:t>
            </a:r>
            <a:r>
              <a:rPr lang="de-AT" dirty="0" err="1"/>
              <a:t>Boosted</a:t>
            </a:r>
            <a:r>
              <a:rPr lang="de-AT" dirty="0"/>
              <a:t> </a:t>
            </a:r>
            <a:r>
              <a:rPr lang="de-AT" dirty="0" err="1"/>
              <a:t>Tree</a:t>
            </a:r>
            <a:r>
              <a:rPr lang="de-AT" dirty="0"/>
              <a:t> (80%)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E8430AF-4E2E-4D45-8827-D03E841BF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11231"/>
              </p:ext>
            </p:extLst>
          </p:nvPr>
        </p:nvGraphicFramePr>
        <p:xfrm>
          <a:off x="8533649" y="681905"/>
          <a:ext cx="3031388" cy="5649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7677">
                  <a:extLst>
                    <a:ext uri="{9D8B030D-6E8A-4147-A177-3AD203B41FA5}">
                      <a16:colId xmlns:a16="http://schemas.microsoft.com/office/drawing/2014/main" val="9249802"/>
                    </a:ext>
                  </a:extLst>
                </a:gridCol>
                <a:gridCol w="1136771">
                  <a:extLst>
                    <a:ext uri="{9D8B030D-6E8A-4147-A177-3AD203B41FA5}">
                      <a16:colId xmlns:a16="http://schemas.microsoft.com/office/drawing/2014/main" val="4132181918"/>
                    </a:ext>
                  </a:extLst>
                </a:gridCol>
                <a:gridCol w="1076940">
                  <a:extLst>
                    <a:ext uri="{9D8B030D-6E8A-4147-A177-3AD203B41FA5}">
                      <a16:colId xmlns:a16="http://schemas.microsoft.com/office/drawing/2014/main" val="3289545750"/>
                    </a:ext>
                  </a:extLst>
                </a:gridCol>
              </a:tblGrid>
              <a:tr h="66363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Lambda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Number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of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iterations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mean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test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accuracy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594965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0,740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724374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0,735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627374928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0,727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149085234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0,720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04353182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0,698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77745050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0,697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08359606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0,689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56316298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0,686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5109178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0,677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716184971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0,604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44050419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0,602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6362438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0,599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45442560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0,529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248697069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0,529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711694411"/>
                  </a:ext>
                </a:extLst>
              </a:tr>
              <a:tr h="332386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0,529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21724117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11342EE0-A806-4CC0-82D1-559549531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236495" cy="32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9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570F-A2D8-47F0-A221-D721CD7D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Neural</a:t>
            </a:r>
            <a:r>
              <a:rPr lang="de-AT" dirty="0"/>
              <a:t>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987E21-C093-4996-9006-FBB2BED28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Fully </a:t>
            </a:r>
            <a:r>
              <a:rPr lang="de-AT" dirty="0" err="1"/>
              <a:t>connected</a:t>
            </a:r>
            <a:r>
              <a:rPr lang="de-AT" dirty="0"/>
              <a:t> NN </a:t>
            </a:r>
            <a:r>
              <a:rPr lang="de-AT" dirty="0" err="1"/>
              <a:t>with</a:t>
            </a:r>
            <a:r>
              <a:rPr lang="de-AT" dirty="0"/>
              <a:t> 3 </a:t>
            </a:r>
            <a:r>
              <a:rPr lang="de-AT" dirty="0" err="1"/>
              <a:t>hidden</a:t>
            </a:r>
            <a:r>
              <a:rPr lang="de-AT" dirty="0"/>
              <a:t> </a:t>
            </a:r>
            <a:r>
              <a:rPr lang="de-AT" dirty="0" err="1"/>
              <a:t>layers</a:t>
            </a:r>
            <a:r>
              <a:rPr lang="de-AT" dirty="0"/>
              <a:t> (</a:t>
            </a:r>
            <a:r>
              <a:rPr lang="de-AT" dirty="0" err="1"/>
              <a:t>each</a:t>
            </a:r>
            <a:r>
              <a:rPr lang="de-AT" dirty="0"/>
              <a:t> 100 </a:t>
            </a:r>
            <a:r>
              <a:rPr lang="de-AT" dirty="0" err="1"/>
              <a:t>neurons</a:t>
            </a:r>
            <a:r>
              <a:rPr lang="de-AT" dirty="0"/>
              <a:t>)</a:t>
            </a:r>
          </a:p>
          <a:p>
            <a:r>
              <a:rPr lang="de-AT" dirty="0"/>
              <a:t>Dataset </a:t>
            </a:r>
            <a:r>
              <a:rPr lang="de-AT" dirty="0" err="1"/>
              <a:t>normalized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MinMax-normalization</a:t>
            </a:r>
            <a:endParaRPr lang="de-AT" dirty="0"/>
          </a:p>
          <a:p>
            <a:r>
              <a:rPr lang="de-AT" dirty="0"/>
              <a:t>Split 80/20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stratified</a:t>
            </a:r>
            <a:r>
              <a:rPr lang="de-AT" dirty="0"/>
              <a:t> </a:t>
            </a:r>
            <a:r>
              <a:rPr lang="de-AT" dirty="0" err="1"/>
              <a:t>train</a:t>
            </a:r>
            <a:r>
              <a:rPr lang="de-AT" dirty="0"/>
              <a:t>/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</a:t>
            </a:r>
            <a:endParaRPr lang="de-AT" dirty="0"/>
          </a:p>
          <a:p>
            <a:r>
              <a:rPr lang="de-AT" dirty="0"/>
              <a:t>Hyperparameter </a:t>
            </a:r>
            <a:r>
              <a:rPr lang="de-AT" dirty="0" err="1"/>
              <a:t>gridsearch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10-fold CV</a:t>
            </a:r>
          </a:p>
          <a:p>
            <a:r>
              <a:rPr lang="de-AT" dirty="0"/>
              <a:t>Permutation feature </a:t>
            </a:r>
            <a:r>
              <a:rPr lang="de-AT" dirty="0" err="1"/>
              <a:t>importance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accuracy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metric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116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FC77A-D8FC-47D5-89A4-D2E502AE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Neural</a:t>
            </a:r>
            <a:r>
              <a:rPr lang="de-AT" dirty="0"/>
              <a:t> Network: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4CC13-BA88-4B98-915D-E1EF7241C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2095" cy="4351338"/>
          </a:xfrm>
        </p:spPr>
        <p:txBody>
          <a:bodyPr/>
          <a:lstStyle/>
          <a:p>
            <a:r>
              <a:rPr lang="de-AT" dirty="0"/>
              <a:t>Best 15 </a:t>
            </a:r>
            <a:r>
              <a:rPr lang="de-AT" dirty="0" err="1"/>
              <a:t>classifiers</a:t>
            </a:r>
            <a:endParaRPr lang="de-AT" dirty="0"/>
          </a:p>
          <a:p>
            <a:r>
              <a:rPr lang="de-AT" dirty="0" err="1"/>
              <a:t>Result</a:t>
            </a:r>
            <a:r>
              <a:rPr lang="de-AT" dirty="0"/>
              <a:t>: 76%</a:t>
            </a:r>
          </a:p>
          <a:p>
            <a:r>
              <a:rPr lang="de-AT" dirty="0" err="1"/>
              <a:t>Confusion</a:t>
            </a:r>
            <a:r>
              <a:rPr lang="de-AT" dirty="0"/>
              <a:t> Matrix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equally</a:t>
            </a:r>
            <a:r>
              <a:rPr lang="de-AT" dirty="0"/>
              <a:t> </a:t>
            </a:r>
            <a:r>
              <a:rPr lang="de-AT" dirty="0" err="1"/>
              <a:t>distributed</a:t>
            </a:r>
            <a:endParaRPr lang="de-AT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1E503CA-B730-41DF-B92D-7ACC1FDCD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05462"/>
              </p:ext>
            </p:extLst>
          </p:nvPr>
        </p:nvGraphicFramePr>
        <p:xfrm>
          <a:off x="7324648" y="444695"/>
          <a:ext cx="4029152" cy="6048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780">
                  <a:extLst>
                    <a:ext uri="{9D8B030D-6E8A-4147-A177-3AD203B41FA5}">
                      <a16:colId xmlns:a16="http://schemas.microsoft.com/office/drawing/2014/main" val="3339844241"/>
                    </a:ext>
                  </a:extLst>
                </a:gridCol>
                <a:gridCol w="1408967">
                  <a:extLst>
                    <a:ext uri="{9D8B030D-6E8A-4147-A177-3AD203B41FA5}">
                      <a16:colId xmlns:a16="http://schemas.microsoft.com/office/drawing/2014/main" val="1090089371"/>
                    </a:ext>
                  </a:extLst>
                </a:gridCol>
                <a:gridCol w="1458405">
                  <a:extLst>
                    <a:ext uri="{9D8B030D-6E8A-4147-A177-3AD203B41FA5}">
                      <a16:colId xmlns:a16="http://schemas.microsoft.com/office/drawing/2014/main" val="4033371451"/>
                    </a:ext>
                  </a:extLst>
                </a:gridCol>
              </a:tblGrid>
              <a:tr h="1007071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Learning rate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Number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of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learning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iterations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mean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test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accuracy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188447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0,762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49024818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45545468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640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46622733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056830014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640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0,754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36958391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991825550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98410811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0,753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97672289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0,752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904422935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605665453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0,750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68507138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0,747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28710478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640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0,727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4469794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0,698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708945365"/>
                  </a:ext>
                </a:extLst>
              </a:tr>
              <a:tr h="336074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0,001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160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0,665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11888382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9B91C143-D504-46CF-93FF-0E20E3C7C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47" y="3429000"/>
            <a:ext cx="3356811" cy="335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5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DDCE2-1446-40D1-91E2-E3C9495D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Feature </a:t>
            </a:r>
            <a:r>
              <a:rPr lang="de-AT" dirty="0" err="1"/>
              <a:t>importances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D1B389-BC5C-41D0-9B6E-62B73216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4747" cy="4351338"/>
          </a:xfrm>
        </p:spPr>
        <p:txBody>
          <a:bodyPr/>
          <a:lstStyle/>
          <a:p>
            <a:r>
              <a:rPr lang="de-AT" dirty="0"/>
              <a:t>All </a:t>
            </a:r>
            <a:r>
              <a:rPr lang="de-AT" dirty="0" err="1"/>
              <a:t>features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had</a:t>
            </a:r>
            <a:r>
              <a:rPr lang="de-AT" dirty="0"/>
              <a:t> an </a:t>
            </a:r>
            <a:r>
              <a:rPr lang="de-AT" dirty="0" err="1"/>
              <a:t>importance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at least 3% in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last </a:t>
            </a:r>
            <a:r>
              <a:rPr lang="de-AT" dirty="0" err="1"/>
              <a:t>three</a:t>
            </a:r>
            <a:r>
              <a:rPr lang="de-AT" dirty="0"/>
              <a:t> </a:t>
            </a:r>
            <a:r>
              <a:rPr lang="de-AT" dirty="0" err="1"/>
              <a:t>classifiers</a:t>
            </a:r>
            <a:endParaRPr lang="de-AT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6D711B6-0919-46A3-9015-40A0127D2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03911"/>
              </p:ext>
            </p:extLst>
          </p:nvPr>
        </p:nvGraphicFramePr>
        <p:xfrm>
          <a:off x="4724400" y="3635298"/>
          <a:ext cx="6629400" cy="2631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6500">
                  <a:extLst>
                    <a:ext uri="{9D8B030D-6E8A-4147-A177-3AD203B41FA5}">
                      <a16:colId xmlns:a16="http://schemas.microsoft.com/office/drawing/2014/main" val="245063478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48912846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616724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59095202"/>
                    </a:ext>
                  </a:extLst>
                </a:gridCol>
              </a:tblGrid>
              <a:tr h="18962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Feature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Boosted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Tree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SVM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NN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204696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essentia_onset_rate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13,40%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14,55%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15,51%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569737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midlevel_features_melody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2,30%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9,20%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7,66%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72381596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librosa_bpm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5,75%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0,96%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2,87%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677515476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midlevel_features_articulation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1,92%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2,68%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5,56%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227170369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midlevel_features_rhythm_complexity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3,07%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4,60%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1,92%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33132233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midlevel_features_dissonance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0,19%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1,34%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4,21%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71443976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librosa_spectral_bandwidth_mean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1,72%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3,45%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1,72%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841295542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midlevel_features_minorness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2,30%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3,26%</a:t>
                      </a:r>
                      <a:endParaRPr lang="de-AT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1,34%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00169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37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DB4E6-16F3-47D3-B363-D2A1AFD8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Score </a:t>
            </a:r>
            <a:r>
              <a:rPr lang="de-AT" dirty="0" err="1"/>
              <a:t>mode</a:t>
            </a:r>
            <a:r>
              <a:rPr lang="de-AT" dirty="0"/>
              <a:t> </a:t>
            </a:r>
            <a:r>
              <a:rPr lang="de-AT" dirty="0" err="1"/>
              <a:t>predictions</a:t>
            </a:r>
            <a:r>
              <a:rPr lang="de-AT" dirty="0"/>
              <a:t>: Random Forest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F8EF82-8BF3-4646-BAAE-6D5DF39A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For</a:t>
            </a:r>
            <a:r>
              <a:rPr lang="de-AT" dirty="0"/>
              <a:t> all </a:t>
            </a:r>
            <a:r>
              <a:rPr lang="de-AT" dirty="0" err="1"/>
              <a:t>predictions</a:t>
            </a:r>
            <a:r>
              <a:rPr lang="de-AT" dirty="0"/>
              <a:t>: 80/20 - </a:t>
            </a:r>
            <a:r>
              <a:rPr lang="de-AT" dirty="0" err="1"/>
              <a:t>train</a:t>
            </a:r>
            <a:r>
              <a:rPr lang="de-AT" dirty="0"/>
              <a:t> /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split</a:t>
            </a:r>
            <a:endParaRPr lang="de-AT" dirty="0"/>
          </a:p>
          <a:p>
            <a:endParaRPr lang="de-AT" dirty="0"/>
          </a:p>
          <a:p>
            <a:r>
              <a:rPr lang="de-AT" dirty="0"/>
              <a:t>Random Forest </a:t>
            </a:r>
          </a:p>
          <a:p>
            <a:pPr lvl="1"/>
            <a:r>
              <a:rPr lang="de-AT" dirty="0" err="1"/>
              <a:t>Accuracy</a:t>
            </a:r>
            <a:r>
              <a:rPr lang="de-AT" dirty="0"/>
              <a:t>: 53,64%</a:t>
            </a:r>
          </a:p>
          <a:p>
            <a:pPr lvl="1"/>
            <a:r>
              <a:rPr lang="de-AT" dirty="0"/>
              <a:t>After </a:t>
            </a:r>
            <a:r>
              <a:rPr lang="de-AT" dirty="0" err="1"/>
              <a:t>dropping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unnecessary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: 55,94%</a:t>
            </a:r>
          </a:p>
          <a:p>
            <a:pPr lvl="1"/>
            <a:r>
              <a:rPr lang="de-AT" dirty="0"/>
              <a:t>After </a:t>
            </a:r>
            <a:r>
              <a:rPr lang="de-AT" dirty="0" err="1"/>
              <a:t>GridSearchCV</a:t>
            </a:r>
            <a:r>
              <a:rPr lang="de-AT" dirty="0"/>
              <a:t>: 55,94%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4667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DDF0A-3148-4DDE-915F-AF72740B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Naive Bayes / SVM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EFACB8-BBC2-471F-96F0-FA5E6917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Gaussian</a:t>
            </a:r>
            <a:r>
              <a:rPr lang="de-AT" dirty="0"/>
              <a:t> NB</a:t>
            </a:r>
          </a:p>
          <a:p>
            <a:pPr lvl="1"/>
            <a:r>
              <a:rPr lang="de-AT" dirty="0" err="1"/>
              <a:t>Result</a:t>
            </a:r>
            <a:r>
              <a:rPr lang="de-AT" dirty="0"/>
              <a:t>: 49,8%</a:t>
            </a:r>
          </a:p>
          <a:p>
            <a:pPr lvl="1"/>
            <a:endParaRPr lang="de-AT" dirty="0"/>
          </a:p>
          <a:p>
            <a:r>
              <a:rPr lang="de-AT" dirty="0"/>
              <a:t>Bernoulli NB</a:t>
            </a:r>
          </a:p>
          <a:p>
            <a:pPr lvl="1"/>
            <a:r>
              <a:rPr lang="de-AT" dirty="0" err="1"/>
              <a:t>Result</a:t>
            </a:r>
            <a:r>
              <a:rPr lang="de-AT" dirty="0"/>
              <a:t>: 52,87%</a:t>
            </a:r>
          </a:p>
          <a:p>
            <a:pPr lvl="1"/>
            <a:endParaRPr lang="de-AT" dirty="0"/>
          </a:p>
          <a:p>
            <a:r>
              <a:rPr lang="de-AT" dirty="0"/>
              <a:t>SVM</a:t>
            </a:r>
          </a:p>
          <a:p>
            <a:pPr lvl="1"/>
            <a:r>
              <a:rPr lang="de-AT" dirty="0" err="1"/>
              <a:t>Poly</a:t>
            </a:r>
            <a:r>
              <a:rPr lang="de-AT" dirty="0"/>
              <a:t>: 43,9%</a:t>
            </a:r>
          </a:p>
          <a:p>
            <a:pPr lvl="1"/>
            <a:r>
              <a:rPr lang="de-AT" dirty="0"/>
              <a:t>RBF: 45,6%</a:t>
            </a:r>
          </a:p>
          <a:p>
            <a:pPr lvl="1"/>
            <a:r>
              <a:rPr lang="de-AT" dirty="0"/>
              <a:t>Sigmoid: 45,8%</a:t>
            </a:r>
          </a:p>
        </p:txBody>
      </p:sp>
    </p:spTree>
    <p:extLst>
      <p:ext uri="{BB962C8B-B14F-4D97-AF65-F5344CB8AC3E}">
        <p14:creationId xmlns:p14="http://schemas.microsoft.com/office/powerpoint/2010/main" val="19406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FD4EA-7E7D-421E-BAF2-3DDA32EA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PCA / ICA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2DEE17-7015-4BA9-B144-537BDE02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746" y="1690688"/>
            <a:ext cx="7803995" cy="2960399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PCA					          ICA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A7BF729-749D-440E-B93A-525633283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5877"/>
            <a:ext cx="4960523" cy="31809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0262B63-690F-405B-98E9-32CF8035C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51" y="2275876"/>
            <a:ext cx="4870620" cy="318096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6FC794B-0EEE-42E7-820E-0D47490E2502}"/>
              </a:ext>
            </a:extLst>
          </p:cNvPr>
          <p:cNvSpPr txBox="1">
            <a:spLocks/>
          </p:cNvSpPr>
          <p:nvPr/>
        </p:nvSpPr>
        <p:spPr>
          <a:xfrm>
            <a:off x="838200" y="5758877"/>
            <a:ext cx="7803995" cy="296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significant</a:t>
            </a:r>
            <a:r>
              <a:rPr lang="de-AT" dirty="0"/>
              <a:t> </a:t>
            </a:r>
            <a:r>
              <a:rPr lang="de-AT" dirty="0" err="1"/>
              <a:t>separation</a:t>
            </a:r>
            <a:r>
              <a:rPr lang="de-AT" dirty="0"/>
              <a:t> visible</a:t>
            </a:r>
          </a:p>
        </p:txBody>
      </p:sp>
    </p:spTree>
    <p:extLst>
      <p:ext uri="{BB962C8B-B14F-4D97-AF65-F5344CB8AC3E}">
        <p14:creationId xmlns:p14="http://schemas.microsoft.com/office/powerpoint/2010/main" val="788333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CC40-3320-4A28-BD6E-7AEB0520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Conclusion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mode</a:t>
            </a:r>
            <a:r>
              <a:rPr lang="de-AT" dirty="0"/>
              <a:t> </a:t>
            </a:r>
            <a:r>
              <a:rPr lang="de-AT" dirty="0" err="1"/>
              <a:t>prediction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1A9D9-71F5-468B-AE35-A0927CAC8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7463" cy="4351338"/>
          </a:xfrm>
        </p:spPr>
        <p:txBody>
          <a:bodyPr/>
          <a:lstStyle/>
          <a:p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bad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Could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case</a:t>
            </a:r>
            <a:r>
              <a:rPr lang="de-AT" dirty="0"/>
              <a:t> due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much</a:t>
            </a:r>
            <a:r>
              <a:rPr lang="de-AT" dirty="0"/>
              <a:t> </a:t>
            </a:r>
            <a:r>
              <a:rPr lang="de-AT" dirty="0" err="1"/>
              <a:t>overlapping</a:t>
            </a:r>
            <a:r>
              <a:rPr lang="de-AT" dirty="0"/>
              <a:t> </a:t>
            </a:r>
            <a:r>
              <a:rPr lang="de-AT" dirty="0" err="1"/>
              <a:t>distribution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major</a:t>
            </a:r>
            <a:r>
              <a:rPr lang="de-AT" dirty="0"/>
              <a:t> and minor </a:t>
            </a:r>
            <a:r>
              <a:rPr lang="de-AT" dirty="0" err="1"/>
              <a:t>samples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0A83A6-7EC2-4EEA-92C6-2F7B492D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249237"/>
            <a:ext cx="6267450" cy="429577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671CBAC-B893-47DB-9C30-456D471E941B}"/>
              </a:ext>
            </a:extLst>
          </p:cNvPr>
          <p:cNvSpPr txBox="1">
            <a:spLocks/>
          </p:cNvSpPr>
          <p:nvPr/>
        </p:nvSpPr>
        <p:spPr>
          <a:xfrm>
            <a:off x="5899692" y="1825625"/>
            <a:ext cx="4640766" cy="64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AT" dirty="0"/>
              <a:t>Distribution </a:t>
            </a:r>
            <a:r>
              <a:rPr lang="de-AT" dirty="0" err="1"/>
              <a:t>of</a:t>
            </a:r>
            <a:r>
              <a:rPr lang="de-AT" dirty="0"/>
              <a:t> score </a:t>
            </a:r>
            <a:r>
              <a:rPr lang="de-AT" dirty="0" err="1"/>
              <a:t>mode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9208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8B5D2-3091-4B28-B67E-85AE20A2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8DBC6-33E2-47DE-BCC3-3D3BBE23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Prediction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four</a:t>
            </a:r>
            <a:r>
              <a:rPr lang="de-AT" dirty="0"/>
              <a:t> </a:t>
            </a:r>
            <a:r>
              <a:rPr lang="de-AT" dirty="0" err="1"/>
              <a:t>emotion</a:t>
            </a:r>
            <a:r>
              <a:rPr lang="de-AT" dirty="0"/>
              <a:t> </a:t>
            </a:r>
            <a:r>
              <a:rPr lang="de-AT" dirty="0" err="1"/>
              <a:t>classes</a:t>
            </a:r>
            <a:r>
              <a:rPr lang="de-AT" dirty="0"/>
              <a:t>, </a:t>
            </a:r>
            <a:r>
              <a:rPr lang="de-AT" dirty="0" err="1"/>
              <a:t>with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kNN</a:t>
            </a:r>
            <a:endParaRPr lang="de-AT" dirty="0"/>
          </a:p>
          <a:p>
            <a:pPr lvl="1"/>
            <a:r>
              <a:rPr lang="de-AT" dirty="0" err="1"/>
              <a:t>Boosted</a:t>
            </a:r>
            <a:r>
              <a:rPr lang="de-AT" dirty="0"/>
              <a:t> </a:t>
            </a:r>
            <a:r>
              <a:rPr lang="de-AT" dirty="0" err="1"/>
              <a:t>Tree</a:t>
            </a:r>
            <a:endParaRPr lang="de-AT" dirty="0"/>
          </a:p>
          <a:p>
            <a:pPr lvl="1"/>
            <a:r>
              <a:rPr lang="de-AT" dirty="0"/>
              <a:t>SVM</a:t>
            </a:r>
          </a:p>
          <a:p>
            <a:pPr lvl="1"/>
            <a:r>
              <a:rPr lang="de-AT" dirty="0"/>
              <a:t>NN</a:t>
            </a:r>
          </a:p>
          <a:p>
            <a:r>
              <a:rPr lang="de-AT" dirty="0" err="1"/>
              <a:t>Prediciton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major</a:t>
            </a:r>
            <a:r>
              <a:rPr lang="de-AT" dirty="0"/>
              <a:t>/minor feature</a:t>
            </a:r>
          </a:p>
        </p:txBody>
      </p:sp>
    </p:spTree>
    <p:extLst>
      <p:ext uri="{BB962C8B-B14F-4D97-AF65-F5344CB8AC3E}">
        <p14:creationId xmlns:p14="http://schemas.microsoft.com/office/powerpoint/2010/main" val="96483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4B5F6-96E2-474F-9DFD-067BE458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Underlying Data: Class Distribution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7A71B-CFE6-40B1-B978-14DBB7C9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3442" cy="4351338"/>
          </a:xfrm>
        </p:spPr>
        <p:txBody>
          <a:bodyPr/>
          <a:lstStyle/>
          <a:p>
            <a:r>
              <a:rPr lang="de-AT" dirty="0" err="1"/>
              <a:t>Unbalanced</a:t>
            </a:r>
            <a:r>
              <a:rPr lang="de-AT" dirty="0"/>
              <a:t> Distribution</a:t>
            </a:r>
          </a:p>
          <a:p>
            <a:endParaRPr lang="de-AT" dirty="0"/>
          </a:p>
          <a:p>
            <a:r>
              <a:rPr lang="de-AT" dirty="0"/>
              <a:t>Class 3 </a:t>
            </a:r>
            <a:r>
              <a:rPr lang="de-AT" dirty="0" err="1"/>
              <a:t>most</a:t>
            </a:r>
            <a:r>
              <a:rPr lang="de-AT" dirty="0"/>
              <a:t> dominant</a:t>
            </a:r>
          </a:p>
          <a:p>
            <a:endParaRPr lang="de-AT" dirty="0"/>
          </a:p>
          <a:p>
            <a:r>
              <a:rPr lang="de-AT" dirty="0"/>
              <a:t>Class 2 least dominant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7E3FAE1-1D98-453A-B14C-D7E31BF23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0267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6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4B5F6-96E2-474F-9DFD-067BE458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Underlying Data: Score Mode Distribution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57A71B-CFE6-40B1-B978-14DBB7C9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de-AT" dirty="0"/>
              <a:t>Score Mode (</a:t>
            </a:r>
            <a:r>
              <a:rPr lang="de-AT" dirty="0" err="1"/>
              <a:t>major</a:t>
            </a:r>
            <a:r>
              <a:rPr lang="de-AT" dirty="0"/>
              <a:t>/minor) feature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strongly</a:t>
            </a:r>
            <a:r>
              <a:rPr lang="de-AT" dirty="0"/>
              <a:t> </a:t>
            </a:r>
            <a:r>
              <a:rPr lang="de-AT" dirty="0" err="1"/>
              <a:t>balanced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7D39D7-89BD-444F-8AAE-B3BCFAB1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649" y="1522965"/>
            <a:ext cx="5723151" cy="495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0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06CD9-70B9-4610-9C9B-741248D3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Prediction</a:t>
            </a:r>
            <a:r>
              <a:rPr lang="de-AT" dirty="0"/>
              <a:t> on </a:t>
            </a:r>
            <a:r>
              <a:rPr lang="de-AT" dirty="0" err="1"/>
              <a:t>emotion</a:t>
            </a:r>
            <a:r>
              <a:rPr lang="de-AT" dirty="0"/>
              <a:t> </a:t>
            </a:r>
            <a:r>
              <a:rPr lang="de-AT" dirty="0" err="1"/>
              <a:t>classes</a:t>
            </a:r>
            <a:r>
              <a:rPr lang="de-AT" dirty="0"/>
              <a:t>: </a:t>
            </a:r>
            <a:r>
              <a:rPr lang="de-AT" dirty="0" err="1"/>
              <a:t>general</a:t>
            </a:r>
            <a:r>
              <a:rPr lang="de-AT" dirty="0"/>
              <a:t> </a:t>
            </a:r>
            <a:r>
              <a:rPr lang="de-AT" dirty="0" err="1"/>
              <a:t>info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D37E8-99A3-443A-902C-402CE930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Models </a:t>
            </a:r>
            <a:r>
              <a:rPr lang="de-AT" dirty="0" err="1"/>
              <a:t>trained</a:t>
            </a:r>
            <a:r>
              <a:rPr lang="de-AT" dirty="0"/>
              <a:t> on </a:t>
            </a:r>
            <a:r>
              <a:rPr lang="de-AT" dirty="0" err="1"/>
              <a:t>quadrant</a:t>
            </a:r>
            <a:r>
              <a:rPr lang="de-AT" dirty="0"/>
              <a:t> </a:t>
            </a:r>
            <a:r>
              <a:rPr lang="de-AT" dirty="0" err="1"/>
              <a:t>labels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Excluded</a:t>
            </a:r>
            <a:r>
              <a:rPr lang="de-AT" dirty="0"/>
              <a:t> </a:t>
            </a:r>
            <a:r>
              <a:rPr lang="de-AT" dirty="0" err="1"/>
              <a:t>features</a:t>
            </a:r>
            <a:r>
              <a:rPr lang="de-AT" dirty="0"/>
              <a:t>: score / </a:t>
            </a:r>
            <a:r>
              <a:rPr lang="de-AT" dirty="0" err="1"/>
              <a:t>id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429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1CC13-C459-4842-8D4B-EE5D92B5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78C489-9830-4199-8240-2EC3A520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Dataset </a:t>
            </a:r>
            <a:r>
              <a:rPr lang="de-AT" dirty="0" err="1"/>
              <a:t>normalized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MinMax</a:t>
            </a:r>
            <a:r>
              <a:rPr lang="de-AT" dirty="0"/>
              <a:t> </a:t>
            </a:r>
            <a:r>
              <a:rPr lang="de-AT" dirty="0" err="1"/>
              <a:t>normalization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75/25 </a:t>
            </a:r>
            <a:r>
              <a:rPr lang="de-AT" dirty="0" err="1"/>
              <a:t>stratified</a:t>
            </a:r>
            <a:r>
              <a:rPr lang="de-AT" dirty="0"/>
              <a:t> </a:t>
            </a:r>
            <a:r>
              <a:rPr lang="de-AT" dirty="0" err="1"/>
              <a:t>train</a:t>
            </a:r>
            <a:r>
              <a:rPr lang="de-AT" dirty="0"/>
              <a:t>/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split</a:t>
            </a:r>
            <a:endParaRPr lang="de-AT" dirty="0"/>
          </a:p>
          <a:p>
            <a:endParaRPr lang="de-AT" dirty="0"/>
          </a:p>
          <a:p>
            <a:r>
              <a:rPr lang="de-AT" dirty="0"/>
              <a:t>Hyperparameter </a:t>
            </a:r>
            <a:r>
              <a:rPr lang="de-AT" dirty="0" err="1"/>
              <a:t>gridsearch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10-fold CV and f1-score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metric</a:t>
            </a:r>
            <a:endParaRPr lang="de-AT" dirty="0"/>
          </a:p>
          <a:p>
            <a:endParaRPr lang="de-AT" dirty="0"/>
          </a:p>
          <a:p>
            <a:r>
              <a:rPr lang="de-AT" dirty="0"/>
              <a:t>Test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scored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classifier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8682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C1198-DFD9-4419-A72F-9457537D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: </a:t>
            </a:r>
            <a:r>
              <a:rPr lang="de-AT" dirty="0" err="1"/>
              <a:t>results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3E779EE1-0AC8-4293-BB9A-88FA475D0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05363"/>
              </p:ext>
            </p:extLst>
          </p:nvPr>
        </p:nvGraphicFramePr>
        <p:xfrm>
          <a:off x="7273636" y="349675"/>
          <a:ext cx="3975712" cy="61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095">
                  <a:extLst>
                    <a:ext uri="{9D8B030D-6E8A-4147-A177-3AD203B41FA5}">
                      <a16:colId xmlns:a16="http://schemas.microsoft.com/office/drawing/2014/main" val="3326763944"/>
                    </a:ext>
                  </a:extLst>
                </a:gridCol>
                <a:gridCol w="426680">
                  <a:extLst>
                    <a:ext uri="{9D8B030D-6E8A-4147-A177-3AD203B41FA5}">
                      <a16:colId xmlns:a16="http://schemas.microsoft.com/office/drawing/2014/main" val="302596554"/>
                    </a:ext>
                  </a:extLst>
                </a:gridCol>
                <a:gridCol w="1078729">
                  <a:extLst>
                    <a:ext uri="{9D8B030D-6E8A-4147-A177-3AD203B41FA5}">
                      <a16:colId xmlns:a16="http://schemas.microsoft.com/office/drawing/2014/main" val="3650376978"/>
                    </a:ext>
                  </a:extLst>
                </a:gridCol>
                <a:gridCol w="1945208">
                  <a:extLst>
                    <a:ext uri="{9D8B030D-6E8A-4147-A177-3AD203B41FA5}">
                      <a16:colId xmlns:a16="http://schemas.microsoft.com/office/drawing/2014/main" val="4105274495"/>
                    </a:ext>
                  </a:extLst>
                </a:gridCol>
              </a:tblGrid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n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>
                          <a:effectLst/>
                        </a:rPr>
                        <a:t>p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weights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b="1" u="none" strike="noStrike" dirty="0" err="1">
                          <a:effectLst/>
                        </a:rPr>
                        <a:t>mean_test_score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64030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 err="1">
                          <a:effectLst/>
                        </a:rPr>
                        <a:t>distance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0,7546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681004306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0,7490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654385902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 err="1">
                          <a:effectLst/>
                        </a:rPr>
                        <a:t>distance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0,7449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05659746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 err="1">
                          <a:effectLst/>
                        </a:rPr>
                        <a:t>distance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0,7403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12931336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distance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0,7367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39796644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0,7336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75137113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distance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0,7326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79575852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0,7321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82548459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0,7234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67111138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distance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0,7224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74366916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0,7137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093148733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distance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0,7122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8436392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0,7122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59127298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uniform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0,7071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60302448"/>
                  </a:ext>
                </a:extLst>
              </a:tr>
              <a:tr h="383950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distance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0,7030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276258444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4DD5A28-144F-4B70-B288-EB5EEB1AA81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63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15 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classifiers</a:t>
            </a:r>
            <a:endParaRPr lang="de-AT" dirty="0"/>
          </a:p>
          <a:p>
            <a:r>
              <a:rPr lang="de-AT" dirty="0"/>
              <a:t>Parameter p:</a:t>
            </a:r>
          </a:p>
          <a:p>
            <a:pPr lvl="1"/>
            <a:r>
              <a:rPr lang="de-AT" dirty="0"/>
              <a:t>1: </a:t>
            </a:r>
            <a:r>
              <a:rPr lang="de-AT" dirty="0" err="1"/>
              <a:t>manhatten</a:t>
            </a:r>
            <a:r>
              <a:rPr lang="de-AT" dirty="0"/>
              <a:t> </a:t>
            </a:r>
            <a:r>
              <a:rPr lang="de-AT" dirty="0" err="1"/>
              <a:t>distance</a:t>
            </a:r>
            <a:endParaRPr lang="de-AT" dirty="0"/>
          </a:p>
          <a:p>
            <a:pPr lvl="1"/>
            <a:r>
              <a:rPr lang="de-AT" dirty="0"/>
              <a:t>2: </a:t>
            </a:r>
            <a:r>
              <a:rPr lang="de-AT" dirty="0" err="1"/>
              <a:t>euclidian</a:t>
            </a:r>
            <a:r>
              <a:rPr lang="de-AT" dirty="0"/>
              <a:t> </a:t>
            </a:r>
            <a:r>
              <a:rPr lang="de-AT" dirty="0" err="1"/>
              <a:t>distance</a:t>
            </a:r>
            <a:endParaRPr lang="de-AT" dirty="0"/>
          </a:p>
          <a:p>
            <a:r>
              <a:rPr lang="de-AT" dirty="0"/>
              <a:t>Parameter </a:t>
            </a:r>
            <a:r>
              <a:rPr lang="de-AT" dirty="0" err="1"/>
              <a:t>weights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Uniform: all </a:t>
            </a:r>
            <a:r>
              <a:rPr lang="de-AT" dirty="0" err="1"/>
              <a:t>points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weighted</a:t>
            </a:r>
            <a:r>
              <a:rPr lang="de-AT" dirty="0"/>
              <a:t> </a:t>
            </a:r>
            <a:r>
              <a:rPr lang="de-AT" dirty="0" err="1"/>
              <a:t>equally</a:t>
            </a:r>
            <a:endParaRPr lang="de-AT" dirty="0"/>
          </a:p>
          <a:p>
            <a:pPr lvl="1"/>
            <a:r>
              <a:rPr lang="de-AT" dirty="0" err="1"/>
              <a:t>Distance</a:t>
            </a:r>
            <a:r>
              <a:rPr lang="de-AT" dirty="0"/>
              <a:t>: </a:t>
            </a:r>
            <a:r>
              <a:rPr lang="de-AT" dirty="0" err="1"/>
              <a:t>closer</a:t>
            </a:r>
            <a:r>
              <a:rPr lang="de-AT" dirty="0"/>
              <a:t> </a:t>
            </a:r>
            <a:r>
              <a:rPr lang="de-AT" dirty="0" err="1"/>
              <a:t>points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higher</a:t>
            </a:r>
            <a:r>
              <a:rPr lang="de-AT" dirty="0"/>
              <a:t> </a:t>
            </a:r>
            <a:r>
              <a:rPr lang="de-AT" dirty="0" err="1"/>
              <a:t>influence</a:t>
            </a:r>
            <a:endParaRPr lang="de-AT" dirty="0"/>
          </a:p>
          <a:p>
            <a:r>
              <a:rPr lang="de-AT" dirty="0" err="1"/>
              <a:t>Result</a:t>
            </a:r>
            <a:r>
              <a:rPr lang="de-AT" dirty="0"/>
              <a:t>: 75% </a:t>
            </a:r>
            <a:r>
              <a:rPr lang="de-AT" dirty="0" err="1"/>
              <a:t>accuracy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43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DA5A2-7BF3-435F-AE1C-C630D779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Boosted</a:t>
            </a:r>
            <a:r>
              <a:rPr lang="de-AT" dirty="0"/>
              <a:t> </a:t>
            </a:r>
            <a:r>
              <a:rPr lang="de-AT" dirty="0" err="1"/>
              <a:t>Tree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FDA4E9-2018-4828-B008-17A35A83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class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Lightgbm</a:t>
            </a:r>
            <a:r>
              <a:rPr lang="de-AT" dirty="0"/>
              <a:t> </a:t>
            </a:r>
            <a:r>
              <a:rPr lang="de-AT" dirty="0" err="1"/>
              <a:t>multiclass</a:t>
            </a:r>
            <a:r>
              <a:rPr lang="de-AT" dirty="0"/>
              <a:t> </a:t>
            </a:r>
            <a:r>
              <a:rPr lang="de-AT" dirty="0" err="1"/>
              <a:t>gradient</a:t>
            </a:r>
            <a:r>
              <a:rPr lang="de-AT" dirty="0"/>
              <a:t> </a:t>
            </a:r>
            <a:r>
              <a:rPr lang="de-AT" dirty="0" err="1"/>
              <a:t>boosted</a:t>
            </a:r>
            <a:r>
              <a:rPr lang="de-AT" dirty="0"/>
              <a:t> </a:t>
            </a:r>
            <a:r>
              <a:rPr lang="de-AT" dirty="0" err="1"/>
              <a:t>decision</a:t>
            </a:r>
            <a:r>
              <a:rPr lang="de-AT" dirty="0"/>
              <a:t> </a:t>
            </a:r>
            <a:r>
              <a:rPr lang="de-AT" dirty="0" err="1"/>
              <a:t>tree</a:t>
            </a:r>
            <a:endParaRPr lang="de-AT" dirty="0"/>
          </a:p>
          <a:p>
            <a:r>
              <a:rPr lang="de-AT" dirty="0"/>
              <a:t>Dataset </a:t>
            </a:r>
            <a:r>
              <a:rPr lang="de-AT" dirty="0" err="1"/>
              <a:t>normalized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Zscore-normalization</a:t>
            </a:r>
            <a:endParaRPr lang="de-AT" dirty="0"/>
          </a:p>
          <a:p>
            <a:r>
              <a:rPr lang="de-AT" dirty="0"/>
              <a:t>75/25 </a:t>
            </a:r>
            <a:r>
              <a:rPr lang="de-AT" dirty="0" err="1"/>
              <a:t>stratified</a:t>
            </a:r>
            <a:r>
              <a:rPr lang="de-AT" dirty="0"/>
              <a:t> </a:t>
            </a:r>
            <a:r>
              <a:rPr lang="de-AT" dirty="0" err="1"/>
              <a:t>train</a:t>
            </a:r>
            <a:r>
              <a:rPr lang="de-AT" dirty="0"/>
              <a:t>/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split</a:t>
            </a:r>
            <a:endParaRPr lang="de-AT" dirty="0"/>
          </a:p>
          <a:p>
            <a:r>
              <a:rPr lang="en-US" dirty="0"/>
              <a:t>Hyperparameter </a:t>
            </a:r>
            <a:r>
              <a:rPr lang="en-US" dirty="0" err="1"/>
              <a:t>gridsearch</a:t>
            </a:r>
            <a:r>
              <a:rPr lang="en-US" dirty="0"/>
              <a:t> with 10-fold cross validation</a:t>
            </a:r>
            <a:endParaRPr lang="de-AT" dirty="0"/>
          </a:p>
          <a:p>
            <a:r>
              <a:rPr lang="en-US" dirty="0"/>
              <a:t>Permutation feature importance with accuracy as metric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297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6A60E-3F43-450E-82B6-216276C2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Boosted</a:t>
            </a:r>
            <a:r>
              <a:rPr lang="de-AT" dirty="0"/>
              <a:t> </a:t>
            </a:r>
            <a:r>
              <a:rPr lang="de-AT" dirty="0" err="1"/>
              <a:t>Tree</a:t>
            </a:r>
            <a:r>
              <a:rPr lang="de-AT" dirty="0"/>
              <a:t>: </a:t>
            </a:r>
            <a:r>
              <a:rPr lang="de-AT" dirty="0" err="1"/>
              <a:t>results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14F9E97-05C5-4EDB-A095-E81A14555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003915"/>
              </p:ext>
            </p:extLst>
          </p:nvPr>
        </p:nvGraphicFramePr>
        <p:xfrm>
          <a:off x="6002095" y="365125"/>
          <a:ext cx="5876096" cy="6127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157">
                  <a:extLst>
                    <a:ext uri="{9D8B030D-6E8A-4147-A177-3AD203B41FA5}">
                      <a16:colId xmlns:a16="http://schemas.microsoft.com/office/drawing/2014/main" val="3671404623"/>
                    </a:ext>
                  </a:extLst>
                </a:gridCol>
                <a:gridCol w="1783756">
                  <a:extLst>
                    <a:ext uri="{9D8B030D-6E8A-4147-A177-3AD203B41FA5}">
                      <a16:colId xmlns:a16="http://schemas.microsoft.com/office/drawing/2014/main" val="65387874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91483736"/>
                    </a:ext>
                  </a:extLst>
                </a:gridCol>
                <a:gridCol w="1031515">
                  <a:extLst>
                    <a:ext uri="{9D8B030D-6E8A-4147-A177-3AD203B41FA5}">
                      <a16:colId xmlns:a16="http://schemas.microsoft.com/office/drawing/2014/main" val="3194972804"/>
                    </a:ext>
                  </a:extLst>
                </a:gridCol>
                <a:gridCol w="1027011">
                  <a:extLst>
                    <a:ext uri="{9D8B030D-6E8A-4147-A177-3AD203B41FA5}">
                      <a16:colId xmlns:a16="http://schemas.microsoft.com/office/drawing/2014/main" val="886415732"/>
                    </a:ext>
                  </a:extLst>
                </a:gridCol>
              </a:tblGrid>
              <a:tr h="1275145">
                <a:tc>
                  <a:txBody>
                    <a:bodyPr/>
                    <a:lstStyle/>
                    <a:p>
                      <a:pPr algn="l" fontAlgn="b"/>
                      <a:r>
                        <a:rPr lang="de-AT" sz="1800" b="1" u="none" strike="noStrike" dirty="0">
                          <a:effectLst/>
                        </a:rPr>
                        <a:t>Learning rate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Minimum number of samples </a:t>
                      </a:r>
                    </a:p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per leaf node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800" b="1" u="none" strike="noStrike" dirty="0" err="1">
                          <a:effectLst/>
                        </a:rPr>
                        <a:t>Number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of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trees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b"/>
                      <a:r>
                        <a:rPr lang="de-AT" sz="1800" b="1" u="none" strike="noStrike" dirty="0" err="1">
                          <a:effectLst/>
                        </a:rPr>
                        <a:t>constructed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Maximum number </a:t>
                      </a:r>
                    </a:p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of leaves per tree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800" b="1" u="none" strike="noStrike" dirty="0">
                          <a:effectLst/>
                        </a:rPr>
                        <a:t>Mean </a:t>
                      </a:r>
                      <a:r>
                        <a:rPr lang="de-AT" sz="1800" b="1" u="none" strike="noStrike" dirty="0" err="1">
                          <a:effectLst/>
                        </a:rPr>
                        <a:t>test</a:t>
                      </a:r>
                      <a:r>
                        <a:rPr lang="de-AT" sz="1800" b="1" u="none" strike="noStrike" dirty="0">
                          <a:effectLst/>
                        </a:rPr>
                        <a:t> </a:t>
                      </a:r>
                      <a:r>
                        <a:rPr lang="de-AT" sz="1800" b="1" u="none" strike="noStrike" dirty="0" err="1">
                          <a:effectLst/>
                        </a:rPr>
                        <a:t>accuracy</a:t>
                      </a:r>
                      <a:endParaRPr lang="de-AT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24741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0,1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0,800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941076370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32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0,799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65680518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803683451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458511742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37018477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71379249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0,799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946420649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0,025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0,797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93133510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0,797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243968599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50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8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0,796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904326942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32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0,796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241137234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128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0,795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96965687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128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0,795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0868177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0,1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32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0,795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51239973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0,4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10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500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>
                          <a:effectLst/>
                        </a:rPr>
                        <a:t>8</a:t>
                      </a:r>
                      <a:endParaRPr lang="de-AT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800" u="none" strike="noStrike" dirty="0">
                          <a:effectLst/>
                        </a:rPr>
                        <a:t>0,794</a:t>
                      </a:r>
                      <a:endParaRPr lang="de-AT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32180856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79DFD98-DEE3-40B6-9824-6FC98DE8DA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940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15 </a:t>
            </a:r>
            <a:r>
              <a:rPr lang="de-AT" dirty="0" err="1"/>
              <a:t>best</a:t>
            </a:r>
            <a:r>
              <a:rPr lang="de-AT" dirty="0"/>
              <a:t> </a:t>
            </a:r>
            <a:r>
              <a:rPr lang="de-AT" dirty="0" err="1"/>
              <a:t>classifiers</a:t>
            </a:r>
            <a:endParaRPr lang="de-AT" dirty="0"/>
          </a:p>
          <a:p>
            <a:r>
              <a:rPr lang="de-AT" dirty="0" err="1"/>
              <a:t>Result</a:t>
            </a:r>
            <a:r>
              <a:rPr lang="de-AT" dirty="0"/>
              <a:t>: 80% </a:t>
            </a:r>
            <a:r>
              <a:rPr lang="de-AT" dirty="0" err="1"/>
              <a:t>accuracy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36074DE-A5CA-40C4-A634-81A7DD770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0999"/>
            <a:ext cx="3937001" cy="393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1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Breitbild</PresentationFormat>
  <Paragraphs>376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Systematic Classification Experiments</vt:lpstr>
      <vt:lpstr>Outline</vt:lpstr>
      <vt:lpstr>Underlying Data: Class Distribution</vt:lpstr>
      <vt:lpstr>Underlying Data: Score Mode Distribution</vt:lpstr>
      <vt:lpstr>Prediction on emotion classes: general info</vt:lpstr>
      <vt:lpstr>kNN</vt:lpstr>
      <vt:lpstr>kNN: results</vt:lpstr>
      <vt:lpstr>Boosted Tree</vt:lpstr>
      <vt:lpstr>Boosted Tree: results</vt:lpstr>
      <vt:lpstr>SVM</vt:lpstr>
      <vt:lpstr>SVM: results</vt:lpstr>
      <vt:lpstr>Neural Network</vt:lpstr>
      <vt:lpstr>Neural Network: results</vt:lpstr>
      <vt:lpstr>Feature importances</vt:lpstr>
      <vt:lpstr>Score mode predictions: Random Forest</vt:lpstr>
      <vt:lpstr>Naive Bayes / SVM</vt:lpstr>
      <vt:lpstr>PCA / ICA</vt:lpstr>
      <vt:lpstr>Conclusion for our mode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Classification Experiments</dc:title>
  <dc:creator>l1i31fnhnc@students.jku.at</dc:creator>
  <cp:lastModifiedBy>l1i31fnhnc@students.jku.at</cp:lastModifiedBy>
  <cp:revision>13</cp:revision>
  <dcterms:created xsi:type="dcterms:W3CDTF">2021-05-13T14:39:46Z</dcterms:created>
  <dcterms:modified xsi:type="dcterms:W3CDTF">2021-05-13T17:42:16Z</dcterms:modified>
</cp:coreProperties>
</file>