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0" r:id="rId1"/>
  </p:sldMasterIdLst>
  <p:notesMasterIdLst>
    <p:notesMasterId r:id="rId21"/>
  </p:notesMasterIdLst>
  <p:sldIdLst>
    <p:sldId id="256" r:id="rId2"/>
    <p:sldId id="257" r:id="rId3"/>
    <p:sldId id="258" r:id="rId4"/>
    <p:sldId id="259" r:id="rId5"/>
    <p:sldId id="260" r:id="rId6"/>
    <p:sldId id="263" r:id="rId7"/>
    <p:sldId id="271" r:id="rId8"/>
    <p:sldId id="274" r:id="rId9"/>
    <p:sldId id="275" r:id="rId10"/>
    <p:sldId id="277" r:id="rId11"/>
    <p:sldId id="261" r:id="rId12"/>
    <p:sldId id="262" r:id="rId13"/>
    <p:sldId id="265" r:id="rId14"/>
    <p:sldId id="267" r:id="rId15"/>
    <p:sldId id="268" r:id="rId16"/>
    <p:sldId id="269" r:id="rId17"/>
    <p:sldId id="266" r:id="rId18"/>
    <p:sldId id="270" r:id="rId19"/>
    <p:sldId id="276"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4313F4-DAA4-459B-8A03-DBE39B60D915}" type="doc">
      <dgm:prSet loTypeId="urn:microsoft.com/office/officeart/2005/8/layout/radial5" loCatId="cycle" qsTypeId="urn:microsoft.com/office/officeart/2005/8/quickstyle/3d3" qsCatId="3D" csTypeId="urn:microsoft.com/office/officeart/2005/8/colors/accent5_2" csCatId="accent5" phldr="1"/>
      <dgm:spPr/>
      <dgm:t>
        <a:bodyPr/>
        <a:lstStyle/>
        <a:p>
          <a:endParaRPr lang="es-ES"/>
        </a:p>
      </dgm:t>
    </dgm:pt>
    <dgm:pt modelId="{9318EFD2-1DB6-440F-B0EF-5DB17BE0A816}">
      <dgm:prSet phldrT="[Texto]" custT="1"/>
      <dgm:spPr>
        <a:solidFill>
          <a:schemeClr val="bg1"/>
        </a:solidFill>
        <a:ln w="50800">
          <a:solidFill>
            <a:schemeClr val="tx2">
              <a:lumMod val="60000"/>
              <a:lumOff val="40000"/>
            </a:schemeClr>
          </a:solidFill>
        </a:ln>
      </dgm:spPr>
      <dgm:t>
        <a:bodyPr/>
        <a:lstStyle/>
        <a:p>
          <a:r>
            <a:rPr lang="es-ES_tradnl" sz="1800" b="1" dirty="0">
              <a:solidFill>
                <a:schemeClr val="tx2"/>
              </a:solidFill>
            </a:rPr>
            <a:t>Formas de ser innovador</a:t>
          </a:r>
          <a:endParaRPr lang="es-ES" sz="1800" b="1" dirty="0">
            <a:solidFill>
              <a:schemeClr val="tx2"/>
            </a:solidFill>
          </a:endParaRPr>
        </a:p>
      </dgm:t>
    </dgm:pt>
    <dgm:pt modelId="{E811E5AC-A0CF-4B91-AAF2-6F672B1C5219}" type="parTrans" cxnId="{4E4B3E20-11E9-42F6-A190-68CC6AD0BF18}">
      <dgm:prSet/>
      <dgm:spPr/>
      <dgm:t>
        <a:bodyPr/>
        <a:lstStyle/>
        <a:p>
          <a:endParaRPr lang="es-ES"/>
        </a:p>
      </dgm:t>
    </dgm:pt>
    <dgm:pt modelId="{D87E8B55-2F5A-400F-9ECD-9340C6B53A2E}" type="sibTrans" cxnId="{4E4B3E20-11E9-42F6-A190-68CC6AD0BF18}">
      <dgm:prSet/>
      <dgm:spPr/>
      <dgm:t>
        <a:bodyPr/>
        <a:lstStyle/>
        <a:p>
          <a:endParaRPr lang="es-ES"/>
        </a:p>
      </dgm:t>
    </dgm:pt>
    <dgm:pt modelId="{84C53427-92C6-4571-A2F4-C218F3DCF5E9}">
      <dgm:prSet phldrT="[Texto]" custT="1"/>
      <dgm:spPr>
        <a:solidFill>
          <a:schemeClr val="tx2">
            <a:lumMod val="40000"/>
            <a:lumOff val="60000"/>
          </a:schemeClr>
        </a:solidFill>
        <a:ln w="28575">
          <a:solidFill>
            <a:schemeClr val="tx2">
              <a:lumMod val="60000"/>
              <a:lumOff val="40000"/>
            </a:schemeClr>
          </a:solidFill>
        </a:ln>
      </dgm:spPr>
      <dgm:t>
        <a:bodyPr/>
        <a:lstStyle/>
        <a:p>
          <a:r>
            <a:rPr lang="es-ES_tradnl" sz="1600" b="1" dirty="0"/>
            <a:t>Nuevo producto</a:t>
          </a:r>
          <a:endParaRPr lang="es-ES" sz="1600" b="1" dirty="0"/>
        </a:p>
      </dgm:t>
    </dgm:pt>
    <dgm:pt modelId="{70B6EB85-9A1D-4D0F-B634-67D74F2552AC}" type="parTrans" cxnId="{19179263-F891-44BD-9A78-3C7D4B6EC102}">
      <dgm:prSet/>
      <dgm:spPr/>
      <dgm:t>
        <a:bodyPr/>
        <a:lstStyle/>
        <a:p>
          <a:endParaRPr lang="es-ES" dirty="0"/>
        </a:p>
      </dgm:t>
    </dgm:pt>
    <dgm:pt modelId="{605E4F3B-1D1D-44A5-ACFF-8D5E7288937A}" type="sibTrans" cxnId="{19179263-F891-44BD-9A78-3C7D4B6EC102}">
      <dgm:prSet/>
      <dgm:spPr/>
      <dgm:t>
        <a:bodyPr/>
        <a:lstStyle/>
        <a:p>
          <a:endParaRPr lang="es-ES"/>
        </a:p>
      </dgm:t>
    </dgm:pt>
    <dgm:pt modelId="{824448D9-8B30-4AB7-8B48-C892551F4A08}">
      <dgm:prSet phldrT="[Texto]" custT="1"/>
      <dgm:spPr>
        <a:solidFill>
          <a:schemeClr val="tx2">
            <a:lumMod val="40000"/>
            <a:lumOff val="60000"/>
          </a:schemeClr>
        </a:solidFill>
        <a:ln w="28575">
          <a:solidFill>
            <a:schemeClr val="tx2">
              <a:lumMod val="60000"/>
              <a:lumOff val="40000"/>
            </a:schemeClr>
          </a:solidFill>
        </a:ln>
      </dgm:spPr>
      <dgm:t>
        <a:bodyPr/>
        <a:lstStyle/>
        <a:p>
          <a:r>
            <a:rPr lang="es-ES_tradnl" sz="1600" b="1" dirty="0"/>
            <a:t>Nuevo mercado o cliente</a:t>
          </a:r>
          <a:endParaRPr lang="es-ES" sz="1600" b="1" dirty="0"/>
        </a:p>
      </dgm:t>
    </dgm:pt>
    <dgm:pt modelId="{372D2E2F-18A2-430C-9224-92D6B0500D89}" type="parTrans" cxnId="{3D1FAF57-5524-419D-8442-4E9DA428E0EE}">
      <dgm:prSet/>
      <dgm:spPr/>
      <dgm:t>
        <a:bodyPr/>
        <a:lstStyle/>
        <a:p>
          <a:endParaRPr lang="es-ES" dirty="0"/>
        </a:p>
      </dgm:t>
    </dgm:pt>
    <dgm:pt modelId="{5F14B63F-2788-4CAF-80EF-F707377BD692}" type="sibTrans" cxnId="{3D1FAF57-5524-419D-8442-4E9DA428E0EE}">
      <dgm:prSet/>
      <dgm:spPr/>
      <dgm:t>
        <a:bodyPr/>
        <a:lstStyle/>
        <a:p>
          <a:endParaRPr lang="es-ES"/>
        </a:p>
      </dgm:t>
    </dgm:pt>
    <dgm:pt modelId="{2FD267C8-F167-4A6C-848B-2064C2E5D39A}">
      <dgm:prSet phldrT="[Texto]" custT="1"/>
      <dgm:spPr>
        <a:solidFill>
          <a:schemeClr val="tx2">
            <a:lumMod val="40000"/>
            <a:lumOff val="60000"/>
          </a:schemeClr>
        </a:solidFill>
        <a:ln w="28575">
          <a:solidFill>
            <a:schemeClr val="tx2">
              <a:lumMod val="60000"/>
              <a:lumOff val="40000"/>
            </a:schemeClr>
          </a:solidFill>
        </a:ln>
      </dgm:spPr>
      <dgm:t>
        <a:bodyPr/>
        <a:lstStyle/>
        <a:p>
          <a:r>
            <a:rPr lang="es-ES_tradnl" sz="1600" b="1" dirty="0"/>
            <a:t>Aprovisionamiento</a:t>
          </a:r>
          <a:endParaRPr lang="es-ES" sz="1600" b="1" dirty="0"/>
        </a:p>
      </dgm:t>
    </dgm:pt>
    <dgm:pt modelId="{AAC471A1-D872-4563-B6CA-71DBF9EA8A05}" type="parTrans" cxnId="{8EBF6D34-C1DE-433E-B294-A8700DA63EF5}">
      <dgm:prSet/>
      <dgm:spPr/>
      <dgm:t>
        <a:bodyPr/>
        <a:lstStyle/>
        <a:p>
          <a:endParaRPr lang="es-ES" dirty="0"/>
        </a:p>
      </dgm:t>
    </dgm:pt>
    <dgm:pt modelId="{302B0CC3-D146-4AEF-BE66-77958820BF89}" type="sibTrans" cxnId="{8EBF6D34-C1DE-433E-B294-A8700DA63EF5}">
      <dgm:prSet/>
      <dgm:spPr/>
      <dgm:t>
        <a:bodyPr/>
        <a:lstStyle/>
        <a:p>
          <a:endParaRPr lang="es-ES"/>
        </a:p>
      </dgm:t>
    </dgm:pt>
    <dgm:pt modelId="{EC3558A1-C684-4874-8A32-2692B0FC8AB8}">
      <dgm:prSet phldrT="[Texto]" custT="1"/>
      <dgm:spPr>
        <a:solidFill>
          <a:schemeClr val="tx2">
            <a:lumMod val="40000"/>
            <a:lumOff val="60000"/>
          </a:schemeClr>
        </a:solidFill>
        <a:ln w="28575">
          <a:solidFill>
            <a:schemeClr val="tx2">
              <a:lumMod val="60000"/>
              <a:lumOff val="40000"/>
            </a:schemeClr>
          </a:solidFill>
        </a:ln>
      </dgm:spPr>
      <dgm:t>
        <a:bodyPr/>
        <a:lstStyle/>
        <a:p>
          <a:r>
            <a:rPr lang="es-ES_tradnl" sz="1600" b="1" dirty="0"/>
            <a:t>Manera de producir u ofrecer un servicio</a:t>
          </a:r>
          <a:endParaRPr lang="es-ES" sz="1600" b="1" dirty="0"/>
        </a:p>
      </dgm:t>
    </dgm:pt>
    <dgm:pt modelId="{90987457-943B-449E-8A88-D92A062EA528}" type="parTrans" cxnId="{DA929AE3-FB78-46EE-A517-851F5020D1E7}">
      <dgm:prSet/>
      <dgm:spPr/>
      <dgm:t>
        <a:bodyPr/>
        <a:lstStyle/>
        <a:p>
          <a:endParaRPr lang="es-ES" dirty="0"/>
        </a:p>
      </dgm:t>
    </dgm:pt>
    <dgm:pt modelId="{B7A8BFF6-1F26-439B-83CB-428CD9F51FA2}" type="sibTrans" cxnId="{DA929AE3-FB78-46EE-A517-851F5020D1E7}">
      <dgm:prSet/>
      <dgm:spPr/>
      <dgm:t>
        <a:bodyPr/>
        <a:lstStyle/>
        <a:p>
          <a:endParaRPr lang="es-ES"/>
        </a:p>
      </dgm:t>
    </dgm:pt>
    <dgm:pt modelId="{7D357E71-8A37-491E-AE5D-9754D5C2F1D8}">
      <dgm:prSet phldrT="[Texto]" custT="1"/>
      <dgm:spPr>
        <a:solidFill>
          <a:schemeClr val="tx2">
            <a:lumMod val="40000"/>
            <a:lumOff val="60000"/>
          </a:schemeClr>
        </a:solidFill>
        <a:ln w="28575">
          <a:solidFill>
            <a:schemeClr val="tx2">
              <a:lumMod val="60000"/>
              <a:lumOff val="40000"/>
            </a:schemeClr>
          </a:solidFill>
        </a:ln>
      </dgm:spPr>
      <dgm:t>
        <a:bodyPr/>
        <a:lstStyle/>
        <a:p>
          <a:r>
            <a:rPr lang="es-ES_tradnl" sz="1600" b="1" dirty="0"/>
            <a:t>Organización</a:t>
          </a:r>
          <a:endParaRPr lang="es-ES" sz="1600" b="1" dirty="0"/>
        </a:p>
      </dgm:t>
    </dgm:pt>
    <dgm:pt modelId="{3EB9622B-1AAB-496D-A627-88765FCA2234}" type="parTrans" cxnId="{E31CFDA3-08A3-4A48-B937-999FBB15B0FA}">
      <dgm:prSet/>
      <dgm:spPr/>
      <dgm:t>
        <a:bodyPr/>
        <a:lstStyle/>
        <a:p>
          <a:endParaRPr lang="es-ES" dirty="0"/>
        </a:p>
      </dgm:t>
    </dgm:pt>
    <dgm:pt modelId="{9649767B-52C6-401A-8313-149C811A4113}" type="sibTrans" cxnId="{E31CFDA3-08A3-4A48-B937-999FBB15B0FA}">
      <dgm:prSet/>
      <dgm:spPr/>
      <dgm:t>
        <a:bodyPr/>
        <a:lstStyle/>
        <a:p>
          <a:endParaRPr lang="es-ES"/>
        </a:p>
      </dgm:t>
    </dgm:pt>
    <dgm:pt modelId="{D03DD5B8-6BE4-4395-8064-FD6356F22C0A}" type="pres">
      <dgm:prSet presAssocID="{5A4313F4-DAA4-459B-8A03-DBE39B60D915}" presName="Name0" presStyleCnt="0">
        <dgm:presLayoutVars>
          <dgm:chMax val="1"/>
          <dgm:dir/>
          <dgm:animLvl val="ctr"/>
          <dgm:resizeHandles val="exact"/>
        </dgm:presLayoutVars>
      </dgm:prSet>
      <dgm:spPr/>
    </dgm:pt>
    <dgm:pt modelId="{445531D8-F154-411E-9ED0-2AE7C737A14B}" type="pres">
      <dgm:prSet presAssocID="{9318EFD2-1DB6-440F-B0EF-5DB17BE0A816}" presName="centerShape" presStyleLbl="node0" presStyleIdx="0" presStyleCnt="1" custScaleX="235332" custScaleY="194898" custLinFactNeighborX="4474" custLinFactNeighborY="21127"/>
      <dgm:spPr/>
    </dgm:pt>
    <dgm:pt modelId="{F23226D8-A23D-4BF6-8104-7EBF527E944B}" type="pres">
      <dgm:prSet presAssocID="{70B6EB85-9A1D-4D0F-B634-67D74F2552AC}" presName="parTrans" presStyleLbl="sibTrans2D1" presStyleIdx="0" presStyleCnt="5"/>
      <dgm:spPr/>
    </dgm:pt>
    <dgm:pt modelId="{39E5700E-73B3-4CA9-BCFF-BC4413990143}" type="pres">
      <dgm:prSet presAssocID="{70B6EB85-9A1D-4D0F-B634-67D74F2552AC}" presName="connectorText" presStyleLbl="sibTrans2D1" presStyleIdx="0" presStyleCnt="5"/>
      <dgm:spPr/>
    </dgm:pt>
    <dgm:pt modelId="{94B41B34-4EBE-469B-A3B9-1925DA3FF967}" type="pres">
      <dgm:prSet presAssocID="{84C53427-92C6-4571-A2F4-C218F3DCF5E9}" presName="node" presStyleLbl="node1" presStyleIdx="0" presStyleCnt="5" custScaleX="162014" custScaleY="126793" custRadScaleRad="103588" custRadScaleInc="14966">
        <dgm:presLayoutVars>
          <dgm:bulletEnabled val="1"/>
        </dgm:presLayoutVars>
      </dgm:prSet>
      <dgm:spPr/>
    </dgm:pt>
    <dgm:pt modelId="{2D0AEFDB-80C0-4885-B25F-07986C1372F2}" type="pres">
      <dgm:prSet presAssocID="{372D2E2F-18A2-430C-9224-92D6B0500D89}" presName="parTrans" presStyleLbl="sibTrans2D1" presStyleIdx="1" presStyleCnt="5" custLinFactNeighborX="-49441" custLinFactNeighborY="-58136"/>
      <dgm:spPr/>
    </dgm:pt>
    <dgm:pt modelId="{C8709A6D-2507-4798-B574-D784E74A1C97}" type="pres">
      <dgm:prSet presAssocID="{372D2E2F-18A2-430C-9224-92D6B0500D89}" presName="connectorText" presStyleLbl="sibTrans2D1" presStyleIdx="1" presStyleCnt="5"/>
      <dgm:spPr/>
    </dgm:pt>
    <dgm:pt modelId="{585DBC20-F233-4AEC-972F-00D74CBE8411}" type="pres">
      <dgm:prSet presAssocID="{824448D9-8B30-4AB7-8B48-C892551F4A08}" presName="node" presStyleLbl="node1" presStyleIdx="1" presStyleCnt="5" custScaleX="284287" custScaleY="86710" custRadScaleRad="215735" custRadScaleInc="7241">
        <dgm:presLayoutVars>
          <dgm:bulletEnabled val="1"/>
        </dgm:presLayoutVars>
      </dgm:prSet>
      <dgm:spPr/>
    </dgm:pt>
    <dgm:pt modelId="{02F16408-EB06-4FB1-AAEA-D64FCB48B78E}" type="pres">
      <dgm:prSet presAssocID="{AAC471A1-D872-4563-B6CA-71DBF9EA8A05}" presName="parTrans" presStyleLbl="sibTrans2D1" presStyleIdx="2" presStyleCnt="5"/>
      <dgm:spPr/>
    </dgm:pt>
    <dgm:pt modelId="{0B397C64-ADDB-4051-BB85-E585C299077D}" type="pres">
      <dgm:prSet presAssocID="{AAC471A1-D872-4563-B6CA-71DBF9EA8A05}" presName="connectorText" presStyleLbl="sibTrans2D1" presStyleIdx="2" presStyleCnt="5"/>
      <dgm:spPr/>
    </dgm:pt>
    <dgm:pt modelId="{D0AA25A0-C905-472D-9B93-E990CFBFE660}" type="pres">
      <dgm:prSet presAssocID="{2FD267C8-F167-4A6C-848B-2064C2E5D39A}" presName="node" presStyleLbl="node1" presStyleIdx="2" presStyleCnt="5" custScaleX="305574" custScaleY="90593" custRadScaleRad="235771" custRadScaleInc="-111717">
        <dgm:presLayoutVars>
          <dgm:bulletEnabled val="1"/>
        </dgm:presLayoutVars>
      </dgm:prSet>
      <dgm:spPr/>
    </dgm:pt>
    <dgm:pt modelId="{EFC7F385-E404-45EE-AF69-E3EC7538E43A}" type="pres">
      <dgm:prSet presAssocID="{90987457-943B-449E-8A88-D92A062EA528}" presName="parTrans" presStyleLbl="sibTrans2D1" presStyleIdx="3" presStyleCnt="5"/>
      <dgm:spPr/>
    </dgm:pt>
    <dgm:pt modelId="{62CFEB3A-8660-4912-8E1D-382BEBB444DD}" type="pres">
      <dgm:prSet presAssocID="{90987457-943B-449E-8A88-D92A062EA528}" presName="connectorText" presStyleLbl="sibTrans2D1" presStyleIdx="3" presStyleCnt="5"/>
      <dgm:spPr/>
    </dgm:pt>
    <dgm:pt modelId="{452BA5D5-AAD0-4256-889B-E651C9015722}" type="pres">
      <dgm:prSet presAssocID="{EC3558A1-C684-4874-8A32-2692B0FC8AB8}" presName="node" presStyleLbl="node1" presStyleIdx="3" presStyleCnt="5" custScaleX="310583" custScaleY="143466" custRadScaleRad="222971" custRadScaleInc="105152">
        <dgm:presLayoutVars>
          <dgm:bulletEnabled val="1"/>
        </dgm:presLayoutVars>
      </dgm:prSet>
      <dgm:spPr/>
    </dgm:pt>
    <dgm:pt modelId="{0FB02EBC-94A6-4B7B-B032-8C047AAC8248}" type="pres">
      <dgm:prSet presAssocID="{3EB9622B-1AAB-496D-A627-88765FCA2234}" presName="parTrans" presStyleLbl="sibTrans2D1" presStyleIdx="4" presStyleCnt="5"/>
      <dgm:spPr/>
    </dgm:pt>
    <dgm:pt modelId="{014E8E44-633D-4A40-AF42-36272C2277AD}" type="pres">
      <dgm:prSet presAssocID="{3EB9622B-1AAB-496D-A627-88765FCA2234}" presName="connectorText" presStyleLbl="sibTrans2D1" presStyleIdx="4" presStyleCnt="5"/>
      <dgm:spPr/>
    </dgm:pt>
    <dgm:pt modelId="{CD0E537A-3F19-4EB2-86F3-FB12E3C4E0E3}" type="pres">
      <dgm:prSet presAssocID="{7D357E71-8A37-491E-AE5D-9754D5C2F1D8}" presName="node" presStyleLbl="node1" presStyleIdx="4" presStyleCnt="5" custScaleX="231123" custScaleY="97682" custRadScaleRad="182485" custRadScaleInc="9389">
        <dgm:presLayoutVars>
          <dgm:bulletEnabled val="1"/>
        </dgm:presLayoutVars>
      </dgm:prSet>
      <dgm:spPr/>
    </dgm:pt>
  </dgm:ptLst>
  <dgm:cxnLst>
    <dgm:cxn modelId="{696C5902-9C61-45E8-A710-0FE581DF0A16}" type="presOf" srcId="{372D2E2F-18A2-430C-9224-92D6B0500D89}" destId="{2D0AEFDB-80C0-4885-B25F-07986C1372F2}" srcOrd="0" destOrd="0" presId="urn:microsoft.com/office/officeart/2005/8/layout/radial5"/>
    <dgm:cxn modelId="{AF487607-0419-476A-A815-9113D58F645B}" type="presOf" srcId="{5A4313F4-DAA4-459B-8A03-DBE39B60D915}" destId="{D03DD5B8-6BE4-4395-8064-FD6356F22C0A}" srcOrd="0" destOrd="0" presId="urn:microsoft.com/office/officeart/2005/8/layout/radial5"/>
    <dgm:cxn modelId="{C0635609-4D48-44C0-9902-F7FAE44E305E}" type="presOf" srcId="{9318EFD2-1DB6-440F-B0EF-5DB17BE0A816}" destId="{445531D8-F154-411E-9ED0-2AE7C737A14B}" srcOrd="0" destOrd="0" presId="urn:microsoft.com/office/officeart/2005/8/layout/radial5"/>
    <dgm:cxn modelId="{CA6A7B12-303A-4DF2-903A-9BF054FAD9C9}" type="presOf" srcId="{EC3558A1-C684-4874-8A32-2692B0FC8AB8}" destId="{452BA5D5-AAD0-4256-889B-E651C9015722}" srcOrd="0" destOrd="0" presId="urn:microsoft.com/office/officeart/2005/8/layout/radial5"/>
    <dgm:cxn modelId="{4E4B3E20-11E9-42F6-A190-68CC6AD0BF18}" srcId="{5A4313F4-DAA4-459B-8A03-DBE39B60D915}" destId="{9318EFD2-1DB6-440F-B0EF-5DB17BE0A816}" srcOrd="0" destOrd="0" parTransId="{E811E5AC-A0CF-4B91-AAF2-6F672B1C5219}" sibTransId="{D87E8B55-2F5A-400F-9ECD-9340C6B53A2E}"/>
    <dgm:cxn modelId="{8EBF6D34-C1DE-433E-B294-A8700DA63EF5}" srcId="{9318EFD2-1DB6-440F-B0EF-5DB17BE0A816}" destId="{2FD267C8-F167-4A6C-848B-2064C2E5D39A}" srcOrd="2" destOrd="0" parTransId="{AAC471A1-D872-4563-B6CA-71DBF9EA8A05}" sibTransId="{302B0CC3-D146-4AEF-BE66-77958820BF89}"/>
    <dgm:cxn modelId="{7526843D-E2EA-4AFA-8268-319F0B67E2BD}" type="presOf" srcId="{90987457-943B-449E-8A88-D92A062EA528}" destId="{62CFEB3A-8660-4912-8E1D-382BEBB444DD}" srcOrd="1" destOrd="0" presId="urn:microsoft.com/office/officeart/2005/8/layout/radial5"/>
    <dgm:cxn modelId="{19179263-F891-44BD-9A78-3C7D4B6EC102}" srcId="{9318EFD2-1DB6-440F-B0EF-5DB17BE0A816}" destId="{84C53427-92C6-4571-A2F4-C218F3DCF5E9}" srcOrd="0" destOrd="0" parTransId="{70B6EB85-9A1D-4D0F-B634-67D74F2552AC}" sibTransId="{605E4F3B-1D1D-44A5-ACFF-8D5E7288937A}"/>
    <dgm:cxn modelId="{F16B3349-CC83-4C74-BB99-B94BA6150C3E}" type="presOf" srcId="{3EB9622B-1AAB-496D-A627-88765FCA2234}" destId="{014E8E44-633D-4A40-AF42-36272C2277AD}" srcOrd="1" destOrd="0" presId="urn:microsoft.com/office/officeart/2005/8/layout/radial5"/>
    <dgm:cxn modelId="{DCC95450-3B46-4B6A-A5D9-C8B54E2DF6B4}" type="presOf" srcId="{AAC471A1-D872-4563-B6CA-71DBF9EA8A05}" destId="{02F16408-EB06-4FB1-AAEA-D64FCB48B78E}" srcOrd="0" destOrd="0" presId="urn:microsoft.com/office/officeart/2005/8/layout/radial5"/>
    <dgm:cxn modelId="{3D1FAF57-5524-419D-8442-4E9DA428E0EE}" srcId="{9318EFD2-1DB6-440F-B0EF-5DB17BE0A816}" destId="{824448D9-8B30-4AB7-8B48-C892551F4A08}" srcOrd="1" destOrd="0" parTransId="{372D2E2F-18A2-430C-9224-92D6B0500D89}" sibTransId="{5F14B63F-2788-4CAF-80EF-F707377BD692}"/>
    <dgm:cxn modelId="{101A1458-5AA4-4F34-B37D-F8E2BFAD2874}" type="presOf" srcId="{84C53427-92C6-4571-A2F4-C218F3DCF5E9}" destId="{94B41B34-4EBE-469B-A3B9-1925DA3FF967}" srcOrd="0" destOrd="0" presId="urn:microsoft.com/office/officeart/2005/8/layout/radial5"/>
    <dgm:cxn modelId="{80C1CB90-0589-458D-9B20-A19016395764}" type="presOf" srcId="{7D357E71-8A37-491E-AE5D-9754D5C2F1D8}" destId="{CD0E537A-3F19-4EB2-86F3-FB12E3C4E0E3}" srcOrd="0" destOrd="0" presId="urn:microsoft.com/office/officeart/2005/8/layout/radial5"/>
    <dgm:cxn modelId="{E7294995-8839-4E33-B18A-569FEF95D8A3}" type="presOf" srcId="{372D2E2F-18A2-430C-9224-92D6B0500D89}" destId="{C8709A6D-2507-4798-B574-D784E74A1C97}" srcOrd="1" destOrd="0" presId="urn:microsoft.com/office/officeart/2005/8/layout/radial5"/>
    <dgm:cxn modelId="{08B3549C-84CE-4850-B69C-1ED9A1A37F1B}" type="presOf" srcId="{70B6EB85-9A1D-4D0F-B634-67D74F2552AC}" destId="{F23226D8-A23D-4BF6-8104-7EBF527E944B}" srcOrd="0" destOrd="0" presId="urn:microsoft.com/office/officeart/2005/8/layout/radial5"/>
    <dgm:cxn modelId="{3A136A9D-B95C-4FBB-9FE6-D5B9F4952721}" type="presOf" srcId="{70B6EB85-9A1D-4D0F-B634-67D74F2552AC}" destId="{39E5700E-73B3-4CA9-BCFF-BC4413990143}" srcOrd="1" destOrd="0" presId="urn:microsoft.com/office/officeart/2005/8/layout/radial5"/>
    <dgm:cxn modelId="{E31CFDA3-08A3-4A48-B937-999FBB15B0FA}" srcId="{9318EFD2-1DB6-440F-B0EF-5DB17BE0A816}" destId="{7D357E71-8A37-491E-AE5D-9754D5C2F1D8}" srcOrd="4" destOrd="0" parTransId="{3EB9622B-1AAB-496D-A627-88765FCA2234}" sibTransId="{9649767B-52C6-401A-8313-149C811A4113}"/>
    <dgm:cxn modelId="{725393A4-9233-4700-B7FB-4E4488F3EFD8}" type="presOf" srcId="{2FD267C8-F167-4A6C-848B-2064C2E5D39A}" destId="{D0AA25A0-C905-472D-9B93-E990CFBFE660}" srcOrd="0" destOrd="0" presId="urn:microsoft.com/office/officeart/2005/8/layout/radial5"/>
    <dgm:cxn modelId="{CC4CC7BA-B6BF-4E08-A7BA-938EEB2E6EA2}" type="presOf" srcId="{824448D9-8B30-4AB7-8B48-C892551F4A08}" destId="{585DBC20-F233-4AEC-972F-00D74CBE8411}" srcOrd="0" destOrd="0" presId="urn:microsoft.com/office/officeart/2005/8/layout/radial5"/>
    <dgm:cxn modelId="{652D72BF-6F1E-4B35-8FD8-31CB92CB876D}" type="presOf" srcId="{AAC471A1-D872-4563-B6CA-71DBF9EA8A05}" destId="{0B397C64-ADDB-4051-BB85-E585C299077D}" srcOrd="1" destOrd="0" presId="urn:microsoft.com/office/officeart/2005/8/layout/radial5"/>
    <dgm:cxn modelId="{34BFFDCD-BCE5-467B-8E8D-3B5E2A171094}" type="presOf" srcId="{3EB9622B-1AAB-496D-A627-88765FCA2234}" destId="{0FB02EBC-94A6-4B7B-B032-8C047AAC8248}" srcOrd="0" destOrd="0" presId="urn:microsoft.com/office/officeart/2005/8/layout/radial5"/>
    <dgm:cxn modelId="{5C5A07D5-5C2F-429D-AE50-ADE2D708C751}" type="presOf" srcId="{90987457-943B-449E-8A88-D92A062EA528}" destId="{EFC7F385-E404-45EE-AF69-E3EC7538E43A}" srcOrd="0" destOrd="0" presId="urn:microsoft.com/office/officeart/2005/8/layout/radial5"/>
    <dgm:cxn modelId="{DA929AE3-FB78-46EE-A517-851F5020D1E7}" srcId="{9318EFD2-1DB6-440F-B0EF-5DB17BE0A816}" destId="{EC3558A1-C684-4874-8A32-2692B0FC8AB8}" srcOrd="3" destOrd="0" parTransId="{90987457-943B-449E-8A88-D92A062EA528}" sibTransId="{B7A8BFF6-1F26-439B-83CB-428CD9F51FA2}"/>
    <dgm:cxn modelId="{45936FCB-F18A-41BE-84CA-D88147D64952}" type="presParOf" srcId="{D03DD5B8-6BE4-4395-8064-FD6356F22C0A}" destId="{445531D8-F154-411E-9ED0-2AE7C737A14B}" srcOrd="0" destOrd="0" presId="urn:microsoft.com/office/officeart/2005/8/layout/radial5"/>
    <dgm:cxn modelId="{3DD69635-0C74-43AA-AD92-14F9C745C0F0}" type="presParOf" srcId="{D03DD5B8-6BE4-4395-8064-FD6356F22C0A}" destId="{F23226D8-A23D-4BF6-8104-7EBF527E944B}" srcOrd="1" destOrd="0" presId="urn:microsoft.com/office/officeart/2005/8/layout/radial5"/>
    <dgm:cxn modelId="{8D905FA3-48CD-412E-8421-F7726359AA2E}" type="presParOf" srcId="{F23226D8-A23D-4BF6-8104-7EBF527E944B}" destId="{39E5700E-73B3-4CA9-BCFF-BC4413990143}" srcOrd="0" destOrd="0" presId="urn:microsoft.com/office/officeart/2005/8/layout/radial5"/>
    <dgm:cxn modelId="{3AB45789-AA63-47CA-A67E-B5D9AB6285E4}" type="presParOf" srcId="{D03DD5B8-6BE4-4395-8064-FD6356F22C0A}" destId="{94B41B34-4EBE-469B-A3B9-1925DA3FF967}" srcOrd="2" destOrd="0" presId="urn:microsoft.com/office/officeart/2005/8/layout/radial5"/>
    <dgm:cxn modelId="{00A60AFB-05BA-48EE-865E-4CCF7C8DA06D}" type="presParOf" srcId="{D03DD5B8-6BE4-4395-8064-FD6356F22C0A}" destId="{2D0AEFDB-80C0-4885-B25F-07986C1372F2}" srcOrd="3" destOrd="0" presId="urn:microsoft.com/office/officeart/2005/8/layout/radial5"/>
    <dgm:cxn modelId="{6834846D-B15B-4B66-897A-5069CAD5DA24}" type="presParOf" srcId="{2D0AEFDB-80C0-4885-B25F-07986C1372F2}" destId="{C8709A6D-2507-4798-B574-D784E74A1C97}" srcOrd="0" destOrd="0" presId="urn:microsoft.com/office/officeart/2005/8/layout/radial5"/>
    <dgm:cxn modelId="{1793EB44-CB0F-4DB4-BE77-DEF8C7390EE2}" type="presParOf" srcId="{D03DD5B8-6BE4-4395-8064-FD6356F22C0A}" destId="{585DBC20-F233-4AEC-972F-00D74CBE8411}" srcOrd="4" destOrd="0" presId="urn:microsoft.com/office/officeart/2005/8/layout/radial5"/>
    <dgm:cxn modelId="{17528B90-5D0E-4EAF-9F77-E1E555369CE3}" type="presParOf" srcId="{D03DD5B8-6BE4-4395-8064-FD6356F22C0A}" destId="{02F16408-EB06-4FB1-AAEA-D64FCB48B78E}" srcOrd="5" destOrd="0" presId="urn:microsoft.com/office/officeart/2005/8/layout/radial5"/>
    <dgm:cxn modelId="{713D8BB9-846A-4D63-A234-09E7A9CA8702}" type="presParOf" srcId="{02F16408-EB06-4FB1-AAEA-D64FCB48B78E}" destId="{0B397C64-ADDB-4051-BB85-E585C299077D}" srcOrd="0" destOrd="0" presId="urn:microsoft.com/office/officeart/2005/8/layout/radial5"/>
    <dgm:cxn modelId="{274E89C3-1893-42E6-91BB-F43A79C214C7}" type="presParOf" srcId="{D03DD5B8-6BE4-4395-8064-FD6356F22C0A}" destId="{D0AA25A0-C905-472D-9B93-E990CFBFE660}" srcOrd="6" destOrd="0" presId="urn:microsoft.com/office/officeart/2005/8/layout/radial5"/>
    <dgm:cxn modelId="{480E1C0D-1E6A-4A13-8709-017D95EAB673}" type="presParOf" srcId="{D03DD5B8-6BE4-4395-8064-FD6356F22C0A}" destId="{EFC7F385-E404-45EE-AF69-E3EC7538E43A}" srcOrd="7" destOrd="0" presId="urn:microsoft.com/office/officeart/2005/8/layout/radial5"/>
    <dgm:cxn modelId="{9F670009-9637-423B-8AFD-17B58480B917}" type="presParOf" srcId="{EFC7F385-E404-45EE-AF69-E3EC7538E43A}" destId="{62CFEB3A-8660-4912-8E1D-382BEBB444DD}" srcOrd="0" destOrd="0" presId="urn:microsoft.com/office/officeart/2005/8/layout/radial5"/>
    <dgm:cxn modelId="{363B73F3-2086-4A06-A6E5-49BD1AD5D510}" type="presParOf" srcId="{D03DD5B8-6BE4-4395-8064-FD6356F22C0A}" destId="{452BA5D5-AAD0-4256-889B-E651C9015722}" srcOrd="8" destOrd="0" presId="urn:microsoft.com/office/officeart/2005/8/layout/radial5"/>
    <dgm:cxn modelId="{74360419-7882-47EE-A3FA-2BCA17E4B300}" type="presParOf" srcId="{D03DD5B8-6BE4-4395-8064-FD6356F22C0A}" destId="{0FB02EBC-94A6-4B7B-B032-8C047AAC8248}" srcOrd="9" destOrd="0" presId="urn:microsoft.com/office/officeart/2005/8/layout/radial5"/>
    <dgm:cxn modelId="{03D8BF08-A960-41A8-A6C5-40AECCB46A2E}" type="presParOf" srcId="{0FB02EBC-94A6-4B7B-B032-8C047AAC8248}" destId="{014E8E44-633D-4A40-AF42-36272C2277AD}" srcOrd="0" destOrd="0" presId="urn:microsoft.com/office/officeart/2005/8/layout/radial5"/>
    <dgm:cxn modelId="{563D97E8-2ACB-4796-9AD7-A3ECE42AC4D8}" type="presParOf" srcId="{D03DD5B8-6BE4-4395-8064-FD6356F22C0A}" destId="{CD0E537A-3F19-4EB2-86F3-FB12E3C4E0E3}" srcOrd="10"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A05A3-14D9-44A5-B768-02F08550772E}"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s-ES"/>
        </a:p>
      </dgm:t>
    </dgm:pt>
    <dgm:pt modelId="{ED2B4624-7341-43E5-B4B2-09A70E7847B3}">
      <dgm:prSet phldrT="[Texto]" custT="1"/>
      <dgm:spPr>
        <a:solidFill>
          <a:schemeClr val="accent3"/>
        </a:solidFill>
        <a:ln w="28575">
          <a:solidFill>
            <a:srgbClr val="00B050"/>
          </a:solidFill>
        </a:ln>
      </dgm:spPr>
      <dgm:t>
        <a:bodyPr/>
        <a:lstStyle/>
        <a:p>
          <a:r>
            <a:rPr lang="es-ES_tradnl" sz="2400" b="1" dirty="0"/>
            <a:t>Características</a:t>
          </a:r>
        </a:p>
        <a:p>
          <a:r>
            <a:rPr lang="es-ES_tradnl" sz="2400" b="1" dirty="0"/>
            <a:t>personales</a:t>
          </a:r>
        </a:p>
      </dgm:t>
    </dgm:pt>
    <dgm:pt modelId="{B5847ABE-AF46-483D-BCB2-95A0C15A9DB6}" type="parTrans" cxnId="{7150E0E6-08C4-4382-A9AB-091C87EB90E5}">
      <dgm:prSet/>
      <dgm:spPr/>
      <dgm:t>
        <a:bodyPr/>
        <a:lstStyle/>
        <a:p>
          <a:endParaRPr lang="es-ES"/>
        </a:p>
      </dgm:t>
    </dgm:pt>
    <dgm:pt modelId="{8EEDBB42-9CFE-4006-9F30-B7728819F50E}" type="sibTrans" cxnId="{7150E0E6-08C4-4382-A9AB-091C87EB90E5}">
      <dgm:prSet/>
      <dgm:spPr/>
      <dgm:t>
        <a:bodyPr/>
        <a:lstStyle/>
        <a:p>
          <a:endParaRPr lang="es-ES"/>
        </a:p>
      </dgm:t>
    </dgm:pt>
    <dgm:pt modelId="{D758309E-D140-4A16-9EEA-1DC825F03F4D}">
      <dgm:prSet phldrT="[Texto]" custT="1"/>
      <dgm:spPr>
        <a:solidFill>
          <a:schemeClr val="tx2">
            <a:lumMod val="40000"/>
            <a:lumOff val="60000"/>
          </a:schemeClr>
        </a:solidFill>
      </dgm:spPr>
      <dgm:t>
        <a:bodyPr/>
        <a:lstStyle/>
        <a:p>
          <a:r>
            <a:rPr lang="es-ES_tradnl" sz="2000" b="1" dirty="0">
              <a:solidFill>
                <a:schemeClr val="tx2"/>
              </a:solidFill>
            </a:rPr>
            <a:t>Creatividad e innovación</a:t>
          </a:r>
          <a:endParaRPr lang="es-ES" sz="2000" b="1" dirty="0">
            <a:solidFill>
              <a:schemeClr val="tx2"/>
            </a:solidFill>
          </a:endParaRPr>
        </a:p>
      </dgm:t>
    </dgm:pt>
    <dgm:pt modelId="{10C9FF75-796C-4915-9A81-032740282520}" type="parTrans" cxnId="{B290221D-7128-4E5A-B744-8E6CB50227F9}">
      <dgm:prSet/>
      <dgm:spPr/>
      <dgm:t>
        <a:bodyPr/>
        <a:lstStyle/>
        <a:p>
          <a:endParaRPr lang="es-ES"/>
        </a:p>
      </dgm:t>
    </dgm:pt>
    <dgm:pt modelId="{6561DC76-2E69-4EC2-875D-1CDD8EE8C96A}" type="sibTrans" cxnId="{B290221D-7128-4E5A-B744-8E6CB50227F9}">
      <dgm:prSet/>
      <dgm:spPr/>
      <dgm:t>
        <a:bodyPr/>
        <a:lstStyle/>
        <a:p>
          <a:endParaRPr lang="es-ES"/>
        </a:p>
      </dgm:t>
    </dgm:pt>
    <dgm:pt modelId="{7E89D2D0-6DF9-4444-B9D2-8A752B068B33}">
      <dgm:prSet phldrT="[Texto]" custT="1"/>
      <dgm:spPr>
        <a:solidFill>
          <a:schemeClr val="tx2">
            <a:lumMod val="40000"/>
            <a:lumOff val="60000"/>
          </a:schemeClr>
        </a:solidFill>
      </dgm:spPr>
      <dgm:t>
        <a:bodyPr/>
        <a:lstStyle/>
        <a:p>
          <a:r>
            <a:rPr lang="es-ES_tradnl" sz="2000" b="1" dirty="0">
              <a:solidFill>
                <a:schemeClr val="tx2"/>
              </a:solidFill>
            </a:rPr>
            <a:t>Organización</a:t>
          </a:r>
          <a:endParaRPr lang="es-ES" sz="2000" b="1" dirty="0">
            <a:solidFill>
              <a:schemeClr val="tx2"/>
            </a:solidFill>
          </a:endParaRPr>
        </a:p>
      </dgm:t>
    </dgm:pt>
    <dgm:pt modelId="{C5867590-6FD1-4F6A-AEA5-5858E69F0E71}" type="parTrans" cxnId="{7CBB12AD-0FA2-4152-938B-CBF19EB58A32}">
      <dgm:prSet/>
      <dgm:spPr/>
      <dgm:t>
        <a:bodyPr/>
        <a:lstStyle/>
        <a:p>
          <a:endParaRPr lang="es-ES"/>
        </a:p>
      </dgm:t>
    </dgm:pt>
    <dgm:pt modelId="{B5DE49D7-4A23-41E8-AEE1-18AA0A503060}" type="sibTrans" cxnId="{7CBB12AD-0FA2-4152-938B-CBF19EB58A32}">
      <dgm:prSet/>
      <dgm:spPr/>
      <dgm:t>
        <a:bodyPr/>
        <a:lstStyle/>
        <a:p>
          <a:endParaRPr lang="es-ES"/>
        </a:p>
      </dgm:t>
    </dgm:pt>
    <dgm:pt modelId="{4C92C2CC-7A09-4CCE-A8B2-E48E55CBDF5A}">
      <dgm:prSet phldrT="[Texto]" custT="1"/>
      <dgm:spPr>
        <a:solidFill>
          <a:schemeClr val="tx2">
            <a:lumMod val="40000"/>
            <a:lumOff val="60000"/>
          </a:schemeClr>
        </a:solidFill>
      </dgm:spPr>
      <dgm:t>
        <a:bodyPr/>
        <a:lstStyle/>
        <a:p>
          <a:r>
            <a:rPr lang="es-ES_tradnl" sz="2000" b="1" dirty="0">
              <a:solidFill>
                <a:schemeClr val="tx2"/>
              </a:solidFill>
            </a:rPr>
            <a:t>Trabajo</a:t>
          </a:r>
          <a:endParaRPr lang="es-ES" sz="2000" b="1" dirty="0">
            <a:solidFill>
              <a:schemeClr val="tx2"/>
            </a:solidFill>
          </a:endParaRPr>
        </a:p>
      </dgm:t>
    </dgm:pt>
    <dgm:pt modelId="{C559D247-BD54-41AC-B07D-60454C608BE1}" type="parTrans" cxnId="{3A88D9DD-40C2-4835-B337-AE2665EF2249}">
      <dgm:prSet/>
      <dgm:spPr/>
      <dgm:t>
        <a:bodyPr/>
        <a:lstStyle/>
        <a:p>
          <a:endParaRPr lang="es-ES"/>
        </a:p>
      </dgm:t>
    </dgm:pt>
    <dgm:pt modelId="{1F4A1C85-5604-418C-AFD3-D8D3B27D40C2}" type="sibTrans" cxnId="{3A88D9DD-40C2-4835-B337-AE2665EF2249}">
      <dgm:prSet/>
      <dgm:spPr/>
      <dgm:t>
        <a:bodyPr/>
        <a:lstStyle/>
        <a:p>
          <a:endParaRPr lang="es-ES"/>
        </a:p>
      </dgm:t>
    </dgm:pt>
    <dgm:pt modelId="{6F43B42A-71AC-474D-85DD-AE1BDDBD8C68}">
      <dgm:prSet phldrT="[Texto]" custT="1"/>
      <dgm:spPr>
        <a:solidFill>
          <a:schemeClr val="tx2">
            <a:lumMod val="40000"/>
            <a:lumOff val="60000"/>
          </a:schemeClr>
        </a:solidFill>
      </dgm:spPr>
      <dgm:t>
        <a:bodyPr/>
        <a:lstStyle/>
        <a:p>
          <a:r>
            <a:rPr lang="es-ES_tradnl" sz="2000" b="1" dirty="0">
              <a:solidFill>
                <a:schemeClr val="tx2"/>
              </a:solidFill>
            </a:rPr>
            <a:t>Habilidades sociales</a:t>
          </a:r>
          <a:endParaRPr lang="es-ES" sz="2000" b="1" dirty="0">
            <a:solidFill>
              <a:schemeClr val="tx2"/>
            </a:solidFill>
          </a:endParaRPr>
        </a:p>
      </dgm:t>
    </dgm:pt>
    <dgm:pt modelId="{30EFEDF0-9914-448A-956B-0DAC7DF97A4A}" type="parTrans" cxnId="{23600551-2706-4BB0-8AB3-5F63980DF5FE}">
      <dgm:prSet/>
      <dgm:spPr/>
      <dgm:t>
        <a:bodyPr/>
        <a:lstStyle/>
        <a:p>
          <a:endParaRPr lang="es-ES"/>
        </a:p>
      </dgm:t>
    </dgm:pt>
    <dgm:pt modelId="{BA93C95D-0012-4D1C-959A-C3D690C8C7B3}" type="sibTrans" cxnId="{23600551-2706-4BB0-8AB3-5F63980DF5FE}">
      <dgm:prSet/>
      <dgm:spPr/>
      <dgm:t>
        <a:bodyPr/>
        <a:lstStyle/>
        <a:p>
          <a:endParaRPr lang="es-ES"/>
        </a:p>
      </dgm:t>
    </dgm:pt>
    <dgm:pt modelId="{2B6E8293-BED0-4F3F-8FBA-F6F96FA7E5C6}">
      <dgm:prSet phldrT="[Texto]" custT="1"/>
      <dgm:spPr>
        <a:solidFill>
          <a:schemeClr val="tx2">
            <a:lumMod val="40000"/>
            <a:lumOff val="60000"/>
          </a:schemeClr>
        </a:solidFill>
      </dgm:spPr>
      <dgm:t>
        <a:bodyPr/>
        <a:lstStyle/>
        <a:p>
          <a:r>
            <a:rPr lang="es-ES_tradnl" sz="2000" b="1" dirty="0">
              <a:solidFill>
                <a:schemeClr val="tx2"/>
              </a:solidFill>
            </a:rPr>
            <a:t>Honradez</a:t>
          </a:r>
          <a:endParaRPr lang="es-ES" sz="2000" b="1" dirty="0">
            <a:solidFill>
              <a:schemeClr val="tx2"/>
            </a:solidFill>
          </a:endParaRPr>
        </a:p>
      </dgm:t>
    </dgm:pt>
    <dgm:pt modelId="{67867E74-FD39-41D3-814F-04575D7A2BF4}" type="parTrans" cxnId="{A6475787-836F-4454-80BD-9C2926A4C24A}">
      <dgm:prSet/>
      <dgm:spPr/>
      <dgm:t>
        <a:bodyPr/>
        <a:lstStyle/>
        <a:p>
          <a:endParaRPr lang="es-ES"/>
        </a:p>
      </dgm:t>
    </dgm:pt>
    <dgm:pt modelId="{395664F9-63A3-41E6-9FE2-2E43622DD4E4}" type="sibTrans" cxnId="{A6475787-836F-4454-80BD-9C2926A4C24A}">
      <dgm:prSet/>
      <dgm:spPr/>
      <dgm:t>
        <a:bodyPr/>
        <a:lstStyle/>
        <a:p>
          <a:endParaRPr lang="es-ES"/>
        </a:p>
      </dgm:t>
    </dgm:pt>
    <dgm:pt modelId="{98FAB0F8-E51F-4FDC-9295-3FF1CCACD37A}">
      <dgm:prSet phldrT="[Texto]" custT="1"/>
      <dgm:spPr>
        <a:solidFill>
          <a:schemeClr val="tx2">
            <a:lumMod val="40000"/>
            <a:lumOff val="60000"/>
          </a:schemeClr>
        </a:solidFill>
      </dgm:spPr>
      <dgm:t>
        <a:bodyPr/>
        <a:lstStyle/>
        <a:p>
          <a:r>
            <a:rPr lang="es-ES_tradnl" sz="2000" b="1" dirty="0">
              <a:solidFill>
                <a:schemeClr val="tx2"/>
              </a:solidFill>
            </a:rPr>
            <a:t>Riesgo</a:t>
          </a:r>
          <a:endParaRPr lang="es-ES" sz="2000" b="1" dirty="0">
            <a:solidFill>
              <a:schemeClr val="tx2"/>
            </a:solidFill>
          </a:endParaRPr>
        </a:p>
      </dgm:t>
    </dgm:pt>
    <dgm:pt modelId="{1ECF29B5-E0C9-4ED8-9FDC-B1AB7E9E28E7}" type="parTrans" cxnId="{EA8C6D47-9A76-4700-8781-CBC5FB625C91}">
      <dgm:prSet/>
      <dgm:spPr/>
      <dgm:t>
        <a:bodyPr/>
        <a:lstStyle/>
        <a:p>
          <a:endParaRPr lang="es-ES"/>
        </a:p>
      </dgm:t>
    </dgm:pt>
    <dgm:pt modelId="{AE9D9B1F-1B11-49BE-B460-0686B8A60C45}" type="sibTrans" cxnId="{EA8C6D47-9A76-4700-8781-CBC5FB625C91}">
      <dgm:prSet/>
      <dgm:spPr/>
      <dgm:t>
        <a:bodyPr/>
        <a:lstStyle/>
        <a:p>
          <a:endParaRPr lang="es-ES"/>
        </a:p>
      </dgm:t>
    </dgm:pt>
    <dgm:pt modelId="{ED08D634-BC50-477C-BD9D-0C4552AD2BB4}">
      <dgm:prSet phldrT="[Texto]" custT="1"/>
      <dgm:spPr>
        <a:solidFill>
          <a:schemeClr val="tx2">
            <a:lumMod val="40000"/>
            <a:lumOff val="60000"/>
          </a:schemeClr>
        </a:solidFill>
      </dgm:spPr>
      <dgm:t>
        <a:bodyPr/>
        <a:lstStyle/>
        <a:p>
          <a:r>
            <a:rPr lang="es-ES_tradnl" sz="2000" b="1" dirty="0">
              <a:solidFill>
                <a:schemeClr val="tx2"/>
              </a:solidFill>
            </a:rPr>
            <a:t>Persistencia</a:t>
          </a:r>
          <a:endParaRPr lang="es-ES" sz="2000" b="1" dirty="0">
            <a:solidFill>
              <a:schemeClr val="tx2"/>
            </a:solidFill>
          </a:endParaRPr>
        </a:p>
      </dgm:t>
    </dgm:pt>
    <dgm:pt modelId="{FC82DE27-753B-45E7-86A1-2AC6C2601B4F}" type="parTrans" cxnId="{27288744-A2CE-44EA-8A63-1D258249BA43}">
      <dgm:prSet/>
      <dgm:spPr/>
      <dgm:t>
        <a:bodyPr/>
        <a:lstStyle/>
        <a:p>
          <a:endParaRPr lang="es-ES"/>
        </a:p>
      </dgm:t>
    </dgm:pt>
    <dgm:pt modelId="{7B7FC7B1-D33A-447D-B605-5B146965A05F}" type="sibTrans" cxnId="{27288744-A2CE-44EA-8A63-1D258249BA43}">
      <dgm:prSet/>
      <dgm:spPr/>
      <dgm:t>
        <a:bodyPr/>
        <a:lstStyle/>
        <a:p>
          <a:endParaRPr lang="es-ES"/>
        </a:p>
      </dgm:t>
    </dgm:pt>
    <dgm:pt modelId="{A77E5D3E-9064-4B58-8259-2D8B61C6F2FD}">
      <dgm:prSet phldrT="[Texto]" custT="1"/>
      <dgm:spPr>
        <a:solidFill>
          <a:schemeClr val="tx2">
            <a:lumMod val="40000"/>
            <a:lumOff val="60000"/>
          </a:schemeClr>
        </a:solidFill>
      </dgm:spPr>
      <dgm:t>
        <a:bodyPr/>
        <a:lstStyle/>
        <a:p>
          <a:r>
            <a:rPr lang="es-ES_tradnl" sz="2000" b="1" dirty="0">
              <a:solidFill>
                <a:schemeClr val="tx2"/>
              </a:solidFill>
            </a:rPr>
            <a:t>Autoconfianza con autocrítica</a:t>
          </a:r>
          <a:endParaRPr lang="es-ES" sz="2000" b="1" dirty="0">
            <a:solidFill>
              <a:schemeClr val="tx2"/>
            </a:solidFill>
          </a:endParaRPr>
        </a:p>
      </dgm:t>
    </dgm:pt>
    <dgm:pt modelId="{0C39793F-CA49-4362-A21D-F5C1FDD2203D}" type="parTrans" cxnId="{A9907DBF-B601-49CE-97E8-051C16024280}">
      <dgm:prSet/>
      <dgm:spPr/>
      <dgm:t>
        <a:bodyPr/>
        <a:lstStyle/>
        <a:p>
          <a:endParaRPr lang="es-ES"/>
        </a:p>
      </dgm:t>
    </dgm:pt>
    <dgm:pt modelId="{5E7ED7AA-5B60-48C9-91F9-C94F9F27592E}" type="sibTrans" cxnId="{A9907DBF-B601-49CE-97E8-051C16024280}">
      <dgm:prSet/>
      <dgm:spPr/>
      <dgm:t>
        <a:bodyPr/>
        <a:lstStyle/>
        <a:p>
          <a:endParaRPr lang="es-ES"/>
        </a:p>
      </dgm:t>
    </dgm:pt>
    <dgm:pt modelId="{AEB58E24-1DBE-4A27-A702-91BE0E25D2C0}" type="pres">
      <dgm:prSet presAssocID="{A97A05A3-14D9-44A5-B768-02F08550772E}" presName="Name0" presStyleCnt="0">
        <dgm:presLayoutVars>
          <dgm:chMax val="1"/>
          <dgm:dir/>
          <dgm:animLvl val="ctr"/>
          <dgm:resizeHandles val="exact"/>
        </dgm:presLayoutVars>
      </dgm:prSet>
      <dgm:spPr/>
    </dgm:pt>
    <dgm:pt modelId="{4BDEFD1B-0A47-41E2-AD0B-8D3B0A418521}" type="pres">
      <dgm:prSet presAssocID="{ED2B4624-7341-43E5-B4B2-09A70E7847B3}" presName="centerShape" presStyleLbl="node0" presStyleIdx="0" presStyleCnt="1" custScaleX="196447" custScaleY="182014" custLinFactNeighborX="757" custLinFactNeighborY="2266"/>
      <dgm:spPr/>
    </dgm:pt>
    <dgm:pt modelId="{1EA97D0F-FADF-4648-B47B-1E7E5DAB8019}" type="pres">
      <dgm:prSet presAssocID="{D758309E-D140-4A16-9EEA-1DC825F03F4D}" presName="node" presStyleLbl="node1" presStyleIdx="0" presStyleCnt="8" custScaleX="284062" custScaleY="91331" custRadScaleRad="102373" custRadScaleInc="26191">
        <dgm:presLayoutVars>
          <dgm:bulletEnabled val="1"/>
        </dgm:presLayoutVars>
      </dgm:prSet>
      <dgm:spPr/>
    </dgm:pt>
    <dgm:pt modelId="{4702129D-FCE9-41BD-A8DF-D8F31E3BD3E9}" type="pres">
      <dgm:prSet presAssocID="{D758309E-D140-4A16-9EEA-1DC825F03F4D}" presName="dummy" presStyleCnt="0"/>
      <dgm:spPr/>
    </dgm:pt>
    <dgm:pt modelId="{11E75070-1CFF-431B-ABCD-9FA06CA44800}" type="pres">
      <dgm:prSet presAssocID="{6561DC76-2E69-4EC2-875D-1CDD8EE8C96A}" presName="sibTrans" presStyleLbl="sibTrans2D1" presStyleIdx="0" presStyleCnt="8"/>
      <dgm:spPr/>
    </dgm:pt>
    <dgm:pt modelId="{C5F57591-51B8-4DC8-9F69-AC4849348760}" type="pres">
      <dgm:prSet presAssocID="{7E89D2D0-6DF9-4444-B9D2-8A752B068B33}" presName="node" presStyleLbl="node1" presStyleIdx="1" presStyleCnt="8" custScaleX="284062" custScaleY="91331" custRadScaleRad="143017" custRadScaleInc="111611">
        <dgm:presLayoutVars>
          <dgm:bulletEnabled val="1"/>
        </dgm:presLayoutVars>
      </dgm:prSet>
      <dgm:spPr/>
    </dgm:pt>
    <dgm:pt modelId="{124A4B61-5A67-4D82-BB83-FF8BB8C9FDED}" type="pres">
      <dgm:prSet presAssocID="{7E89D2D0-6DF9-4444-B9D2-8A752B068B33}" presName="dummy" presStyleCnt="0"/>
      <dgm:spPr/>
    </dgm:pt>
    <dgm:pt modelId="{9D90A77D-028B-40D6-B4B6-1B290CE96047}" type="pres">
      <dgm:prSet presAssocID="{B5DE49D7-4A23-41E8-AEE1-18AA0A503060}" presName="sibTrans" presStyleLbl="sibTrans2D1" presStyleIdx="1" presStyleCnt="8"/>
      <dgm:spPr/>
    </dgm:pt>
    <dgm:pt modelId="{38E354CA-BBEF-4ABE-86A9-0ECBC45629D6}" type="pres">
      <dgm:prSet presAssocID="{4C92C2CC-7A09-4CCE-A8B2-E48E55CBDF5A}" presName="node" presStyleLbl="node1" presStyleIdx="2" presStyleCnt="8" custScaleX="284062" custScaleY="91331" custRadScaleRad="150235" custRadScaleInc="-6850">
        <dgm:presLayoutVars>
          <dgm:bulletEnabled val="1"/>
        </dgm:presLayoutVars>
      </dgm:prSet>
      <dgm:spPr/>
    </dgm:pt>
    <dgm:pt modelId="{F7CDB317-7B95-46F3-ADA7-883B29B2C2EE}" type="pres">
      <dgm:prSet presAssocID="{4C92C2CC-7A09-4CCE-A8B2-E48E55CBDF5A}" presName="dummy" presStyleCnt="0"/>
      <dgm:spPr/>
    </dgm:pt>
    <dgm:pt modelId="{1A633494-E118-49B9-9FB2-506ACA2D2CD5}" type="pres">
      <dgm:prSet presAssocID="{1F4A1C85-5604-418C-AFD3-D8D3B27D40C2}" presName="sibTrans" presStyleLbl="sibTrans2D1" presStyleIdx="2" presStyleCnt="8"/>
      <dgm:spPr/>
    </dgm:pt>
    <dgm:pt modelId="{878B6A84-97EE-4EFB-A433-E5A74748C5EF}" type="pres">
      <dgm:prSet presAssocID="{6F43B42A-71AC-474D-85DD-AE1BDDBD8C68}" presName="node" presStyleLbl="node1" presStyleIdx="3" presStyleCnt="8" custScaleX="284062" custScaleY="91331" custRadScaleRad="140503" custRadScaleInc="-124454">
        <dgm:presLayoutVars>
          <dgm:bulletEnabled val="1"/>
        </dgm:presLayoutVars>
      </dgm:prSet>
      <dgm:spPr/>
    </dgm:pt>
    <dgm:pt modelId="{6E5FC47A-61A3-47CB-869A-089216CF74E1}" type="pres">
      <dgm:prSet presAssocID="{6F43B42A-71AC-474D-85DD-AE1BDDBD8C68}" presName="dummy" presStyleCnt="0"/>
      <dgm:spPr/>
    </dgm:pt>
    <dgm:pt modelId="{4740D6D8-6AC4-441D-BBD9-A2BCE8117210}" type="pres">
      <dgm:prSet presAssocID="{BA93C95D-0012-4D1C-959A-C3D690C8C7B3}" presName="sibTrans" presStyleLbl="sibTrans2D1" presStyleIdx="3" presStyleCnt="8"/>
      <dgm:spPr/>
    </dgm:pt>
    <dgm:pt modelId="{66459D28-CB3E-4E8D-B10B-E341C67F9FC8}" type="pres">
      <dgm:prSet presAssocID="{2B6E8293-BED0-4F3F-8FBA-F6F96FA7E5C6}" presName="node" presStyleLbl="node1" presStyleIdx="4" presStyleCnt="8" custScaleX="284062" custScaleY="91331" custRadScaleRad="104628" custRadScaleInc="-25626">
        <dgm:presLayoutVars>
          <dgm:bulletEnabled val="1"/>
        </dgm:presLayoutVars>
      </dgm:prSet>
      <dgm:spPr/>
    </dgm:pt>
    <dgm:pt modelId="{1E578126-0019-4479-A874-4DE23B9F17F1}" type="pres">
      <dgm:prSet presAssocID="{2B6E8293-BED0-4F3F-8FBA-F6F96FA7E5C6}" presName="dummy" presStyleCnt="0"/>
      <dgm:spPr/>
    </dgm:pt>
    <dgm:pt modelId="{86CA87F3-B149-438C-8E42-FBBC613DFE0E}" type="pres">
      <dgm:prSet presAssocID="{395664F9-63A3-41E6-9FE2-2E43622DD4E4}" presName="sibTrans" presStyleLbl="sibTrans2D1" presStyleIdx="4" presStyleCnt="8"/>
      <dgm:spPr/>
    </dgm:pt>
    <dgm:pt modelId="{39F47034-BA09-43D6-B675-FB04D88FB3D2}" type="pres">
      <dgm:prSet presAssocID="{98FAB0F8-E51F-4FDC-9295-3FF1CCACD37A}" presName="node" presStyleLbl="node1" presStyleIdx="5" presStyleCnt="8" custScaleX="284062" custScaleY="91331" custRadScaleRad="127042" custRadScaleInc="104147">
        <dgm:presLayoutVars>
          <dgm:bulletEnabled val="1"/>
        </dgm:presLayoutVars>
      </dgm:prSet>
      <dgm:spPr/>
    </dgm:pt>
    <dgm:pt modelId="{7F36B4DC-A29A-44F3-AB10-DEA4EB385C38}" type="pres">
      <dgm:prSet presAssocID="{98FAB0F8-E51F-4FDC-9295-3FF1CCACD37A}" presName="dummy" presStyleCnt="0"/>
      <dgm:spPr/>
    </dgm:pt>
    <dgm:pt modelId="{147A5129-D3DD-4491-9B3E-88A9AEAF9784}" type="pres">
      <dgm:prSet presAssocID="{AE9D9B1F-1B11-49BE-B460-0686B8A60C45}" presName="sibTrans" presStyleLbl="sibTrans2D1" presStyleIdx="5" presStyleCnt="8"/>
      <dgm:spPr/>
    </dgm:pt>
    <dgm:pt modelId="{B8FADCDF-E43F-4D56-9634-DCD371EB9ECE}" type="pres">
      <dgm:prSet presAssocID="{ED08D634-BC50-477C-BD9D-0C4552AD2BB4}" presName="node" presStyleLbl="node1" presStyleIdx="6" presStyleCnt="8" custScaleX="284062" custScaleY="91331" custRadScaleRad="141736" custRadScaleInc="7261">
        <dgm:presLayoutVars>
          <dgm:bulletEnabled val="1"/>
        </dgm:presLayoutVars>
      </dgm:prSet>
      <dgm:spPr/>
    </dgm:pt>
    <dgm:pt modelId="{EB8DC8B6-C0D0-46EC-8EEA-0C2F9DB52959}" type="pres">
      <dgm:prSet presAssocID="{ED08D634-BC50-477C-BD9D-0C4552AD2BB4}" presName="dummy" presStyleCnt="0"/>
      <dgm:spPr/>
    </dgm:pt>
    <dgm:pt modelId="{D5B4959B-61A7-43E2-8E06-FE402D645148}" type="pres">
      <dgm:prSet presAssocID="{7B7FC7B1-D33A-447D-B605-5B146965A05F}" presName="sibTrans" presStyleLbl="sibTrans2D1" presStyleIdx="6" presStyleCnt="8" custLinFactNeighborX="148" custLinFactNeighborY="-1164"/>
      <dgm:spPr/>
    </dgm:pt>
    <dgm:pt modelId="{C36A5D61-77E8-4D03-B288-585789913241}" type="pres">
      <dgm:prSet presAssocID="{A77E5D3E-9064-4B58-8259-2D8B61C6F2FD}" presName="node" presStyleLbl="node1" presStyleIdx="7" presStyleCnt="8" custScaleX="284062" custScaleY="91331" custRadScaleRad="135749" custRadScaleInc="-87994">
        <dgm:presLayoutVars>
          <dgm:bulletEnabled val="1"/>
        </dgm:presLayoutVars>
      </dgm:prSet>
      <dgm:spPr/>
    </dgm:pt>
    <dgm:pt modelId="{3191AC71-636F-4B78-9424-7CDEA915D80F}" type="pres">
      <dgm:prSet presAssocID="{A77E5D3E-9064-4B58-8259-2D8B61C6F2FD}" presName="dummy" presStyleCnt="0"/>
      <dgm:spPr/>
    </dgm:pt>
    <dgm:pt modelId="{B2BF00B3-7F54-49B0-9985-A7C497DF0A38}" type="pres">
      <dgm:prSet presAssocID="{5E7ED7AA-5B60-48C9-91F9-C94F9F27592E}" presName="sibTrans" presStyleLbl="sibTrans2D1" presStyleIdx="7" presStyleCnt="8"/>
      <dgm:spPr/>
    </dgm:pt>
  </dgm:ptLst>
  <dgm:cxnLst>
    <dgm:cxn modelId="{665E5105-D922-40C4-90CD-401FC75300EC}" type="presOf" srcId="{B5DE49D7-4A23-41E8-AEE1-18AA0A503060}" destId="{9D90A77D-028B-40D6-B4B6-1B290CE96047}" srcOrd="0" destOrd="0" presId="urn:microsoft.com/office/officeart/2005/8/layout/radial6"/>
    <dgm:cxn modelId="{9197D319-5020-4141-9B90-A1D122147F8E}" type="presOf" srcId="{6F43B42A-71AC-474D-85DD-AE1BDDBD8C68}" destId="{878B6A84-97EE-4EFB-A433-E5A74748C5EF}" srcOrd="0" destOrd="0" presId="urn:microsoft.com/office/officeart/2005/8/layout/radial6"/>
    <dgm:cxn modelId="{B290221D-7128-4E5A-B744-8E6CB50227F9}" srcId="{ED2B4624-7341-43E5-B4B2-09A70E7847B3}" destId="{D758309E-D140-4A16-9EEA-1DC825F03F4D}" srcOrd="0" destOrd="0" parTransId="{10C9FF75-796C-4915-9A81-032740282520}" sibTransId="{6561DC76-2E69-4EC2-875D-1CDD8EE8C96A}"/>
    <dgm:cxn modelId="{77575029-2902-40C1-AF4F-B3C654BB3F32}" type="presOf" srcId="{98FAB0F8-E51F-4FDC-9295-3FF1CCACD37A}" destId="{39F47034-BA09-43D6-B675-FB04D88FB3D2}" srcOrd="0" destOrd="0" presId="urn:microsoft.com/office/officeart/2005/8/layout/radial6"/>
    <dgm:cxn modelId="{08B4933F-CF17-4F5E-93A2-921215CE07C0}" type="presOf" srcId="{6561DC76-2E69-4EC2-875D-1CDD8EE8C96A}" destId="{11E75070-1CFF-431B-ABCD-9FA06CA44800}" srcOrd="0" destOrd="0" presId="urn:microsoft.com/office/officeart/2005/8/layout/radial6"/>
    <dgm:cxn modelId="{80B40340-F3DD-4476-92A3-A830D9C0E9FB}" type="presOf" srcId="{4C92C2CC-7A09-4CCE-A8B2-E48E55CBDF5A}" destId="{38E354CA-BBEF-4ABE-86A9-0ECBC45629D6}" srcOrd="0" destOrd="0" presId="urn:microsoft.com/office/officeart/2005/8/layout/radial6"/>
    <dgm:cxn modelId="{9CCEAA41-0C92-4809-A04D-4C7A68C5BB4C}" type="presOf" srcId="{1F4A1C85-5604-418C-AFD3-D8D3B27D40C2}" destId="{1A633494-E118-49B9-9FB2-506ACA2D2CD5}" srcOrd="0" destOrd="0" presId="urn:microsoft.com/office/officeart/2005/8/layout/radial6"/>
    <dgm:cxn modelId="{27288744-A2CE-44EA-8A63-1D258249BA43}" srcId="{ED2B4624-7341-43E5-B4B2-09A70E7847B3}" destId="{ED08D634-BC50-477C-BD9D-0C4552AD2BB4}" srcOrd="6" destOrd="0" parTransId="{FC82DE27-753B-45E7-86A1-2AC6C2601B4F}" sibTransId="{7B7FC7B1-D33A-447D-B605-5B146965A05F}"/>
    <dgm:cxn modelId="{EA8C6D47-9A76-4700-8781-CBC5FB625C91}" srcId="{ED2B4624-7341-43E5-B4B2-09A70E7847B3}" destId="{98FAB0F8-E51F-4FDC-9295-3FF1CCACD37A}" srcOrd="5" destOrd="0" parTransId="{1ECF29B5-E0C9-4ED8-9FDC-B1AB7E9E28E7}" sibTransId="{AE9D9B1F-1B11-49BE-B460-0686B8A60C45}"/>
    <dgm:cxn modelId="{23600551-2706-4BB0-8AB3-5F63980DF5FE}" srcId="{ED2B4624-7341-43E5-B4B2-09A70E7847B3}" destId="{6F43B42A-71AC-474D-85DD-AE1BDDBD8C68}" srcOrd="3" destOrd="0" parTransId="{30EFEDF0-9914-448A-956B-0DAC7DF97A4A}" sibTransId="{BA93C95D-0012-4D1C-959A-C3D690C8C7B3}"/>
    <dgm:cxn modelId="{D2056271-6941-42AB-829D-3CFCB8D34EEC}" type="presOf" srcId="{D758309E-D140-4A16-9EEA-1DC825F03F4D}" destId="{1EA97D0F-FADF-4648-B47B-1E7E5DAB8019}" srcOrd="0" destOrd="0" presId="urn:microsoft.com/office/officeart/2005/8/layout/radial6"/>
    <dgm:cxn modelId="{F02C0E55-631E-417B-8DC1-5CA767132714}" type="presOf" srcId="{A77E5D3E-9064-4B58-8259-2D8B61C6F2FD}" destId="{C36A5D61-77E8-4D03-B288-585789913241}" srcOrd="0" destOrd="0" presId="urn:microsoft.com/office/officeart/2005/8/layout/radial6"/>
    <dgm:cxn modelId="{065C9876-892C-40E3-8BAF-DE60C0D8C938}" type="presOf" srcId="{A97A05A3-14D9-44A5-B768-02F08550772E}" destId="{AEB58E24-1DBE-4A27-A702-91BE0E25D2C0}" srcOrd="0" destOrd="0" presId="urn:microsoft.com/office/officeart/2005/8/layout/radial6"/>
    <dgm:cxn modelId="{44314979-B6A3-4E5C-9B15-BBE747CB4B7D}" type="presOf" srcId="{2B6E8293-BED0-4F3F-8FBA-F6F96FA7E5C6}" destId="{66459D28-CB3E-4E8D-B10B-E341C67F9FC8}" srcOrd="0" destOrd="0" presId="urn:microsoft.com/office/officeart/2005/8/layout/radial6"/>
    <dgm:cxn modelId="{A6475787-836F-4454-80BD-9C2926A4C24A}" srcId="{ED2B4624-7341-43E5-B4B2-09A70E7847B3}" destId="{2B6E8293-BED0-4F3F-8FBA-F6F96FA7E5C6}" srcOrd="4" destOrd="0" parTransId="{67867E74-FD39-41D3-814F-04575D7A2BF4}" sibTransId="{395664F9-63A3-41E6-9FE2-2E43622DD4E4}"/>
    <dgm:cxn modelId="{BF8D9989-7AE9-401C-8855-C69B9AC49003}" type="presOf" srcId="{5E7ED7AA-5B60-48C9-91F9-C94F9F27592E}" destId="{B2BF00B3-7F54-49B0-9985-A7C497DF0A38}" srcOrd="0" destOrd="0" presId="urn:microsoft.com/office/officeart/2005/8/layout/radial6"/>
    <dgm:cxn modelId="{6EC57696-6695-4873-8156-A23E53B17C8C}" type="presOf" srcId="{395664F9-63A3-41E6-9FE2-2E43622DD4E4}" destId="{86CA87F3-B149-438C-8E42-FBBC613DFE0E}" srcOrd="0" destOrd="0" presId="urn:microsoft.com/office/officeart/2005/8/layout/radial6"/>
    <dgm:cxn modelId="{7CBB12AD-0FA2-4152-938B-CBF19EB58A32}" srcId="{ED2B4624-7341-43E5-B4B2-09A70E7847B3}" destId="{7E89D2D0-6DF9-4444-B9D2-8A752B068B33}" srcOrd="1" destOrd="0" parTransId="{C5867590-6FD1-4F6A-AEA5-5858E69F0E71}" sibTransId="{B5DE49D7-4A23-41E8-AEE1-18AA0A503060}"/>
    <dgm:cxn modelId="{25EC13B2-9B76-4FD3-921A-CF406521F5CD}" type="presOf" srcId="{AE9D9B1F-1B11-49BE-B460-0686B8A60C45}" destId="{147A5129-D3DD-4491-9B3E-88A9AEAF9784}" srcOrd="0" destOrd="0" presId="urn:microsoft.com/office/officeart/2005/8/layout/radial6"/>
    <dgm:cxn modelId="{A6B3DDB8-74AC-40B8-8CC0-6149EC7CD76C}" type="presOf" srcId="{ED2B4624-7341-43E5-B4B2-09A70E7847B3}" destId="{4BDEFD1B-0A47-41E2-AD0B-8D3B0A418521}" srcOrd="0" destOrd="0" presId="urn:microsoft.com/office/officeart/2005/8/layout/radial6"/>
    <dgm:cxn modelId="{A9907DBF-B601-49CE-97E8-051C16024280}" srcId="{ED2B4624-7341-43E5-B4B2-09A70E7847B3}" destId="{A77E5D3E-9064-4B58-8259-2D8B61C6F2FD}" srcOrd="7" destOrd="0" parTransId="{0C39793F-CA49-4362-A21D-F5C1FDD2203D}" sibTransId="{5E7ED7AA-5B60-48C9-91F9-C94F9F27592E}"/>
    <dgm:cxn modelId="{8E4D82BF-D087-4164-A797-A9AD4228DC37}" type="presOf" srcId="{7E89D2D0-6DF9-4444-B9D2-8A752B068B33}" destId="{C5F57591-51B8-4DC8-9F69-AC4849348760}" srcOrd="0" destOrd="0" presId="urn:microsoft.com/office/officeart/2005/8/layout/radial6"/>
    <dgm:cxn modelId="{3A88D9DD-40C2-4835-B337-AE2665EF2249}" srcId="{ED2B4624-7341-43E5-B4B2-09A70E7847B3}" destId="{4C92C2CC-7A09-4CCE-A8B2-E48E55CBDF5A}" srcOrd="2" destOrd="0" parTransId="{C559D247-BD54-41AC-B07D-60454C608BE1}" sibTransId="{1F4A1C85-5604-418C-AFD3-D8D3B27D40C2}"/>
    <dgm:cxn modelId="{CB2AE6DF-3FE0-46C7-882B-AEE3A163F674}" type="presOf" srcId="{7B7FC7B1-D33A-447D-B605-5B146965A05F}" destId="{D5B4959B-61A7-43E2-8E06-FE402D645148}" srcOrd="0" destOrd="0" presId="urn:microsoft.com/office/officeart/2005/8/layout/radial6"/>
    <dgm:cxn modelId="{7150E0E6-08C4-4382-A9AB-091C87EB90E5}" srcId="{A97A05A3-14D9-44A5-B768-02F08550772E}" destId="{ED2B4624-7341-43E5-B4B2-09A70E7847B3}" srcOrd="0" destOrd="0" parTransId="{B5847ABE-AF46-483D-BCB2-95A0C15A9DB6}" sibTransId="{8EEDBB42-9CFE-4006-9F30-B7728819F50E}"/>
    <dgm:cxn modelId="{BE319FFA-B793-48DB-8D40-C4A800686C78}" type="presOf" srcId="{BA93C95D-0012-4D1C-959A-C3D690C8C7B3}" destId="{4740D6D8-6AC4-441D-BBD9-A2BCE8117210}" srcOrd="0" destOrd="0" presId="urn:microsoft.com/office/officeart/2005/8/layout/radial6"/>
    <dgm:cxn modelId="{28F8D0FD-1642-465D-AC6A-CE8D0DE77336}" type="presOf" srcId="{ED08D634-BC50-477C-BD9D-0C4552AD2BB4}" destId="{B8FADCDF-E43F-4D56-9634-DCD371EB9ECE}" srcOrd="0" destOrd="0" presId="urn:microsoft.com/office/officeart/2005/8/layout/radial6"/>
    <dgm:cxn modelId="{D7BD0A98-928A-442C-A39B-E2C7E7B6C472}" type="presParOf" srcId="{AEB58E24-1DBE-4A27-A702-91BE0E25D2C0}" destId="{4BDEFD1B-0A47-41E2-AD0B-8D3B0A418521}" srcOrd="0" destOrd="0" presId="urn:microsoft.com/office/officeart/2005/8/layout/radial6"/>
    <dgm:cxn modelId="{EDC71614-FAD2-4733-9408-2036DE7C328E}" type="presParOf" srcId="{AEB58E24-1DBE-4A27-A702-91BE0E25D2C0}" destId="{1EA97D0F-FADF-4648-B47B-1E7E5DAB8019}" srcOrd="1" destOrd="0" presId="urn:microsoft.com/office/officeart/2005/8/layout/radial6"/>
    <dgm:cxn modelId="{E577D291-9F44-4027-90BE-662BB4A065AD}" type="presParOf" srcId="{AEB58E24-1DBE-4A27-A702-91BE0E25D2C0}" destId="{4702129D-FCE9-41BD-A8DF-D8F31E3BD3E9}" srcOrd="2" destOrd="0" presId="urn:microsoft.com/office/officeart/2005/8/layout/radial6"/>
    <dgm:cxn modelId="{AA63E605-0C86-4D45-9D41-21609B804D55}" type="presParOf" srcId="{AEB58E24-1DBE-4A27-A702-91BE0E25D2C0}" destId="{11E75070-1CFF-431B-ABCD-9FA06CA44800}" srcOrd="3" destOrd="0" presId="urn:microsoft.com/office/officeart/2005/8/layout/radial6"/>
    <dgm:cxn modelId="{0D5985DA-D042-4EF3-A5C5-E7030655F448}" type="presParOf" srcId="{AEB58E24-1DBE-4A27-A702-91BE0E25D2C0}" destId="{C5F57591-51B8-4DC8-9F69-AC4849348760}" srcOrd="4" destOrd="0" presId="urn:microsoft.com/office/officeart/2005/8/layout/radial6"/>
    <dgm:cxn modelId="{570E003D-40E6-4E8B-8AA4-07D50C913F64}" type="presParOf" srcId="{AEB58E24-1DBE-4A27-A702-91BE0E25D2C0}" destId="{124A4B61-5A67-4D82-BB83-FF8BB8C9FDED}" srcOrd="5" destOrd="0" presId="urn:microsoft.com/office/officeart/2005/8/layout/radial6"/>
    <dgm:cxn modelId="{A618FDE2-116B-4200-8F20-55AEF2C747BA}" type="presParOf" srcId="{AEB58E24-1DBE-4A27-A702-91BE0E25D2C0}" destId="{9D90A77D-028B-40D6-B4B6-1B290CE96047}" srcOrd="6" destOrd="0" presId="urn:microsoft.com/office/officeart/2005/8/layout/radial6"/>
    <dgm:cxn modelId="{E0E6A495-CD1F-4F27-B9C6-A4A2E90DF1BA}" type="presParOf" srcId="{AEB58E24-1DBE-4A27-A702-91BE0E25D2C0}" destId="{38E354CA-BBEF-4ABE-86A9-0ECBC45629D6}" srcOrd="7" destOrd="0" presId="urn:microsoft.com/office/officeart/2005/8/layout/radial6"/>
    <dgm:cxn modelId="{2A2E2B69-9E9A-4832-B82A-64A5577027E5}" type="presParOf" srcId="{AEB58E24-1DBE-4A27-A702-91BE0E25D2C0}" destId="{F7CDB317-7B95-46F3-ADA7-883B29B2C2EE}" srcOrd="8" destOrd="0" presId="urn:microsoft.com/office/officeart/2005/8/layout/radial6"/>
    <dgm:cxn modelId="{65A5EB72-3040-417B-AFB5-EF99E7B6C720}" type="presParOf" srcId="{AEB58E24-1DBE-4A27-A702-91BE0E25D2C0}" destId="{1A633494-E118-49B9-9FB2-506ACA2D2CD5}" srcOrd="9" destOrd="0" presId="urn:microsoft.com/office/officeart/2005/8/layout/radial6"/>
    <dgm:cxn modelId="{77B573A2-2F14-4EF4-A672-639B8950B9EF}" type="presParOf" srcId="{AEB58E24-1DBE-4A27-A702-91BE0E25D2C0}" destId="{878B6A84-97EE-4EFB-A433-E5A74748C5EF}" srcOrd="10" destOrd="0" presId="urn:microsoft.com/office/officeart/2005/8/layout/radial6"/>
    <dgm:cxn modelId="{436A3334-08BB-4E47-A52A-623D46515C8D}" type="presParOf" srcId="{AEB58E24-1DBE-4A27-A702-91BE0E25D2C0}" destId="{6E5FC47A-61A3-47CB-869A-089216CF74E1}" srcOrd="11" destOrd="0" presId="urn:microsoft.com/office/officeart/2005/8/layout/radial6"/>
    <dgm:cxn modelId="{166446FE-2410-4350-AA3C-3A80584A23B1}" type="presParOf" srcId="{AEB58E24-1DBE-4A27-A702-91BE0E25D2C0}" destId="{4740D6D8-6AC4-441D-BBD9-A2BCE8117210}" srcOrd="12" destOrd="0" presId="urn:microsoft.com/office/officeart/2005/8/layout/radial6"/>
    <dgm:cxn modelId="{28DD0839-8F24-4A3D-853F-2DEB66CF36A1}" type="presParOf" srcId="{AEB58E24-1DBE-4A27-A702-91BE0E25D2C0}" destId="{66459D28-CB3E-4E8D-B10B-E341C67F9FC8}" srcOrd="13" destOrd="0" presId="urn:microsoft.com/office/officeart/2005/8/layout/radial6"/>
    <dgm:cxn modelId="{813A70F9-08E1-4FBB-95C9-9851CF2FB31D}" type="presParOf" srcId="{AEB58E24-1DBE-4A27-A702-91BE0E25D2C0}" destId="{1E578126-0019-4479-A874-4DE23B9F17F1}" srcOrd="14" destOrd="0" presId="urn:microsoft.com/office/officeart/2005/8/layout/radial6"/>
    <dgm:cxn modelId="{E048B3F6-E7CF-41C9-B073-85FBF613185A}" type="presParOf" srcId="{AEB58E24-1DBE-4A27-A702-91BE0E25D2C0}" destId="{86CA87F3-B149-438C-8E42-FBBC613DFE0E}" srcOrd="15" destOrd="0" presId="urn:microsoft.com/office/officeart/2005/8/layout/radial6"/>
    <dgm:cxn modelId="{A4E4D840-DE3C-4D6B-8C5C-4A379F928CF2}" type="presParOf" srcId="{AEB58E24-1DBE-4A27-A702-91BE0E25D2C0}" destId="{39F47034-BA09-43D6-B675-FB04D88FB3D2}" srcOrd="16" destOrd="0" presId="urn:microsoft.com/office/officeart/2005/8/layout/radial6"/>
    <dgm:cxn modelId="{4A85FBF0-788A-474C-8B55-0EF0D29F764B}" type="presParOf" srcId="{AEB58E24-1DBE-4A27-A702-91BE0E25D2C0}" destId="{7F36B4DC-A29A-44F3-AB10-DEA4EB385C38}" srcOrd="17" destOrd="0" presId="urn:microsoft.com/office/officeart/2005/8/layout/radial6"/>
    <dgm:cxn modelId="{84DDACB0-6949-45AE-98D7-4AE05035AC9B}" type="presParOf" srcId="{AEB58E24-1DBE-4A27-A702-91BE0E25D2C0}" destId="{147A5129-D3DD-4491-9B3E-88A9AEAF9784}" srcOrd="18" destOrd="0" presId="urn:microsoft.com/office/officeart/2005/8/layout/radial6"/>
    <dgm:cxn modelId="{765CD685-6C02-4284-85FA-1C8B6901E581}" type="presParOf" srcId="{AEB58E24-1DBE-4A27-A702-91BE0E25D2C0}" destId="{B8FADCDF-E43F-4D56-9634-DCD371EB9ECE}" srcOrd="19" destOrd="0" presId="urn:microsoft.com/office/officeart/2005/8/layout/radial6"/>
    <dgm:cxn modelId="{8FCFD588-D6D8-45DB-932E-237728812846}" type="presParOf" srcId="{AEB58E24-1DBE-4A27-A702-91BE0E25D2C0}" destId="{EB8DC8B6-C0D0-46EC-8EEA-0C2F9DB52959}" srcOrd="20" destOrd="0" presId="urn:microsoft.com/office/officeart/2005/8/layout/radial6"/>
    <dgm:cxn modelId="{982C7B4D-C233-4FB2-9F6B-D70476F8C630}" type="presParOf" srcId="{AEB58E24-1DBE-4A27-A702-91BE0E25D2C0}" destId="{D5B4959B-61A7-43E2-8E06-FE402D645148}" srcOrd="21" destOrd="0" presId="urn:microsoft.com/office/officeart/2005/8/layout/radial6"/>
    <dgm:cxn modelId="{6D4CBD48-91D1-46F5-B633-A49540DC7649}" type="presParOf" srcId="{AEB58E24-1DBE-4A27-A702-91BE0E25D2C0}" destId="{C36A5D61-77E8-4D03-B288-585789913241}" srcOrd="22" destOrd="0" presId="urn:microsoft.com/office/officeart/2005/8/layout/radial6"/>
    <dgm:cxn modelId="{FDF9B498-1724-4648-99C1-CC111823D5C5}" type="presParOf" srcId="{AEB58E24-1DBE-4A27-A702-91BE0E25D2C0}" destId="{3191AC71-636F-4B78-9424-7CDEA915D80F}" srcOrd="23" destOrd="0" presId="urn:microsoft.com/office/officeart/2005/8/layout/radial6"/>
    <dgm:cxn modelId="{6F87B82B-47E0-4558-8E0D-A0C3444997C8}" type="presParOf" srcId="{AEB58E24-1DBE-4A27-A702-91BE0E25D2C0}" destId="{B2BF00B3-7F54-49B0-9985-A7C497DF0A38}" srcOrd="24"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A063124-B0E8-4C86-B924-8C2784519496}"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ES"/>
        </a:p>
      </dgm:t>
    </dgm:pt>
    <dgm:pt modelId="{99C31067-E078-4466-8CC0-1C151F962DC9}">
      <dgm:prSet phldrT="[Texto]"/>
      <dgm:spPr>
        <a:solidFill>
          <a:srgbClr val="C00000"/>
        </a:solidFill>
      </dgm:spPr>
      <dgm:t>
        <a:bodyPr/>
        <a:lstStyle/>
        <a:p>
          <a:r>
            <a:rPr lang="es-ES_tradnl" dirty="0"/>
            <a:t>Motivos </a:t>
          </a:r>
          <a:r>
            <a:rPr lang="es-ES_tradnl" b="1" dirty="0"/>
            <a:t>habituales</a:t>
          </a:r>
          <a:endParaRPr lang="es-ES" b="1" dirty="0"/>
        </a:p>
      </dgm:t>
    </dgm:pt>
    <dgm:pt modelId="{E091A69B-B1E3-48A2-8465-1FF82A06D188}" type="parTrans" cxnId="{18039B10-6E52-433C-8FD0-DE60C3AD1E82}">
      <dgm:prSet/>
      <dgm:spPr/>
      <dgm:t>
        <a:bodyPr/>
        <a:lstStyle/>
        <a:p>
          <a:endParaRPr lang="es-ES"/>
        </a:p>
      </dgm:t>
    </dgm:pt>
    <dgm:pt modelId="{2138B8BE-D06D-4420-AF77-6B7D193A7CA7}" type="sibTrans" cxnId="{18039B10-6E52-433C-8FD0-DE60C3AD1E82}">
      <dgm:prSet/>
      <dgm:spPr/>
      <dgm:t>
        <a:bodyPr/>
        <a:lstStyle/>
        <a:p>
          <a:endParaRPr lang="es-ES"/>
        </a:p>
      </dgm:t>
    </dgm:pt>
    <dgm:pt modelId="{14019158-7D40-42D0-BDE1-2383E4D22DE5}">
      <dgm:prSet phldrT="[Texto]"/>
      <dgm:spPr>
        <a:solidFill>
          <a:schemeClr val="accent1"/>
        </a:solidFill>
      </dgm:spPr>
      <dgm:t>
        <a:bodyPr/>
        <a:lstStyle/>
        <a:p>
          <a:r>
            <a:rPr lang="es-ES_tradnl" b="1" dirty="0"/>
            <a:t>1. Estar en el paro</a:t>
          </a:r>
          <a:endParaRPr lang="es-ES" b="1" dirty="0"/>
        </a:p>
      </dgm:t>
    </dgm:pt>
    <dgm:pt modelId="{927B4098-042D-43ED-8DFE-46E4F49BD68C}" type="parTrans" cxnId="{42910B1F-A037-4C19-A687-4C0496BD2B87}">
      <dgm:prSet/>
      <dgm:spPr/>
      <dgm:t>
        <a:bodyPr/>
        <a:lstStyle/>
        <a:p>
          <a:endParaRPr lang="es-ES"/>
        </a:p>
      </dgm:t>
    </dgm:pt>
    <dgm:pt modelId="{0CC6E3E3-544E-45CE-9457-7DD6125BAEB0}" type="sibTrans" cxnId="{42910B1F-A037-4C19-A687-4C0496BD2B87}">
      <dgm:prSet/>
      <dgm:spPr/>
      <dgm:t>
        <a:bodyPr/>
        <a:lstStyle/>
        <a:p>
          <a:endParaRPr lang="es-ES"/>
        </a:p>
      </dgm:t>
    </dgm:pt>
    <dgm:pt modelId="{2AB830A5-F72F-4C5B-8781-88E2E8637CBF}">
      <dgm:prSet phldrT="[Texto]"/>
      <dgm:spPr/>
      <dgm:t>
        <a:bodyPr/>
        <a:lstStyle/>
        <a:p>
          <a:r>
            <a:rPr lang="es-ES_tradnl" b="1" dirty="0"/>
            <a:t>2. Odiar jefe /empresa</a:t>
          </a:r>
          <a:endParaRPr lang="es-ES" b="1" dirty="0"/>
        </a:p>
      </dgm:t>
    </dgm:pt>
    <dgm:pt modelId="{74C6897B-4665-4E10-B953-20112ECEA504}" type="parTrans" cxnId="{EBAC616D-4787-49C9-954E-61823D3D003E}">
      <dgm:prSet/>
      <dgm:spPr/>
      <dgm:t>
        <a:bodyPr/>
        <a:lstStyle/>
        <a:p>
          <a:endParaRPr lang="es-ES"/>
        </a:p>
      </dgm:t>
    </dgm:pt>
    <dgm:pt modelId="{5CB2C71F-2A84-47A2-934F-3CA3BE6F072F}" type="sibTrans" cxnId="{EBAC616D-4787-49C9-954E-61823D3D003E}">
      <dgm:prSet/>
      <dgm:spPr/>
      <dgm:t>
        <a:bodyPr/>
        <a:lstStyle/>
        <a:p>
          <a:endParaRPr lang="es-ES"/>
        </a:p>
      </dgm:t>
    </dgm:pt>
    <dgm:pt modelId="{F0F093A0-FE6F-4480-BD92-E577B9C5D5CB}">
      <dgm:prSet phldrT="[Texto]"/>
      <dgm:spPr/>
      <dgm:t>
        <a:bodyPr/>
        <a:lstStyle/>
        <a:p>
          <a:r>
            <a:rPr lang="es-ES_tradnl" b="1" dirty="0"/>
            <a:t>3. No depender de ningún jefe</a:t>
          </a:r>
          <a:endParaRPr lang="es-ES" b="1" dirty="0"/>
        </a:p>
      </dgm:t>
    </dgm:pt>
    <dgm:pt modelId="{F3B8EE25-E0AB-4C0D-B9C1-93C6D0A2C432}" type="parTrans" cxnId="{D54F243A-DB14-40E4-A914-B66541FDF1A8}">
      <dgm:prSet/>
      <dgm:spPr/>
      <dgm:t>
        <a:bodyPr/>
        <a:lstStyle/>
        <a:p>
          <a:endParaRPr lang="es-ES"/>
        </a:p>
      </dgm:t>
    </dgm:pt>
    <dgm:pt modelId="{7671F83B-C7C0-46ED-8A0C-D9B703688F87}" type="sibTrans" cxnId="{D54F243A-DB14-40E4-A914-B66541FDF1A8}">
      <dgm:prSet/>
      <dgm:spPr/>
      <dgm:t>
        <a:bodyPr/>
        <a:lstStyle/>
        <a:p>
          <a:endParaRPr lang="es-ES"/>
        </a:p>
      </dgm:t>
    </dgm:pt>
    <dgm:pt modelId="{0B5A18E8-A202-4E3A-9D66-56B8154C1359}">
      <dgm:prSet phldrT="[Texto]"/>
      <dgm:spPr/>
      <dgm:t>
        <a:bodyPr/>
        <a:lstStyle/>
        <a:p>
          <a:r>
            <a:rPr lang="es-ES_tradnl" b="1" dirty="0"/>
            <a:t>4. Libertad de horario /vacaciones</a:t>
          </a:r>
          <a:endParaRPr lang="es-ES" b="1" dirty="0"/>
        </a:p>
      </dgm:t>
    </dgm:pt>
    <dgm:pt modelId="{1D691498-931E-426C-B17D-B642951FCA81}" type="parTrans" cxnId="{49F5300E-BE23-46E0-BE14-A003DAD6D778}">
      <dgm:prSet/>
      <dgm:spPr/>
      <dgm:t>
        <a:bodyPr/>
        <a:lstStyle/>
        <a:p>
          <a:endParaRPr lang="es-ES"/>
        </a:p>
      </dgm:t>
    </dgm:pt>
    <dgm:pt modelId="{CEB381BF-BB7A-48E8-9133-2F653CE843DA}" type="sibTrans" cxnId="{49F5300E-BE23-46E0-BE14-A003DAD6D778}">
      <dgm:prSet/>
      <dgm:spPr/>
      <dgm:t>
        <a:bodyPr/>
        <a:lstStyle/>
        <a:p>
          <a:endParaRPr lang="es-ES"/>
        </a:p>
      </dgm:t>
    </dgm:pt>
    <dgm:pt modelId="{DDE5FDD1-A305-45DB-82A2-004CD8EADB71}">
      <dgm:prSet phldrT="[Texto]"/>
      <dgm:spPr/>
      <dgm:t>
        <a:bodyPr/>
        <a:lstStyle/>
        <a:p>
          <a:r>
            <a:rPr lang="es-ES_tradnl" b="1" dirty="0"/>
            <a:t>10. Dedicarse a un tema que gusta</a:t>
          </a:r>
          <a:endParaRPr lang="es-ES" b="1" dirty="0"/>
        </a:p>
      </dgm:t>
    </dgm:pt>
    <dgm:pt modelId="{EB326560-03A1-42F7-AF7A-DA25DCB8B84B}" type="parTrans" cxnId="{498638D5-A2D0-4FE0-B291-0E4FD09E3535}">
      <dgm:prSet/>
      <dgm:spPr/>
      <dgm:t>
        <a:bodyPr/>
        <a:lstStyle/>
        <a:p>
          <a:endParaRPr lang="es-ES"/>
        </a:p>
      </dgm:t>
    </dgm:pt>
    <dgm:pt modelId="{6256ACD3-A748-4CA7-862B-D82C88642C8C}" type="sibTrans" cxnId="{498638D5-A2D0-4FE0-B291-0E4FD09E3535}">
      <dgm:prSet/>
      <dgm:spPr/>
      <dgm:t>
        <a:bodyPr/>
        <a:lstStyle/>
        <a:p>
          <a:endParaRPr lang="es-ES"/>
        </a:p>
      </dgm:t>
    </dgm:pt>
    <dgm:pt modelId="{B73BDAA0-4C0E-48FC-A832-A633A562CBC6}">
      <dgm:prSet phldrT="[Texto]"/>
      <dgm:spPr/>
      <dgm:t>
        <a:bodyPr/>
        <a:lstStyle/>
        <a:p>
          <a:r>
            <a:rPr lang="es-ES_tradnl" b="1" dirty="0"/>
            <a:t>5. Ganar más dinero</a:t>
          </a:r>
          <a:endParaRPr lang="es-ES" b="1" dirty="0"/>
        </a:p>
      </dgm:t>
    </dgm:pt>
    <dgm:pt modelId="{A2AB9F73-0D8C-4696-8F57-292F18AF327D}" type="parTrans" cxnId="{030BD1DF-E797-475F-A793-5292328B0120}">
      <dgm:prSet/>
      <dgm:spPr/>
      <dgm:t>
        <a:bodyPr/>
        <a:lstStyle/>
        <a:p>
          <a:endParaRPr lang="es-ES"/>
        </a:p>
      </dgm:t>
    </dgm:pt>
    <dgm:pt modelId="{AACCA4B5-23C7-44F7-AA5F-96859C30CCCD}" type="sibTrans" cxnId="{030BD1DF-E797-475F-A793-5292328B0120}">
      <dgm:prSet/>
      <dgm:spPr/>
      <dgm:t>
        <a:bodyPr/>
        <a:lstStyle/>
        <a:p>
          <a:endParaRPr lang="es-ES"/>
        </a:p>
      </dgm:t>
    </dgm:pt>
    <dgm:pt modelId="{53FFD29C-E577-4642-A329-6B5334259965}">
      <dgm:prSet phldrT="[Texto]"/>
      <dgm:spPr/>
      <dgm:t>
        <a:bodyPr/>
        <a:lstStyle/>
        <a:p>
          <a:r>
            <a:rPr lang="es-ES_tradnl" b="1" dirty="0"/>
            <a:t>6. Recuperar patrimonio perdido</a:t>
          </a:r>
          <a:endParaRPr lang="es-ES" b="1" dirty="0"/>
        </a:p>
      </dgm:t>
    </dgm:pt>
    <dgm:pt modelId="{E247878D-36D8-4589-8113-92A1C17126BB}" type="parTrans" cxnId="{FC438F07-A49A-44C9-9483-023AA55FA593}">
      <dgm:prSet/>
      <dgm:spPr/>
      <dgm:t>
        <a:bodyPr/>
        <a:lstStyle/>
        <a:p>
          <a:endParaRPr lang="es-ES"/>
        </a:p>
      </dgm:t>
    </dgm:pt>
    <dgm:pt modelId="{7235E5FB-FEA0-42AC-8F6D-1C8298877E9B}" type="sibTrans" cxnId="{FC438F07-A49A-44C9-9483-023AA55FA593}">
      <dgm:prSet/>
      <dgm:spPr/>
      <dgm:t>
        <a:bodyPr/>
        <a:lstStyle/>
        <a:p>
          <a:endParaRPr lang="es-ES"/>
        </a:p>
      </dgm:t>
    </dgm:pt>
    <dgm:pt modelId="{B8AB3FE1-B17F-413F-9C53-71F5FA23D605}">
      <dgm:prSet phldrT="[Texto]"/>
      <dgm:spPr/>
      <dgm:t>
        <a:bodyPr/>
        <a:lstStyle/>
        <a:p>
          <a:r>
            <a:rPr lang="es-ES_tradnl" b="1" dirty="0"/>
            <a:t>8. Hacerse rico</a:t>
          </a:r>
          <a:endParaRPr lang="es-ES" b="1" dirty="0"/>
        </a:p>
      </dgm:t>
    </dgm:pt>
    <dgm:pt modelId="{AA1B159C-749C-47D8-8E18-3B06E468D22C}" type="parTrans" cxnId="{C94AB793-871D-4C96-828F-710673986A23}">
      <dgm:prSet/>
      <dgm:spPr/>
      <dgm:t>
        <a:bodyPr/>
        <a:lstStyle/>
        <a:p>
          <a:endParaRPr lang="es-ES"/>
        </a:p>
      </dgm:t>
    </dgm:pt>
    <dgm:pt modelId="{96E6590D-2B4C-4808-98CB-941F2B869FDE}" type="sibTrans" cxnId="{C94AB793-871D-4C96-828F-710673986A23}">
      <dgm:prSet/>
      <dgm:spPr/>
      <dgm:t>
        <a:bodyPr/>
        <a:lstStyle/>
        <a:p>
          <a:endParaRPr lang="es-ES"/>
        </a:p>
      </dgm:t>
    </dgm:pt>
    <dgm:pt modelId="{0927D09B-4A70-4EC2-80FD-58E74A35B029}">
      <dgm:prSet phldrT="[Texto]"/>
      <dgm:spPr/>
      <dgm:t>
        <a:bodyPr/>
        <a:lstStyle/>
        <a:p>
          <a:r>
            <a:rPr lang="es-ES_tradnl" b="1" dirty="0"/>
            <a:t>9. Contribuir desarrollo región</a:t>
          </a:r>
          <a:endParaRPr lang="es-ES" b="1" dirty="0"/>
        </a:p>
      </dgm:t>
    </dgm:pt>
    <dgm:pt modelId="{7414BA19-5473-40AD-BBFF-A1C8B3DCC166}" type="parTrans" cxnId="{58054D47-F813-433A-8EDB-01572D5F5E50}">
      <dgm:prSet/>
      <dgm:spPr/>
      <dgm:t>
        <a:bodyPr/>
        <a:lstStyle/>
        <a:p>
          <a:endParaRPr lang="es-ES"/>
        </a:p>
      </dgm:t>
    </dgm:pt>
    <dgm:pt modelId="{8E4EFB37-FC3B-4155-8FB6-8C0EF81CFE13}" type="sibTrans" cxnId="{58054D47-F813-433A-8EDB-01572D5F5E50}">
      <dgm:prSet/>
      <dgm:spPr/>
      <dgm:t>
        <a:bodyPr/>
        <a:lstStyle/>
        <a:p>
          <a:endParaRPr lang="es-ES"/>
        </a:p>
      </dgm:t>
    </dgm:pt>
    <dgm:pt modelId="{CBC7D9B9-ABFF-4CB5-9251-2D5BAE422E8A}">
      <dgm:prSet phldrT="[Texto]"/>
      <dgm:spPr/>
      <dgm:t>
        <a:bodyPr/>
        <a:lstStyle/>
        <a:p>
          <a:r>
            <a:rPr lang="es-ES_tradnl" b="1" dirty="0"/>
            <a:t>7.Demostrar algo a los demás o a uno mismo</a:t>
          </a:r>
          <a:endParaRPr lang="es-ES" b="1" dirty="0"/>
        </a:p>
      </dgm:t>
    </dgm:pt>
    <dgm:pt modelId="{7E10A8D5-F282-4F93-A975-C43CC736AC22}" type="parTrans" cxnId="{79B26F0F-C77A-4712-81C9-23AB12579B22}">
      <dgm:prSet/>
      <dgm:spPr/>
      <dgm:t>
        <a:bodyPr/>
        <a:lstStyle/>
        <a:p>
          <a:endParaRPr lang="es-ES"/>
        </a:p>
      </dgm:t>
    </dgm:pt>
    <dgm:pt modelId="{F44BEF1D-168D-407A-A45B-261ADC0B5AF8}" type="sibTrans" cxnId="{79B26F0F-C77A-4712-81C9-23AB12579B22}">
      <dgm:prSet/>
      <dgm:spPr/>
      <dgm:t>
        <a:bodyPr/>
        <a:lstStyle/>
        <a:p>
          <a:endParaRPr lang="es-ES"/>
        </a:p>
      </dgm:t>
    </dgm:pt>
    <dgm:pt modelId="{9C7A7D43-A152-40E0-B828-A8D7F34EF758}" type="pres">
      <dgm:prSet presAssocID="{7A063124-B0E8-4C86-B924-8C2784519496}" presName="Name0" presStyleCnt="0">
        <dgm:presLayoutVars>
          <dgm:chMax val="1"/>
          <dgm:dir/>
          <dgm:animLvl val="ctr"/>
          <dgm:resizeHandles val="exact"/>
        </dgm:presLayoutVars>
      </dgm:prSet>
      <dgm:spPr/>
    </dgm:pt>
    <dgm:pt modelId="{6BDFE466-FD38-4A19-BF83-A02D9D3088DA}" type="pres">
      <dgm:prSet presAssocID="{99C31067-E078-4466-8CC0-1C151F962DC9}" presName="centerShape" presStyleLbl="node0" presStyleIdx="0" presStyleCnt="1" custScaleX="168157" custScaleY="157993" custLinFactNeighborX="3104" custLinFactNeighborY="-5249"/>
      <dgm:spPr/>
    </dgm:pt>
    <dgm:pt modelId="{FD5D2952-0298-474E-8E15-AB9CABA13954}" type="pres">
      <dgm:prSet presAssocID="{14019158-7D40-42D0-BDE1-2383E4D22DE5}" presName="node" presStyleLbl="node1" presStyleIdx="0" presStyleCnt="10" custScaleX="218595" custScaleY="128694" custRadScaleRad="103173">
        <dgm:presLayoutVars>
          <dgm:bulletEnabled val="1"/>
        </dgm:presLayoutVars>
      </dgm:prSet>
      <dgm:spPr/>
    </dgm:pt>
    <dgm:pt modelId="{E1B60251-F4F0-427F-8228-A75FB4461FDC}" type="pres">
      <dgm:prSet presAssocID="{14019158-7D40-42D0-BDE1-2383E4D22DE5}" presName="dummy" presStyleCnt="0"/>
      <dgm:spPr/>
    </dgm:pt>
    <dgm:pt modelId="{5E5AFB69-2835-42E4-B281-C4061BFF6AAB}" type="pres">
      <dgm:prSet presAssocID="{0CC6E3E3-544E-45CE-9457-7DD6125BAEB0}" presName="sibTrans" presStyleLbl="sibTrans2D1" presStyleIdx="0" presStyleCnt="10"/>
      <dgm:spPr/>
    </dgm:pt>
    <dgm:pt modelId="{CEE8792D-0F8E-459D-93EB-C61AEE6E7247}" type="pres">
      <dgm:prSet presAssocID="{2AB830A5-F72F-4C5B-8781-88E2E8637CBF}" presName="node" presStyleLbl="node1" presStyleIdx="1" presStyleCnt="10" custScaleX="218595" custScaleY="128694" custRadScaleRad="112181" custRadScaleInc="59804">
        <dgm:presLayoutVars>
          <dgm:bulletEnabled val="1"/>
        </dgm:presLayoutVars>
      </dgm:prSet>
      <dgm:spPr/>
    </dgm:pt>
    <dgm:pt modelId="{16B26FD3-689C-4229-B23B-C255100E702F}" type="pres">
      <dgm:prSet presAssocID="{2AB830A5-F72F-4C5B-8781-88E2E8637CBF}" presName="dummy" presStyleCnt="0"/>
      <dgm:spPr/>
    </dgm:pt>
    <dgm:pt modelId="{15F45BF8-69F6-4A02-B8E1-7F592D0343DB}" type="pres">
      <dgm:prSet presAssocID="{5CB2C71F-2A84-47A2-934F-3CA3BE6F072F}" presName="sibTrans" presStyleLbl="sibTrans2D1" presStyleIdx="1" presStyleCnt="10"/>
      <dgm:spPr/>
    </dgm:pt>
    <dgm:pt modelId="{12F0BD44-EBAA-4BBA-9BE9-4FEE9F25D7D6}" type="pres">
      <dgm:prSet presAssocID="{F0F093A0-FE6F-4480-BD92-E577B9C5D5CB}" presName="node" presStyleLbl="node1" presStyleIdx="2" presStyleCnt="10" custScaleX="218595" custScaleY="128694">
        <dgm:presLayoutVars>
          <dgm:bulletEnabled val="1"/>
        </dgm:presLayoutVars>
      </dgm:prSet>
      <dgm:spPr/>
    </dgm:pt>
    <dgm:pt modelId="{4D6B7EB7-E5BF-4D6B-8500-6E75331E10B1}" type="pres">
      <dgm:prSet presAssocID="{F0F093A0-FE6F-4480-BD92-E577B9C5D5CB}" presName="dummy" presStyleCnt="0"/>
      <dgm:spPr/>
    </dgm:pt>
    <dgm:pt modelId="{76C106E9-33B2-42BC-B8B1-1FDFCFB2DC7E}" type="pres">
      <dgm:prSet presAssocID="{7671F83B-C7C0-46ED-8A0C-D9B703688F87}" presName="sibTrans" presStyleLbl="sibTrans2D1" presStyleIdx="2" presStyleCnt="10"/>
      <dgm:spPr/>
    </dgm:pt>
    <dgm:pt modelId="{69327B19-3D86-41C4-8981-DC36FD68C4AA}" type="pres">
      <dgm:prSet presAssocID="{0B5A18E8-A202-4E3A-9D66-56B8154C1359}" presName="node" presStyleLbl="node1" presStyleIdx="3" presStyleCnt="10" custScaleX="218595" custScaleY="128694" custRadScaleRad="100827" custRadScaleInc="-35160">
        <dgm:presLayoutVars>
          <dgm:bulletEnabled val="1"/>
        </dgm:presLayoutVars>
      </dgm:prSet>
      <dgm:spPr/>
    </dgm:pt>
    <dgm:pt modelId="{DE29EA53-64EF-4469-900B-9236795FB564}" type="pres">
      <dgm:prSet presAssocID="{0B5A18E8-A202-4E3A-9D66-56B8154C1359}" presName="dummy" presStyleCnt="0"/>
      <dgm:spPr/>
    </dgm:pt>
    <dgm:pt modelId="{8D35A721-0DA2-4BD0-A153-E8F1BCE92552}" type="pres">
      <dgm:prSet presAssocID="{CEB381BF-BB7A-48E8-9133-2F653CE843DA}" presName="sibTrans" presStyleLbl="sibTrans2D1" presStyleIdx="3" presStyleCnt="10"/>
      <dgm:spPr/>
    </dgm:pt>
    <dgm:pt modelId="{8BAC32B3-F85B-437A-83B2-CB9A23C2468E}" type="pres">
      <dgm:prSet presAssocID="{B73BDAA0-4C0E-48FC-A832-A633A562CBC6}" presName="node" presStyleLbl="node1" presStyleIdx="4" presStyleCnt="10" custScaleX="218595" custScaleY="128694" custRadScaleRad="104198" custRadScaleInc="-67587">
        <dgm:presLayoutVars>
          <dgm:bulletEnabled val="1"/>
        </dgm:presLayoutVars>
      </dgm:prSet>
      <dgm:spPr/>
    </dgm:pt>
    <dgm:pt modelId="{BB4C391E-89EB-44DA-AD28-40C0C49CF387}" type="pres">
      <dgm:prSet presAssocID="{B73BDAA0-4C0E-48FC-A832-A633A562CBC6}" presName="dummy" presStyleCnt="0"/>
      <dgm:spPr/>
    </dgm:pt>
    <dgm:pt modelId="{982FA599-4EAB-44BF-8AC4-3EFA72139BB8}" type="pres">
      <dgm:prSet presAssocID="{AACCA4B5-23C7-44F7-AA5F-96859C30CCCD}" presName="sibTrans" presStyleLbl="sibTrans2D1" presStyleIdx="4" presStyleCnt="10"/>
      <dgm:spPr/>
    </dgm:pt>
    <dgm:pt modelId="{729A6BFA-82B3-4D42-92C0-E30342869BF4}" type="pres">
      <dgm:prSet presAssocID="{53FFD29C-E577-4642-A329-6B5334259965}" presName="node" presStyleLbl="node1" presStyleIdx="5" presStyleCnt="10" custScaleX="218595" custScaleY="128694">
        <dgm:presLayoutVars>
          <dgm:bulletEnabled val="1"/>
        </dgm:presLayoutVars>
      </dgm:prSet>
      <dgm:spPr/>
    </dgm:pt>
    <dgm:pt modelId="{0AF746F6-D389-479B-BE95-121CC1741102}" type="pres">
      <dgm:prSet presAssocID="{53FFD29C-E577-4642-A329-6B5334259965}" presName="dummy" presStyleCnt="0"/>
      <dgm:spPr/>
    </dgm:pt>
    <dgm:pt modelId="{34A9BDC5-A76A-454A-9037-B1485CF2C93D}" type="pres">
      <dgm:prSet presAssocID="{7235E5FB-FEA0-42AC-8F6D-1C8298877E9B}" presName="sibTrans" presStyleLbl="sibTrans2D1" presStyleIdx="5" presStyleCnt="10"/>
      <dgm:spPr/>
    </dgm:pt>
    <dgm:pt modelId="{D7C3CE28-BBC5-4E5F-9460-C00D2827138C}" type="pres">
      <dgm:prSet presAssocID="{CBC7D9B9-ABFF-4CB5-9251-2D5BAE422E8A}" presName="node" presStyleLbl="node1" presStyleIdx="6" presStyleCnt="10" custScaleX="218595" custScaleY="128694" custRadScaleRad="97430" custRadScaleInc="63156">
        <dgm:presLayoutVars>
          <dgm:bulletEnabled val="1"/>
        </dgm:presLayoutVars>
      </dgm:prSet>
      <dgm:spPr/>
    </dgm:pt>
    <dgm:pt modelId="{1B817A8E-A940-4DF5-BC33-443225223299}" type="pres">
      <dgm:prSet presAssocID="{CBC7D9B9-ABFF-4CB5-9251-2D5BAE422E8A}" presName="dummy" presStyleCnt="0"/>
      <dgm:spPr/>
    </dgm:pt>
    <dgm:pt modelId="{3B1082E9-9334-4851-9CA1-38271B5BC3D1}" type="pres">
      <dgm:prSet presAssocID="{F44BEF1D-168D-407A-A45B-261ADC0B5AF8}" presName="sibTrans" presStyleLbl="sibTrans2D1" presStyleIdx="6" presStyleCnt="10"/>
      <dgm:spPr/>
    </dgm:pt>
    <dgm:pt modelId="{956114C2-3DBA-42BF-8EF8-553861AF2523}" type="pres">
      <dgm:prSet presAssocID="{B8AB3FE1-B17F-413F-9C53-71F5FA23D605}" presName="node" presStyleLbl="node1" presStyleIdx="7" presStyleCnt="10" custScaleX="218595" custScaleY="128694" custRadScaleRad="98796" custRadScaleInc="53733">
        <dgm:presLayoutVars>
          <dgm:bulletEnabled val="1"/>
        </dgm:presLayoutVars>
      </dgm:prSet>
      <dgm:spPr/>
    </dgm:pt>
    <dgm:pt modelId="{BD64E902-BCD6-45B1-A422-50CD944A57A2}" type="pres">
      <dgm:prSet presAssocID="{B8AB3FE1-B17F-413F-9C53-71F5FA23D605}" presName="dummy" presStyleCnt="0"/>
      <dgm:spPr/>
    </dgm:pt>
    <dgm:pt modelId="{4FBCC1E7-4CD6-48D6-8506-41A7F3BD6622}" type="pres">
      <dgm:prSet presAssocID="{96E6590D-2B4C-4808-98CB-941F2B869FDE}" presName="sibTrans" presStyleLbl="sibTrans2D1" presStyleIdx="7" presStyleCnt="10"/>
      <dgm:spPr/>
    </dgm:pt>
    <dgm:pt modelId="{F59C4129-A243-4BC9-A06F-7A2CF6A8BB28}" type="pres">
      <dgm:prSet presAssocID="{0927D09B-4A70-4EC2-80FD-58E74A35B029}" presName="node" presStyleLbl="node1" presStyleIdx="8" presStyleCnt="10" custScaleX="218595" custScaleY="128694">
        <dgm:presLayoutVars>
          <dgm:bulletEnabled val="1"/>
        </dgm:presLayoutVars>
      </dgm:prSet>
      <dgm:spPr/>
    </dgm:pt>
    <dgm:pt modelId="{5F342151-1536-466C-89B7-9D6E4B77ACF8}" type="pres">
      <dgm:prSet presAssocID="{0927D09B-4A70-4EC2-80FD-58E74A35B029}" presName="dummy" presStyleCnt="0"/>
      <dgm:spPr/>
    </dgm:pt>
    <dgm:pt modelId="{AAF60390-3C10-4CDE-BB84-760C821DA0DB}" type="pres">
      <dgm:prSet presAssocID="{8E4EFB37-FC3B-4155-8FB6-8C0EF81CFE13}" presName="sibTrans" presStyleLbl="sibTrans2D1" presStyleIdx="8" presStyleCnt="10"/>
      <dgm:spPr/>
    </dgm:pt>
    <dgm:pt modelId="{16415A0A-4EC8-4B30-A09F-3D930F1AA059}" type="pres">
      <dgm:prSet presAssocID="{DDE5FDD1-A305-45DB-82A2-004CD8EADB71}" presName="node" presStyleLbl="node1" presStyleIdx="9" presStyleCnt="10" custScaleX="218595" custScaleY="128694" custRadScaleRad="105429" custRadScaleInc="-55209">
        <dgm:presLayoutVars>
          <dgm:bulletEnabled val="1"/>
        </dgm:presLayoutVars>
      </dgm:prSet>
      <dgm:spPr/>
    </dgm:pt>
    <dgm:pt modelId="{2A438832-37C3-44C9-B742-9C3A3C5515D8}" type="pres">
      <dgm:prSet presAssocID="{DDE5FDD1-A305-45DB-82A2-004CD8EADB71}" presName="dummy" presStyleCnt="0"/>
      <dgm:spPr/>
    </dgm:pt>
    <dgm:pt modelId="{4277D67B-ECE9-4E15-B761-3A144715C7EB}" type="pres">
      <dgm:prSet presAssocID="{6256ACD3-A748-4CA7-862B-D82C88642C8C}" presName="sibTrans" presStyleLbl="sibTrans2D1" presStyleIdx="9" presStyleCnt="10"/>
      <dgm:spPr/>
    </dgm:pt>
  </dgm:ptLst>
  <dgm:cxnLst>
    <dgm:cxn modelId="{FC438F07-A49A-44C9-9483-023AA55FA593}" srcId="{99C31067-E078-4466-8CC0-1C151F962DC9}" destId="{53FFD29C-E577-4642-A329-6B5334259965}" srcOrd="5" destOrd="0" parTransId="{E247878D-36D8-4589-8113-92A1C17126BB}" sibTransId="{7235E5FB-FEA0-42AC-8F6D-1C8298877E9B}"/>
    <dgm:cxn modelId="{49F5300E-BE23-46E0-BE14-A003DAD6D778}" srcId="{99C31067-E078-4466-8CC0-1C151F962DC9}" destId="{0B5A18E8-A202-4E3A-9D66-56B8154C1359}" srcOrd="3" destOrd="0" parTransId="{1D691498-931E-426C-B17D-B642951FCA81}" sibTransId="{CEB381BF-BB7A-48E8-9133-2F653CE843DA}"/>
    <dgm:cxn modelId="{79B26F0F-C77A-4712-81C9-23AB12579B22}" srcId="{99C31067-E078-4466-8CC0-1C151F962DC9}" destId="{CBC7D9B9-ABFF-4CB5-9251-2D5BAE422E8A}" srcOrd="6" destOrd="0" parTransId="{7E10A8D5-F282-4F93-A975-C43CC736AC22}" sibTransId="{F44BEF1D-168D-407A-A45B-261ADC0B5AF8}"/>
    <dgm:cxn modelId="{18039B10-6E52-433C-8FD0-DE60C3AD1E82}" srcId="{7A063124-B0E8-4C86-B924-8C2784519496}" destId="{99C31067-E078-4466-8CC0-1C151F962DC9}" srcOrd="0" destOrd="0" parTransId="{E091A69B-B1E3-48A2-8465-1FF82A06D188}" sibTransId="{2138B8BE-D06D-4420-AF77-6B7D193A7CA7}"/>
    <dgm:cxn modelId="{8CBCBA15-A106-445E-9148-00DA97BE89A6}" type="presOf" srcId="{CBC7D9B9-ABFF-4CB5-9251-2D5BAE422E8A}" destId="{D7C3CE28-BBC5-4E5F-9460-C00D2827138C}" srcOrd="0" destOrd="0" presId="urn:microsoft.com/office/officeart/2005/8/layout/radial6"/>
    <dgm:cxn modelId="{7662F116-E62C-4E2B-9C35-A01AE1BDA2C0}" type="presOf" srcId="{96E6590D-2B4C-4808-98CB-941F2B869FDE}" destId="{4FBCC1E7-4CD6-48D6-8506-41A7F3BD6622}" srcOrd="0" destOrd="0" presId="urn:microsoft.com/office/officeart/2005/8/layout/radial6"/>
    <dgm:cxn modelId="{42910B1F-A037-4C19-A687-4C0496BD2B87}" srcId="{99C31067-E078-4466-8CC0-1C151F962DC9}" destId="{14019158-7D40-42D0-BDE1-2383E4D22DE5}" srcOrd="0" destOrd="0" parTransId="{927B4098-042D-43ED-8DFE-46E4F49BD68C}" sibTransId="{0CC6E3E3-544E-45CE-9457-7DD6125BAEB0}"/>
    <dgm:cxn modelId="{7B8FF72B-0B07-4E11-8A77-D038AC47F673}" type="presOf" srcId="{14019158-7D40-42D0-BDE1-2383E4D22DE5}" destId="{FD5D2952-0298-474E-8E15-AB9CABA13954}" srcOrd="0" destOrd="0" presId="urn:microsoft.com/office/officeart/2005/8/layout/radial6"/>
    <dgm:cxn modelId="{CFD92934-F996-44FE-B5AF-71BA5C861629}" type="presOf" srcId="{F44BEF1D-168D-407A-A45B-261ADC0B5AF8}" destId="{3B1082E9-9334-4851-9CA1-38271B5BC3D1}" srcOrd="0" destOrd="0" presId="urn:microsoft.com/office/officeart/2005/8/layout/radial6"/>
    <dgm:cxn modelId="{1D68B834-62B3-47A2-8F5A-95743C402154}" type="presOf" srcId="{F0F093A0-FE6F-4480-BD92-E577B9C5D5CB}" destId="{12F0BD44-EBAA-4BBA-9BE9-4FEE9F25D7D6}" srcOrd="0" destOrd="0" presId="urn:microsoft.com/office/officeart/2005/8/layout/radial6"/>
    <dgm:cxn modelId="{D54F243A-DB14-40E4-A914-B66541FDF1A8}" srcId="{99C31067-E078-4466-8CC0-1C151F962DC9}" destId="{F0F093A0-FE6F-4480-BD92-E577B9C5D5CB}" srcOrd="2" destOrd="0" parTransId="{F3B8EE25-E0AB-4C0D-B9C1-93C6D0A2C432}" sibTransId="{7671F83B-C7C0-46ED-8A0C-D9B703688F87}"/>
    <dgm:cxn modelId="{4944A546-853A-4203-B15F-61B4A505AC9A}" type="presOf" srcId="{53FFD29C-E577-4642-A329-6B5334259965}" destId="{729A6BFA-82B3-4D42-92C0-E30342869BF4}" srcOrd="0" destOrd="0" presId="urn:microsoft.com/office/officeart/2005/8/layout/radial6"/>
    <dgm:cxn modelId="{58054D47-F813-433A-8EDB-01572D5F5E50}" srcId="{99C31067-E078-4466-8CC0-1C151F962DC9}" destId="{0927D09B-4A70-4EC2-80FD-58E74A35B029}" srcOrd="8" destOrd="0" parTransId="{7414BA19-5473-40AD-BBFF-A1C8B3DCC166}" sibTransId="{8E4EFB37-FC3B-4155-8FB6-8C0EF81CFE13}"/>
    <dgm:cxn modelId="{D2B30C68-B08F-43DA-AE92-E685C02859CF}" type="presOf" srcId="{B73BDAA0-4C0E-48FC-A832-A633A562CBC6}" destId="{8BAC32B3-F85B-437A-83B2-CB9A23C2468E}" srcOrd="0" destOrd="0" presId="urn:microsoft.com/office/officeart/2005/8/layout/radial6"/>
    <dgm:cxn modelId="{EBAC616D-4787-49C9-954E-61823D3D003E}" srcId="{99C31067-E078-4466-8CC0-1C151F962DC9}" destId="{2AB830A5-F72F-4C5B-8781-88E2E8637CBF}" srcOrd="1" destOrd="0" parTransId="{74C6897B-4665-4E10-B953-20112ECEA504}" sibTransId="{5CB2C71F-2A84-47A2-934F-3CA3BE6F072F}"/>
    <dgm:cxn modelId="{9C43436E-A6DD-467D-9E3B-ADD5AEFE2C42}" type="presOf" srcId="{0927D09B-4A70-4EC2-80FD-58E74A35B029}" destId="{F59C4129-A243-4BC9-A06F-7A2CF6A8BB28}" srcOrd="0" destOrd="0" presId="urn:microsoft.com/office/officeart/2005/8/layout/radial6"/>
    <dgm:cxn modelId="{AF210C82-7037-4108-B512-CA3EE5FE9DC5}" type="presOf" srcId="{7A063124-B0E8-4C86-B924-8C2784519496}" destId="{9C7A7D43-A152-40E0-B828-A8D7F34EF758}" srcOrd="0" destOrd="0" presId="urn:microsoft.com/office/officeart/2005/8/layout/radial6"/>
    <dgm:cxn modelId="{A421658B-444B-42B5-A437-02B2FEAF0470}" type="presOf" srcId="{DDE5FDD1-A305-45DB-82A2-004CD8EADB71}" destId="{16415A0A-4EC8-4B30-A09F-3D930F1AA059}" srcOrd="0" destOrd="0" presId="urn:microsoft.com/office/officeart/2005/8/layout/radial6"/>
    <dgm:cxn modelId="{4CD8078D-AE11-4EFE-A498-2C464B20CF33}" type="presOf" srcId="{0CC6E3E3-544E-45CE-9457-7DD6125BAEB0}" destId="{5E5AFB69-2835-42E4-B281-C4061BFF6AAB}" srcOrd="0" destOrd="0" presId="urn:microsoft.com/office/officeart/2005/8/layout/radial6"/>
    <dgm:cxn modelId="{41C5E68D-1E94-4446-98EE-BD8A4F1D03EB}" type="presOf" srcId="{99C31067-E078-4466-8CC0-1C151F962DC9}" destId="{6BDFE466-FD38-4A19-BF83-A02D9D3088DA}" srcOrd="0" destOrd="0" presId="urn:microsoft.com/office/officeart/2005/8/layout/radial6"/>
    <dgm:cxn modelId="{C94AB793-871D-4C96-828F-710673986A23}" srcId="{99C31067-E078-4466-8CC0-1C151F962DC9}" destId="{B8AB3FE1-B17F-413F-9C53-71F5FA23D605}" srcOrd="7" destOrd="0" parTransId="{AA1B159C-749C-47D8-8E18-3B06E468D22C}" sibTransId="{96E6590D-2B4C-4808-98CB-941F2B869FDE}"/>
    <dgm:cxn modelId="{D19E3995-C903-4646-9DF5-C85AB7AD4872}" type="presOf" srcId="{2AB830A5-F72F-4C5B-8781-88E2E8637CBF}" destId="{CEE8792D-0F8E-459D-93EB-C61AEE6E7247}" srcOrd="0" destOrd="0" presId="urn:microsoft.com/office/officeart/2005/8/layout/radial6"/>
    <dgm:cxn modelId="{5A6D3BC1-5531-4B24-AA63-32763831BC46}" type="presOf" srcId="{CEB381BF-BB7A-48E8-9133-2F653CE843DA}" destId="{8D35A721-0DA2-4BD0-A153-E8F1BCE92552}" srcOrd="0" destOrd="0" presId="urn:microsoft.com/office/officeart/2005/8/layout/radial6"/>
    <dgm:cxn modelId="{2BAE7DC4-7D36-409E-B01C-E44DEE4C5FF9}" type="presOf" srcId="{7235E5FB-FEA0-42AC-8F6D-1C8298877E9B}" destId="{34A9BDC5-A76A-454A-9037-B1485CF2C93D}" srcOrd="0" destOrd="0" presId="urn:microsoft.com/office/officeart/2005/8/layout/radial6"/>
    <dgm:cxn modelId="{67C8A3C7-F156-4826-86E4-6F83CA0B3FE8}" type="presOf" srcId="{0B5A18E8-A202-4E3A-9D66-56B8154C1359}" destId="{69327B19-3D86-41C4-8981-DC36FD68C4AA}" srcOrd="0" destOrd="0" presId="urn:microsoft.com/office/officeart/2005/8/layout/radial6"/>
    <dgm:cxn modelId="{498638D5-A2D0-4FE0-B291-0E4FD09E3535}" srcId="{99C31067-E078-4466-8CC0-1C151F962DC9}" destId="{DDE5FDD1-A305-45DB-82A2-004CD8EADB71}" srcOrd="9" destOrd="0" parTransId="{EB326560-03A1-42F7-AF7A-DA25DCB8B84B}" sibTransId="{6256ACD3-A748-4CA7-862B-D82C88642C8C}"/>
    <dgm:cxn modelId="{02D6C8D6-B73E-4455-A6CE-E726909EC1C9}" type="presOf" srcId="{8E4EFB37-FC3B-4155-8FB6-8C0EF81CFE13}" destId="{AAF60390-3C10-4CDE-BB84-760C821DA0DB}" srcOrd="0" destOrd="0" presId="urn:microsoft.com/office/officeart/2005/8/layout/radial6"/>
    <dgm:cxn modelId="{D8FC0ADA-2BB3-4809-AA0D-7B5200C21306}" type="presOf" srcId="{AACCA4B5-23C7-44F7-AA5F-96859C30CCCD}" destId="{982FA599-4EAB-44BF-8AC4-3EFA72139BB8}" srcOrd="0" destOrd="0" presId="urn:microsoft.com/office/officeart/2005/8/layout/radial6"/>
    <dgm:cxn modelId="{40A334DB-1BDF-45A6-A31B-80EA82355C7C}" type="presOf" srcId="{7671F83B-C7C0-46ED-8A0C-D9B703688F87}" destId="{76C106E9-33B2-42BC-B8B1-1FDFCFB2DC7E}" srcOrd="0" destOrd="0" presId="urn:microsoft.com/office/officeart/2005/8/layout/radial6"/>
    <dgm:cxn modelId="{9BF55DDF-6E63-4359-821A-75F7EFDAB4D0}" type="presOf" srcId="{B8AB3FE1-B17F-413F-9C53-71F5FA23D605}" destId="{956114C2-3DBA-42BF-8EF8-553861AF2523}" srcOrd="0" destOrd="0" presId="urn:microsoft.com/office/officeart/2005/8/layout/radial6"/>
    <dgm:cxn modelId="{030BD1DF-E797-475F-A793-5292328B0120}" srcId="{99C31067-E078-4466-8CC0-1C151F962DC9}" destId="{B73BDAA0-4C0E-48FC-A832-A633A562CBC6}" srcOrd="4" destOrd="0" parTransId="{A2AB9F73-0D8C-4696-8F57-292F18AF327D}" sibTransId="{AACCA4B5-23C7-44F7-AA5F-96859C30CCCD}"/>
    <dgm:cxn modelId="{568AA6E9-3230-4CBD-856E-7B5DFB22F399}" type="presOf" srcId="{6256ACD3-A748-4CA7-862B-D82C88642C8C}" destId="{4277D67B-ECE9-4E15-B761-3A144715C7EB}" srcOrd="0" destOrd="0" presId="urn:microsoft.com/office/officeart/2005/8/layout/radial6"/>
    <dgm:cxn modelId="{D9F3B4FD-8CFA-4CBE-BAA3-4E2A8331CE4C}" type="presOf" srcId="{5CB2C71F-2A84-47A2-934F-3CA3BE6F072F}" destId="{15F45BF8-69F6-4A02-B8E1-7F592D0343DB}" srcOrd="0" destOrd="0" presId="urn:microsoft.com/office/officeart/2005/8/layout/radial6"/>
    <dgm:cxn modelId="{67D8894A-C4DB-4311-870B-F1580C601CC8}" type="presParOf" srcId="{9C7A7D43-A152-40E0-B828-A8D7F34EF758}" destId="{6BDFE466-FD38-4A19-BF83-A02D9D3088DA}" srcOrd="0" destOrd="0" presId="urn:microsoft.com/office/officeart/2005/8/layout/radial6"/>
    <dgm:cxn modelId="{CB1E3033-1EA3-4433-8144-6CD2854F94C9}" type="presParOf" srcId="{9C7A7D43-A152-40E0-B828-A8D7F34EF758}" destId="{FD5D2952-0298-474E-8E15-AB9CABA13954}" srcOrd="1" destOrd="0" presId="urn:microsoft.com/office/officeart/2005/8/layout/radial6"/>
    <dgm:cxn modelId="{7DCD86C2-B930-4CF4-BB14-F10AB812D69A}" type="presParOf" srcId="{9C7A7D43-A152-40E0-B828-A8D7F34EF758}" destId="{E1B60251-F4F0-427F-8228-A75FB4461FDC}" srcOrd="2" destOrd="0" presId="urn:microsoft.com/office/officeart/2005/8/layout/radial6"/>
    <dgm:cxn modelId="{4CDED512-75AF-481D-8D39-6BAE2899D32E}" type="presParOf" srcId="{9C7A7D43-A152-40E0-B828-A8D7F34EF758}" destId="{5E5AFB69-2835-42E4-B281-C4061BFF6AAB}" srcOrd="3" destOrd="0" presId="urn:microsoft.com/office/officeart/2005/8/layout/radial6"/>
    <dgm:cxn modelId="{7B3EC75C-4046-4D07-9783-07A427ABE022}" type="presParOf" srcId="{9C7A7D43-A152-40E0-B828-A8D7F34EF758}" destId="{CEE8792D-0F8E-459D-93EB-C61AEE6E7247}" srcOrd="4" destOrd="0" presId="urn:microsoft.com/office/officeart/2005/8/layout/radial6"/>
    <dgm:cxn modelId="{7208DD5F-BDFA-40D8-8DD3-43B327D23D4A}" type="presParOf" srcId="{9C7A7D43-A152-40E0-B828-A8D7F34EF758}" destId="{16B26FD3-689C-4229-B23B-C255100E702F}" srcOrd="5" destOrd="0" presId="urn:microsoft.com/office/officeart/2005/8/layout/radial6"/>
    <dgm:cxn modelId="{B60D484F-F811-4E60-A691-AD7DD5EDE137}" type="presParOf" srcId="{9C7A7D43-A152-40E0-B828-A8D7F34EF758}" destId="{15F45BF8-69F6-4A02-B8E1-7F592D0343DB}" srcOrd="6" destOrd="0" presId="urn:microsoft.com/office/officeart/2005/8/layout/radial6"/>
    <dgm:cxn modelId="{90771334-C1C2-4F2F-9D8B-557713893435}" type="presParOf" srcId="{9C7A7D43-A152-40E0-B828-A8D7F34EF758}" destId="{12F0BD44-EBAA-4BBA-9BE9-4FEE9F25D7D6}" srcOrd="7" destOrd="0" presId="urn:microsoft.com/office/officeart/2005/8/layout/radial6"/>
    <dgm:cxn modelId="{36E7B2B6-5AD4-449A-AC77-88EBDFBB9C85}" type="presParOf" srcId="{9C7A7D43-A152-40E0-B828-A8D7F34EF758}" destId="{4D6B7EB7-E5BF-4D6B-8500-6E75331E10B1}" srcOrd="8" destOrd="0" presId="urn:microsoft.com/office/officeart/2005/8/layout/radial6"/>
    <dgm:cxn modelId="{1612ED6A-EF77-45B5-9ECA-6FE5F0C061D9}" type="presParOf" srcId="{9C7A7D43-A152-40E0-B828-A8D7F34EF758}" destId="{76C106E9-33B2-42BC-B8B1-1FDFCFB2DC7E}" srcOrd="9" destOrd="0" presId="urn:microsoft.com/office/officeart/2005/8/layout/radial6"/>
    <dgm:cxn modelId="{1EBFB22D-FDAD-4580-A0FB-9E136B863FB1}" type="presParOf" srcId="{9C7A7D43-A152-40E0-B828-A8D7F34EF758}" destId="{69327B19-3D86-41C4-8981-DC36FD68C4AA}" srcOrd="10" destOrd="0" presId="urn:microsoft.com/office/officeart/2005/8/layout/radial6"/>
    <dgm:cxn modelId="{78F9689E-F815-430C-9974-FF0544E6430C}" type="presParOf" srcId="{9C7A7D43-A152-40E0-B828-A8D7F34EF758}" destId="{DE29EA53-64EF-4469-900B-9236795FB564}" srcOrd="11" destOrd="0" presId="urn:microsoft.com/office/officeart/2005/8/layout/radial6"/>
    <dgm:cxn modelId="{169656B7-845A-4483-84DB-760BAC62F313}" type="presParOf" srcId="{9C7A7D43-A152-40E0-B828-A8D7F34EF758}" destId="{8D35A721-0DA2-4BD0-A153-E8F1BCE92552}" srcOrd="12" destOrd="0" presId="urn:microsoft.com/office/officeart/2005/8/layout/radial6"/>
    <dgm:cxn modelId="{6BAFF953-E6A3-414C-8A40-DD73398BA2C0}" type="presParOf" srcId="{9C7A7D43-A152-40E0-B828-A8D7F34EF758}" destId="{8BAC32B3-F85B-437A-83B2-CB9A23C2468E}" srcOrd="13" destOrd="0" presId="urn:microsoft.com/office/officeart/2005/8/layout/radial6"/>
    <dgm:cxn modelId="{C57A5D4E-471F-4958-98D3-2E114A737EF2}" type="presParOf" srcId="{9C7A7D43-A152-40E0-B828-A8D7F34EF758}" destId="{BB4C391E-89EB-44DA-AD28-40C0C49CF387}" srcOrd="14" destOrd="0" presId="urn:microsoft.com/office/officeart/2005/8/layout/radial6"/>
    <dgm:cxn modelId="{B3BCD286-005F-4561-BE68-FC534ADE8E53}" type="presParOf" srcId="{9C7A7D43-A152-40E0-B828-A8D7F34EF758}" destId="{982FA599-4EAB-44BF-8AC4-3EFA72139BB8}" srcOrd="15" destOrd="0" presId="urn:microsoft.com/office/officeart/2005/8/layout/radial6"/>
    <dgm:cxn modelId="{DC33B661-4879-4CFB-8703-B0D07A78BC0B}" type="presParOf" srcId="{9C7A7D43-A152-40E0-B828-A8D7F34EF758}" destId="{729A6BFA-82B3-4D42-92C0-E30342869BF4}" srcOrd="16" destOrd="0" presId="urn:microsoft.com/office/officeart/2005/8/layout/radial6"/>
    <dgm:cxn modelId="{13B85756-11B7-4066-A4BE-3E95539A66C6}" type="presParOf" srcId="{9C7A7D43-A152-40E0-B828-A8D7F34EF758}" destId="{0AF746F6-D389-479B-BE95-121CC1741102}" srcOrd="17" destOrd="0" presId="urn:microsoft.com/office/officeart/2005/8/layout/radial6"/>
    <dgm:cxn modelId="{E9C850E3-F6D6-4EAF-AF50-1C454E86477A}" type="presParOf" srcId="{9C7A7D43-A152-40E0-B828-A8D7F34EF758}" destId="{34A9BDC5-A76A-454A-9037-B1485CF2C93D}" srcOrd="18" destOrd="0" presId="urn:microsoft.com/office/officeart/2005/8/layout/radial6"/>
    <dgm:cxn modelId="{6CB5557F-EBF0-40D1-8839-E25CACA6AAFC}" type="presParOf" srcId="{9C7A7D43-A152-40E0-B828-A8D7F34EF758}" destId="{D7C3CE28-BBC5-4E5F-9460-C00D2827138C}" srcOrd="19" destOrd="0" presId="urn:microsoft.com/office/officeart/2005/8/layout/radial6"/>
    <dgm:cxn modelId="{80BE8D70-11C6-49A8-AD99-A7B24E150797}" type="presParOf" srcId="{9C7A7D43-A152-40E0-B828-A8D7F34EF758}" destId="{1B817A8E-A940-4DF5-BC33-443225223299}" srcOrd="20" destOrd="0" presId="urn:microsoft.com/office/officeart/2005/8/layout/radial6"/>
    <dgm:cxn modelId="{BCFBD023-DD55-49A5-BD94-BAD87B734CD1}" type="presParOf" srcId="{9C7A7D43-A152-40E0-B828-A8D7F34EF758}" destId="{3B1082E9-9334-4851-9CA1-38271B5BC3D1}" srcOrd="21" destOrd="0" presId="urn:microsoft.com/office/officeart/2005/8/layout/radial6"/>
    <dgm:cxn modelId="{85D4934B-C607-4817-9BCC-027ABEA86084}" type="presParOf" srcId="{9C7A7D43-A152-40E0-B828-A8D7F34EF758}" destId="{956114C2-3DBA-42BF-8EF8-553861AF2523}" srcOrd="22" destOrd="0" presId="urn:microsoft.com/office/officeart/2005/8/layout/radial6"/>
    <dgm:cxn modelId="{DD181239-7B20-48F6-8C32-B0E05950A4C0}" type="presParOf" srcId="{9C7A7D43-A152-40E0-B828-A8D7F34EF758}" destId="{BD64E902-BCD6-45B1-A422-50CD944A57A2}" srcOrd="23" destOrd="0" presId="urn:microsoft.com/office/officeart/2005/8/layout/radial6"/>
    <dgm:cxn modelId="{E43C9176-2E93-4E4F-A45E-98F089221CB2}" type="presParOf" srcId="{9C7A7D43-A152-40E0-B828-A8D7F34EF758}" destId="{4FBCC1E7-4CD6-48D6-8506-41A7F3BD6622}" srcOrd="24" destOrd="0" presId="urn:microsoft.com/office/officeart/2005/8/layout/radial6"/>
    <dgm:cxn modelId="{38376694-7CAC-4281-97E7-02A2711B4E32}" type="presParOf" srcId="{9C7A7D43-A152-40E0-B828-A8D7F34EF758}" destId="{F59C4129-A243-4BC9-A06F-7A2CF6A8BB28}" srcOrd="25" destOrd="0" presId="urn:microsoft.com/office/officeart/2005/8/layout/radial6"/>
    <dgm:cxn modelId="{C71786B8-910C-4739-85BD-30E5C5C0192E}" type="presParOf" srcId="{9C7A7D43-A152-40E0-B828-A8D7F34EF758}" destId="{5F342151-1536-466C-89B7-9D6E4B77ACF8}" srcOrd="26" destOrd="0" presId="urn:microsoft.com/office/officeart/2005/8/layout/radial6"/>
    <dgm:cxn modelId="{0C3B14C0-A734-491E-A82C-4FA95174F093}" type="presParOf" srcId="{9C7A7D43-A152-40E0-B828-A8D7F34EF758}" destId="{AAF60390-3C10-4CDE-BB84-760C821DA0DB}" srcOrd="27" destOrd="0" presId="urn:microsoft.com/office/officeart/2005/8/layout/radial6"/>
    <dgm:cxn modelId="{8F5A5343-F7DC-41D3-B793-4C5E4B4DF7EA}" type="presParOf" srcId="{9C7A7D43-A152-40E0-B828-A8D7F34EF758}" destId="{16415A0A-4EC8-4B30-A09F-3D930F1AA059}" srcOrd="28" destOrd="0" presId="urn:microsoft.com/office/officeart/2005/8/layout/radial6"/>
    <dgm:cxn modelId="{4F99CBAE-42F7-412A-A686-01375CA9BB4E}" type="presParOf" srcId="{9C7A7D43-A152-40E0-B828-A8D7F34EF758}" destId="{2A438832-37C3-44C9-B742-9C3A3C5515D8}" srcOrd="29" destOrd="0" presId="urn:microsoft.com/office/officeart/2005/8/layout/radial6"/>
    <dgm:cxn modelId="{E2AE6FA4-A70A-47BA-A546-39B63D37483E}" type="presParOf" srcId="{9C7A7D43-A152-40E0-B828-A8D7F34EF758}" destId="{4277D67B-ECE9-4E15-B761-3A144715C7EB}" srcOrd="30"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531D8-F154-411E-9ED0-2AE7C737A14B}">
      <dsp:nvSpPr>
        <dsp:cNvPr id="0" name=""/>
        <dsp:cNvSpPr/>
      </dsp:nvSpPr>
      <dsp:spPr>
        <a:xfrm>
          <a:off x="2897068" y="1152709"/>
          <a:ext cx="1838026" cy="1522222"/>
        </a:xfrm>
        <a:prstGeom prst="ellipse">
          <a:avLst/>
        </a:prstGeom>
        <a:solidFill>
          <a:schemeClr val="bg1"/>
        </a:solidFill>
        <a:ln w="50800">
          <a:solidFill>
            <a:schemeClr val="tx2">
              <a:lumMod val="60000"/>
              <a:lumOff val="40000"/>
            </a:schemeClr>
          </a:solid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S_tradnl" sz="1800" b="1" kern="1200" dirty="0">
              <a:solidFill>
                <a:schemeClr val="tx2"/>
              </a:solidFill>
            </a:rPr>
            <a:t>Formas de ser innovador</a:t>
          </a:r>
          <a:endParaRPr lang="es-ES" sz="1800" b="1" kern="1200" dirty="0">
            <a:solidFill>
              <a:schemeClr val="tx2"/>
            </a:solidFill>
          </a:endParaRPr>
        </a:p>
      </dsp:txBody>
      <dsp:txXfrm>
        <a:off x="3166241" y="1375633"/>
        <a:ext cx="1299680" cy="1076374"/>
      </dsp:txXfrm>
    </dsp:sp>
    <dsp:sp modelId="{F23226D8-A23D-4BF6-8104-7EBF527E944B}">
      <dsp:nvSpPr>
        <dsp:cNvPr id="0" name=""/>
        <dsp:cNvSpPr/>
      </dsp:nvSpPr>
      <dsp:spPr>
        <a:xfrm rot="16218812">
          <a:off x="3742080" y="875438"/>
          <a:ext cx="157911" cy="265552"/>
        </a:xfrm>
        <a:prstGeom prst="rightArrow">
          <a:avLst>
            <a:gd name="adj1" fmla="val 60000"/>
            <a:gd name="adj2" fmla="val 50000"/>
          </a:avLst>
        </a:prstGeom>
        <a:solidFill>
          <a:schemeClr val="accent5">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dirty="0"/>
        </a:p>
      </dsp:txBody>
      <dsp:txXfrm>
        <a:off x="3765637" y="952234"/>
        <a:ext cx="110538" cy="159332"/>
      </dsp:txXfrm>
    </dsp:sp>
    <dsp:sp modelId="{94B41B34-4EBE-469B-A3B9-1925DA3FF967}">
      <dsp:nvSpPr>
        <dsp:cNvPr id="0" name=""/>
        <dsp:cNvSpPr/>
      </dsp:nvSpPr>
      <dsp:spPr>
        <a:xfrm>
          <a:off x="3191892" y="-135519"/>
          <a:ext cx="1265386" cy="990298"/>
        </a:xfrm>
        <a:prstGeom prst="ellipse">
          <a:avLst/>
        </a:prstGeom>
        <a:solidFill>
          <a:schemeClr val="tx2">
            <a:lumMod val="40000"/>
            <a:lumOff val="60000"/>
          </a:schemeClr>
        </a:solidFill>
        <a:ln w="28575">
          <a:solidFill>
            <a:schemeClr val="tx2">
              <a:lumMod val="60000"/>
              <a:lumOff val="40000"/>
            </a:schemeClr>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_tradnl" sz="1600" b="1" kern="1200" dirty="0"/>
            <a:t>Nuevo producto</a:t>
          </a:r>
          <a:endParaRPr lang="es-ES" sz="1600" b="1" kern="1200" dirty="0"/>
        </a:p>
      </dsp:txBody>
      <dsp:txXfrm>
        <a:off x="3377203" y="9507"/>
        <a:ext cx="894764" cy="700246"/>
      </dsp:txXfrm>
    </dsp:sp>
    <dsp:sp modelId="{2D0AEFDB-80C0-4885-B25F-07986C1372F2}">
      <dsp:nvSpPr>
        <dsp:cNvPr id="0" name=""/>
        <dsp:cNvSpPr/>
      </dsp:nvSpPr>
      <dsp:spPr>
        <a:xfrm rot="20006162">
          <a:off x="4518431" y="1036945"/>
          <a:ext cx="479823" cy="265552"/>
        </a:xfrm>
        <a:prstGeom prst="rightArrow">
          <a:avLst>
            <a:gd name="adj1" fmla="val 60000"/>
            <a:gd name="adj2" fmla="val 50000"/>
          </a:avLst>
        </a:prstGeom>
        <a:solidFill>
          <a:schemeClr val="accent5">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dirty="0"/>
        </a:p>
      </dsp:txBody>
      <dsp:txXfrm>
        <a:off x="4522636" y="1107868"/>
        <a:ext cx="400157" cy="159332"/>
      </dsp:txXfrm>
    </dsp:sp>
    <dsp:sp modelId="{585DBC20-F233-4AEC-972F-00D74CBE8411}">
      <dsp:nvSpPr>
        <dsp:cNvPr id="0" name=""/>
        <dsp:cNvSpPr/>
      </dsp:nvSpPr>
      <dsp:spPr>
        <a:xfrm>
          <a:off x="4880579" y="487909"/>
          <a:ext cx="2220381" cy="677235"/>
        </a:xfrm>
        <a:prstGeom prst="ellipse">
          <a:avLst/>
        </a:prstGeom>
        <a:solidFill>
          <a:schemeClr val="tx2">
            <a:lumMod val="40000"/>
            <a:lumOff val="60000"/>
          </a:schemeClr>
        </a:solidFill>
        <a:ln w="28575">
          <a:solidFill>
            <a:schemeClr val="tx2">
              <a:lumMod val="60000"/>
              <a:lumOff val="40000"/>
            </a:schemeClr>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_tradnl" sz="1600" b="1" kern="1200" dirty="0"/>
            <a:t>Nuevo mercado o cliente</a:t>
          </a:r>
          <a:endParaRPr lang="es-ES" sz="1600" b="1" kern="1200" dirty="0"/>
        </a:p>
      </dsp:txBody>
      <dsp:txXfrm>
        <a:off x="5205746" y="587088"/>
        <a:ext cx="1570047" cy="478877"/>
      </dsp:txXfrm>
    </dsp:sp>
    <dsp:sp modelId="{02F16408-EB06-4FB1-AAEA-D64FCB48B78E}">
      <dsp:nvSpPr>
        <dsp:cNvPr id="0" name=""/>
        <dsp:cNvSpPr/>
      </dsp:nvSpPr>
      <dsp:spPr>
        <a:xfrm rot="217080">
          <a:off x="4802782" y="1848815"/>
          <a:ext cx="170239" cy="265552"/>
        </a:xfrm>
        <a:prstGeom prst="rightArrow">
          <a:avLst>
            <a:gd name="adj1" fmla="val 60000"/>
            <a:gd name="adj2" fmla="val 50000"/>
          </a:avLst>
        </a:prstGeom>
        <a:solidFill>
          <a:schemeClr val="accent5">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dirty="0"/>
        </a:p>
      </dsp:txBody>
      <dsp:txXfrm>
        <a:off x="4802833" y="1900314"/>
        <a:ext cx="119167" cy="159332"/>
      </dsp:txXfrm>
    </dsp:sp>
    <dsp:sp modelId="{D0AA25A0-C905-472D-9B93-E990CFBFE660}">
      <dsp:nvSpPr>
        <dsp:cNvPr id="0" name=""/>
        <dsp:cNvSpPr/>
      </dsp:nvSpPr>
      <dsp:spPr>
        <a:xfrm>
          <a:off x="5026745" y="1712042"/>
          <a:ext cx="2386640" cy="707563"/>
        </a:xfrm>
        <a:prstGeom prst="ellipse">
          <a:avLst/>
        </a:prstGeom>
        <a:solidFill>
          <a:schemeClr val="tx2">
            <a:lumMod val="40000"/>
            <a:lumOff val="60000"/>
          </a:schemeClr>
        </a:solidFill>
        <a:ln w="28575">
          <a:solidFill>
            <a:schemeClr val="tx2">
              <a:lumMod val="60000"/>
              <a:lumOff val="40000"/>
            </a:schemeClr>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_tradnl" sz="1600" b="1" kern="1200" dirty="0"/>
            <a:t>Aprovisionamiento</a:t>
          </a:r>
          <a:endParaRPr lang="es-ES" sz="1600" b="1" kern="1200" dirty="0"/>
        </a:p>
      </dsp:txBody>
      <dsp:txXfrm>
        <a:off x="5376260" y="1815662"/>
        <a:ext cx="1687610" cy="500323"/>
      </dsp:txXfrm>
    </dsp:sp>
    <dsp:sp modelId="{EFC7F385-E404-45EE-AF69-E3EC7538E43A}">
      <dsp:nvSpPr>
        <dsp:cNvPr id="0" name=""/>
        <dsp:cNvSpPr/>
      </dsp:nvSpPr>
      <dsp:spPr>
        <a:xfrm rot="10496522">
          <a:off x="2652385" y="1876206"/>
          <a:ext cx="177031" cy="265552"/>
        </a:xfrm>
        <a:prstGeom prst="rightArrow">
          <a:avLst>
            <a:gd name="adj1" fmla="val 60000"/>
            <a:gd name="adj2" fmla="val 50000"/>
          </a:avLst>
        </a:prstGeom>
        <a:solidFill>
          <a:schemeClr val="accent5">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dirty="0"/>
        </a:p>
      </dsp:txBody>
      <dsp:txXfrm rot="10800000">
        <a:off x="2705391" y="1926975"/>
        <a:ext cx="123922" cy="159332"/>
      </dsp:txXfrm>
    </dsp:sp>
    <dsp:sp modelId="{452BA5D5-AAD0-4256-889B-E651C9015722}">
      <dsp:nvSpPr>
        <dsp:cNvPr id="0" name=""/>
        <dsp:cNvSpPr/>
      </dsp:nvSpPr>
      <dsp:spPr>
        <a:xfrm>
          <a:off x="165456" y="1569320"/>
          <a:ext cx="2425762" cy="1120520"/>
        </a:xfrm>
        <a:prstGeom prst="ellipse">
          <a:avLst/>
        </a:prstGeom>
        <a:solidFill>
          <a:schemeClr val="tx2">
            <a:lumMod val="40000"/>
            <a:lumOff val="60000"/>
          </a:schemeClr>
        </a:solidFill>
        <a:ln w="28575">
          <a:solidFill>
            <a:schemeClr val="tx2">
              <a:lumMod val="60000"/>
              <a:lumOff val="40000"/>
            </a:schemeClr>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_tradnl" sz="1600" b="1" kern="1200" dirty="0"/>
            <a:t>Manera de producir u ofrecer un servicio</a:t>
          </a:r>
          <a:endParaRPr lang="es-ES" sz="1600" b="1" kern="1200" dirty="0"/>
        </a:p>
      </dsp:txBody>
      <dsp:txXfrm>
        <a:off x="520701" y="1733416"/>
        <a:ext cx="1715272" cy="792328"/>
      </dsp:txXfrm>
    </dsp:sp>
    <dsp:sp modelId="{0FB02EBC-94A6-4B7B-B032-8C047AAC8248}">
      <dsp:nvSpPr>
        <dsp:cNvPr id="0" name=""/>
        <dsp:cNvSpPr/>
      </dsp:nvSpPr>
      <dsp:spPr>
        <a:xfrm rot="12678304">
          <a:off x="2519957" y="1124567"/>
          <a:ext cx="433247" cy="265552"/>
        </a:xfrm>
        <a:prstGeom prst="rightArrow">
          <a:avLst>
            <a:gd name="adj1" fmla="val 60000"/>
            <a:gd name="adj2" fmla="val 50000"/>
          </a:avLst>
        </a:prstGeom>
        <a:solidFill>
          <a:schemeClr val="accent5">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dirty="0"/>
        </a:p>
      </dsp:txBody>
      <dsp:txXfrm rot="10800000">
        <a:off x="2593824" y="1198374"/>
        <a:ext cx="353581" cy="159332"/>
      </dsp:txXfrm>
    </dsp:sp>
    <dsp:sp modelId="{CD0E537A-3F19-4EB2-86F3-FB12E3C4E0E3}">
      <dsp:nvSpPr>
        <dsp:cNvPr id="0" name=""/>
        <dsp:cNvSpPr/>
      </dsp:nvSpPr>
      <dsp:spPr>
        <a:xfrm>
          <a:off x="959214" y="343890"/>
          <a:ext cx="1805152" cy="762930"/>
        </a:xfrm>
        <a:prstGeom prst="ellipse">
          <a:avLst/>
        </a:prstGeom>
        <a:solidFill>
          <a:schemeClr val="tx2">
            <a:lumMod val="40000"/>
            <a:lumOff val="60000"/>
          </a:schemeClr>
        </a:solidFill>
        <a:ln w="28575">
          <a:solidFill>
            <a:schemeClr val="tx2">
              <a:lumMod val="60000"/>
              <a:lumOff val="40000"/>
            </a:schemeClr>
          </a:solid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_tradnl" sz="1600" b="1" kern="1200" dirty="0"/>
            <a:t>Organización</a:t>
          </a:r>
          <a:endParaRPr lang="es-ES" sz="1600" b="1" kern="1200" dirty="0"/>
        </a:p>
      </dsp:txBody>
      <dsp:txXfrm>
        <a:off x="1223572" y="455619"/>
        <a:ext cx="1276436" cy="539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F00B3-7F54-49B0-9985-A7C497DF0A38}">
      <dsp:nvSpPr>
        <dsp:cNvPr id="0" name=""/>
        <dsp:cNvSpPr/>
      </dsp:nvSpPr>
      <dsp:spPr>
        <a:xfrm>
          <a:off x="1427853" y="218468"/>
          <a:ext cx="4004864" cy="4004864"/>
        </a:xfrm>
        <a:prstGeom prst="blockArc">
          <a:avLst>
            <a:gd name="adj1" fmla="val 13011442"/>
            <a:gd name="adj2" fmla="val 17704174"/>
            <a:gd name="adj3" fmla="val 343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D5B4959B-61A7-43E2-8E06-FE402D645148}">
      <dsp:nvSpPr>
        <dsp:cNvPr id="0" name=""/>
        <dsp:cNvSpPr/>
      </dsp:nvSpPr>
      <dsp:spPr>
        <a:xfrm>
          <a:off x="1327139" y="302102"/>
          <a:ext cx="4004864" cy="4004864"/>
        </a:xfrm>
        <a:prstGeom prst="blockArc">
          <a:avLst>
            <a:gd name="adj1" fmla="val 10722964"/>
            <a:gd name="adj2" fmla="val 13305578"/>
            <a:gd name="adj3" fmla="val 343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47A5129-D3DD-4491-9B3E-88A9AEAF9784}">
      <dsp:nvSpPr>
        <dsp:cNvPr id="0" name=""/>
        <dsp:cNvSpPr/>
      </dsp:nvSpPr>
      <dsp:spPr>
        <a:xfrm>
          <a:off x="1317337" y="261751"/>
          <a:ext cx="4004864" cy="4004864"/>
        </a:xfrm>
        <a:prstGeom prst="blockArc">
          <a:avLst>
            <a:gd name="adj1" fmla="val 8052715"/>
            <a:gd name="adj2" fmla="val 10570889"/>
            <a:gd name="adj3" fmla="val 343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6CA87F3-B149-438C-8E42-FBBC613DFE0E}">
      <dsp:nvSpPr>
        <dsp:cNvPr id="0" name=""/>
        <dsp:cNvSpPr/>
      </dsp:nvSpPr>
      <dsp:spPr>
        <a:xfrm>
          <a:off x="1598548" y="605160"/>
          <a:ext cx="4004864" cy="4004864"/>
        </a:xfrm>
        <a:prstGeom prst="blockArc">
          <a:avLst>
            <a:gd name="adj1" fmla="val 4218396"/>
            <a:gd name="adj2" fmla="val 8829684"/>
            <a:gd name="adj3" fmla="val 343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740D6D8-6AC4-441D-BBD9-A2BCE8117210}">
      <dsp:nvSpPr>
        <dsp:cNvPr id="0" name=""/>
        <dsp:cNvSpPr/>
      </dsp:nvSpPr>
      <dsp:spPr>
        <a:xfrm>
          <a:off x="2943977" y="612074"/>
          <a:ext cx="4004864" cy="4004864"/>
        </a:xfrm>
        <a:prstGeom prst="blockArc">
          <a:avLst>
            <a:gd name="adj1" fmla="val 1955968"/>
            <a:gd name="adj2" fmla="val 6616936"/>
            <a:gd name="adj3" fmla="val 343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A633494-E118-49B9-9FB2-506ACA2D2CD5}">
      <dsp:nvSpPr>
        <dsp:cNvPr id="0" name=""/>
        <dsp:cNvSpPr/>
      </dsp:nvSpPr>
      <dsp:spPr>
        <a:xfrm>
          <a:off x="2938891" y="620069"/>
          <a:ext cx="4004864" cy="4004864"/>
        </a:xfrm>
        <a:prstGeom prst="blockArc">
          <a:avLst>
            <a:gd name="adj1" fmla="val 21202159"/>
            <a:gd name="adj2" fmla="val 1939418"/>
            <a:gd name="adj3" fmla="val 343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D90A77D-028B-40D6-B4B6-1B290CE96047}">
      <dsp:nvSpPr>
        <dsp:cNvPr id="0" name=""/>
        <dsp:cNvSpPr/>
      </dsp:nvSpPr>
      <dsp:spPr>
        <a:xfrm>
          <a:off x="2939039" y="164302"/>
          <a:ext cx="4004864" cy="4004864"/>
        </a:xfrm>
        <a:prstGeom prst="blockArc">
          <a:avLst>
            <a:gd name="adj1" fmla="val 19663196"/>
            <a:gd name="adj2" fmla="val 400068"/>
            <a:gd name="adj3" fmla="val 343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11E75070-1CFF-431B-ABCD-9FA06CA44800}">
      <dsp:nvSpPr>
        <dsp:cNvPr id="0" name=""/>
        <dsp:cNvSpPr/>
      </dsp:nvSpPr>
      <dsp:spPr>
        <a:xfrm>
          <a:off x="3002795" y="259029"/>
          <a:ext cx="4004864" cy="4004864"/>
        </a:xfrm>
        <a:prstGeom prst="blockArc">
          <a:avLst>
            <a:gd name="adj1" fmla="val 14872857"/>
            <a:gd name="adj2" fmla="val 19463715"/>
            <a:gd name="adj3" fmla="val 343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BDEFD1B-0A47-41E2-AD0B-8D3B0A418521}">
      <dsp:nvSpPr>
        <dsp:cNvPr id="0" name=""/>
        <dsp:cNvSpPr/>
      </dsp:nvSpPr>
      <dsp:spPr>
        <a:xfrm>
          <a:off x="2816210" y="1296159"/>
          <a:ext cx="2679471" cy="2482609"/>
        </a:xfrm>
        <a:prstGeom prst="ellipse">
          <a:avLst/>
        </a:prstGeom>
        <a:solidFill>
          <a:schemeClr val="accent3"/>
        </a:solidFill>
        <a:ln w="28575">
          <a:solidFill>
            <a:srgbClr val="00B050"/>
          </a:solid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_tradnl" sz="2400" b="1" kern="1200" dirty="0"/>
            <a:t>Características</a:t>
          </a:r>
        </a:p>
        <a:p>
          <a:pPr marL="0" lvl="0" indent="0" algn="ctr" defTabSz="1066800">
            <a:lnSpc>
              <a:spcPct val="90000"/>
            </a:lnSpc>
            <a:spcBef>
              <a:spcPct val="0"/>
            </a:spcBef>
            <a:spcAft>
              <a:spcPct val="35000"/>
            </a:spcAft>
            <a:buNone/>
          </a:pPr>
          <a:r>
            <a:rPr lang="es-ES_tradnl" sz="2400" b="1" kern="1200" dirty="0"/>
            <a:t>personales</a:t>
          </a:r>
        </a:p>
      </dsp:txBody>
      <dsp:txXfrm>
        <a:off x="3208609" y="1659729"/>
        <a:ext cx="1894673" cy="1755469"/>
      </dsp:txXfrm>
    </dsp:sp>
    <dsp:sp modelId="{1EA97D0F-FADF-4648-B47B-1E7E5DAB8019}">
      <dsp:nvSpPr>
        <dsp:cNvPr id="0" name=""/>
        <dsp:cNvSpPr/>
      </dsp:nvSpPr>
      <dsp:spPr>
        <a:xfrm>
          <a:off x="2908110" y="2240"/>
          <a:ext cx="2712157" cy="872006"/>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solidFill>
                <a:schemeClr val="tx2"/>
              </a:solidFill>
            </a:rPr>
            <a:t>Creatividad e innovación</a:t>
          </a:r>
          <a:endParaRPr lang="es-ES" sz="2000" b="1" kern="1200" dirty="0">
            <a:solidFill>
              <a:schemeClr val="tx2"/>
            </a:solidFill>
          </a:endParaRPr>
        </a:p>
      </dsp:txBody>
      <dsp:txXfrm>
        <a:off x="3305296" y="129942"/>
        <a:ext cx="1917785" cy="616602"/>
      </dsp:txXfrm>
    </dsp:sp>
    <dsp:sp modelId="{C5F57591-51B8-4DC8-9F69-AC4849348760}">
      <dsp:nvSpPr>
        <dsp:cNvPr id="0" name=""/>
        <dsp:cNvSpPr/>
      </dsp:nvSpPr>
      <dsp:spPr>
        <a:xfrm>
          <a:off x="5249285" y="679672"/>
          <a:ext cx="2712157" cy="872006"/>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solidFill>
                <a:schemeClr val="tx2"/>
              </a:solidFill>
            </a:rPr>
            <a:t>Organización</a:t>
          </a:r>
          <a:endParaRPr lang="es-ES" sz="2000" b="1" kern="1200" dirty="0">
            <a:solidFill>
              <a:schemeClr val="tx2"/>
            </a:solidFill>
          </a:endParaRPr>
        </a:p>
      </dsp:txBody>
      <dsp:txXfrm>
        <a:off x="5646471" y="807374"/>
        <a:ext cx="1917785" cy="616602"/>
      </dsp:txXfrm>
    </dsp:sp>
    <dsp:sp modelId="{38E354CA-BBEF-4ABE-86A9-0ECBC45629D6}">
      <dsp:nvSpPr>
        <dsp:cNvPr id="0" name=""/>
        <dsp:cNvSpPr/>
      </dsp:nvSpPr>
      <dsp:spPr>
        <a:xfrm>
          <a:off x="5540141" y="1959247"/>
          <a:ext cx="2712157" cy="872006"/>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solidFill>
                <a:schemeClr val="tx2"/>
              </a:solidFill>
            </a:rPr>
            <a:t>Trabajo</a:t>
          </a:r>
          <a:endParaRPr lang="es-ES" sz="2000" b="1" kern="1200" dirty="0">
            <a:solidFill>
              <a:schemeClr val="tx2"/>
            </a:solidFill>
          </a:endParaRPr>
        </a:p>
      </dsp:txBody>
      <dsp:txXfrm>
        <a:off x="5937327" y="2086949"/>
        <a:ext cx="1917785" cy="616602"/>
      </dsp:txXfrm>
    </dsp:sp>
    <dsp:sp modelId="{878B6A84-97EE-4EFB-A433-E5A74748C5EF}">
      <dsp:nvSpPr>
        <dsp:cNvPr id="0" name=""/>
        <dsp:cNvSpPr/>
      </dsp:nvSpPr>
      <dsp:spPr>
        <a:xfrm>
          <a:off x="5248338" y="3238821"/>
          <a:ext cx="2712157" cy="872006"/>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solidFill>
                <a:schemeClr val="tx2"/>
              </a:solidFill>
            </a:rPr>
            <a:t>Habilidades sociales</a:t>
          </a:r>
          <a:endParaRPr lang="es-ES" sz="2000" b="1" kern="1200" dirty="0">
            <a:solidFill>
              <a:schemeClr val="tx2"/>
            </a:solidFill>
          </a:endParaRPr>
        </a:p>
      </dsp:txBody>
      <dsp:txXfrm>
        <a:off x="5645524" y="3366523"/>
        <a:ext cx="1917785" cy="616602"/>
      </dsp:txXfrm>
    </dsp:sp>
    <dsp:sp modelId="{66459D28-CB3E-4E8D-B10B-E341C67F9FC8}">
      <dsp:nvSpPr>
        <dsp:cNvPr id="0" name=""/>
        <dsp:cNvSpPr/>
      </dsp:nvSpPr>
      <dsp:spPr>
        <a:xfrm>
          <a:off x="2908112" y="4024537"/>
          <a:ext cx="2712157" cy="872006"/>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solidFill>
                <a:schemeClr val="tx2"/>
              </a:solidFill>
            </a:rPr>
            <a:t>Honradez</a:t>
          </a:r>
          <a:endParaRPr lang="es-ES" sz="2000" b="1" kern="1200" dirty="0">
            <a:solidFill>
              <a:schemeClr val="tx2"/>
            </a:solidFill>
          </a:endParaRPr>
        </a:p>
      </dsp:txBody>
      <dsp:txXfrm>
        <a:off x="3305298" y="4152239"/>
        <a:ext cx="1917785" cy="616602"/>
      </dsp:txXfrm>
    </dsp:sp>
    <dsp:sp modelId="{39F47034-BA09-43D6-B675-FB04D88FB3D2}">
      <dsp:nvSpPr>
        <dsp:cNvPr id="0" name=""/>
        <dsp:cNvSpPr/>
      </dsp:nvSpPr>
      <dsp:spPr>
        <a:xfrm>
          <a:off x="591334" y="3238818"/>
          <a:ext cx="2712157" cy="872006"/>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solidFill>
                <a:schemeClr val="tx2"/>
              </a:solidFill>
            </a:rPr>
            <a:t>Riesgo</a:t>
          </a:r>
          <a:endParaRPr lang="es-ES" sz="2000" b="1" kern="1200" dirty="0">
            <a:solidFill>
              <a:schemeClr val="tx2"/>
            </a:solidFill>
          </a:endParaRPr>
        </a:p>
      </dsp:txBody>
      <dsp:txXfrm>
        <a:off x="988520" y="3366520"/>
        <a:ext cx="1917785" cy="616602"/>
      </dsp:txXfrm>
    </dsp:sp>
    <dsp:sp modelId="{B8FADCDF-E43F-4D56-9634-DCD371EB9ECE}">
      <dsp:nvSpPr>
        <dsp:cNvPr id="0" name=""/>
        <dsp:cNvSpPr/>
      </dsp:nvSpPr>
      <dsp:spPr>
        <a:xfrm>
          <a:off x="0" y="1959246"/>
          <a:ext cx="2712157" cy="872006"/>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solidFill>
                <a:schemeClr val="tx2"/>
              </a:solidFill>
            </a:rPr>
            <a:t>Persistencia</a:t>
          </a:r>
          <a:endParaRPr lang="es-ES" sz="2000" b="1" kern="1200" dirty="0">
            <a:solidFill>
              <a:schemeClr val="tx2"/>
            </a:solidFill>
          </a:endParaRPr>
        </a:p>
      </dsp:txBody>
      <dsp:txXfrm>
        <a:off x="397186" y="2086948"/>
        <a:ext cx="1917785" cy="616602"/>
      </dsp:txXfrm>
    </dsp:sp>
    <dsp:sp modelId="{C36A5D61-77E8-4D03-B288-585789913241}">
      <dsp:nvSpPr>
        <dsp:cNvPr id="0" name=""/>
        <dsp:cNvSpPr/>
      </dsp:nvSpPr>
      <dsp:spPr>
        <a:xfrm>
          <a:off x="499500" y="604406"/>
          <a:ext cx="2712157" cy="872006"/>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_tradnl" sz="2000" b="1" kern="1200" dirty="0">
              <a:solidFill>
                <a:schemeClr val="tx2"/>
              </a:solidFill>
            </a:rPr>
            <a:t>Autoconfianza con autocrítica</a:t>
          </a:r>
          <a:endParaRPr lang="es-ES" sz="2000" b="1" kern="1200" dirty="0">
            <a:solidFill>
              <a:schemeClr val="tx2"/>
            </a:solidFill>
          </a:endParaRPr>
        </a:p>
      </dsp:txBody>
      <dsp:txXfrm>
        <a:off x="896686" y="732108"/>
        <a:ext cx="1917785" cy="6166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7D67B-ECE9-4E15-B761-3A144715C7EB}">
      <dsp:nvSpPr>
        <dsp:cNvPr id="0" name=""/>
        <dsp:cNvSpPr/>
      </dsp:nvSpPr>
      <dsp:spPr>
        <a:xfrm>
          <a:off x="1188619" y="301828"/>
          <a:ext cx="3449685" cy="3449685"/>
        </a:xfrm>
        <a:prstGeom prst="blockArc">
          <a:avLst>
            <a:gd name="adj1" fmla="val 13835358"/>
            <a:gd name="adj2" fmla="val 1647217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F60390-3C10-4CDE-BB84-760C821DA0DB}">
      <dsp:nvSpPr>
        <dsp:cNvPr id="0" name=""/>
        <dsp:cNvSpPr/>
      </dsp:nvSpPr>
      <dsp:spPr>
        <a:xfrm>
          <a:off x="1370732" y="128081"/>
          <a:ext cx="3449685" cy="3449685"/>
        </a:xfrm>
        <a:prstGeom prst="blockArc">
          <a:avLst>
            <a:gd name="adj1" fmla="val 11505368"/>
            <a:gd name="adj2" fmla="val 13326233"/>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BCC1E7-4CD6-48D6-8506-41A7F3BD6622}">
      <dsp:nvSpPr>
        <dsp:cNvPr id="0" name=""/>
        <dsp:cNvSpPr/>
      </dsp:nvSpPr>
      <dsp:spPr>
        <a:xfrm>
          <a:off x="1335537" y="267405"/>
          <a:ext cx="3449685" cy="3449685"/>
        </a:xfrm>
        <a:prstGeom prst="blockArc">
          <a:avLst>
            <a:gd name="adj1" fmla="val 10033175"/>
            <a:gd name="adj2" fmla="val 11795857"/>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1082E9-9334-4851-9CA1-38271B5BC3D1}">
      <dsp:nvSpPr>
        <dsp:cNvPr id="0" name=""/>
        <dsp:cNvSpPr/>
      </dsp:nvSpPr>
      <dsp:spPr>
        <a:xfrm>
          <a:off x="1333029" y="256515"/>
          <a:ext cx="3449685" cy="3449685"/>
        </a:xfrm>
        <a:prstGeom prst="blockArc">
          <a:avLst>
            <a:gd name="adj1" fmla="val 7958626"/>
            <a:gd name="adj2" fmla="val 10010593"/>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A9BDC5-A76A-454A-9037-B1485CF2C93D}">
      <dsp:nvSpPr>
        <dsp:cNvPr id="0" name=""/>
        <dsp:cNvSpPr/>
      </dsp:nvSpPr>
      <dsp:spPr>
        <a:xfrm>
          <a:off x="1386890" y="308351"/>
          <a:ext cx="3449685" cy="3449685"/>
        </a:xfrm>
        <a:prstGeom prst="blockArc">
          <a:avLst>
            <a:gd name="adj1" fmla="val 5528828"/>
            <a:gd name="adj2" fmla="val 8109704"/>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2FA599-4EAB-44BF-8AC4-3EFA72139BB8}">
      <dsp:nvSpPr>
        <dsp:cNvPr id="0" name=""/>
        <dsp:cNvSpPr/>
      </dsp:nvSpPr>
      <dsp:spPr>
        <a:xfrm>
          <a:off x="1424742" y="310193"/>
          <a:ext cx="3449685" cy="3449685"/>
        </a:xfrm>
        <a:prstGeom prst="blockArc">
          <a:avLst>
            <a:gd name="adj1" fmla="val 2896544"/>
            <a:gd name="adj2" fmla="val 5605415"/>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35A721-0DA2-4BD0-A153-E8F1BCE92552}">
      <dsp:nvSpPr>
        <dsp:cNvPr id="0" name=""/>
        <dsp:cNvSpPr/>
      </dsp:nvSpPr>
      <dsp:spPr>
        <a:xfrm>
          <a:off x="1314050" y="418330"/>
          <a:ext cx="3449685" cy="3449685"/>
        </a:xfrm>
        <a:prstGeom prst="blockArc">
          <a:avLst>
            <a:gd name="adj1" fmla="val 604106"/>
            <a:gd name="adj2" fmla="val 2583711"/>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C106E9-33B2-42BC-B8B1-1FDFCFB2DC7E}">
      <dsp:nvSpPr>
        <dsp:cNvPr id="0" name=""/>
        <dsp:cNvSpPr/>
      </dsp:nvSpPr>
      <dsp:spPr>
        <a:xfrm>
          <a:off x="1331593" y="332445"/>
          <a:ext cx="3449685" cy="3449685"/>
        </a:xfrm>
        <a:prstGeom prst="blockArc">
          <a:avLst>
            <a:gd name="adj1" fmla="val 20466125"/>
            <a:gd name="adj2" fmla="val 781273"/>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45BF8-69F6-4A02-B8E1-7F592D0343DB}">
      <dsp:nvSpPr>
        <dsp:cNvPr id="0" name=""/>
        <dsp:cNvSpPr/>
      </dsp:nvSpPr>
      <dsp:spPr>
        <a:xfrm>
          <a:off x="1244297" y="-96258"/>
          <a:ext cx="3449685" cy="3449685"/>
        </a:xfrm>
        <a:prstGeom prst="blockArc">
          <a:avLst>
            <a:gd name="adj1" fmla="val 19469042"/>
            <a:gd name="adj2" fmla="val 21352725"/>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5AFB69-2835-42E4-B281-C4061BFF6AAB}">
      <dsp:nvSpPr>
        <dsp:cNvPr id="0" name=""/>
        <dsp:cNvSpPr/>
      </dsp:nvSpPr>
      <dsp:spPr>
        <a:xfrm>
          <a:off x="1615546" y="281840"/>
          <a:ext cx="3449685" cy="3449685"/>
        </a:xfrm>
        <a:prstGeom prst="blockArc">
          <a:avLst>
            <a:gd name="adj1" fmla="val 15606163"/>
            <a:gd name="adj2" fmla="val 18393811"/>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DFE466-FD38-4A19-BF83-A02D9D3088DA}">
      <dsp:nvSpPr>
        <dsp:cNvPr id="0" name=""/>
        <dsp:cNvSpPr/>
      </dsp:nvSpPr>
      <dsp:spPr>
        <a:xfrm>
          <a:off x="2361515" y="1109206"/>
          <a:ext cx="1584176" cy="1488423"/>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ES_tradnl" sz="1900" kern="1200" dirty="0"/>
            <a:t>Motivos </a:t>
          </a:r>
          <a:r>
            <a:rPr lang="es-ES_tradnl" sz="1900" b="1" kern="1200" dirty="0"/>
            <a:t>habituales</a:t>
          </a:r>
          <a:endParaRPr lang="es-ES" sz="1900" b="1" kern="1200" dirty="0"/>
        </a:p>
      </dsp:txBody>
      <dsp:txXfrm>
        <a:off x="2593512" y="1327181"/>
        <a:ext cx="1120182" cy="1052473"/>
      </dsp:txXfrm>
    </dsp:sp>
    <dsp:sp modelId="{FD5D2952-0298-474E-8E15-AB9CABA13954}">
      <dsp:nvSpPr>
        <dsp:cNvPr id="0" name=""/>
        <dsp:cNvSpPr/>
      </dsp:nvSpPr>
      <dsp:spPr>
        <a:xfrm>
          <a:off x="2327229" y="-93443"/>
          <a:ext cx="1441540" cy="848682"/>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1. Estar en el paro</a:t>
          </a:r>
          <a:endParaRPr lang="es-ES" sz="1100" b="1" kern="1200" dirty="0"/>
        </a:p>
      </dsp:txBody>
      <dsp:txXfrm>
        <a:off x="2538338" y="30844"/>
        <a:ext cx="1019322" cy="600108"/>
      </dsp:txXfrm>
    </dsp:sp>
    <dsp:sp modelId="{CEE8792D-0F8E-459D-93EB-C61AEE6E7247}">
      <dsp:nvSpPr>
        <dsp:cNvPr id="0" name=""/>
        <dsp:cNvSpPr/>
      </dsp:nvSpPr>
      <dsp:spPr>
        <a:xfrm>
          <a:off x="3632988" y="216022"/>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2. Odiar jefe /empresa</a:t>
          </a:r>
          <a:endParaRPr lang="es-ES" sz="1100" b="1" kern="1200" dirty="0"/>
        </a:p>
      </dsp:txBody>
      <dsp:txXfrm>
        <a:off x="3844097" y="340309"/>
        <a:ext cx="1019322" cy="600108"/>
      </dsp:txXfrm>
    </dsp:sp>
    <dsp:sp modelId="{12F0BD44-EBAA-4BBA-9BE9-4FEE9F25D7D6}">
      <dsp:nvSpPr>
        <dsp:cNvPr id="0" name=""/>
        <dsp:cNvSpPr/>
      </dsp:nvSpPr>
      <dsp:spPr>
        <a:xfrm>
          <a:off x="3945074" y="1081989"/>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3. No depender de ningún jefe</a:t>
          </a:r>
          <a:endParaRPr lang="es-ES" sz="1100" b="1" kern="1200" dirty="0"/>
        </a:p>
      </dsp:txBody>
      <dsp:txXfrm>
        <a:off x="4156183" y="1206276"/>
        <a:ext cx="1019322" cy="600108"/>
      </dsp:txXfrm>
    </dsp:sp>
    <dsp:sp modelId="{69327B19-3D86-41C4-8981-DC36FD68C4AA}">
      <dsp:nvSpPr>
        <dsp:cNvPr id="0" name=""/>
        <dsp:cNvSpPr/>
      </dsp:nvSpPr>
      <dsp:spPr>
        <a:xfrm>
          <a:off x="3993027" y="2016226"/>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4. Libertad de horario /vacaciones</a:t>
          </a:r>
          <a:endParaRPr lang="es-ES" sz="1100" b="1" kern="1200" dirty="0"/>
        </a:p>
      </dsp:txBody>
      <dsp:txXfrm>
        <a:off x="4204136" y="2140513"/>
        <a:ext cx="1019322" cy="600108"/>
      </dsp:txXfrm>
    </dsp:sp>
    <dsp:sp modelId="{8BAC32B3-F85B-437A-83B2-CB9A23C2468E}">
      <dsp:nvSpPr>
        <dsp:cNvPr id="0" name=""/>
        <dsp:cNvSpPr/>
      </dsp:nvSpPr>
      <dsp:spPr>
        <a:xfrm>
          <a:off x="3560977" y="2880323"/>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5. Ganar más dinero</a:t>
          </a:r>
          <a:endParaRPr lang="es-ES" sz="1100" b="1" kern="1200" dirty="0"/>
        </a:p>
      </dsp:txBody>
      <dsp:txXfrm>
        <a:off x="3772086" y="3004610"/>
        <a:ext cx="1019322" cy="600108"/>
      </dsp:txXfrm>
    </dsp:sp>
    <dsp:sp modelId="{729A6BFA-82B3-4D42-92C0-E30342869BF4}">
      <dsp:nvSpPr>
        <dsp:cNvPr id="0" name=""/>
        <dsp:cNvSpPr/>
      </dsp:nvSpPr>
      <dsp:spPr>
        <a:xfrm>
          <a:off x="2327229" y="3308761"/>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6. Recuperar patrimonio perdido</a:t>
          </a:r>
          <a:endParaRPr lang="es-ES" sz="1100" b="1" kern="1200" dirty="0"/>
        </a:p>
      </dsp:txBody>
      <dsp:txXfrm>
        <a:off x="2538338" y="3433048"/>
        <a:ext cx="1019322" cy="600108"/>
      </dsp:txXfrm>
    </dsp:sp>
    <dsp:sp modelId="{D7C3CE28-BBC5-4E5F-9460-C00D2827138C}">
      <dsp:nvSpPr>
        <dsp:cNvPr id="0" name=""/>
        <dsp:cNvSpPr/>
      </dsp:nvSpPr>
      <dsp:spPr>
        <a:xfrm>
          <a:off x="1184710" y="2808314"/>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7.Demostrar algo a los demás o a uno mismo</a:t>
          </a:r>
          <a:endParaRPr lang="es-ES" sz="1100" b="1" kern="1200" dirty="0"/>
        </a:p>
      </dsp:txBody>
      <dsp:txXfrm>
        <a:off x="1395819" y="2932601"/>
        <a:ext cx="1019322" cy="600108"/>
      </dsp:txXfrm>
    </dsp:sp>
    <dsp:sp modelId="{956114C2-3DBA-42BF-8EF8-553861AF2523}">
      <dsp:nvSpPr>
        <dsp:cNvPr id="0" name=""/>
        <dsp:cNvSpPr/>
      </dsp:nvSpPr>
      <dsp:spPr>
        <a:xfrm>
          <a:off x="680652" y="1944216"/>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8. Hacerse rico</a:t>
          </a:r>
          <a:endParaRPr lang="es-ES" sz="1100" b="1" kern="1200" dirty="0"/>
        </a:p>
      </dsp:txBody>
      <dsp:txXfrm>
        <a:off x="891761" y="2068503"/>
        <a:ext cx="1019322" cy="600108"/>
      </dsp:txXfrm>
    </dsp:sp>
    <dsp:sp modelId="{F59C4129-A243-4BC9-A06F-7A2CF6A8BB28}">
      <dsp:nvSpPr>
        <dsp:cNvPr id="0" name=""/>
        <dsp:cNvSpPr/>
      </dsp:nvSpPr>
      <dsp:spPr>
        <a:xfrm>
          <a:off x="709385" y="1081989"/>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9. Contribuir desarrollo región</a:t>
          </a:r>
          <a:endParaRPr lang="es-ES" sz="1100" b="1" kern="1200" dirty="0"/>
        </a:p>
      </dsp:txBody>
      <dsp:txXfrm>
        <a:off x="920494" y="1206276"/>
        <a:ext cx="1019322" cy="600108"/>
      </dsp:txXfrm>
    </dsp:sp>
    <dsp:sp modelId="{16415A0A-4EC8-4B30-A09F-3D930F1AA059}">
      <dsp:nvSpPr>
        <dsp:cNvPr id="0" name=""/>
        <dsp:cNvSpPr/>
      </dsp:nvSpPr>
      <dsp:spPr>
        <a:xfrm>
          <a:off x="1112705" y="288033"/>
          <a:ext cx="1441540" cy="8486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_tradnl" sz="1100" b="1" kern="1200" dirty="0"/>
            <a:t>10. Dedicarse a un tema que gusta</a:t>
          </a:r>
          <a:endParaRPr lang="es-ES" sz="1100" b="1" kern="1200" dirty="0"/>
        </a:p>
      </dsp:txBody>
      <dsp:txXfrm>
        <a:off x="1323814" y="412320"/>
        <a:ext cx="1019322" cy="60010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E4E2B-65D4-4D33-83AE-A5EA535FE91A}" type="datetimeFigureOut">
              <a:rPr lang="es-ES" smtClean="0"/>
              <a:t>10/10/2023</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8CA4C-A49C-45E2-BE04-B4EF3838BE13}" type="slidenum">
              <a:rPr lang="es-ES" smtClean="0"/>
              <a:t>‹Nº›</a:t>
            </a:fld>
            <a:endParaRPr lang="es-ES" dirty="0"/>
          </a:p>
        </p:txBody>
      </p:sp>
    </p:spTree>
    <p:extLst>
      <p:ext uri="{BB962C8B-B14F-4D97-AF65-F5344CB8AC3E}">
        <p14:creationId xmlns:p14="http://schemas.microsoft.com/office/powerpoint/2010/main" val="70434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438CA4C-A49C-45E2-BE04-B4EF3838BE13}" type="slidenum">
              <a:rPr lang="es-ES" smtClean="0"/>
              <a:t>1</a:t>
            </a:fld>
            <a:endParaRPr lang="es-ES" dirty="0"/>
          </a:p>
        </p:txBody>
      </p:sp>
    </p:spTree>
    <p:extLst>
      <p:ext uri="{BB962C8B-B14F-4D97-AF65-F5344CB8AC3E}">
        <p14:creationId xmlns:p14="http://schemas.microsoft.com/office/powerpoint/2010/main" val="177354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36F92216-3B5A-48B6-B9E5-989B0A558A73}" type="datetime1">
              <a:rPr lang="es-ES" smtClean="0"/>
              <a:t>10/10/2023</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40608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6412CA2-690F-4F5A-BDDC-BD5487C11BED}" type="datetime1">
              <a:rPr lang="es-ES" smtClean="0"/>
              <a:t>10/10/2023</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94358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66EC64E-3D99-40ED-A0BE-213195A42E87}" type="datetime1">
              <a:rPr lang="es-ES" smtClean="0"/>
              <a:t>10/10/2023</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07090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AB1B1F9B-BBA3-4244-91C2-6FFBAC6AFCA8}" type="datetime1">
              <a:rPr lang="es-ES" smtClean="0"/>
              <a:t>10/10/2023</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3318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5B7E45B-77F0-4D4E-AEE8-092E85ECDDBB}" type="datetime1">
              <a:rPr lang="es-ES" smtClean="0"/>
              <a:t>10/10/2023</a:t>
            </a:fld>
            <a:endParaRPr lang="es-ES" dirty="0"/>
          </a:p>
        </p:txBody>
      </p:sp>
      <p:sp>
        <p:nvSpPr>
          <p:cNvPr id="5" name="4 Marcador de pie de página"/>
          <p:cNvSpPr>
            <a:spLocks noGrp="1"/>
          </p:cNvSpPr>
          <p:nvPr>
            <p:ph type="ftr" sz="quarter" idx="11"/>
          </p:nvPr>
        </p:nvSpPr>
        <p:spPr/>
        <p:txBody>
          <a:bodyPr/>
          <a:lstStyle/>
          <a:p>
            <a:r>
              <a:rPr lang="es-ES" dirty="0"/>
              <a:t>M.B.E.</a:t>
            </a:r>
          </a:p>
        </p:txBody>
      </p:sp>
      <p:sp>
        <p:nvSpPr>
          <p:cNvPr id="6" name="5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07452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AE17913-E1AB-4C61-9FD2-6979062E8BFD}" type="datetime1">
              <a:rPr lang="es-ES" smtClean="0"/>
              <a:t>10/10/2023</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41531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207D802F-1EBA-498A-BC2B-525F05C7CA10}" type="datetime1">
              <a:rPr lang="es-ES" smtClean="0"/>
              <a:t>10/10/2023</a:t>
            </a:fld>
            <a:endParaRPr lang="es-ES" dirty="0"/>
          </a:p>
        </p:txBody>
      </p:sp>
      <p:sp>
        <p:nvSpPr>
          <p:cNvPr id="8" name="7 Marcador de pie de página"/>
          <p:cNvSpPr>
            <a:spLocks noGrp="1"/>
          </p:cNvSpPr>
          <p:nvPr>
            <p:ph type="ftr" sz="quarter" idx="11"/>
          </p:nvPr>
        </p:nvSpPr>
        <p:spPr/>
        <p:txBody>
          <a:bodyPr/>
          <a:lstStyle/>
          <a:p>
            <a:r>
              <a:rPr lang="es-ES" dirty="0"/>
              <a:t>M.B.E.</a:t>
            </a:r>
          </a:p>
        </p:txBody>
      </p:sp>
      <p:sp>
        <p:nvSpPr>
          <p:cNvPr id="9" name="8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2111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E264862-04C0-4C3F-BA3B-A319721EC829}" type="datetime1">
              <a:rPr lang="es-ES" smtClean="0"/>
              <a:t>10/10/2023</a:t>
            </a:fld>
            <a:endParaRPr lang="es-ES" dirty="0"/>
          </a:p>
        </p:txBody>
      </p:sp>
      <p:sp>
        <p:nvSpPr>
          <p:cNvPr id="4" name="3 Marcador de pie de página"/>
          <p:cNvSpPr>
            <a:spLocks noGrp="1"/>
          </p:cNvSpPr>
          <p:nvPr>
            <p:ph type="ftr" sz="quarter" idx="11"/>
          </p:nvPr>
        </p:nvSpPr>
        <p:spPr/>
        <p:txBody>
          <a:bodyPr/>
          <a:lstStyle/>
          <a:p>
            <a:r>
              <a:rPr lang="es-ES" dirty="0"/>
              <a:t>M.B.E.</a:t>
            </a:r>
          </a:p>
        </p:txBody>
      </p:sp>
      <p:sp>
        <p:nvSpPr>
          <p:cNvPr id="5" name="4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32716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11D479-0467-41FB-B559-0C59942C84FB}" type="datetime1">
              <a:rPr lang="es-ES" smtClean="0"/>
              <a:t>10/10/2023</a:t>
            </a:fld>
            <a:endParaRPr lang="es-ES" dirty="0"/>
          </a:p>
        </p:txBody>
      </p:sp>
      <p:sp>
        <p:nvSpPr>
          <p:cNvPr id="3" name="2 Marcador de pie de página"/>
          <p:cNvSpPr>
            <a:spLocks noGrp="1"/>
          </p:cNvSpPr>
          <p:nvPr>
            <p:ph type="ftr" sz="quarter" idx="11"/>
          </p:nvPr>
        </p:nvSpPr>
        <p:spPr/>
        <p:txBody>
          <a:bodyPr/>
          <a:lstStyle/>
          <a:p>
            <a:r>
              <a:rPr lang="es-ES" dirty="0"/>
              <a:t>M.B.E.</a:t>
            </a:r>
          </a:p>
        </p:txBody>
      </p:sp>
      <p:sp>
        <p:nvSpPr>
          <p:cNvPr id="4" name="3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33402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0C8193C-88BA-40D2-BEAD-3776E8A6F5B7}" type="datetime1">
              <a:rPr lang="es-ES" smtClean="0"/>
              <a:t>10/10/2023</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261976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47AA35B-299A-4AC6-97C8-0624A440F61B}" type="datetime1">
              <a:rPr lang="es-ES" smtClean="0"/>
              <a:t>10/10/2023</a:t>
            </a:fld>
            <a:endParaRPr lang="es-ES" dirty="0"/>
          </a:p>
        </p:txBody>
      </p:sp>
      <p:sp>
        <p:nvSpPr>
          <p:cNvPr id="6" name="5 Marcador de pie de página"/>
          <p:cNvSpPr>
            <a:spLocks noGrp="1"/>
          </p:cNvSpPr>
          <p:nvPr>
            <p:ph type="ftr" sz="quarter" idx="11"/>
          </p:nvPr>
        </p:nvSpPr>
        <p:spPr/>
        <p:txBody>
          <a:bodyPr/>
          <a:lstStyle/>
          <a:p>
            <a:r>
              <a:rPr lang="es-ES" dirty="0"/>
              <a:t>M.B.E.</a:t>
            </a:r>
          </a:p>
        </p:txBody>
      </p:sp>
      <p:sp>
        <p:nvSpPr>
          <p:cNvPr id="7" name="6 Marcador de número de diapositiva"/>
          <p:cNvSpPr>
            <a:spLocks noGrp="1"/>
          </p:cNvSpPr>
          <p:nvPr>
            <p:ph type="sldNum" sz="quarter" idx="12"/>
          </p:nvPr>
        </p:nvSpPr>
        <p:spPr/>
        <p:txBody>
          <a:bodyPr/>
          <a:lstStyle/>
          <a:p>
            <a:fld id="{F9A34AD4-DC89-4EDF-8DD1-AAEA993E7D46}" type="slidenum">
              <a:rPr lang="es-ES" smtClean="0"/>
              <a:t>‹Nº›</a:t>
            </a:fld>
            <a:endParaRPr lang="es-ES" dirty="0"/>
          </a:p>
        </p:txBody>
      </p:sp>
    </p:spTree>
    <p:extLst>
      <p:ext uri="{BB962C8B-B14F-4D97-AF65-F5344CB8AC3E}">
        <p14:creationId xmlns:p14="http://schemas.microsoft.com/office/powerpoint/2010/main" val="6554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BE9AB-F773-4A1D-934E-2C3E337DFB10}" type="datetime1">
              <a:rPr lang="es-ES" smtClean="0"/>
              <a:t>10/10/2023</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M.B.E.</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34AD4-DC89-4EDF-8DD1-AAEA993E7D46}" type="slidenum">
              <a:rPr lang="es-ES" smtClean="0"/>
              <a:t>‹Nº›</a:t>
            </a:fld>
            <a:endParaRPr lang="es-ES" dirty="0"/>
          </a:p>
        </p:txBody>
      </p:sp>
    </p:spTree>
    <p:extLst>
      <p:ext uri="{BB962C8B-B14F-4D97-AF65-F5344CB8AC3E}">
        <p14:creationId xmlns:p14="http://schemas.microsoft.com/office/powerpoint/2010/main" val="1754800592"/>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4.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hyperlink" Target="http://www.aseme.e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7.xml"/><Relationship Id="rId7"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10.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3.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4.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5.png"/><Relationship Id="rId7" Type="http://schemas.openxmlformats.org/officeDocument/2006/relationships/slide" Target="slide5.xml"/><Relationship Id="rId12" Type="http://schemas.openxmlformats.org/officeDocument/2006/relationships/image" Target="../media/image6.png"/><Relationship Id="rId2"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slide" Target="slide17.xml"/><Relationship Id="rId5" Type="http://schemas.openxmlformats.org/officeDocument/2006/relationships/image" Target="../media/image7.gif"/><Relationship Id="rId10" Type="http://schemas.openxmlformats.org/officeDocument/2006/relationships/slide" Target="slide16.xml"/><Relationship Id="rId4" Type="http://schemas.openxmlformats.org/officeDocument/2006/relationships/slide" Target="slide13.xml"/><Relationship Id="rId9" Type="http://schemas.openxmlformats.org/officeDocument/2006/relationships/slide" Target="slide15.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 Target="slide6.xml"/><Relationship Id="rId7" Type="http://schemas.openxmlformats.org/officeDocument/2006/relationships/diagramQuickStyle" Target="../diagrams/quickStyle1.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 Target="slide7.xml"/><Relationship Id="rId7" Type="http://schemas.openxmlformats.org/officeDocument/2006/relationships/diagramColors" Target="../diagrams/colors2.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8.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3799" y="1628801"/>
            <a:ext cx="7237413" cy="3901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1212" y="243283"/>
            <a:ext cx="1362075" cy="638175"/>
          </a:xfrm>
          <a:prstGeom prst="rect">
            <a:avLst/>
          </a:prstGeom>
          <a:effectLst>
            <a:outerShdw blurRad="50800" dist="50800" dir="5400000" algn="ctr" rotWithShape="0">
              <a:srgbClr val="000000"/>
            </a:outerShdw>
          </a:effectLst>
        </p:spPr>
      </p:pic>
      <p:pic>
        <p:nvPicPr>
          <p:cNvPr id="11" name="10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1212" y="933058"/>
            <a:ext cx="1362075" cy="945829"/>
          </a:xfrm>
          <a:prstGeom prst="rect">
            <a:avLst/>
          </a:prstGeom>
        </p:spPr>
      </p:pic>
      <p:sp>
        <p:nvSpPr>
          <p:cNvPr id="14" name="13 CuadroTexto"/>
          <p:cNvSpPr txBox="1"/>
          <p:nvPr/>
        </p:nvSpPr>
        <p:spPr>
          <a:xfrm>
            <a:off x="429816" y="2286669"/>
            <a:ext cx="5602948" cy="2585323"/>
          </a:xfrm>
          <a:prstGeom prst="rect">
            <a:avLst/>
          </a:prstGeom>
          <a:noFill/>
        </p:spPr>
        <p:txBody>
          <a:bodyPr wrap="square" rtlCol="0">
            <a:spAutoFit/>
          </a:bodyPr>
          <a:lstStyle/>
          <a:p>
            <a:r>
              <a:rPr lang="es-ES_tradnl" sz="5400" b="1" dirty="0">
                <a:solidFill>
                  <a:schemeClr val="accent2"/>
                </a:solidFill>
              </a:rPr>
              <a:t>Unidad 1              </a:t>
            </a:r>
            <a:r>
              <a:rPr lang="es-ES_tradnl" sz="5400" dirty="0">
                <a:solidFill>
                  <a:schemeClr val="accent2"/>
                </a:solidFill>
              </a:rPr>
              <a:t>LA INICIATIVA EMPRENDEDORA</a:t>
            </a:r>
            <a:endParaRPr lang="es-ES" sz="5400" dirty="0">
              <a:solidFill>
                <a:schemeClr val="accent2"/>
              </a:solidFill>
            </a:endParaRPr>
          </a:p>
        </p:txBody>
      </p:sp>
    </p:spTree>
    <p:extLst>
      <p:ext uri="{BB962C8B-B14F-4D97-AF65-F5344CB8AC3E}">
        <p14:creationId xmlns:p14="http://schemas.microsoft.com/office/powerpoint/2010/main" val="371790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a:xfrm>
            <a:off x="165200" y="0"/>
            <a:ext cx="8116056" cy="69269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ANEXO: ¿Autónomo o con socios?</a:t>
            </a:r>
          </a:p>
        </p:txBody>
      </p:sp>
      <p:sp>
        <p:nvSpPr>
          <p:cNvPr id="3" name="2 CuadroTexto"/>
          <p:cNvSpPr txBox="1"/>
          <p:nvPr/>
        </p:nvSpPr>
        <p:spPr>
          <a:xfrm>
            <a:off x="256469" y="1124744"/>
            <a:ext cx="8640960" cy="4278094"/>
          </a:xfrm>
          <a:prstGeom prst="rect">
            <a:avLst/>
          </a:prstGeom>
          <a:solidFill>
            <a:schemeClr val="accent6">
              <a:lumMod val="40000"/>
              <a:lumOff val="60000"/>
            </a:schemeClr>
          </a:solidFill>
        </p:spPr>
        <p:txBody>
          <a:bodyPr wrap="square" rtlCol="0">
            <a:spAutoFit/>
          </a:bodyPr>
          <a:lstStyle/>
          <a:p>
            <a:pPr marL="342900" indent="-342900">
              <a:buFont typeface="+mj-lt"/>
              <a:buAutoNum type="arabicParenR"/>
            </a:pPr>
            <a:r>
              <a:rPr lang="es-ES_tradnl" sz="1600" b="1" dirty="0"/>
              <a:t>¿Por qué se asocia?</a:t>
            </a:r>
          </a:p>
          <a:p>
            <a:pPr marL="742950" lvl="1" indent="-285750">
              <a:buFont typeface="Arial" panose="020B0604020202020204" pitchFamily="34" charset="0"/>
              <a:buChar char="•"/>
            </a:pPr>
            <a:r>
              <a:rPr lang="es-ES_tradnl" sz="1600" dirty="0"/>
              <a:t>Por miedo</a:t>
            </a:r>
          </a:p>
          <a:p>
            <a:pPr marL="742950" lvl="1" indent="-285750">
              <a:buFont typeface="Arial" panose="020B0604020202020204" pitchFamily="34" charset="0"/>
              <a:buChar char="•"/>
            </a:pPr>
            <a:r>
              <a:rPr lang="es-ES_tradnl" sz="1600" dirty="0"/>
              <a:t>Por sentirse acompañado</a:t>
            </a:r>
          </a:p>
          <a:p>
            <a:pPr marL="742950" lvl="1" indent="-285750">
              <a:buFont typeface="Arial" panose="020B0604020202020204" pitchFamily="34" charset="0"/>
              <a:buChar char="•"/>
            </a:pPr>
            <a:r>
              <a:rPr lang="es-ES_tradnl" sz="1600" dirty="0">
                <a:sym typeface="Wingdings" pitchFamily="2" charset="2"/>
              </a:rPr>
              <a:t>Un socio es caro, es un recurso sustituible</a:t>
            </a:r>
            <a:endParaRPr lang="es-ES_tradnl" sz="1600" dirty="0"/>
          </a:p>
          <a:p>
            <a:pPr marL="342900" indent="-342900">
              <a:buFont typeface="+mj-lt"/>
              <a:buAutoNum type="arabicParenR"/>
            </a:pPr>
            <a:r>
              <a:rPr lang="es-ES_tradnl" sz="1600" b="1" dirty="0"/>
              <a:t>¿Hay situaciones en que sería recomendable asociarse?</a:t>
            </a:r>
          </a:p>
          <a:p>
            <a:pPr marL="742950" lvl="1" indent="-285750">
              <a:buFont typeface="Arial" panose="020B0604020202020204" pitchFamily="34" charset="0"/>
              <a:buChar char="•"/>
            </a:pPr>
            <a:r>
              <a:rPr lang="es-ES_tradnl" sz="1600" dirty="0"/>
              <a:t>Un socio capitalista</a:t>
            </a:r>
          </a:p>
          <a:p>
            <a:pPr marL="742950" lvl="1" indent="-285750">
              <a:buFont typeface="Arial" panose="020B0604020202020204" pitchFamily="34" charset="0"/>
              <a:buChar char="•"/>
            </a:pPr>
            <a:r>
              <a:rPr lang="es-ES_tradnl" sz="1600" dirty="0"/>
              <a:t>Por carencia. Conoce muy bien el sector</a:t>
            </a:r>
          </a:p>
          <a:p>
            <a:pPr marL="742950" lvl="1" indent="-285750">
              <a:buFont typeface="Arial" panose="020B0604020202020204" pitchFamily="34" charset="0"/>
              <a:buChar char="•"/>
            </a:pPr>
            <a:r>
              <a:rPr lang="es-ES_tradnl" sz="1600" dirty="0"/>
              <a:t>Por falta de carácter luchador y saber rodearse de la gente apropiada</a:t>
            </a:r>
          </a:p>
          <a:p>
            <a:pPr marL="742950" lvl="1" indent="-285750">
              <a:buFont typeface="Arial" panose="020B0604020202020204" pitchFamily="34" charset="0"/>
              <a:buChar char="•"/>
            </a:pPr>
            <a:r>
              <a:rPr lang="es-ES_tradnl" sz="1600" dirty="0"/>
              <a:t>Por edad o enfermedad</a:t>
            </a:r>
          </a:p>
          <a:p>
            <a:pPr marL="342900" indent="-342900">
              <a:buFont typeface="+mj-lt"/>
              <a:buAutoNum type="arabicParenR"/>
            </a:pPr>
            <a:r>
              <a:rPr lang="es-ES_tradnl" sz="1600" b="1" dirty="0"/>
              <a:t>¿Cómo escoger a los socios?</a:t>
            </a:r>
          </a:p>
          <a:p>
            <a:pPr marL="742950" lvl="1" indent="-285750">
              <a:buFont typeface="Arial" panose="020B0604020202020204" pitchFamily="34" charset="0"/>
              <a:buChar char="•"/>
            </a:pPr>
            <a:r>
              <a:rPr lang="es-ES_tradnl" sz="1600" dirty="0"/>
              <a:t>Los valores por encima de todo (principios morales y éticos similares)</a:t>
            </a:r>
          </a:p>
          <a:p>
            <a:pPr marL="742950" lvl="1" indent="-285750">
              <a:buFont typeface="Arial" panose="020B0604020202020204" pitchFamily="34" charset="0"/>
              <a:buChar char="•"/>
            </a:pPr>
            <a:r>
              <a:rPr lang="es-ES_tradnl" sz="1600" dirty="0"/>
              <a:t>Complementariedad (carácter distinto pero complementario)</a:t>
            </a:r>
          </a:p>
          <a:p>
            <a:pPr marL="742950" lvl="1" indent="-285750">
              <a:buFont typeface="Arial" panose="020B0604020202020204" pitchFamily="34" charset="0"/>
              <a:buChar char="•"/>
            </a:pPr>
            <a:r>
              <a:rPr lang="es-ES_tradnl" sz="1600" dirty="0"/>
              <a:t>Que aporte valor real (cuya opinión merezca respeto)</a:t>
            </a:r>
          </a:p>
          <a:p>
            <a:pPr marL="742950" lvl="1" indent="-285750">
              <a:buFont typeface="Arial" panose="020B0604020202020204" pitchFamily="34" charset="0"/>
              <a:buChar char="•"/>
            </a:pPr>
            <a:r>
              <a:rPr lang="es-ES_tradnl" sz="1600" dirty="0"/>
              <a:t>Misma ambición (mismos objetivos)</a:t>
            </a:r>
          </a:p>
          <a:p>
            <a:pPr marL="342900" indent="-342900">
              <a:buFont typeface="+mj-lt"/>
              <a:buAutoNum type="arabicParenR"/>
            </a:pPr>
            <a:r>
              <a:rPr lang="es-ES_tradnl" sz="1600" b="1" dirty="0"/>
              <a:t>¿Cómo pactar con los socios?</a:t>
            </a:r>
          </a:p>
          <a:p>
            <a:pPr marL="742950" lvl="1" indent="-285750">
              <a:buFont typeface="Arial" panose="020B0604020202020204" pitchFamily="34" charset="0"/>
              <a:buChar char="•"/>
            </a:pPr>
            <a:r>
              <a:rPr lang="es-ES_tradnl" sz="1600" dirty="0"/>
              <a:t>Como separarse</a:t>
            </a:r>
          </a:p>
          <a:p>
            <a:pPr marL="742950" lvl="1" indent="-285750">
              <a:buFont typeface="Arial" panose="020B0604020202020204" pitchFamily="34" charset="0"/>
              <a:buChar char="•"/>
            </a:pPr>
            <a:r>
              <a:rPr lang="es-ES_tradnl" sz="1600" dirty="0"/>
              <a:t>No a partes iguales cuando no aporta lo mismo. Se remunera con sueldo.</a:t>
            </a:r>
            <a:endParaRPr lang="es-ES" sz="1600" dirty="0"/>
          </a:p>
        </p:txBody>
      </p:sp>
      <p:sp>
        <p:nvSpPr>
          <p:cNvPr id="26" name="25 CuadroTexto"/>
          <p:cNvSpPr txBox="1"/>
          <p:nvPr/>
        </p:nvSpPr>
        <p:spPr>
          <a:xfrm>
            <a:off x="251520" y="5661248"/>
            <a:ext cx="7066408" cy="307777"/>
          </a:xfrm>
          <a:prstGeom prst="rect">
            <a:avLst/>
          </a:prstGeom>
          <a:noFill/>
        </p:spPr>
        <p:txBody>
          <a:bodyPr wrap="square" rtlCol="0">
            <a:spAutoFit/>
          </a:bodyPr>
          <a:lstStyle/>
          <a:p>
            <a:r>
              <a:rPr lang="es-ES_tradnl" sz="1400" i="1" dirty="0"/>
              <a:t>Fuente: Fernando Trias de Bes: Extracto de “El libro negro del emprendedor”. Ed. Urano.</a:t>
            </a:r>
            <a:endParaRPr lang="es-ES" sz="1400" i="1" u="sng" dirty="0"/>
          </a:p>
        </p:txBody>
      </p:sp>
      <p:sp>
        <p:nvSpPr>
          <p:cNvPr id="9" name="8 Flecha izquierda">
            <a:hlinkClick r:id="rId2" action="ppaction://hlinksldjump"/>
          </p:cNvPr>
          <p:cNvSpPr/>
          <p:nvPr/>
        </p:nvSpPr>
        <p:spPr>
          <a:xfrm>
            <a:off x="32245" y="6262366"/>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Tree>
    <p:extLst>
      <p:ext uri="{BB962C8B-B14F-4D97-AF65-F5344CB8AC3E}">
        <p14:creationId xmlns:p14="http://schemas.microsoft.com/office/powerpoint/2010/main" val="395797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a:xfrm>
            <a:off x="37172" y="0"/>
            <a:ext cx="8793644" cy="692696"/>
          </a:xfrm>
          <a:prstGeom prst="rect">
            <a:avLst/>
          </a:prstGeom>
        </p:spPr>
        <p:txBody>
          <a:bodyPr vert="horz" lIns="91440" tIns="45720" rIns="91440" bIns="45720" rtlCol="0" anchor="ctr">
            <a:normAutofit fontScale="3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8600" b="1" i="1" u="sng" dirty="0">
                <a:effectLst>
                  <a:outerShdw blurRad="38100" dist="38100" dir="2700000" algn="tl">
                    <a:srgbClr val="000000">
                      <a:alpha val="43137"/>
                    </a:srgbClr>
                  </a:outerShdw>
                </a:effectLst>
              </a:rPr>
              <a:t>Amplía 1</a:t>
            </a:r>
            <a:r>
              <a:rPr lang="es-ES_tradnl" sz="8600" b="1" dirty="0"/>
              <a:t>: </a:t>
            </a:r>
            <a:r>
              <a:rPr lang="es-ES_tradnl" sz="6700" b="1" dirty="0">
                <a:solidFill>
                  <a:srgbClr val="C00000"/>
                </a:solidFill>
                <a:effectLst>
                  <a:outerShdw blurRad="38100" dist="38100" dir="2700000" algn="tl">
                    <a:srgbClr val="000000">
                      <a:alpha val="43137"/>
                    </a:srgbClr>
                  </a:outerShdw>
                </a:effectLst>
              </a:rPr>
              <a:t>“Primer error: emprender con motivos pero sin motivación”</a:t>
            </a:r>
          </a:p>
        </p:txBody>
      </p:sp>
      <p:graphicFrame>
        <p:nvGraphicFramePr>
          <p:cNvPr id="3" name="2 Diagrama"/>
          <p:cNvGraphicFramePr/>
          <p:nvPr>
            <p:extLst>
              <p:ext uri="{D42A27DB-BD31-4B8C-83A1-F6EECF244321}">
                <p14:modId xmlns:p14="http://schemas.microsoft.com/office/powerpoint/2010/main" val="2718746039"/>
              </p:ext>
            </p:extLst>
          </p:nvPr>
        </p:nvGraphicFramePr>
        <p:xfrm>
          <a:off x="-396552" y="111326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32 CuadroTexto"/>
          <p:cNvSpPr txBox="1"/>
          <p:nvPr/>
        </p:nvSpPr>
        <p:spPr>
          <a:xfrm>
            <a:off x="5364088" y="1124744"/>
            <a:ext cx="3466728" cy="646331"/>
          </a:xfrm>
          <a:prstGeom prst="rect">
            <a:avLst/>
          </a:prstGeom>
          <a:noFill/>
        </p:spPr>
        <p:txBody>
          <a:bodyPr wrap="square" rtlCol="0">
            <a:spAutoFit/>
          </a:bodyPr>
          <a:lstStyle/>
          <a:p>
            <a:pPr algn="ctr"/>
            <a:r>
              <a:rPr lang="es-ES_tradnl" b="1" dirty="0"/>
              <a:t>“El motivo es irrelevante, mientras haya motivación”</a:t>
            </a:r>
            <a:endParaRPr lang="es-ES" b="1" dirty="0"/>
          </a:p>
        </p:txBody>
      </p:sp>
      <p:sp>
        <p:nvSpPr>
          <p:cNvPr id="34" name="33 CuadroTexto"/>
          <p:cNvSpPr txBox="1"/>
          <p:nvPr/>
        </p:nvSpPr>
        <p:spPr>
          <a:xfrm>
            <a:off x="5439485" y="2184928"/>
            <a:ext cx="999649" cy="369332"/>
          </a:xfrm>
          <a:prstGeom prst="rect">
            <a:avLst/>
          </a:prstGeom>
          <a:noFill/>
          <a:ln>
            <a:solidFill>
              <a:schemeClr val="accent1">
                <a:shade val="95000"/>
                <a:satMod val="105000"/>
              </a:schemeClr>
            </a:solidFill>
          </a:ln>
        </p:spPr>
        <p:txBody>
          <a:bodyPr wrap="square" rtlCol="0">
            <a:spAutoFit/>
          </a:bodyPr>
          <a:lstStyle/>
          <a:p>
            <a:r>
              <a:rPr lang="es-ES_tradnl" b="1" dirty="0"/>
              <a:t>Motivos</a:t>
            </a:r>
            <a:endParaRPr lang="es-ES" b="1" dirty="0"/>
          </a:p>
        </p:txBody>
      </p:sp>
      <p:sp>
        <p:nvSpPr>
          <p:cNvPr id="35" name="34 CuadroTexto"/>
          <p:cNvSpPr txBox="1"/>
          <p:nvPr/>
        </p:nvSpPr>
        <p:spPr>
          <a:xfrm>
            <a:off x="6790738" y="2184928"/>
            <a:ext cx="2045099" cy="369332"/>
          </a:xfrm>
          <a:prstGeom prst="rect">
            <a:avLst/>
          </a:prstGeom>
          <a:noFill/>
          <a:ln>
            <a:solidFill>
              <a:schemeClr val="accent1">
                <a:shade val="95000"/>
                <a:satMod val="105000"/>
              </a:schemeClr>
            </a:solidFill>
          </a:ln>
        </p:spPr>
        <p:txBody>
          <a:bodyPr wrap="square" rtlCol="0">
            <a:spAutoFit/>
          </a:bodyPr>
          <a:lstStyle/>
          <a:p>
            <a:r>
              <a:rPr lang="es-ES_tradnl" b="1" dirty="0"/>
              <a:t>Motivación interna </a:t>
            </a:r>
            <a:endParaRPr lang="es-ES" dirty="0"/>
          </a:p>
        </p:txBody>
      </p:sp>
      <p:sp>
        <p:nvSpPr>
          <p:cNvPr id="36" name="35 Rectángulo"/>
          <p:cNvSpPr/>
          <p:nvPr/>
        </p:nvSpPr>
        <p:spPr>
          <a:xfrm rot="5400000">
            <a:off x="5757638" y="2738926"/>
            <a:ext cx="410690" cy="369332"/>
          </a:xfrm>
          <a:prstGeom prst="rect">
            <a:avLst/>
          </a:prstGeom>
        </p:spPr>
        <p:txBody>
          <a:bodyPr wrap="none">
            <a:spAutoFit/>
          </a:bodyPr>
          <a:lstStyle/>
          <a:p>
            <a:r>
              <a:rPr lang="es-ES_tradnl" b="1" dirty="0">
                <a:solidFill>
                  <a:prstClr val="black"/>
                </a:solidFill>
                <a:sym typeface="Wingdings" pitchFamily="2" charset="2"/>
              </a:rPr>
              <a:t></a:t>
            </a:r>
            <a:endParaRPr lang="es-ES" dirty="0"/>
          </a:p>
        </p:txBody>
      </p:sp>
      <p:sp>
        <p:nvSpPr>
          <p:cNvPr id="38" name="37 Rectángulo"/>
          <p:cNvSpPr/>
          <p:nvPr/>
        </p:nvSpPr>
        <p:spPr>
          <a:xfrm rot="5400000">
            <a:off x="7607942" y="2738924"/>
            <a:ext cx="410690" cy="369332"/>
          </a:xfrm>
          <a:prstGeom prst="rect">
            <a:avLst/>
          </a:prstGeom>
        </p:spPr>
        <p:txBody>
          <a:bodyPr wrap="none">
            <a:spAutoFit/>
          </a:bodyPr>
          <a:lstStyle/>
          <a:p>
            <a:r>
              <a:rPr lang="es-ES_tradnl" b="1" dirty="0">
                <a:solidFill>
                  <a:prstClr val="black"/>
                </a:solidFill>
                <a:sym typeface="Wingdings" pitchFamily="2" charset="2"/>
              </a:rPr>
              <a:t></a:t>
            </a:r>
            <a:endParaRPr lang="es-ES" dirty="0"/>
          </a:p>
        </p:txBody>
      </p:sp>
      <p:sp>
        <p:nvSpPr>
          <p:cNvPr id="39" name="38 CuadroTexto"/>
          <p:cNvSpPr txBox="1"/>
          <p:nvPr/>
        </p:nvSpPr>
        <p:spPr>
          <a:xfrm>
            <a:off x="5439485" y="3128937"/>
            <a:ext cx="1372813" cy="646331"/>
          </a:xfrm>
          <a:prstGeom prst="rect">
            <a:avLst/>
          </a:prstGeom>
          <a:noFill/>
        </p:spPr>
        <p:txBody>
          <a:bodyPr wrap="square" rtlCol="0">
            <a:spAutoFit/>
          </a:bodyPr>
          <a:lstStyle/>
          <a:p>
            <a:r>
              <a:rPr lang="es-ES_tradnl" dirty="0"/>
              <a:t>*Causa</a:t>
            </a:r>
          </a:p>
          <a:p>
            <a:r>
              <a:rPr lang="es-ES_tradnl" dirty="0"/>
              <a:t>*Detonante</a:t>
            </a:r>
            <a:endParaRPr lang="es-ES" dirty="0"/>
          </a:p>
        </p:txBody>
      </p:sp>
      <p:sp>
        <p:nvSpPr>
          <p:cNvPr id="40" name="39 CuadroTexto"/>
          <p:cNvSpPr txBox="1"/>
          <p:nvPr/>
        </p:nvSpPr>
        <p:spPr>
          <a:xfrm>
            <a:off x="7311546" y="3128935"/>
            <a:ext cx="1652941" cy="923330"/>
          </a:xfrm>
          <a:prstGeom prst="rect">
            <a:avLst/>
          </a:prstGeom>
          <a:noFill/>
        </p:spPr>
        <p:txBody>
          <a:bodyPr wrap="square" rtlCol="0">
            <a:spAutoFit/>
          </a:bodyPr>
          <a:lstStyle/>
          <a:p>
            <a:r>
              <a:rPr lang="es-ES_tradnl" dirty="0"/>
              <a:t>*Ilusión</a:t>
            </a:r>
          </a:p>
          <a:p>
            <a:r>
              <a:rPr lang="es-ES_tradnl" dirty="0"/>
              <a:t>*Deseo de emprender</a:t>
            </a:r>
            <a:endParaRPr lang="es-ES" dirty="0"/>
          </a:p>
        </p:txBody>
      </p:sp>
      <p:sp>
        <p:nvSpPr>
          <p:cNvPr id="41" name="40 CuadroTexto"/>
          <p:cNvSpPr txBox="1"/>
          <p:nvPr/>
        </p:nvSpPr>
        <p:spPr>
          <a:xfrm>
            <a:off x="4902259" y="4437112"/>
            <a:ext cx="1296144" cy="369332"/>
          </a:xfrm>
          <a:prstGeom prst="rect">
            <a:avLst/>
          </a:prstGeom>
          <a:solidFill>
            <a:schemeClr val="accent3">
              <a:lumMod val="60000"/>
              <a:lumOff val="40000"/>
            </a:schemeClr>
          </a:solidFill>
          <a:ln>
            <a:solidFill>
              <a:schemeClr val="accent3">
                <a:lumMod val="75000"/>
              </a:schemeClr>
            </a:solidFill>
          </a:ln>
        </p:spPr>
        <p:txBody>
          <a:bodyPr wrap="square" rtlCol="0">
            <a:spAutoFit/>
          </a:bodyPr>
          <a:lstStyle/>
          <a:p>
            <a:r>
              <a:rPr lang="es-ES_tradnl" dirty="0"/>
              <a:t>Emprender:</a:t>
            </a:r>
            <a:endParaRPr lang="es-ES" dirty="0"/>
          </a:p>
        </p:txBody>
      </p:sp>
      <p:sp>
        <p:nvSpPr>
          <p:cNvPr id="42" name="41 Rectángulo"/>
          <p:cNvSpPr/>
          <p:nvPr/>
        </p:nvSpPr>
        <p:spPr>
          <a:xfrm>
            <a:off x="4896543" y="4473242"/>
            <a:ext cx="4067944" cy="1200329"/>
          </a:xfrm>
          <a:prstGeom prst="rect">
            <a:avLst/>
          </a:prstGeom>
        </p:spPr>
        <p:txBody>
          <a:bodyPr wrap="square">
            <a:spAutoFit/>
          </a:bodyPr>
          <a:lstStyle/>
          <a:p>
            <a:pPr algn="just"/>
            <a:r>
              <a:rPr lang="es-ES_tradnl" b="1" dirty="0">
                <a:solidFill>
                  <a:prstClr val="black"/>
                </a:solidFill>
                <a:sym typeface="Wingdings" pitchFamily="2" charset="2"/>
              </a:rPr>
              <a:t>                          </a:t>
            </a:r>
            <a:r>
              <a:rPr lang="es-ES_tradnl" dirty="0">
                <a:solidFill>
                  <a:prstClr val="black"/>
                </a:solidFill>
                <a:sym typeface="Wingdings" pitchFamily="2" charset="2"/>
              </a:rPr>
              <a:t> Forma de enfrentarse al mundo, en la que la persona disfruta con la incertidumbre y la inseguridad de qué pasará mañana.</a:t>
            </a:r>
            <a:endParaRPr lang="es-ES" dirty="0"/>
          </a:p>
        </p:txBody>
      </p:sp>
      <p:sp>
        <p:nvSpPr>
          <p:cNvPr id="43" name="42 CuadroTexto"/>
          <p:cNvSpPr txBox="1"/>
          <p:nvPr/>
        </p:nvSpPr>
        <p:spPr>
          <a:xfrm>
            <a:off x="179512" y="5789660"/>
            <a:ext cx="6192688" cy="307777"/>
          </a:xfrm>
          <a:prstGeom prst="rect">
            <a:avLst/>
          </a:prstGeom>
          <a:noFill/>
        </p:spPr>
        <p:txBody>
          <a:bodyPr wrap="square" rtlCol="0">
            <a:spAutoFit/>
          </a:bodyPr>
          <a:lstStyle/>
          <a:p>
            <a:r>
              <a:rPr lang="es-ES_tradnl" sz="1400" i="1" dirty="0"/>
              <a:t>Fuente: Fernando Trias de Bes: “El libro negro del emprendedor”. Ed. Urano.</a:t>
            </a:r>
            <a:endParaRPr lang="es-ES" sz="1400" i="1" dirty="0"/>
          </a:p>
        </p:txBody>
      </p:sp>
      <p:sp>
        <p:nvSpPr>
          <p:cNvPr id="18" name="17 Flecha izquierda">
            <a:hlinkClick r:id="rId7" action="ppaction://hlinksldjump"/>
          </p:cNvPr>
          <p:cNvSpPr/>
          <p:nvPr/>
        </p:nvSpPr>
        <p:spPr>
          <a:xfrm>
            <a:off x="35868" y="6334705"/>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Tree>
    <p:extLst>
      <p:ext uri="{BB962C8B-B14F-4D97-AF65-F5344CB8AC3E}">
        <p14:creationId xmlns:p14="http://schemas.microsoft.com/office/powerpoint/2010/main" val="412292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a:xfrm>
            <a:off x="168080" y="35518"/>
            <a:ext cx="8229600" cy="605357"/>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10000" b="1" i="1" u="sng" dirty="0">
                <a:effectLst>
                  <a:outerShdw blurRad="38100" dist="38100" dir="2700000" algn="tl">
                    <a:srgbClr val="000000">
                      <a:alpha val="43137"/>
                    </a:srgbClr>
                  </a:outerShdw>
                </a:effectLst>
              </a:rPr>
              <a:t>A</a:t>
            </a:r>
            <a:r>
              <a:rPr lang="es-ES_tradnl" sz="7000" b="1" i="1" u="sng" dirty="0">
                <a:effectLst>
                  <a:outerShdw blurRad="38100" dist="38100" dir="2700000" algn="tl">
                    <a:srgbClr val="000000">
                      <a:alpha val="43137"/>
                    </a:srgbClr>
                  </a:outerShdw>
                </a:effectLst>
              </a:rPr>
              <a:t>mplía 2</a:t>
            </a:r>
            <a:r>
              <a:rPr lang="es-ES_tradnl" sz="7000" b="1" dirty="0"/>
              <a:t>: </a:t>
            </a:r>
            <a:r>
              <a:rPr lang="es-ES_tradnl" sz="5500" b="1" dirty="0">
                <a:solidFill>
                  <a:srgbClr val="C00000"/>
                </a:solidFill>
                <a:effectLst>
                  <a:outerShdw blurRad="38100" dist="38100" dir="2700000" algn="tl">
                    <a:srgbClr val="000000">
                      <a:alpha val="43137"/>
                    </a:srgbClr>
                  </a:outerShdw>
                </a:effectLst>
              </a:rPr>
              <a:t>“Aprender a emprender”</a:t>
            </a:r>
          </a:p>
        </p:txBody>
      </p:sp>
      <p:sp>
        <p:nvSpPr>
          <p:cNvPr id="43" name="42 CuadroTexto"/>
          <p:cNvSpPr txBox="1"/>
          <p:nvPr/>
        </p:nvSpPr>
        <p:spPr>
          <a:xfrm>
            <a:off x="179512" y="5789660"/>
            <a:ext cx="6192688" cy="307777"/>
          </a:xfrm>
          <a:prstGeom prst="rect">
            <a:avLst/>
          </a:prstGeom>
          <a:noFill/>
        </p:spPr>
        <p:txBody>
          <a:bodyPr wrap="square" rtlCol="0">
            <a:spAutoFit/>
          </a:bodyPr>
          <a:lstStyle/>
          <a:p>
            <a:r>
              <a:rPr lang="es-ES_tradnl" sz="1400" i="1" dirty="0"/>
              <a:t>Fuente: Extracto de artículo de Expansión.com (20/5/2013)</a:t>
            </a:r>
            <a:endParaRPr lang="es-ES" sz="1400" i="1" u="sng" dirty="0"/>
          </a:p>
        </p:txBody>
      </p:sp>
      <p:sp>
        <p:nvSpPr>
          <p:cNvPr id="2" name="1 CuadroTexto"/>
          <p:cNvSpPr txBox="1"/>
          <p:nvPr/>
        </p:nvSpPr>
        <p:spPr>
          <a:xfrm>
            <a:off x="318701" y="1019123"/>
            <a:ext cx="8497481" cy="4770537"/>
          </a:xfrm>
          <a:prstGeom prst="rect">
            <a:avLst/>
          </a:prstGeom>
          <a:solidFill>
            <a:schemeClr val="accent6">
              <a:lumMod val="40000"/>
              <a:lumOff val="60000"/>
            </a:schemeClr>
          </a:solidFill>
        </p:spPr>
        <p:txBody>
          <a:bodyPr wrap="square" rtlCol="0">
            <a:spAutoFit/>
          </a:bodyPr>
          <a:lstStyle/>
          <a:p>
            <a:pPr algn="ctr"/>
            <a:r>
              <a:rPr lang="es-ES_tradnl" sz="1600" dirty="0">
                <a:solidFill>
                  <a:srgbClr val="FF0000"/>
                </a:solidFill>
              </a:rPr>
              <a:t>¿Qué necesita España para ser un país de emprendedores?</a:t>
            </a:r>
          </a:p>
          <a:p>
            <a:pPr algn="just"/>
            <a:endParaRPr lang="es-ES_tradnl" sz="1600" dirty="0"/>
          </a:p>
          <a:p>
            <a:pPr algn="just"/>
            <a:r>
              <a:rPr lang="es-ES" sz="1600" dirty="0"/>
              <a:t>Según Iñaki </a:t>
            </a:r>
            <a:r>
              <a:rPr lang="es-ES" sz="1600" dirty="0" err="1"/>
              <a:t>Arrola</a:t>
            </a:r>
            <a:r>
              <a:rPr lang="es-ES" sz="1600" dirty="0"/>
              <a:t> (fundador de Coches.com):</a:t>
            </a:r>
          </a:p>
          <a:p>
            <a:pPr algn="just"/>
            <a:endParaRPr lang="es-ES" sz="1600" dirty="0"/>
          </a:p>
          <a:p>
            <a:pPr marL="285750" indent="-285750" algn="just">
              <a:lnSpc>
                <a:spcPct val="150000"/>
              </a:lnSpc>
              <a:buFont typeface="Arial" charset="0"/>
              <a:buChar char="•"/>
            </a:pPr>
            <a:r>
              <a:rPr lang="es-ES" sz="1600" dirty="0"/>
              <a:t>“Nuestro país adolece de formación para emprender.”</a:t>
            </a:r>
          </a:p>
          <a:p>
            <a:pPr marL="285750" indent="-285750" algn="just">
              <a:lnSpc>
                <a:spcPct val="150000"/>
              </a:lnSpc>
              <a:buFont typeface="Arial" charset="0"/>
              <a:buChar char="•"/>
            </a:pPr>
            <a:r>
              <a:rPr lang="es-ES" sz="1600" dirty="0"/>
              <a:t>“Montar un negocio no está bien visto… se piensa en el fracaso. Hay que enseñar a que es posible, para ello hay que fracasar y no pasa nada. “</a:t>
            </a:r>
          </a:p>
          <a:p>
            <a:pPr marL="285750" indent="-285750" algn="just">
              <a:lnSpc>
                <a:spcPct val="150000"/>
              </a:lnSpc>
              <a:buFont typeface="Arial" charset="0"/>
              <a:buChar char="•"/>
            </a:pPr>
            <a:r>
              <a:rPr lang="es-ES" sz="1600" dirty="0"/>
              <a:t>“Hay que crear un contexto que de verdad fomente el espíritu emprendedor". </a:t>
            </a:r>
          </a:p>
          <a:p>
            <a:pPr algn="just"/>
            <a:endParaRPr lang="es-ES" sz="1600" dirty="0"/>
          </a:p>
          <a:p>
            <a:pPr algn="just"/>
            <a:r>
              <a:rPr lang="es-ES" sz="1600" dirty="0"/>
              <a:t> Jordi Vinaixa,  (director de </a:t>
            </a:r>
            <a:r>
              <a:rPr lang="es-ES" sz="1600" dirty="0" err="1"/>
              <a:t>Esade</a:t>
            </a:r>
            <a:r>
              <a:rPr lang="es-ES" sz="1600" dirty="0"/>
              <a:t>):</a:t>
            </a:r>
          </a:p>
          <a:p>
            <a:pPr algn="just"/>
            <a:endParaRPr lang="es-ES" sz="1600" dirty="0"/>
          </a:p>
          <a:p>
            <a:pPr marL="285750" indent="-285750" algn="just">
              <a:lnSpc>
                <a:spcPct val="150000"/>
              </a:lnSpc>
              <a:buFont typeface="Arial" charset="0"/>
              <a:buChar char="•"/>
            </a:pPr>
            <a:r>
              <a:rPr lang="es-ES" sz="1600" dirty="0"/>
              <a:t>"Tenemos una cultura de excesiva búsqueda de la seguridad.”</a:t>
            </a:r>
          </a:p>
          <a:p>
            <a:pPr marL="285750" indent="-285750" algn="just">
              <a:lnSpc>
                <a:spcPct val="150000"/>
              </a:lnSpc>
              <a:buFont typeface="Arial" charset="0"/>
              <a:buChar char="•"/>
            </a:pPr>
            <a:r>
              <a:rPr lang="es-ES" sz="1600" dirty="0"/>
              <a:t> “Se penaliza el fracaso. Si ha tenido un problema de morosidad éste queda en su expediente aunque esté resuelto.”</a:t>
            </a:r>
          </a:p>
          <a:p>
            <a:pPr marL="285750" indent="-285750" algn="just">
              <a:lnSpc>
                <a:spcPct val="150000"/>
              </a:lnSpc>
              <a:buFont typeface="Arial" charset="0"/>
              <a:buChar char="•"/>
            </a:pPr>
            <a:r>
              <a:rPr lang="es-ES" sz="1600" dirty="0"/>
              <a:t>“Todo esto es algo superado en Estados Unidos, que junto a Israel es un país de referencia.”</a:t>
            </a:r>
          </a:p>
        </p:txBody>
      </p:sp>
      <p:sp>
        <p:nvSpPr>
          <p:cNvPr id="10" name="9 Flecha izquierda">
            <a:hlinkClick r:id="rId2" action="ppaction://hlinksldjump"/>
          </p:cNvPr>
          <p:cNvSpPr/>
          <p:nvPr/>
        </p:nvSpPr>
        <p:spPr>
          <a:xfrm>
            <a:off x="13498" y="6334806"/>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Tree>
    <p:extLst>
      <p:ext uri="{BB962C8B-B14F-4D97-AF65-F5344CB8AC3E}">
        <p14:creationId xmlns:p14="http://schemas.microsoft.com/office/powerpoint/2010/main" val="303667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a:xfrm>
            <a:off x="264524" y="28978"/>
            <a:ext cx="8044091" cy="5620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i="1" u="sng" dirty="0">
                <a:effectLst>
                  <a:outerShdw blurRad="38100" dist="38100" dir="2700000" algn="tl">
                    <a:srgbClr val="000000">
                      <a:alpha val="43137"/>
                    </a:srgbClr>
                  </a:outerShdw>
                </a:effectLst>
              </a:rPr>
              <a:t>Amplía 4</a:t>
            </a:r>
            <a:r>
              <a:rPr lang="es-ES_tradnl" sz="2800" b="1" dirty="0"/>
              <a:t>: </a:t>
            </a:r>
            <a:r>
              <a:rPr lang="es-ES_tradnl" sz="2200" b="1" dirty="0">
                <a:solidFill>
                  <a:srgbClr val="C00000"/>
                </a:solidFill>
                <a:effectLst>
                  <a:outerShdw blurRad="38100" dist="38100" dir="2700000" algn="tl">
                    <a:srgbClr val="000000">
                      <a:alpha val="43137"/>
                    </a:srgbClr>
                  </a:outerShdw>
                </a:effectLst>
              </a:rPr>
              <a:t>“Ejemplos de empresarios”</a:t>
            </a:r>
          </a:p>
        </p:txBody>
      </p:sp>
      <p:sp>
        <p:nvSpPr>
          <p:cNvPr id="11" name="10 Rectángulo"/>
          <p:cNvSpPr/>
          <p:nvPr/>
        </p:nvSpPr>
        <p:spPr>
          <a:xfrm>
            <a:off x="3497937" y="2132856"/>
            <a:ext cx="5188863" cy="2308324"/>
          </a:xfrm>
          <a:prstGeom prst="rect">
            <a:avLst/>
          </a:prstGeom>
          <a:solidFill>
            <a:schemeClr val="accent6">
              <a:lumMod val="40000"/>
              <a:lumOff val="60000"/>
            </a:schemeClr>
          </a:solidFill>
        </p:spPr>
        <p:txBody>
          <a:bodyPr wrap="square">
            <a:spAutoFit/>
          </a:bodyPr>
          <a:lstStyle/>
          <a:p>
            <a:pPr lvl="0" algn="just">
              <a:defRPr/>
            </a:pPr>
            <a:r>
              <a:rPr lang="es-ES_tradnl" sz="1600" dirty="0"/>
              <a:t>El Jeque Mansour bin Zayed bin Sultan AL Nahyan (nacido en 1970) es un político de Emiratos Árabes Unidos y miembro de la familia gobernante de Abu Dhabi. Pero sobre todo es conocido por ser el actual propietario de uno de los más importantes clubes de fútbol de la liga inglesa, el Manchester City, siendo su papel principal el de capitalista. Además es miembro del Consejo Supremo del Petróleo y posee participaciones en varias empresas comerciales, como Virgin Galactic y Sky News Saudita.</a:t>
            </a:r>
            <a:endParaRPr lang="es-ES" sz="1600" dirty="0"/>
          </a:p>
        </p:txBody>
      </p:sp>
      <p:sp>
        <p:nvSpPr>
          <p:cNvPr id="14" name="13 CuadroTexto"/>
          <p:cNvSpPr txBox="1"/>
          <p:nvPr/>
        </p:nvSpPr>
        <p:spPr>
          <a:xfrm>
            <a:off x="264525" y="1197718"/>
            <a:ext cx="3384376" cy="461665"/>
          </a:xfrm>
          <a:prstGeom prst="rect">
            <a:avLst/>
          </a:prstGeom>
          <a:noFill/>
        </p:spPr>
        <p:txBody>
          <a:bodyPr wrap="square" rtlCol="0">
            <a:spAutoFit/>
          </a:bodyPr>
          <a:lstStyle/>
          <a:p>
            <a:pPr algn="ctr"/>
            <a:r>
              <a:rPr lang="es-ES_tradnl" sz="2400" b="1" dirty="0"/>
              <a:t>Empresario-riesgo</a:t>
            </a:r>
            <a:endParaRPr lang="es-ES" sz="2400" b="1" dirty="0"/>
          </a:p>
        </p:txBody>
      </p:sp>
      <p:sp>
        <p:nvSpPr>
          <p:cNvPr id="10" name="9 Flecha izquierda">
            <a:hlinkClick r:id="rId2" action="ppaction://hlinksldjump"/>
          </p:cNvPr>
          <p:cNvSpPr/>
          <p:nvPr/>
        </p:nvSpPr>
        <p:spPr>
          <a:xfrm>
            <a:off x="79016" y="6190754"/>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pic>
        <p:nvPicPr>
          <p:cNvPr id="5122" name="Picture 2" descr="http://upload.wikimedia.org/wikipedia/commons/0/01/Sheikh_Mansour_bin_Zayed_Al_Nahyan_and_Khaldoon_Al_Mubara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25" y="2442349"/>
            <a:ext cx="2880320" cy="16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2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561981" y="2492896"/>
            <a:ext cx="4272319" cy="2308324"/>
          </a:xfrm>
          <a:prstGeom prst="rect">
            <a:avLst/>
          </a:prstGeom>
          <a:solidFill>
            <a:schemeClr val="accent6">
              <a:lumMod val="40000"/>
              <a:lumOff val="60000"/>
            </a:schemeClr>
          </a:solidFill>
        </p:spPr>
        <p:txBody>
          <a:bodyPr wrap="square">
            <a:spAutoFit/>
          </a:bodyPr>
          <a:lstStyle/>
          <a:p>
            <a:pPr lvl="0" algn="just">
              <a:defRPr/>
            </a:pPr>
            <a:r>
              <a:rPr lang="es-ES_tradnl" sz="1600" dirty="0"/>
              <a:t>¿Quién no ha oído hablar del genial Steve Jobs, quien junto a un amigo y en un garaje creo el Apple I, consiguiendo el primer ordenador personal de la historia? El Apple II, una mejora del modelo anterior, fue introducido en 1977, convirtiéndose en el primer ordenador de consumo masivo. El éxito de ventas llevó a Apple a ser la empresa de mayor crecimiento en Estados Unidos.</a:t>
            </a:r>
            <a:endParaRPr lang="es-ES" sz="1600" dirty="0"/>
          </a:p>
        </p:txBody>
      </p:sp>
      <p:sp>
        <p:nvSpPr>
          <p:cNvPr id="14" name="13 CuadroTexto"/>
          <p:cNvSpPr txBox="1"/>
          <p:nvPr/>
        </p:nvSpPr>
        <p:spPr>
          <a:xfrm>
            <a:off x="551709" y="1181943"/>
            <a:ext cx="3384376" cy="461665"/>
          </a:xfrm>
          <a:prstGeom prst="rect">
            <a:avLst/>
          </a:prstGeom>
          <a:noFill/>
        </p:spPr>
        <p:txBody>
          <a:bodyPr wrap="square" rtlCol="0">
            <a:spAutoFit/>
          </a:bodyPr>
          <a:lstStyle/>
          <a:p>
            <a:pPr algn="ctr"/>
            <a:r>
              <a:rPr lang="es-ES_tradnl" sz="2400" b="1" dirty="0"/>
              <a:t>Empresario Innovador</a:t>
            </a:r>
            <a:endParaRPr lang="es-ES" sz="2400" b="1" dirty="0"/>
          </a:p>
        </p:txBody>
      </p:sp>
      <p:sp>
        <p:nvSpPr>
          <p:cNvPr id="10" name="9 Flecha izquierda">
            <a:hlinkClick r:id="rId2" action="ppaction://hlinksldjump"/>
          </p:cNvPr>
          <p:cNvSpPr/>
          <p:nvPr/>
        </p:nvSpPr>
        <p:spPr>
          <a:xfrm>
            <a:off x="79016" y="6190754"/>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pic>
        <p:nvPicPr>
          <p:cNvPr id="4098" name="Picture 2" descr="http://tabtimes.com/ckfinder/userfiles/images/TWIT/Steve-Job-Ip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2663068"/>
            <a:ext cx="2427966" cy="1967980"/>
          </a:xfrm>
          <a:prstGeom prst="rect">
            <a:avLst/>
          </a:prstGeom>
          <a:noFill/>
          <a:extLst>
            <a:ext uri="{909E8E84-426E-40DD-AFC4-6F175D3DCCD1}">
              <a14:hiddenFill xmlns:a14="http://schemas.microsoft.com/office/drawing/2010/main">
                <a:solidFill>
                  <a:srgbClr val="FFFFFF"/>
                </a:solidFill>
              </a14:hiddenFill>
            </a:ext>
          </a:extLst>
        </p:spPr>
      </p:pic>
      <p:sp>
        <p:nvSpPr>
          <p:cNvPr id="7" name="1 Título"/>
          <p:cNvSpPr txBox="1">
            <a:spLocks/>
          </p:cNvSpPr>
          <p:nvPr/>
        </p:nvSpPr>
        <p:spPr>
          <a:xfrm>
            <a:off x="264524" y="28978"/>
            <a:ext cx="8044091" cy="5620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i="1" u="sng" dirty="0">
                <a:effectLst>
                  <a:outerShdw blurRad="38100" dist="38100" dir="2700000" algn="tl">
                    <a:srgbClr val="000000">
                      <a:alpha val="43137"/>
                    </a:srgbClr>
                  </a:outerShdw>
                </a:effectLst>
              </a:rPr>
              <a:t>Amplía 4</a:t>
            </a:r>
            <a:r>
              <a:rPr lang="es-ES_tradnl" sz="2800" b="1" dirty="0"/>
              <a:t>: </a:t>
            </a:r>
            <a:r>
              <a:rPr lang="es-ES_tradnl" sz="2200" b="1" dirty="0">
                <a:solidFill>
                  <a:srgbClr val="C00000"/>
                </a:solidFill>
                <a:effectLst>
                  <a:outerShdw blurRad="38100" dist="38100" dir="2700000" algn="tl">
                    <a:srgbClr val="000000">
                      <a:alpha val="43137"/>
                    </a:srgbClr>
                  </a:outerShdw>
                </a:effectLst>
              </a:rPr>
              <a:t>“Ejemplos de empresarios”</a:t>
            </a:r>
          </a:p>
        </p:txBody>
      </p:sp>
    </p:spTree>
    <p:extLst>
      <p:ext uri="{BB962C8B-B14F-4D97-AF65-F5344CB8AC3E}">
        <p14:creationId xmlns:p14="http://schemas.microsoft.com/office/powerpoint/2010/main" val="361971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3982288" y="2060848"/>
            <a:ext cx="4690864" cy="3046988"/>
          </a:xfrm>
          <a:prstGeom prst="rect">
            <a:avLst/>
          </a:prstGeom>
          <a:solidFill>
            <a:schemeClr val="accent6">
              <a:lumMod val="40000"/>
              <a:lumOff val="60000"/>
            </a:schemeClr>
          </a:solidFill>
        </p:spPr>
        <p:txBody>
          <a:bodyPr wrap="square">
            <a:spAutoFit/>
          </a:bodyPr>
          <a:lstStyle/>
          <a:p>
            <a:pPr lvl="0" algn="just">
              <a:defRPr/>
            </a:pPr>
            <a:r>
              <a:rPr lang="es-ES_tradnl" sz="1600" dirty="0"/>
              <a:t>Si le ponemos cara al grupo Inditex (Zara, Massimo Dutti…) rápidamente pensamos en su fundador y máximo accionista, Amancio Ortega. Sin embargo, éste se ha apartado ya de la dirección del grupo, cediéndole el testigo a Pablo Isla, un ejecutivo con un currículum impresionante: Licenciado en Derecho por la Universidad Complutense de Madrid, Abogado del estado, exdirector de los Servicios Jurídicos del Banco Popular, exdirector General del Patrimonio del Estado en el Ministerio de Economía y Hacienda, expresidente del grupo Altadis y miembro del Consejo de Administración de Telefónica, S.A.</a:t>
            </a:r>
            <a:endParaRPr lang="es-ES" sz="1600" dirty="0"/>
          </a:p>
        </p:txBody>
      </p:sp>
      <p:sp>
        <p:nvSpPr>
          <p:cNvPr id="14" name="13 CuadroTexto"/>
          <p:cNvSpPr txBox="1"/>
          <p:nvPr/>
        </p:nvSpPr>
        <p:spPr>
          <a:xfrm>
            <a:off x="412239" y="1344662"/>
            <a:ext cx="3384376" cy="461665"/>
          </a:xfrm>
          <a:prstGeom prst="rect">
            <a:avLst/>
          </a:prstGeom>
          <a:noFill/>
        </p:spPr>
        <p:txBody>
          <a:bodyPr wrap="square" rtlCol="0">
            <a:spAutoFit/>
          </a:bodyPr>
          <a:lstStyle/>
          <a:p>
            <a:pPr algn="ctr"/>
            <a:r>
              <a:rPr lang="es-ES_tradnl" sz="2400" b="1" dirty="0"/>
              <a:t>La tecnoestructura</a:t>
            </a:r>
            <a:endParaRPr lang="es-ES" sz="2400" b="1" dirty="0"/>
          </a:p>
        </p:txBody>
      </p:sp>
      <p:sp>
        <p:nvSpPr>
          <p:cNvPr id="10" name="9 Flecha izquierda">
            <a:hlinkClick r:id="rId2" action="ppaction://hlinksldjump"/>
          </p:cNvPr>
          <p:cNvSpPr/>
          <p:nvPr/>
        </p:nvSpPr>
        <p:spPr>
          <a:xfrm>
            <a:off x="79016" y="6190754"/>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pic>
        <p:nvPicPr>
          <p:cNvPr id="1038" name="Picture 14" descr="http://estaticos.elperiodico.com/resources/jpg/3/3/13110586456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29" y="2671274"/>
            <a:ext cx="3025995" cy="1573893"/>
          </a:xfrm>
          <a:prstGeom prst="rect">
            <a:avLst/>
          </a:prstGeom>
          <a:noFill/>
          <a:extLst>
            <a:ext uri="{909E8E84-426E-40DD-AFC4-6F175D3DCCD1}">
              <a14:hiddenFill xmlns:a14="http://schemas.microsoft.com/office/drawing/2010/main">
                <a:solidFill>
                  <a:srgbClr val="FFFFFF"/>
                </a:solidFill>
              </a14:hiddenFill>
            </a:ext>
          </a:extLst>
        </p:spPr>
      </p:pic>
      <p:sp>
        <p:nvSpPr>
          <p:cNvPr id="7" name="1 Título"/>
          <p:cNvSpPr txBox="1">
            <a:spLocks/>
          </p:cNvSpPr>
          <p:nvPr/>
        </p:nvSpPr>
        <p:spPr>
          <a:xfrm>
            <a:off x="264524" y="28978"/>
            <a:ext cx="8044091" cy="5620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i="1" u="sng" dirty="0">
                <a:effectLst>
                  <a:outerShdw blurRad="38100" dist="38100" dir="2700000" algn="tl">
                    <a:srgbClr val="000000">
                      <a:alpha val="43137"/>
                    </a:srgbClr>
                  </a:outerShdw>
                </a:effectLst>
              </a:rPr>
              <a:t>Amplía 4</a:t>
            </a:r>
            <a:r>
              <a:rPr lang="es-ES_tradnl" sz="2800" b="1" dirty="0"/>
              <a:t>: </a:t>
            </a:r>
            <a:r>
              <a:rPr lang="es-ES_tradnl" sz="2200" b="1" dirty="0">
                <a:solidFill>
                  <a:srgbClr val="C00000"/>
                </a:solidFill>
                <a:effectLst>
                  <a:outerShdw blurRad="38100" dist="38100" dir="2700000" algn="tl">
                    <a:srgbClr val="000000">
                      <a:alpha val="43137"/>
                    </a:srgbClr>
                  </a:outerShdw>
                </a:effectLst>
              </a:rPr>
              <a:t>“Ejemplos de empresarios”</a:t>
            </a:r>
          </a:p>
        </p:txBody>
      </p:sp>
    </p:spTree>
    <p:extLst>
      <p:ext uri="{BB962C8B-B14F-4D97-AF65-F5344CB8AC3E}">
        <p14:creationId xmlns:p14="http://schemas.microsoft.com/office/powerpoint/2010/main" val="361971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2627784" y="2420888"/>
            <a:ext cx="5688632" cy="1323439"/>
          </a:xfrm>
          <a:prstGeom prst="rect">
            <a:avLst/>
          </a:prstGeom>
          <a:solidFill>
            <a:schemeClr val="accent6">
              <a:lumMod val="40000"/>
              <a:lumOff val="60000"/>
            </a:schemeClr>
          </a:solidFill>
        </p:spPr>
        <p:txBody>
          <a:bodyPr wrap="square">
            <a:spAutoFit/>
          </a:bodyPr>
          <a:lstStyle/>
          <a:p>
            <a:pPr lvl="0" algn="just">
              <a:defRPr/>
            </a:pPr>
            <a:r>
              <a:rPr lang="es-ES_tradnl" sz="1600" dirty="0"/>
              <a:t>¿Sabías que el inventor de la fregona fue un español llamado Manuel Jalón? Este zaragozano consiguió mejorar la calidad de vida de muchas mujeres españolas cuando, al aplicar un palo a la mopa o bayeta, cambió la forma tradicional de limpiar el suelo de rodillas.</a:t>
            </a:r>
            <a:endParaRPr lang="es-ES" sz="1600" dirty="0"/>
          </a:p>
        </p:txBody>
      </p:sp>
      <p:sp>
        <p:nvSpPr>
          <p:cNvPr id="14" name="13 CuadroTexto"/>
          <p:cNvSpPr txBox="1"/>
          <p:nvPr/>
        </p:nvSpPr>
        <p:spPr>
          <a:xfrm>
            <a:off x="3131840" y="1412776"/>
            <a:ext cx="3384376" cy="461665"/>
          </a:xfrm>
          <a:prstGeom prst="rect">
            <a:avLst/>
          </a:prstGeom>
          <a:noFill/>
        </p:spPr>
        <p:txBody>
          <a:bodyPr wrap="square" rtlCol="0">
            <a:spAutoFit/>
          </a:bodyPr>
          <a:lstStyle/>
          <a:p>
            <a:pPr algn="ctr"/>
            <a:r>
              <a:rPr lang="es-ES_tradnl" sz="2400" b="1" dirty="0"/>
              <a:t>Empresario oportunista</a:t>
            </a:r>
            <a:endParaRPr lang="es-ES" sz="2400" b="1" dirty="0"/>
          </a:p>
        </p:txBody>
      </p:sp>
      <p:sp>
        <p:nvSpPr>
          <p:cNvPr id="10" name="9 Flecha izquierda">
            <a:hlinkClick r:id="rId2" action="ppaction://hlinksldjump"/>
          </p:cNvPr>
          <p:cNvSpPr/>
          <p:nvPr/>
        </p:nvSpPr>
        <p:spPr>
          <a:xfrm>
            <a:off x="79016" y="6190754"/>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pic>
        <p:nvPicPr>
          <p:cNvPr id="2050" name="Picture 2" descr="http://www.diariodeavisos.com/wp-content/uploads/2011/12/manuel-jalon-frego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39" y="1512541"/>
            <a:ext cx="2016497" cy="4032994"/>
          </a:xfrm>
          <a:prstGeom prst="rect">
            <a:avLst/>
          </a:prstGeom>
          <a:noFill/>
          <a:extLst>
            <a:ext uri="{909E8E84-426E-40DD-AFC4-6F175D3DCCD1}">
              <a14:hiddenFill xmlns:a14="http://schemas.microsoft.com/office/drawing/2010/main">
                <a:solidFill>
                  <a:srgbClr val="FFFFFF"/>
                </a:solidFill>
              </a14:hiddenFill>
            </a:ext>
          </a:extLst>
        </p:spPr>
      </p:pic>
      <p:sp>
        <p:nvSpPr>
          <p:cNvPr id="7" name="1 Título"/>
          <p:cNvSpPr txBox="1">
            <a:spLocks/>
          </p:cNvSpPr>
          <p:nvPr/>
        </p:nvSpPr>
        <p:spPr>
          <a:xfrm>
            <a:off x="264524" y="28978"/>
            <a:ext cx="8044091" cy="5620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i="1" u="sng" dirty="0">
                <a:effectLst>
                  <a:outerShdw blurRad="38100" dist="38100" dir="2700000" algn="tl">
                    <a:srgbClr val="000000">
                      <a:alpha val="43137"/>
                    </a:srgbClr>
                  </a:outerShdw>
                </a:effectLst>
              </a:rPr>
              <a:t>Amplía 4</a:t>
            </a:r>
            <a:r>
              <a:rPr lang="es-ES_tradnl" sz="2800" b="1" dirty="0"/>
              <a:t>: </a:t>
            </a:r>
            <a:r>
              <a:rPr lang="es-ES_tradnl" sz="2200" b="1" dirty="0">
                <a:solidFill>
                  <a:srgbClr val="C00000"/>
                </a:solidFill>
                <a:effectLst>
                  <a:outerShdw blurRad="38100" dist="38100" dir="2700000" algn="tl">
                    <a:srgbClr val="000000">
                      <a:alpha val="43137"/>
                    </a:srgbClr>
                  </a:outerShdw>
                </a:effectLst>
              </a:rPr>
              <a:t>“Ejemplos de empresarios”</a:t>
            </a:r>
          </a:p>
        </p:txBody>
      </p:sp>
    </p:spTree>
    <p:extLst>
      <p:ext uri="{BB962C8B-B14F-4D97-AF65-F5344CB8AC3E}">
        <p14:creationId xmlns:p14="http://schemas.microsoft.com/office/powerpoint/2010/main" val="361971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648916" y="2009451"/>
            <a:ext cx="6077951" cy="1569660"/>
          </a:xfrm>
          <a:prstGeom prst="rect">
            <a:avLst/>
          </a:prstGeom>
          <a:solidFill>
            <a:schemeClr val="accent6">
              <a:lumMod val="40000"/>
              <a:lumOff val="60000"/>
            </a:schemeClr>
          </a:solidFill>
        </p:spPr>
        <p:txBody>
          <a:bodyPr wrap="square">
            <a:spAutoFit/>
          </a:bodyPr>
          <a:lstStyle/>
          <a:p>
            <a:pPr lvl="0" algn="just">
              <a:defRPr/>
            </a:pPr>
            <a:r>
              <a:rPr lang="es-ES_tradnl" sz="1600" dirty="0"/>
              <a:t>Cristóbal Balenciaga es uno de los más famosos modistos y diseñadores españoles. Balenciaga comenzó su andadura profesional de la mano de su madre, costurera de algunas familias importantes de la época. Posteriormente inició un período de aprendizaje como sastre en algunos de los mejores establecimientos del momento, tanto en España como en Francia.</a:t>
            </a:r>
            <a:endParaRPr lang="es-ES" sz="1600" dirty="0"/>
          </a:p>
        </p:txBody>
      </p:sp>
      <p:sp>
        <p:nvSpPr>
          <p:cNvPr id="14" name="13 CuadroTexto"/>
          <p:cNvSpPr txBox="1"/>
          <p:nvPr/>
        </p:nvSpPr>
        <p:spPr>
          <a:xfrm>
            <a:off x="638913" y="1330310"/>
            <a:ext cx="3384376" cy="461665"/>
          </a:xfrm>
          <a:prstGeom prst="rect">
            <a:avLst/>
          </a:prstGeom>
          <a:noFill/>
        </p:spPr>
        <p:txBody>
          <a:bodyPr wrap="square" rtlCol="0">
            <a:spAutoFit/>
          </a:bodyPr>
          <a:lstStyle/>
          <a:p>
            <a:pPr algn="ctr"/>
            <a:r>
              <a:rPr lang="es-ES_tradnl" sz="2400" b="1" dirty="0"/>
              <a:t>Teoría de la incubadora</a:t>
            </a:r>
            <a:endParaRPr lang="es-ES" sz="2400" b="1" dirty="0"/>
          </a:p>
        </p:txBody>
      </p:sp>
      <p:sp>
        <p:nvSpPr>
          <p:cNvPr id="17" name="16 CuadroTexto"/>
          <p:cNvSpPr txBox="1"/>
          <p:nvPr/>
        </p:nvSpPr>
        <p:spPr>
          <a:xfrm>
            <a:off x="648916" y="3870027"/>
            <a:ext cx="4096072" cy="461665"/>
          </a:xfrm>
          <a:prstGeom prst="rect">
            <a:avLst/>
          </a:prstGeom>
          <a:noFill/>
        </p:spPr>
        <p:txBody>
          <a:bodyPr wrap="square" rtlCol="0">
            <a:spAutoFit/>
          </a:bodyPr>
          <a:lstStyle/>
          <a:p>
            <a:pPr algn="ctr"/>
            <a:r>
              <a:rPr lang="es-ES_tradnl" sz="2400" b="1" dirty="0"/>
              <a:t>Teoría de la marginación social</a:t>
            </a:r>
            <a:endParaRPr lang="es-ES" sz="2400" b="1" dirty="0"/>
          </a:p>
        </p:txBody>
      </p:sp>
      <p:sp>
        <p:nvSpPr>
          <p:cNvPr id="18" name="17 Rectángulo"/>
          <p:cNvSpPr/>
          <p:nvPr/>
        </p:nvSpPr>
        <p:spPr>
          <a:xfrm>
            <a:off x="659063" y="4509120"/>
            <a:ext cx="7163137" cy="1077218"/>
          </a:xfrm>
          <a:prstGeom prst="rect">
            <a:avLst/>
          </a:prstGeom>
          <a:solidFill>
            <a:schemeClr val="accent6">
              <a:lumMod val="40000"/>
              <a:lumOff val="60000"/>
            </a:schemeClr>
          </a:solidFill>
        </p:spPr>
        <p:txBody>
          <a:bodyPr wrap="square">
            <a:spAutoFit/>
          </a:bodyPr>
          <a:lstStyle/>
          <a:p>
            <a:pPr lvl="0" algn="just">
              <a:defRPr/>
            </a:pPr>
            <a:r>
              <a:rPr lang="es-ES_tradnl" sz="1600" dirty="0"/>
              <a:t>Seguro que en tu entorno hay algunas personas que han perdido su empleo y se han planteado iniciar una actividad por cuenta propia como medio de ganarse la vida. Si alguno de ellos ha decidido emprender su propio negocio, es un auténtico empresario.</a:t>
            </a:r>
            <a:endParaRPr lang="es-ES" sz="1600" dirty="0"/>
          </a:p>
        </p:txBody>
      </p:sp>
      <p:sp>
        <p:nvSpPr>
          <p:cNvPr id="15" name="14 Flecha izquierda">
            <a:hlinkClick r:id="rId2" action="ppaction://hlinksldjump"/>
          </p:cNvPr>
          <p:cNvSpPr/>
          <p:nvPr/>
        </p:nvSpPr>
        <p:spPr>
          <a:xfrm>
            <a:off x="79016" y="6190754"/>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pic>
        <p:nvPicPr>
          <p:cNvPr id="3074" name="Picture 2" descr="https://encrypted-tbn3.gstatic.com/images?q=tbn:ANd9GcS-aQygXIUPd4zhgSQDdjLXdiSqapjd_ZlEeC088dDr9xUWwi2L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999549"/>
            <a:ext cx="1882552" cy="1760835"/>
          </a:xfrm>
          <a:prstGeom prst="rect">
            <a:avLst/>
          </a:prstGeom>
          <a:noFill/>
          <a:extLst>
            <a:ext uri="{909E8E84-426E-40DD-AFC4-6F175D3DCCD1}">
              <a14:hiddenFill xmlns:a14="http://schemas.microsoft.com/office/drawing/2010/main">
                <a:solidFill>
                  <a:srgbClr val="FFFFFF"/>
                </a:solidFill>
              </a14:hiddenFill>
            </a:ext>
          </a:extLst>
        </p:spPr>
      </p:pic>
      <p:sp>
        <p:nvSpPr>
          <p:cNvPr id="9" name="1 Título"/>
          <p:cNvSpPr txBox="1">
            <a:spLocks/>
          </p:cNvSpPr>
          <p:nvPr/>
        </p:nvSpPr>
        <p:spPr>
          <a:xfrm>
            <a:off x="264524" y="28978"/>
            <a:ext cx="8044091" cy="5620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i="1" u="sng" dirty="0">
                <a:effectLst>
                  <a:outerShdw blurRad="38100" dist="38100" dir="2700000" algn="tl">
                    <a:srgbClr val="000000">
                      <a:alpha val="43137"/>
                    </a:srgbClr>
                  </a:outerShdw>
                </a:effectLst>
              </a:rPr>
              <a:t>Amplía 4</a:t>
            </a:r>
            <a:r>
              <a:rPr lang="es-ES_tradnl" sz="2800" b="1" dirty="0"/>
              <a:t>: </a:t>
            </a:r>
            <a:r>
              <a:rPr lang="es-ES_tradnl" sz="2200" b="1" dirty="0">
                <a:solidFill>
                  <a:srgbClr val="C00000"/>
                </a:solidFill>
                <a:effectLst>
                  <a:outerShdw blurRad="38100" dist="38100" dir="2700000" algn="tl">
                    <a:srgbClr val="000000">
                      <a:alpha val="43137"/>
                    </a:srgbClr>
                  </a:outerShdw>
                </a:effectLst>
              </a:rPr>
              <a:t>“Ejemplos de empresarios”</a:t>
            </a:r>
          </a:p>
        </p:txBody>
      </p:sp>
    </p:spTree>
    <p:extLst>
      <p:ext uri="{BB962C8B-B14F-4D97-AF65-F5344CB8AC3E}">
        <p14:creationId xmlns:p14="http://schemas.microsoft.com/office/powerpoint/2010/main" val="13725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a:xfrm>
            <a:off x="249779" y="0"/>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i="1" u="sng" dirty="0">
                <a:effectLst>
                  <a:outerShdw blurRad="38100" dist="38100" dir="2700000" algn="tl">
                    <a:srgbClr val="000000">
                      <a:alpha val="43137"/>
                    </a:srgbClr>
                  </a:outerShdw>
                </a:effectLst>
              </a:rPr>
              <a:t>Amplía 5</a:t>
            </a:r>
            <a:r>
              <a:rPr lang="es-ES_tradnl" sz="2800" b="1" dirty="0"/>
              <a:t>: </a:t>
            </a:r>
            <a:r>
              <a:rPr lang="es-ES_tradnl" sz="2200" b="1" dirty="0">
                <a:solidFill>
                  <a:srgbClr val="C00000"/>
                </a:solidFill>
                <a:effectLst>
                  <a:outerShdw blurRad="38100" dist="38100" dir="2700000" algn="tl">
                    <a:srgbClr val="000000">
                      <a:alpha val="43137"/>
                    </a:srgbClr>
                  </a:outerShdw>
                </a:effectLst>
              </a:rPr>
              <a:t>“Mujeres emprendedoras”</a:t>
            </a:r>
          </a:p>
        </p:txBody>
      </p:sp>
      <p:sp>
        <p:nvSpPr>
          <p:cNvPr id="11" name="10 Rectángulo"/>
          <p:cNvSpPr/>
          <p:nvPr/>
        </p:nvSpPr>
        <p:spPr>
          <a:xfrm>
            <a:off x="342512" y="1196752"/>
            <a:ext cx="8403736" cy="4278094"/>
          </a:xfrm>
          <a:prstGeom prst="rect">
            <a:avLst/>
          </a:prstGeom>
          <a:solidFill>
            <a:schemeClr val="accent6">
              <a:lumMod val="40000"/>
              <a:lumOff val="60000"/>
            </a:schemeClr>
          </a:solidFill>
        </p:spPr>
        <p:txBody>
          <a:bodyPr wrap="square">
            <a:spAutoFit/>
          </a:bodyPr>
          <a:lstStyle/>
          <a:p>
            <a:pPr lvl="0" algn="just">
              <a:defRPr/>
            </a:pPr>
            <a:r>
              <a:rPr lang="es-ES_tradnl" sz="1600" dirty="0"/>
              <a:t>La mujer, como en otros ámbitos de la vida social, va ganando puestos en el mundo empresarial. Esta labor necesita del reconocimiento de las instituciones públicas y privadas. Y una de las formas de reconocer esta labor es a través de Premios como los otorgados por la Asociación Española de Mujeres Empresarias de Madrid (ASEME), que pretende promover el espíritu emprendedor entre las mujeres, estimulando la iniciativa privada.</a:t>
            </a:r>
          </a:p>
          <a:p>
            <a:pPr lvl="0" algn="just">
              <a:defRPr/>
            </a:pPr>
            <a:r>
              <a:rPr lang="es-ES_tradnl" sz="1600" dirty="0"/>
              <a:t>Esta Asociación ha querido premiar la acción de cinco mujeres, reconociendo su labor y trayectoria profesional con los siguientes galardones:</a:t>
            </a:r>
          </a:p>
          <a:p>
            <a:pPr lvl="0" algn="just">
              <a:defRPr/>
            </a:pPr>
            <a:endParaRPr lang="es-ES_tradnl" sz="1600" dirty="0"/>
          </a:p>
          <a:p>
            <a:pPr marL="285750" lvl="0" indent="-285750" algn="just">
              <a:buFont typeface="Wingdings" pitchFamily="2" charset="2"/>
              <a:buChar char="Ø"/>
              <a:defRPr/>
            </a:pPr>
            <a:r>
              <a:rPr lang="es-ES_tradnl" sz="1600" dirty="0"/>
              <a:t>Premio Empresaria del Año ha recaído en la directora general de Grupo Editorial SENDA, Matilde Pelegrí</a:t>
            </a:r>
          </a:p>
          <a:p>
            <a:pPr marL="285750" lvl="0" indent="-285750" algn="just">
              <a:buFont typeface="Wingdings" pitchFamily="2" charset="2"/>
              <a:buChar char="Ø"/>
              <a:defRPr/>
            </a:pPr>
            <a:r>
              <a:rPr lang="es-ES_tradnl" sz="1600" dirty="0"/>
              <a:t>Premio Directiva a Koro Castellano, directora para España y Portugal de Amazon y de BuyVIP.com</a:t>
            </a:r>
          </a:p>
          <a:p>
            <a:pPr marL="285750" lvl="0" indent="-285750" algn="just">
              <a:buFont typeface="Wingdings" pitchFamily="2" charset="2"/>
              <a:buChar char="Ø"/>
              <a:defRPr/>
            </a:pPr>
            <a:r>
              <a:rPr lang="es-ES_tradnl" sz="1600" dirty="0"/>
              <a:t>Premio Emprendedora a Alejandra Yagüe, diseñadora de joyas y responsable de la firma Alexandra Plata.</a:t>
            </a:r>
          </a:p>
          <a:p>
            <a:pPr marL="285750" lvl="0" indent="-285750" algn="just">
              <a:buFont typeface="Wingdings" pitchFamily="2" charset="2"/>
              <a:buChar char="Ø"/>
              <a:defRPr/>
            </a:pPr>
            <a:r>
              <a:rPr lang="es-ES_tradnl" sz="1600" dirty="0"/>
              <a:t>Premio Pyme a María Luisa Banzo, fundadora del restaurante La Cocina de María Luisa.</a:t>
            </a:r>
          </a:p>
          <a:p>
            <a:pPr marL="285750" lvl="0" indent="-285750" algn="just">
              <a:buFont typeface="Wingdings" pitchFamily="2" charset="2"/>
              <a:buChar char="Ø"/>
              <a:defRPr/>
            </a:pPr>
            <a:r>
              <a:rPr lang="es-ES_tradnl" sz="1600" dirty="0"/>
              <a:t>Premio Compromiso Social a Margarita Maiza  y Urbieta, actual responsable de los comedores sociales de la Orden de Malta en Madrid.</a:t>
            </a:r>
            <a:endParaRPr lang="es-ES" sz="1600" dirty="0"/>
          </a:p>
        </p:txBody>
      </p:sp>
      <p:sp>
        <p:nvSpPr>
          <p:cNvPr id="15" name="14 CuadroTexto"/>
          <p:cNvSpPr txBox="1"/>
          <p:nvPr/>
        </p:nvSpPr>
        <p:spPr>
          <a:xfrm>
            <a:off x="179512" y="5789660"/>
            <a:ext cx="6192688" cy="307777"/>
          </a:xfrm>
          <a:prstGeom prst="rect">
            <a:avLst/>
          </a:prstGeom>
          <a:noFill/>
        </p:spPr>
        <p:txBody>
          <a:bodyPr wrap="square" rtlCol="0">
            <a:spAutoFit/>
          </a:bodyPr>
          <a:lstStyle/>
          <a:p>
            <a:r>
              <a:rPr lang="es-ES_tradnl" sz="1400" i="1" dirty="0"/>
              <a:t>Fuente: </a:t>
            </a:r>
            <a:r>
              <a:rPr lang="es-ES_tradnl" sz="1400" i="1" dirty="0">
                <a:hlinkClick r:id="rId2"/>
              </a:rPr>
              <a:t>www.aseme.es</a:t>
            </a:r>
            <a:r>
              <a:rPr lang="es-ES_tradnl" sz="1400" i="1" dirty="0"/>
              <a:t> </a:t>
            </a:r>
            <a:endParaRPr lang="es-ES" sz="1400" i="1" u="sng" dirty="0"/>
          </a:p>
        </p:txBody>
      </p:sp>
      <p:sp>
        <p:nvSpPr>
          <p:cNvPr id="9" name="8 Flecha izquierda">
            <a:hlinkClick r:id="rId3" action="ppaction://hlinksldjump"/>
          </p:cNvPr>
          <p:cNvSpPr/>
          <p:nvPr/>
        </p:nvSpPr>
        <p:spPr>
          <a:xfrm>
            <a:off x="79016" y="6190754"/>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Tree>
    <p:extLst>
      <p:ext uri="{BB962C8B-B14F-4D97-AF65-F5344CB8AC3E}">
        <p14:creationId xmlns:p14="http://schemas.microsoft.com/office/powerpoint/2010/main" val="385521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a:xfrm>
            <a:off x="344728" y="42626"/>
            <a:ext cx="8229600" cy="634082"/>
          </a:xfrm>
          <a:prstGeom prst="rect">
            <a:avLst/>
          </a:prstGeom>
        </p:spPr>
        <p:txBody>
          <a:bodyPr vert="horz" lIns="91440" tIns="45720" rIns="91440" bIns="45720" rtlCol="0" anchor="ctr">
            <a:normAutofit fontScale="3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8600" b="1" i="1" u="sng" dirty="0">
                <a:effectLst>
                  <a:outerShdw blurRad="38100" dist="38100" dir="2700000" algn="tl">
                    <a:srgbClr val="000000">
                      <a:alpha val="43137"/>
                    </a:srgbClr>
                  </a:outerShdw>
                </a:effectLst>
              </a:rPr>
              <a:t>Amplía 8</a:t>
            </a:r>
            <a:r>
              <a:rPr lang="es-ES_tradnl" sz="7000" b="1" dirty="0"/>
              <a:t>: </a:t>
            </a:r>
            <a:r>
              <a:rPr lang="es-ES_tradnl" sz="6700" b="1" dirty="0">
                <a:solidFill>
                  <a:srgbClr val="C00000"/>
                </a:solidFill>
                <a:effectLst>
                  <a:outerShdw blurRad="38100" dist="38100" dir="2700000" algn="tl">
                    <a:srgbClr val="000000">
                      <a:alpha val="43137"/>
                    </a:srgbClr>
                  </a:outerShdw>
                </a:effectLst>
              </a:rPr>
              <a:t>“Sobre esa gran idea que usted dijo que tenía”</a:t>
            </a:r>
          </a:p>
        </p:txBody>
      </p:sp>
      <p:sp>
        <p:nvSpPr>
          <p:cNvPr id="11" name="10 Rectángulo"/>
          <p:cNvSpPr/>
          <p:nvPr/>
        </p:nvSpPr>
        <p:spPr>
          <a:xfrm>
            <a:off x="344728" y="1068242"/>
            <a:ext cx="8475744" cy="4154984"/>
          </a:xfrm>
          <a:prstGeom prst="rect">
            <a:avLst/>
          </a:prstGeom>
          <a:solidFill>
            <a:schemeClr val="accent6">
              <a:lumMod val="40000"/>
              <a:lumOff val="60000"/>
            </a:schemeClr>
          </a:solidFill>
        </p:spPr>
        <p:txBody>
          <a:bodyPr wrap="square">
            <a:spAutoFit/>
          </a:bodyPr>
          <a:lstStyle/>
          <a:p>
            <a:pPr marL="285750" indent="-285750" algn="just">
              <a:lnSpc>
                <a:spcPct val="150000"/>
              </a:lnSpc>
              <a:buFont typeface="Wingdings" panose="05000000000000000000" pitchFamily="2" charset="2"/>
              <a:buChar char="Ø"/>
              <a:defRPr/>
            </a:pPr>
            <a:r>
              <a:rPr lang="es-ES_tradnl" sz="1600" dirty="0"/>
              <a:t>Emprendedores muertos antes de empezar </a:t>
            </a:r>
            <a:r>
              <a:rPr lang="es-ES_tradnl" sz="1600" dirty="0">
                <a:sym typeface="Wingdings" panose="05000000000000000000" pitchFamily="2" charset="2"/>
              </a:rPr>
              <a:t></a:t>
            </a:r>
            <a:r>
              <a:rPr lang="es-ES_tradnl" sz="1600" dirty="0"/>
              <a:t> “ He tenido una idea, no se la cuentes a nadie que como me la roben me muero” </a:t>
            </a:r>
            <a:r>
              <a:rPr lang="es-ES_tradnl" sz="1600" dirty="0">
                <a:solidFill>
                  <a:prstClr val="black"/>
                </a:solidFill>
                <a:sym typeface="Wingdings" panose="05000000000000000000" pitchFamily="2" charset="2"/>
              </a:rPr>
              <a:t> “Emprendedores </a:t>
            </a:r>
            <a:r>
              <a:rPr lang="es-ES_tradnl" sz="1600" dirty="0" err="1">
                <a:solidFill>
                  <a:prstClr val="black"/>
                </a:solidFill>
                <a:sym typeface="Wingdings" panose="05000000000000000000" pitchFamily="2" charset="2"/>
              </a:rPr>
              <a:t>Gollum</a:t>
            </a:r>
            <a:r>
              <a:rPr lang="es-ES_tradnl" sz="1600" dirty="0">
                <a:solidFill>
                  <a:prstClr val="black"/>
                </a:solidFill>
                <a:sym typeface="Wingdings" panose="05000000000000000000" pitchFamily="2" charset="2"/>
              </a:rPr>
              <a:t> (¡mi tesoro!)”</a:t>
            </a:r>
            <a:endParaRPr lang="es-ES_tradnl" sz="1600" dirty="0"/>
          </a:p>
          <a:p>
            <a:pPr marL="285750" lvl="0" indent="-285750" algn="just">
              <a:lnSpc>
                <a:spcPct val="150000"/>
              </a:lnSpc>
              <a:buFont typeface="Wingdings" panose="05000000000000000000" pitchFamily="2" charset="2"/>
              <a:buChar char="Ø"/>
              <a:defRPr/>
            </a:pPr>
            <a:r>
              <a:rPr lang="es-ES_tradnl" sz="1600" dirty="0"/>
              <a:t>Lo importante no es la idea sino la forma de la idea, el éxito se debe a la forma en como ha sido hecha realidad (por ejemplo </a:t>
            </a:r>
            <a:r>
              <a:rPr lang="es-ES_tradnl" sz="1600" dirty="0" err="1"/>
              <a:t>Imaginarium</a:t>
            </a:r>
            <a:r>
              <a:rPr lang="es-ES_tradnl" sz="1600" dirty="0"/>
              <a:t>, </a:t>
            </a:r>
            <a:r>
              <a:rPr lang="es-ES_tradnl" sz="1600" dirty="0" err="1"/>
              <a:t>Fresh&amp;Co</a:t>
            </a:r>
            <a:r>
              <a:rPr lang="es-ES_tradnl" sz="1600" dirty="0"/>
              <a:t>).</a:t>
            </a:r>
          </a:p>
          <a:p>
            <a:pPr marL="285750" lvl="0" indent="-285750" algn="just">
              <a:lnSpc>
                <a:spcPct val="150000"/>
              </a:lnSpc>
              <a:buFont typeface="Wingdings" panose="05000000000000000000" pitchFamily="2" charset="2"/>
              <a:buChar char="Ø"/>
              <a:defRPr/>
            </a:pPr>
            <a:r>
              <a:rPr lang="es-ES_tradnl" sz="1600" dirty="0"/>
              <a:t> “Más vale una idea mediocre brillantemente implementada que una idea brillante mediocremente implementada.”</a:t>
            </a:r>
          </a:p>
          <a:p>
            <a:pPr marL="285750" lvl="0" indent="-285750" algn="just">
              <a:lnSpc>
                <a:spcPct val="150000"/>
              </a:lnSpc>
              <a:buFont typeface="Wingdings" panose="05000000000000000000" pitchFamily="2" charset="2"/>
              <a:buChar char="Ø"/>
              <a:defRPr/>
            </a:pPr>
            <a:r>
              <a:rPr lang="es-ES_tradnl" sz="1600" dirty="0"/>
              <a:t>Lo importante: No es </a:t>
            </a:r>
            <a:r>
              <a:rPr lang="es-ES_tradnl" sz="1600" i="1" dirty="0"/>
              <a:t>qué</a:t>
            </a:r>
            <a:r>
              <a:rPr lang="es-ES_tradnl" sz="1600" dirty="0"/>
              <a:t> el van a comprar, sino el </a:t>
            </a:r>
            <a:r>
              <a:rPr lang="es-ES_tradnl" sz="1600" i="1" dirty="0"/>
              <a:t>porqué</a:t>
            </a:r>
            <a:r>
              <a:rPr lang="es-ES_tradnl" sz="1600" dirty="0"/>
              <a:t> le van a comprar, y puede ser porque:</a:t>
            </a:r>
          </a:p>
          <a:p>
            <a:pPr lvl="0" algn="just">
              <a:defRPr/>
            </a:pPr>
            <a:r>
              <a:rPr lang="es-ES_tradnl" sz="1600" dirty="0"/>
              <a:t> </a:t>
            </a:r>
          </a:p>
          <a:p>
            <a:pPr marL="285750" lvl="0" indent="-285750" algn="just">
              <a:buFont typeface="Arial" charset="0"/>
              <a:buChar char="•"/>
              <a:defRPr/>
            </a:pPr>
            <a:r>
              <a:rPr lang="es-ES_tradnl" sz="1600" dirty="0"/>
              <a:t>Hace algo mejor.</a:t>
            </a:r>
          </a:p>
          <a:p>
            <a:pPr marL="285750" lvl="0" indent="-285750" algn="just">
              <a:buFont typeface="Arial" charset="0"/>
              <a:buChar char="•"/>
              <a:defRPr/>
            </a:pPr>
            <a:r>
              <a:rPr lang="es-ES_tradnl" sz="1600" dirty="0"/>
              <a:t>Hace algo igual que los demás pero más barato.</a:t>
            </a:r>
          </a:p>
          <a:p>
            <a:pPr marL="285750" lvl="0" indent="-285750" algn="just">
              <a:buFont typeface="Arial" charset="0"/>
              <a:buChar char="•"/>
              <a:defRPr/>
            </a:pPr>
            <a:endParaRPr lang="es-ES_tradnl" sz="1600" dirty="0"/>
          </a:p>
          <a:p>
            <a:pPr marL="285750" lvl="0" indent="-285750" algn="just">
              <a:buFont typeface="Wingdings" panose="05000000000000000000" pitchFamily="2" charset="2"/>
              <a:buChar char="Ø"/>
              <a:defRPr/>
            </a:pPr>
            <a:r>
              <a:rPr lang="es-ES_tradnl" sz="1600" dirty="0"/>
              <a:t>Si no puede responder en menos de 30 segundos difícilmente tendrá éxito, porque si no puede resumirlo en una frase tampoco va a entenderlo un cliente. </a:t>
            </a:r>
          </a:p>
        </p:txBody>
      </p:sp>
      <p:sp>
        <p:nvSpPr>
          <p:cNvPr id="15" name="14 CuadroTexto"/>
          <p:cNvSpPr txBox="1"/>
          <p:nvPr/>
        </p:nvSpPr>
        <p:spPr>
          <a:xfrm>
            <a:off x="344728" y="5570367"/>
            <a:ext cx="7066408" cy="307777"/>
          </a:xfrm>
          <a:prstGeom prst="rect">
            <a:avLst/>
          </a:prstGeom>
          <a:noFill/>
        </p:spPr>
        <p:txBody>
          <a:bodyPr wrap="square" rtlCol="0">
            <a:spAutoFit/>
          </a:bodyPr>
          <a:lstStyle/>
          <a:p>
            <a:r>
              <a:rPr lang="es-ES_tradnl" sz="1400" i="1" dirty="0"/>
              <a:t>Fuente: Fernando Trias de Bes: Extracto de “El libro negro del emprendedor”. Ed. Urano.</a:t>
            </a:r>
            <a:endParaRPr lang="es-ES" sz="1400" i="1" u="sng" dirty="0"/>
          </a:p>
        </p:txBody>
      </p:sp>
      <p:sp>
        <p:nvSpPr>
          <p:cNvPr id="9" name="8 Flecha izquierda">
            <a:hlinkClick r:id="rId2" action="ppaction://hlinksldjump"/>
          </p:cNvPr>
          <p:cNvSpPr/>
          <p:nvPr/>
        </p:nvSpPr>
        <p:spPr>
          <a:xfrm>
            <a:off x="79016" y="6272425"/>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volver</a:t>
            </a:r>
            <a:endParaRPr lang="es-ES" sz="1200" b="1" dirty="0">
              <a:solidFill>
                <a:schemeClr val="bg1"/>
              </a:solidFill>
            </a:endParaRPr>
          </a:p>
        </p:txBody>
      </p:sp>
    </p:spTree>
    <p:extLst>
      <p:ext uri="{BB962C8B-B14F-4D97-AF65-F5344CB8AC3E}">
        <p14:creationId xmlns:p14="http://schemas.microsoft.com/office/powerpoint/2010/main" val="104149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4326" y="-3340"/>
            <a:ext cx="5937834" cy="696036"/>
          </a:xfrm>
        </p:spPr>
        <p:txBody>
          <a:bodyPr>
            <a:normAutofit fontScale="90000"/>
          </a:bodyPr>
          <a:lstStyle/>
          <a:p>
            <a:pPr algn="l"/>
            <a:r>
              <a:rPr lang="es-ES_tradnl" b="1" dirty="0"/>
              <a:t>CONTENIDOS</a:t>
            </a:r>
            <a:endParaRPr lang="es-ES" b="1" dirty="0"/>
          </a:p>
        </p:txBody>
      </p:sp>
      <p:sp>
        <p:nvSpPr>
          <p:cNvPr id="5" name="4 Rectángulo">
            <a:hlinkClick r:id="rId2" action="ppaction://hlinksldjump" tooltip="click punto 1"/>
          </p:cNvPr>
          <p:cNvSpPr/>
          <p:nvPr/>
        </p:nvSpPr>
        <p:spPr>
          <a:xfrm>
            <a:off x="681172" y="1406691"/>
            <a:ext cx="6927676" cy="523220"/>
          </a:xfrm>
          <a:prstGeom prst="rect">
            <a:avLst/>
          </a:prstGeom>
        </p:spPr>
        <p:txBody>
          <a:bodyPr wrap="square">
            <a:spAutoFit/>
          </a:bodyPr>
          <a:lstStyle/>
          <a:p>
            <a:pPr marL="514350" lvl="0" indent="-514350">
              <a:spcBef>
                <a:spcPct val="20000"/>
              </a:spcBef>
              <a:buFont typeface="Arial" pitchFamily="34" charset="0"/>
              <a:buAutoNum type="arabicPeriod"/>
            </a:pPr>
            <a:r>
              <a:rPr lang="es-ES_tradnl" sz="2800" b="1" dirty="0">
                <a:solidFill>
                  <a:prstClr val="black"/>
                </a:solidFill>
              </a:rPr>
              <a:t>El trabajador por cuenta propia /ajena</a:t>
            </a:r>
          </a:p>
        </p:txBody>
      </p:sp>
      <p:sp>
        <p:nvSpPr>
          <p:cNvPr id="6" name="5 Rectángulo">
            <a:hlinkClick r:id="rId3" action="ppaction://hlinksldjump"/>
          </p:cNvPr>
          <p:cNvSpPr/>
          <p:nvPr/>
        </p:nvSpPr>
        <p:spPr>
          <a:xfrm>
            <a:off x="716275" y="2708920"/>
            <a:ext cx="6070600" cy="523220"/>
          </a:xfrm>
          <a:prstGeom prst="rect">
            <a:avLst/>
          </a:prstGeom>
        </p:spPr>
        <p:txBody>
          <a:bodyPr wrap="square">
            <a:spAutoFit/>
          </a:bodyPr>
          <a:lstStyle/>
          <a:p>
            <a:pPr lvl="0">
              <a:spcBef>
                <a:spcPct val="20000"/>
              </a:spcBef>
            </a:pPr>
            <a:r>
              <a:rPr lang="es-ES_tradnl" sz="2800" b="1" dirty="0">
                <a:solidFill>
                  <a:prstClr val="black"/>
                </a:solidFill>
              </a:rPr>
              <a:t>3.  El espíritu emprendedor</a:t>
            </a:r>
          </a:p>
        </p:txBody>
      </p:sp>
      <p:sp>
        <p:nvSpPr>
          <p:cNvPr id="8" name="7 Rectángulo">
            <a:hlinkClick r:id="rId4" action="ppaction://hlinksldjump"/>
          </p:cNvPr>
          <p:cNvSpPr/>
          <p:nvPr/>
        </p:nvSpPr>
        <p:spPr>
          <a:xfrm>
            <a:off x="771010" y="4087098"/>
            <a:ext cx="7329382" cy="523220"/>
          </a:xfrm>
          <a:prstGeom prst="rect">
            <a:avLst/>
          </a:prstGeom>
        </p:spPr>
        <p:txBody>
          <a:bodyPr wrap="square">
            <a:spAutoFit/>
          </a:bodyPr>
          <a:lstStyle/>
          <a:p>
            <a:pPr lvl="0">
              <a:spcBef>
                <a:spcPct val="20000"/>
              </a:spcBef>
            </a:pPr>
            <a:r>
              <a:rPr lang="es-ES_tradnl" sz="2800" b="1" dirty="0">
                <a:solidFill>
                  <a:prstClr val="black"/>
                </a:solidFill>
              </a:rPr>
              <a:t>5.  La idea de negocio y su generación</a:t>
            </a:r>
          </a:p>
        </p:txBody>
      </p:sp>
      <p:sp>
        <p:nvSpPr>
          <p:cNvPr id="9" name="8 Rectángulo">
            <a:hlinkClick r:id="rId5" action="ppaction://hlinksldjump"/>
          </p:cNvPr>
          <p:cNvSpPr/>
          <p:nvPr/>
        </p:nvSpPr>
        <p:spPr>
          <a:xfrm>
            <a:off x="1475656" y="5085184"/>
            <a:ext cx="5894536" cy="523220"/>
          </a:xfrm>
          <a:prstGeom prst="rect">
            <a:avLst/>
          </a:prstGeom>
        </p:spPr>
        <p:txBody>
          <a:bodyPr wrap="square">
            <a:spAutoFit/>
          </a:bodyPr>
          <a:lstStyle/>
          <a:p>
            <a:pPr lvl="0" algn="ctr">
              <a:spcBef>
                <a:spcPct val="20000"/>
              </a:spcBef>
            </a:pPr>
            <a:r>
              <a:rPr lang="es-ES_tradnl" sz="2800" b="1" dirty="0">
                <a:solidFill>
                  <a:prstClr val="black"/>
                </a:solidFill>
              </a:rPr>
              <a:t>Anexo: ¿Autónomo o con socios?</a:t>
            </a:r>
            <a:endParaRPr lang="es-ES" sz="2800" b="1" dirty="0">
              <a:solidFill>
                <a:prstClr val="black"/>
              </a:solidFill>
            </a:endParaRPr>
          </a:p>
        </p:txBody>
      </p:sp>
      <p:sp>
        <p:nvSpPr>
          <p:cNvPr id="10" name="9 Rectángulo">
            <a:hlinkClick r:id="rId6" action="ppaction://hlinksldjump"/>
          </p:cNvPr>
          <p:cNvSpPr/>
          <p:nvPr/>
        </p:nvSpPr>
        <p:spPr>
          <a:xfrm>
            <a:off x="716275" y="2060848"/>
            <a:ext cx="6927676" cy="523220"/>
          </a:xfrm>
          <a:prstGeom prst="rect">
            <a:avLst/>
          </a:prstGeom>
        </p:spPr>
        <p:txBody>
          <a:bodyPr wrap="square">
            <a:spAutoFit/>
          </a:bodyPr>
          <a:lstStyle/>
          <a:p>
            <a:pPr lvl="0">
              <a:spcBef>
                <a:spcPct val="20000"/>
              </a:spcBef>
            </a:pPr>
            <a:r>
              <a:rPr lang="es-ES_tradnl" sz="2800" b="1" dirty="0">
                <a:solidFill>
                  <a:prstClr val="black"/>
                </a:solidFill>
              </a:rPr>
              <a:t>2.  Requisitos y teorías del empresario</a:t>
            </a:r>
          </a:p>
        </p:txBody>
      </p:sp>
      <p:pic>
        <p:nvPicPr>
          <p:cNvPr id="15" name="14 Imagen"/>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rot="2666529">
            <a:off x="440200" y="1728241"/>
            <a:ext cx="351794" cy="442037"/>
          </a:xfrm>
          <a:prstGeom prst="rect">
            <a:avLst/>
          </a:prstGeom>
        </p:spPr>
      </p:pic>
      <p:pic>
        <p:nvPicPr>
          <p:cNvPr id="16" name="15 Imagen"/>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rot="2666529">
            <a:off x="1620862" y="5329721"/>
            <a:ext cx="351794" cy="442037"/>
          </a:xfrm>
          <a:prstGeom prst="rect">
            <a:avLst/>
          </a:prstGeom>
        </p:spPr>
      </p:pic>
      <p:sp>
        <p:nvSpPr>
          <p:cNvPr id="18" name="17 Rectángulo">
            <a:hlinkClick r:id="rId8" action="ppaction://hlinksldjump"/>
          </p:cNvPr>
          <p:cNvSpPr/>
          <p:nvPr/>
        </p:nvSpPr>
        <p:spPr>
          <a:xfrm>
            <a:off x="744357" y="3356992"/>
            <a:ext cx="8240597" cy="523220"/>
          </a:xfrm>
          <a:prstGeom prst="rect">
            <a:avLst/>
          </a:prstGeom>
        </p:spPr>
        <p:txBody>
          <a:bodyPr wrap="square">
            <a:spAutoFit/>
          </a:bodyPr>
          <a:lstStyle/>
          <a:p>
            <a:pPr lvl="0">
              <a:spcBef>
                <a:spcPct val="20000"/>
              </a:spcBef>
            </a:pPr>
            <a:r>
              <a:rPr lang="es-ES_tradnl" sz="2800" b="1" dirty="0">
                <a:solidFill>
                  <a:prstClr val="black"/>
                </a:solidFill>
              </a:rPr>
              <a:t>4.  Características personales de los emprendedores </a:t>
            </a:r>
          </a:p>
        </p:txBody>
      </p:sp>
    </p:spTree>
    <p:extLst>
      <p:ext uri="{BB962C8B-B14F-4D97-AF65-F5344CB8AC3E}">
        <p14:creationId xmlns:p14="http://schemas.microsoft.com/office/powerpoint/2010/main" val="78934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1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90" y="1421986"/>
            <a:ext cx="1685887" cy="789891"/>
          </a:xfrm>
          <a:prstGeom prst="rect">
            <a:avLst/>
          </a:prstGeom>
          <a:effectLst>
            <a:outerShdw blurRad="50800" dist="50800" dir="5400000" algn="ctr" rotWithShape="0">
              <a:srgbClr val="000000"/>
            </a:outerShdw>
          </a:effectLst>
        </p:spPr>
      </p:pic>
      <p:sp>
        <p:nvSpPr>
          <p:cNvPr id="3" name="2 Flecha derecha"/>
          <p:cNvSpPr/>
          <p:nvPr/>
        </p:nvSpPr>
        <p:spPr>
          <a:xfrm>
            <a:off x="2164220" y="1904138"/>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3 CuadroTexto"/>
          <p:cNvSpPr txBox="1"/>
          <p:nvPr/>
        </p:nvSpPr>
        <p:spPr>
          <a:xfrm>
            <a:off x="2859196" y="1822251"/>
            <a:ext cx="936104" cy="369332"/>
          </a:xfrm>
          <a:prstGeom prst="rect">
            <a:avLst/>
          </a:prstGeom>
          <a:noFill/>
        </p:spPr>
        <p:txBody>
          <a:bodyPr wrap="square" rtlCol="0">
            <a:spAutoFit/>
          </a:bodyPr>
          <a:lstStyle/>
          <a:p>
            <a:r>
              <a:rPr lang="es-ES_tradnl" b="1" dirty="0"/>
              <a:t>Aporta</a:t>
            </a:r>
            <a:endParaRPr lang="es-ES" b="1" dirty="0"/>
          </a:p>
        </p:txBody>
      </p:sp>
      <p:sp>
        <p:nvSpPr>
          <p:cNvPr id="19" name="18 CuadroTexto"/>
          <p:cNvSpPr txBox="1"/>
          <p:nvPr/>
        </p:nvSpPr>
        <p:spPr>
          <a:xfrm>
            <a:off x="4888571" y="1904138"/>
            <a:ext cx="3913584" cy="646331"/>
          </a:xfrm>
          <a:prstGeom prst="rect">
            <a:avLst/>
          </a:prstGeom>
          <a:noFill/>
        </p:spPr>
        <p:txBody>
          <a:bodyPr wrap="square" rtlCol="0">
            <a:spAutoFit/>
          </a:bodyPr>
          <a:lstStyle/>
          <a:p>
            <a:r>
              <a:rPr lang="es-ES_tradnl" b="1" dirty="0"/>
              <a:t>Conocimiento</a:t>
            </a:r>
            <a:r>
              <a:rPr lang="es-ES_tradnl" dirty="0"/>
              <a:t> sobre funcionamiento interno de una </a:t>
            </a:r>
            <a:r>
              <a:rPr lang="es-ES_tradnl" b="1" dirty="0"/>
              <a:t>empresa </a:t>
            </a:r>
          </a:p>
        </p:txBody>
      </p:sp>
      <p:sp>
        <p:nvSpPr>
          <p:cNvPr id="23" name="22 Flecha derecha"/>
          <p:cNvSpPr/>
          <p:nvPr/>
        </p:nvSpPr>
        <p:spPr>
          <a:xfrm>
            <a:off x="4039353" y="1919199"/>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23 CuadroTexto"/>
          <p:cNvSpPr txBox="1"/>
          <p:nvPr/>
        </p:nvSpPr>
        <p:spPr>
          <a:xfrm>
            <a:off x="3215680" y="2741712"/>
            <a:ext cx="1512168" cy="369332"/>
          </a:xfrm>
          <a:prstGeom prst="rect">
            <a:avLst/>
          </a:prstGeom>
          <a:noFill/>
          <a:ln>
            <a:solidFill>
              <a:schemeClr val="accent1">
                <a:shade val="95000"/>
                <a:satMod val="105000"/>
              </a:schemeClr>
            </a:solidFill>
          </a:ln>
        </p:spPr>
        <p:txBody>
          <a:bodyPr wrap="square" rtlCol="0">
            <a:spAutoFit/>
          </a:bodyPr>
          <a:lstStyle/>
          <a:p>
            <a:r>
              <a:rPr lang="es-ES_tradnl" b="1" dirty="0"/>
              <a:t>TRABAJADOR</a:t>
            </a:r>
            <a:endParaRPr lang="es-ES" b="1" dirty="0"/>
          </a:p>
        </p:txBody>
      </p:sp>
      <p:sp>
        <p:nvSpPr>
          <p:cNvPr id="25" name="24 CuadroTexto"/>
          <p:cNvSpPr txBox="1"/>
          <p:nvPr/>
        </p:nvSpPr>
        <p:spPr>
          <a:xfrm>
            <a:off x="284890" y="3345329"/>
            <a:ext cx="4248472" cy="2031325"/>
          </a:xfrm>
          <a:prstGeom prst="rect">
            <a:avLst/>
          </a:prstGeom>
          <a:noFill/>
        </p:spPr>
        <p:txBody>
          <a:bodyPr wrap="square" rtlCol="0">
            <a:spAutoFit/>
          </a:bodyPr>
          <a:lstStyle/>
          <a:p>
            <a:r>
              <a:rPr lang="es-ES_tradnl" b="1" dirty="0"/>
              <a:t>	Cuenta Ajena</a:t>
            </a:r>
          </a:p>
          <a:p>
            <a:endParaRPr lang="es-ES_tradnl" dirty="0"/>
          </a:p>
          <a:p>
            <a:pPr marL="285750" indent="-285750">
              <a:buFont typeface="Wingdings" pitchFamily="2" charset="2"/>
              <a:buChar char="§"/>
            </a:pPr>
            <a:r>
              <a:rPr lang="es-ES_tradnl" dirty="0"/>
              <a:t>Depender de un jefe</a:t>
            </a:r>
          </a:p>
          <a:p>
            <a:pPr marL="285750" indent="-285750">
              <a:buFont typeface="Wingdings" pitchFamily="2" charset="2"/>
              <a:buChar char="§"/>
            </a:pPr>
            <a:r>
              <a:rPr lang="es-ES_tradnl" dirty="0"/>
              <a:t>Responsabilidad limitada </a:t>
            </a:r>
          </a:p>
          <a:p>
            <a:pPr marL="285750" indent="-285750">
              <a:buFont typeface="Wingdings" pitchFamily="2" charset="2"/>
              <a:buChar char="§"/>
            </a:pPr>
            <a:r>
              <a:rPr lang="es-ES_tradnl" dirty="0"/>
              <a:t>Salario fijo, independiente de beneficios</a:t>
            </a:r>
          </a:p>
          <a:p>
            <a:pPr marL="285750" indent="-285750">
              <a:buFont typeface="Wingdings" pitchFamily="2" charset="2"/>
              <a:buChar char="§"/>
            </a:pPr>
            <a:r>
              <a:rPr lang="es-ES_tradnl" dirty="0"/>
              <a:t>Cumplir un horario de trabajo</a:t>
            </a:r>
          </a:p>
          <a:p>
            <a:pPr marL="285750" indent="-285750">
              <a:buFont typeface="Wingdings" pitchFamily="2" charset="2"/>
              <a:buChar char="§"/>
            </a:pPr>
            <a:r>
              <a:rPr lang="es-ES_tradnl" dirty="0"/>
              <a:t>Dependencia del clima laboral</a:t>
            </a:r>
            <a:endParaRPr lang="es-ES" dirty="0"/>
          </a:p>
        </p:txBody>
      </p:sp>
      <p:sp>
        <p:nvSpPr>
          <p:cNvPr id="26" name="25 CuadroTexto"/>
          <p:cNvSpPr txBox="1"/>
          <p:nvPr/>
        </p:nvSpPr>
        <p:spPr>
          <a:xfrm>
            <a:off x="4860031" y="3345329"/>
            <a:ext cx="3942123" cy="2308324"/>
          </a:xfrm>
          <a:prstGeom prst="rect">
            <a:avLst/>
          </a:prstGeom>
          <a:noFill/>
        </p:spPr>
        <p:txBody>
          <a:bodyPr wrap="square" rtlCol="0">
            <a:spAutoFit/>
          </a:bodyPr>
          <a:lstStyle/>
          <a:p>
            <a:r>
              <a:rPr lang="es-ES_tradnl" b="1" dirty="0"/>
              <a:t>	Cuenta Propia</a:t>
            </a:r>
          </a:p>
          <a:p>
            <a:endParaRPr lang="es-ES_tradnl" dirty="0"/>
          </a:p>
          <a:p>
            <a:pPr marL="285750" indent="-285750">
              <a:buFont typeface="Wingdings" pitchFamily="2" charset="2"/>
              <a:buChar char="§"/>
            </a:pPr>
            <a:r>
              <a:rPr lang="es-ES_tradnl" dirty="0"/>
              <a:t>Ser nuestro propio jefe</a:t>
            </a:r>
          </a:p>
          <a:p>
            <a:pPr marL="285750" indent="-285750">
              <a:buFont typeface="Wingdings" pitchFamily="2" charset="2"/>
              <a:buChar char="§"/>
            </a:pPr>
            <a:r>
              <a:rPr lang="es-ES_tradnl" dirty="0"/>
              <a:t>Responsabilidades</a:t>
            </a:r>
          </a:p>
          <a:p>
            <a:pPr marL="285750" indent="-285750">
              <a:buFont typeface="Wingdings" pitchFamily="2" charset="2"/>
              <a:buChar char="§"/>
            </a:pPr>
            <a:r>
              <a:rPr lang="es-ES_tradnl" dirty="0"/>
              <a:t>Beneficios o pérdidas</a:t>
            </a:r>
          </a:p>
          <a:p>
            <a:pPr marL="285750" indent="-285750">
              <a:buFont typeface="Wingdings" pitchFamily="2" charset="2"/>
              <a:buChar char="§"/>
            </a:pPr>
            <a:r>
              <a:rPr lang="es-ES_tradnl" dirty="0"/>
              <a:t>Tarea fuera de horario del negocio</a:t>
            </a:r>
          </a:p>
          <a:p>
            <a:pPr marL="285750" indent="-285750">
              <a:buFont typeface="Wingdings" pitchFamily="2" charset="2"/>
              <a:buChar char="§"/>
            </a:pPr>
            <a:r>
              <a:rPr lang="es-ES_tradnl" dirty="0"/>
              <a:t>Satisfacción personal y profesional </a:t>
            </a:r>
          </a:p>
          <a:p>
            <a:pPr marL="285750" indent="-285750">
              <a:buFont typeface="Wingdings" pitchFamily="2" charset="2"/>
              <a:buChar char="§"/>
            </a:pPr>
            <a:r>
              <a:rPr lang="es-ES_tradnl" dirty="0"/>
              <a:t>Reto empresarial</a:t>
            </a:r>
            <a:endParaRPr lang="es-ES" dirty="0"/>
          </a:p>
        </p:txBody>
      </p:sp>
      <p:sp>
        <p:nvSpPr>
          <p:cNvPr id="2" name="1 CuadroTexto">
            <a:hlinkClick r:id="rId3"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pic>
        <p:nvPicPr>
          <p:cNvPr id="16" name="15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7" name="6 Flecha derecha"/>
          <p:cNvSpPr/>
          <p:nvPr/>
        </p:nvSpPr>
        <p:spPr>
          <a:xfrm>
            <a:off x="7467871" y="6266975"/>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2"/>
                </a:solidFill>
              </a:rPr>
              <a:t>siguiente</a:t>
            </a:r>
            <a:endParaRPr lang="es-ES" sz="1100" b="1" dirty="0">
              <a:solidFill>
                <a:schemeClr val="tx2"/>
              </a:solidFill>
            </a:endParaRPr>
          </a:p>
        </p:txBody>
      </p:sp>
      <p:sp>
        <p:nvSpPr>
          <p:cNvPr id="14" name="13 Flecha derecha"/>
          <p:cNvSpPr/>
          <p:nvPr/>
        </p:nvSpPr>
        <p:spPr>
          <a:xfrm>
            <a:off x="2164220" y="1388409"/>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16 CuadroTexto"/>
          <p:cNvSpPr txBox="1"/>
          <p:nvPr/>
        </p:nvSpPr>
        <p:spPr>
          <a:xfrm>
            <a:off x="2747628" y="1311755"/>
            <a:ext cx="1138725" cy="369332"/>
          </a:xfrm>
          <a:prstGeom prst="rect">
            <a:avLst/>
          </a:prstGeom>
          <a:noFill/>
        </p:spPr>
        <p:txBody>
          <a:bodyPr wrap="square" rtlCol="0">
            <a:spAutoFit/>
          </a:bodyPr>
          <a:lstStyle/>
          <a:p>
            <a:r>
              <a:rPr lang="es-ES_tradnl" b="1" dirty="0"/>
              <a:t>Fomentar</a:t>
            </a:r>
            <a:endParaRPr lang="es-ES" b="1" dirty="0"/>
          </a:p>
        </p:txBody>
      </p:sp>
      <p:sp>
        <p:nvSpPr>
          <p:cNvPr id="18" name="17 Flecha derecha"/>
          <p:cNvSpPr/>
          <p:nvPr/>
        </p:nvSpPr>
        <p:spPr>
          <a:xfrm>
            <a:off x="4036361" y="1388409"/>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4 Rectángulo"/>
          <p:cNvSpPr/>
          <p:nvPr/>
        </p:nvSpPr>
        <p:spPr>
          <a:xfrm>
            <a:off x="4860032" y="1272868"/>
            <a:ext cx="3456383" cy="646331"/>
          </a:xfrm>
          <a:prstGeom prst="rect">
            <a:avLst/>
          </a:prstGeom>
        </p:spPr>
        <p:txBody>
          <a:bodyPr wrap="square">
            <a:spAutoFit/>
          </a:bodyPr>
          <a:lstStyle/>
          <a:p>
            <a:pPr lvl="0"/>
            <a:r>
              <a:rPr lang="es-ES_tradnl" b="1" dirty="0">
                <a:solidFill>
                  <a:prstClr val="black"/>
                </a:solidFill>
              </a:rPr>
              <a:t>El espíritu emprendedor </a:t>
            </a:r>
            <a:r>
              <a:rPr lang="es-ES_tradnl" dirty="0">
                <a:solidFill>
                  <a:prstClr val="black"/>
                </a:solidFill>
              </a:rPr>
              <a:t>para crear una empresa</a:t>
            </a:r>
            <a:endParaRPr lang="es-ES_tradnl" b="1" dirty="0">
              <a:solidFill>
                <a:prstClr val="black"/>
              </a:solidFill>
            </a:endParaRPr>
          </a:p>
        </p:txBody>
      </p:sp>
      <p:sp>
        <p:nvSpPr>
          <p:cNvPr id="20" name="1 Título"/>
          <p:cNvSpPr txBox="1">
            <a:spLocks/>
          </p:cNvSpPr>
          <p:nvPr/>
        </p:nvSpPr>
        <p:spPr>
          <a:xfrm>
            <a:off x="173589" y="1683"/>
            <a:ext cx="8229600" cy="691013"/>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s-ES_tradnl" b="1" dirty="0"/>
              <a:t>El trabajador por cuenta propia /ajena</a:t>
            </a:r>
          </a:p>
        </p:txBody>
      </p:sp>
    </p:spTree>
    <p:extLst>
      <p:ext uri="{BB962C8B-B14F-4D97-AF65-F5344CB8AC3E}">
        <p14:creationId xmlns:p14="http://schemas.microsoft.com/office/powerpoint/2010/main" val="12636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401425" y="1245880"/>
            <a:ext cx="1260140" cy="646331"/>
          </a:xfrm>
          <a:prstGeom prst="rect">
            <a:avLst/>
          </a:prstGeom>
          <a:solidFill>
            <a:schemeClr val="tx2">
              <a:lumMod val="20000"/>
              <a:lumOff val="80000"/>
            </a:schemeClr>
          </a:solidFill>
          <a:ln>
            <a:solidFill>
              <a:schemeClr val="accent1">
                <a:shade val="95000"/>
                <a:satMod val="105000"/>
              </a:schemeClr>
            </a:solidFill>
          </a:ln>
        </p:spPr>
        <p:txBody>
          <a:bodyPr wrap="square" rtlCol="0">
            <a:spAutoFit/>
          </a:bodyPr>
          <a:lstStyle/>
          <a:p>
            <a:r>
              <a:rPr lang="es-ES_tradnl" b="1" dirty="0"/>
              <a:t>Empresario a la fuerza</a:t>
            </a:r>
            <a:endParaRPr lang="es-ES" b="1" dirty="0"/>
          </a:p>
        </p:txBody>
      </p:sp>
      <p:sp>
        <p:nvSpPr>
          <p:cNvPr id="10" name="9 Flecha derecha"/>
          <p:cNvSpPr/>
          <p:nvPr/>
        </p:nvSpPr>
        <p:spPr>
          <a:xfrm>
            <a:off x="2298809" y="1245880"/>
            <a:ext cx="504056" cy="216024"/>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13 CuadroTexto"/>
          <p:cNvSpPr txBox="1"/>
          <p:nvPr/>
        </p:nvSpPr>
        <p:spPr>
          <a:xfrm>
            <a:off x="2374527" y="2582331"/>
            <a:ext cx="999649" cy="369332"/>
          </a:xfrm>
          <a:prstGeom prst="rect">
            <a:avLst/>
          </a:prstGeom>
          <a:noFill/>
          <a:ln>
            <a:solidFill>
              <a:schemeClr val="accent1">
                <a:shade val="95000"/>
                <a:satMod val="105000"/>
              </a:schemeClr>
            </a:solidFill>
          </a:ln>
        </p:spPr>
        <p:txBody>
          <a:bodyPr wrap="square" rtlCol="0">
            <a:spAutoFit/>
          </a:bodyPr>
          <a:lstStyle/>
          <a:p>
            <a:r>
              <a:rPr lang="es-ES_tradnl" b="1" dirty="0"/>
              <a:t>Motivos</a:t>
            </a:r>
            <a:endParaRPr lang="es-ES" b="1" dirty="0"/>
          </a:p>
        </p:txBody>
      </p:sp>
      <p:sp>
        <p:nvSpPr>
          <p:cNvPr id="15" name="14 CuadroTexto"/>
          <p:cNvSpPr txBox="1"/>
          <p:nvPr/>
        </p:nvSpPr>
        <p:spPr>
          <a:xfrm>
            <a:off x="2374528" y="4162153"/>
            <a:ext cx="2045099" cy="369332"/>
          </a:xfrm>
          <a:prstGeom prst="rect">
            <a:avLst/>
          </a:prstGeom>
          <a:noFill/>
          <a:ln>
            <a:solidFill>
              <a:schemeClr val="accent1">
                <a:shade val="95000"/>
                <a:satMod val="105000"/>
              </a:schemeClr>
            </a:solidFill>
          </a:ln>
        </p:spPr>
        <p:txBody>
          <a:bodyPr wrap="square" rtlCol="0">
            <a:spAutoFit/>
          </a:bodyPr>
          <a:lstStyle/>
          <a:p>
            <a:r>
              <a:rPr lang="es-ES_tradnl" b="1" dirty="0"/>
              <a:t>Motivación interna </a:t>
            </a:r>
            <a:endParaRPr lang="es-ES" dirty="0"/>
          </a:p>
        </p:txBody>
      </p:sp>
      <p:sp>
        <p:nvSpPr>
          <p:cNvPr id="17" name="16 CuadroTexto"/>
          <p:cNvSpPr txBox="1"/>
          <p:nvPr/>
        </p:nvSpPr>
        <p:spPr>
          <a:xfrm>
            <a:off x="2432105" y="1169226"/>
            <a:ext cx="5461515" cy="369332"/>
          </a:xfrm>
          <a:prstGeom prst="rect">
            <a:avLst/>
          </a:prstGeom>
          <a:noFill/>
          <a:ln>
            <a:noFill/>
          </a:ln>
        </p:spPr>
        <p:txBody>
          <a:bodyPr wrap="square" rtlCol="0">
            <a:spAutoFit/>
          </a:bodyPr>
          <a:lstStyle/>
          <a:p>
            <a:pPr algn="ctr"/>
            <a:r>
              <a:rPr lang="es-ES_tradnl" dirty="0"/>
              <a:t>“Las circunstancias” le han llevado a ello</a:t>
            </a:r>
            <a:endParaRPr lang="es-ES" dirty="0"/>
          </a:p>
        </p:txBody>
      </p:sp>
      <p:sp>
        <p:nvSpPr>
          <p:cNvPr id="4" name="3 Rectángulo"/>
          <p:cNvSpPr/>
          <p:nvPr/>
        </p:nvSpPr>
        <p:spPr>
          <a:xfrm>
            <a:off x="4906975" y="4162153"/>
            <a:ext cx="2286000" cy="369332"/>
          </a:xfrm>
          <a:prstGeom prst="rect">
            <a:avLst/>
          </a:prstGeom>
        </p:spPr>
        <p:txBody>
          <a:bodyPr>
            <a:spAutoFit/>
          </a:bodyPr>
          <a:lstStyle/>
          <a:p>
            <a:r>
              <a:rPr lang="es-ES_tradnl" u="sng" dirty="0">
                <a:solidFill>
                  <a:prstClr val="black"/>
                </a:solidFill>
                <a:sym typeface="Wingdings" pitchFamily="2" charset="2"/>
              </a:rPr>
              <a:t>Ilusión en el proyecto</a:t>
            </a:r>
            <a:endParaRPr lang="es-ES" u="sng" dirty="0"/>
          </a:p>
        </p:txBody>
      </p:sp>
      <p:sp>
        <p:nvSpPr>
          <p:cNvPr id="7" name="6 Rectángulo"/>
          <p:cNvSpPr/>
          <p:nvPr/>
        </p:nvSpPr>
        <p:spPr>
          <a:xfrm>
            <a:off x="4449229" y="4176008"/>
            <a:ext cx="410690" cy="369332"/>
          </a:xfrm>
          <a:prstGeom prst="rect">
            <a:avLst/>
          </a:prstGeom>
        </p:spPr>
        <p:txBody>
          <a:bodyPr wrap="none">
            <a:spAutoFit/>
          </a:bodyPr>
          <a:lstStyle/>
          <a:p>
            <a:r>
              <a:rPr lang="es-ES_tradnl" b="1" dirty="0">
                <a:solidFill>
                  <a:prstClr val="black"/>
                </a:solidFill>
                <a:sym typeface="Wingdings" pitchFamily="2" charset="2"/>
              </a:rPr>
              <a:t></a:t>
            </a:r>
            <a:endParaRPr lang="es-ES" dirty="0"/>
          </a:p>
        </p:txBody>
      </p:sp>
      <p:sp>
        <p:nvSpPr>
          <p:cNvPr id="18" name="17 Rectángulo"/>
          <p:cNvSpPr/>
          <p:nvPr/>
        </p:nvSpPr>
        <p:spPr>
          <a:xfrm>
            <a:off x="3946611" y="2556004"/>
            <a:ext cx="4094018" cy="369332"/>
          </a:xfrm>
          <a:prstGeom prst="rect">
            <a:avLst/>
          </a:prstGeom>
        </p:spPr>
        <p:txBody>
          <a:bodyPr wrap="square">
            <a:spAutoFit/>
          </a:bodyPr>
          <a:lstStyle/>
          <a:p>
            <a:r>
              <a:rPr lang="es-ES_tradnl" b="1" dirty="0">
                <a:solidFill>
                  <a:prstClr val="black"/>
                </a:solidFill>
                <a:sym typeface="Wingdings" pitchFamily="2" charset="2"/>
              </a:rPr>
              <a:t> </a:t>
            </a:r>
            <a:r>
              <a:rPr lang="es-ES_tradnl" u="sng" dirty="0">
                <a:solidFill>
                  <a:prstClr val="black"/>
                </a:solidFill>
                <a:sym typeface="Wingdings" pitchFamily="2" charset="2"/>
              </a:rPr>
              <a:t>Razones para crear una empresa</a:t>
            </a:r>
            <a:endParaRPr lang="es-ES" u="sng" dirty="0"/>
          </a:p>
        </p:txBody>
      </p:sp>
      <p:sp>
        <p:nvSpPr>
          <p:cNvPr id="19" name="18 Rectángulo"/>
          <p:cNvSpPr/>
          <p:nvPr/>
        </p:nvSpPr>
        <p:spPr>
          <a:xfrm>
            <a:off x="3463831" y="2567715"/>
            <a:ext cx="410690" cy="369332"/>
          </a:xfrm>
          <a:prstGeom prst="rect">
            <a:avLst/>
          </a:prstGeom>
        </p:spPr>
        <p:txBody>
          <a:bodyPr wrap="none">
            <a:spAutoFit/>
          </a:bodyPr>
          <a:lstStyle/>
          <a:p>
            <a:r>
              <a:rPr lang="es-ES_tradnl" b="1" dirty="0">
                <a:solidFill>
                  <a:prstClr val="black"/>
                </a:solidFill>
                <a:sym typeface="Wingdings" pitchFamily="2" charset="2"/>
              </a:rPr>
              <a:t></a:t>
            </a:r>
            <a:endParaRPr lang="es-ES" dirty="0"/>
          </a:p>
        </p:txBody>
      </p:sp>
      <p:sp>
        <p:nvSpPr>
          <p:cNvPr id="20" name="19 Flecha derecha"/>
          <p:cNvSpPr/>
          <p:nvPr/>
        </p:nvSpPr>
        <p:spPr>
          <a:xfrm>
            <a:off x="2312457" y="1684814"/>
            <a:ext cx="504056" cy="216024"/>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20 CuadroTexto"/>
          <p:cNvSpPr txBox="1"/>
          <p:nvPr/>
        </p:nvSpPr>
        <p:spPr>
          <a:xfrm>
            <a:off x="3192583" y="1608160"/>
            <a:ext cx="3944165" cy="369332"/>
          </a:xfrm>
          <a:prstGeom prst="rect">
            <a:avLst/>
          </a:prstGeom>
          <a:noFill/>
          <a:ln>
            <a:noFill/>
          </a:ln>
        </p:spPr>
        <p:txBody>
          <a:bodyPr wrap="square" rtlCol="0">
            <a:spAutoFit/>
          </a:bodyPr>
          <a:lstStyle/>
          <a:p>
            <a:pPr algn="ctr"/>
            <a:r>
              <a:rPr lang="es-ES_tradnl" dirty="0"/>
              <a:t>“necesidad urgente” encontrar trabajo</a:t>
            </a:r>
            <a:endParaRPr lang="es-ES" dirty="0"/>
          </a:p>
        </p:txBody>
      </p:sp>
      <p:sp>
        <p:nvSpPr>
          <p:cNvPr id="22" name="21 CuadroTexto"/>
          <p:cNvSpPr txBox="1"/>
          <p:nvPr/>
        </p:nvSpPr>
        <p:spPr>
          <a:xfrm>
            <a:off x="2429122" y="3140968"/>
            <a:ext cx="5168369" cy="646331"/>
          </a:xfrm>
          <a:prstGeom prst="rect">
            <a:avLst/>
          </a:prstGeom>
          <a:noFill/>
        </p:spPr>
        <p:txBody>
          <a:bodyPr wrap="square" rtlCol="0">
            <a:spAutoFit/>
          </a:bodyPr>
          <a:lstStyle/>
          <a:p>
            <a:r>
              <a:rPr lang="es-ES_tradnl" dirty="0"/>
              <a:t>…querer ganar más dinero, insatisfechos con la empresa, encontrar empleo, satisfacción personal…</a:t>
            </a:r>
            <a:endParaRPr lang="es-ES" dirty="0"/>
          </a:p>
        </p:txBody>
      </p:sp>
      <p:sp>
        <p:nvSpPr>
          <p:cNvPr id="23" name="22 CuadroTexto"/>
          <p:cNvSpPr txBox="1"/>
          <p:nvPr/>
        </p:nvSpPr>
        <p:spPr>
          <a:xfrm>
            <a:off x="2467976" y="4844883"/>
            <a:ext cx="5168369" cy="646331"/>
          </a:xfrm>
          <a:prstGeom prst="rect">
            <a:avLst/>
          </a:prstGeom>
          <a:noFill/>
        </p:spPr>
        <p:txBody>
          <a:bodyPr wrap="square" rtlCol="0">
            <a:spAutoFit/>
          </a:bodyPr>
          <a:lstStyle/>
          <a:p>
            <a:r>
              <a:rPr lang="es-ES_tradnl" dirty="0"/>
              <a:t>Lo que nos permitirá  continuar en el proyecto empresarial a pesar de las dificultades</a:t>
            </a:r>
            <a:endParaRPr lang="es-ES" dirty="0"/>
          </a:p>
        </p:txBody>
      </p:sp>
      <p:sp>
        <p:nvSpPr>
          <p:cNvPr id="24" name="23 Rectángulo">
            <a:hlinkClick r:id="rId2" action="ppaction://hlinksldjump"/>
          </p:cNvPr>
          <p:cNvSpPr/>
          <p:nvPr/>
        </p:nvSpPr>
        <p:spPr>
          <a:xfrm>
            <a:off x="489426" y="5744538"/>
            <a:ext cx="6968845" cy="307777"/>
          </a:xfrm>
          <a:prstGeom prst="rect">
            <a:avLst/>
          </a:prstGeom>
        </p:spPr>
        <p:txBody>
          <a:bodyPr wrap="square">
            <a:spAutoFit/>
          </a:bodyPr>
          <a:lstStyle/>
          <a:p>
            <a:pPr algn="ctr"/>
            <a:r>
              <a:rPr lang="es-ES_tradnl" sz="1400" b="1" dirty="0">
                <a:effectLst>
                  <a:outerShdw blurRad="38100" dist="38100" dir="2700000" algn="tl">
                    <a:srgbClr val="000000">
                      <a:alpha val="43137"/>
                    </a:srgbClr>
                  </a:outerShdw>
                </a:effectLst>
              </a:rPr>
              <a:t>Amplía 1:</a:t>
            </a:r>
            <a:r>
              <a:rPr lang="es-ES_tradnl" sz="1400" b="1" dirty="0">
                <a:solidFill>
                  <a:srgbClr val="C00000"/>
                </a:solidFill>
              </a:rPr>
              <a:t> “Primer error:  emprender con motivos pero sin motivación”</a:t>
            </a:r>
          </a:p>
        </p:txBody>
      </p:sp>
      <p:pic>
        <p:nvPicPr>
          <p:cNvPr id="25" name="24 Imagen"/>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rot="2666529">
            <a:off x="1051369" y="5800750"/>
            <a:ext cx="351794" cy="442037"/>
          </a:xfrm>
          <a:prstGeom prst="rect">
            <a:avLst/>
          </a:prstGeom>
        </p:spPr>
      </p:pic>
      <p:sp>
        <p:nvSpPr>
          <p:cNvPr id="26" name="25 CuadroTexto">
            <a:hlinkClick r:id="rId4"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2" name="1 Flecha izquierda">
            <a:hlinkClick r:id="rId5" action="ppaction://hlinksldjump"/>
          </p:cNvPr>
          <p:cNvSpPr/>
          <p:nvPr/>
        </p:nvSpPr>
        <p:spPr>
          <a:xfrm>
            <a:off x="71389" y="6252795"/>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30" name="29 Flecha derecha"/>
          <p:cNvSpPr/>
          <p:nvPr/>
        </p:nvSpPr>
        <p:spPr>
          <a:xfrm>
            <a:off x="7398328" y="6266975"/>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2"/>
                </a:solidFill>
              </a:rPr>
              <a:t>siguiente</a:t>
            </a:r>
            <a:endParaRPr lang="es-ES" sz="1100" b="1" dirty="0">
              <a:solidFill>
                <a:schemeClr val="tx2"/>
              </a:solidFill>
            </a:endParaRPr>
          </a:p>
        </p:txBody>
      </p:sp>
      <p:sp>
        <p:nvSpPr>
          <p:cNvPr id="28" name="1 Título"/>
          <p:cNvSpPr txBox="1">
            <a:spLocks/>
          </p:cNvSpPr>
          <p:nvPr/>
        </p:nvSpPr>
        <p:spPr>
          <a:xfrm>
            <a:off x="173589" y="1683"/>
            <a:ext cx="8229600" cy="691013"/>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s-ES_tradnl" b="1" dirty="0"/>
              <a:t>El trabajador por cuenta propia /ajena</a:t>
            </a:r>
          </a:p>
        </p:txBody>
      </p:sp>
      <p:pic>
        <p:nvPicPr>
          <p:cNvPr id="29" name="28 Imagen"/>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3" name="2 CuadroTexto"/>
          <p:cNvSpPr txBox="1"/>
          <p:nvPr/>
        </p:nvSpPr>
        <p:spPr>
          <a:xfrm>
            <a:off x="401425" y="3417967"/>
            <a:ext cx="1389619" cy="369332"/>
          </a:xfrm>
          <a:prstGeom prst="rect">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_tradnl" dirty="0">
                <a:solidFill>
                  <a:schemeClr val="tx1"/>
                </a:solidFill>
              </a:rPr>
              <a:t>DISTINGUIR</a:t>
            </a:r>
            <a:endParaRPr lang="es-ES" dirty="0">
              <a:solidFill>
                <a:schemeClr val="tx1"/>
              </a:solidFill>
            </a:endParaRPr>
          </a:p>
        </p:txBody>
      </p:sp>
      <p:sp>
        <p:nvSpPr>
          <p:cNvPr id="32" name="31 Flecha derecha"/>
          <p:cNvSpPr/>
          <p:nvPr/>
        </p:nvSpPr>
        <p:spPr>
          <a:xfrm rot="19656629">
            <a:off x="1871832" y="3115950"/>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3" name="32 Flecha derecha"/>
          <p:cNvSpPr/>
          <p:nvPr/>
        </p:nvSpPr>
        <p:spPr>
          <a:xfrm rot="1727790">
            <a:off x="1868937" y="3925296"/>
            <a:ext cx="495961" cy="185961"/>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52902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redondeado"/>
          <p:cNvSpPr/>
          <p:nvPr/>
        </p:nvSpPr>
        <p:spPr>
          <a:xfrm>
            <a:off x="425446" y="1668187"/>
            <a:ext cx="1378496"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Riesgo</a:t>
            </a:r>
            <a:endParaRPr lang="es-ES" b="1" dirty="0"/>
          </a:p>
        </p:txBody>
      </p:sp>
      <p:sp>
        <p:nvSpPr>
          <p:cNvPr id="18" name="17 Rectángulo redondeado"/>
          <p:cNvSpPr/>
          <p:nvPr/>
        </p:nvSpPr>
        <p:spPr>
          <a:xfrm>
            <a:off x="473370" y="2920891"/>
            <a:ext cx="1378496"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Capital y tecnología</a:t>
            </a:r>
            <a:endParaRPr lang="es-ES" b="1" dirty="0"/>
          </a:p>
        </p:txBody>
      </p:sp>
      <p:sp>
        <p:nvSpPr>
          <p:cNvPr id="20" name="19 Rectángulo redondeado"/>
          <p:cNvSpPr/>
          <p:nvPr/>
        </p:nvSpPr>
        <p:spPr>
          <a:xfrm>
            <a:off x="482886" y="3927763"/>
            <a:ext cx="1378496"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Habilidades</a:t>
            </a:r>
            <a:endParaRPr lang="es-ES" b="1" dirty="0"/>
          </a:p>
        </p:txBody>
      </p:sp>
      <p:sp>
        <p:nvSpPr>
          <p:cNvPr id="9" name="8 Flecha derecha"/>
          <p:cNvSpPr/>
          <p:nvPr/>
        </p:nvSpPr>
        <p:spPr>
          <a:xfrm>
            <a:off x="1918672" y="1677997"/>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20 Flecha derecha"/>
          <p:cNvSpPr/>
          <p:nvPr/>
        </p:nvSpPr>
        <p:spPr>
          <a:xfrm>
            <a:off x="1918672" y="1956219"/>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9 CuadroTexto"/>
          <p:cNvSpPr txBox="1"/>
          <p:nvPr/>
        </p:nvSpPr>
        <p:spPr>
          <a:xfrm>
            <a:off x="2555776" y="1533421"/>
            <a:ext cx="3456384" cy="369332"/>
          </a:xfrm>
          <a:prstGeom prst="rect">
            <a:avLst/>
          </a:prstGeom>
          <a:noFill/>
        </p:spPr>
        <p:txBody>
          <a:bodyPr wrap="square" rtlCol="0">
            <a:spAutoFit/>
          </a:bodyPr>
          <a:lstStyle/>
          <a:p>
            <a:r>
              <a:rPr lang="es-ES_tradnl" dirty="0"/>
              <a:t>Ser persona que acepte el riesgo</a:t>
            </a:r>
            <a:endParaRPr lang="es-ES" dirty="0"/>
          </a:p>
        </p:txBody>
      </p:sp>
      <p:sp>
        <p:nvSpPr>
          <p:cNvPr id="27" name="26 CuadroTexto"/>
          <p:cNvSpPr txBox="1"/>
          <p:nvPr/>
        </p:nvSpPr>
        <p:spPr>
          <a:xfrm>
            <a:off x="2555776" y="1869791"/>
            <a:ext cx="5616624" cy="646331"/>
          </a:xfrm>
          <a:prstGeom prst="rect">
            <a:avLst/>
          </a:prstGeom>
          <a:noFill/>
        </p:spPr>
        <p:txBody>
          <a:bodyPr wrap="square" rtlCol="0">
            <a:spAutoFit/>
          </a:bodyPr>
          <a:lstStyle/>
          <a:p>
            <a:r>
              <a:rPr lang="es-ES_tradnl" dirty="0"/>
              <a:t>Contexto familiar y círculo de amistades pueden influir en aceptación del riesgo</a:t>
            </a:r>
            <a:endParaRPr lang="es-ES" dirty="0"/>
          </a:p>
        </p:txBody>
      </p:sp>
      <p:sp>
        <p:nvSpPr>
          <p:cNvPr id="28" name="27 Flecha derecha"/>
          <p:cNvSpPr/>
          <p:nvPr/>
        </p:nvSpPr>
        <p:spPr>
          <a:xfrm>
            <a:off x="1966596" y="2930701"/>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28 Flecha derecha"/>
          <p:cNvSpPr/>
          <p:nvPr/>
        </p:nvSpPr>
        <p:spPr>
          <a:xfrm>
            <a:off x="1966596" y="3208923"/>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29 CuadroTexto"/>
          <p:cNvSpPr txBox="1"/>
          <p:nvPr/>
        </p:nvSpPr>
        <p:spPr>
          <a:xfrm>
            <a:off x="2621550" y="2839591"/>
            <a:ext cx="3456384" cy="369332"/>
          </a:xfrm>
          <a:prstGeom prst="rect">
            <a:avLst/>
          </a:prstGeom>
          <a:noFill/>
        </p:spPr>
        <p:txBody>
          <a:bodyPr wrap="square" rtlCol="0">
            <a:spAutoFit/>
          </a:bodyPr>
          <a:lstStyle/>
          <a:p>
            <a:r>
              <a:rPr lang="es-ES_tradnl" dirty="0"/>
              <a:t>Capital inicial</a:t>
            </a:r>
            <a:endParaRPr lang="es-ES" dirty="0"/>
          </a:p>
        </p:txBody>
      </p:sp>
      <p:sp>
        <p:nvSpPr>
          <p:cNvPr id="31" name="30 CuadroTexto"/>
          <p:cNvSpPr txBox="1"/>
          <p:nvPr/>
        </p:nvSpPr>
        <p:spPr>
          <a:xfrm>
            <a:off x="2621550" y="3127623"/>
            <a:ext cx="3456384" cy="369332"/>
          </a:xfrm>
          <a:prstGeom prst="rect">
            <a:avLst/>
          </a:prstGeom>
          <a:noFill/>
        </p:spPr>
        <p:txBody>
          <a:bodyPr wrap="square" rtlCol="0">
            <a:spAutoFit/>
          </a:bodyPr>
          <a:lstStyle/>
          <a:p>
            <a:r>
              <a:rPr lang="es-ES_tradnl" dirty="0"/>
              <a:t>Acceso a la tecnología</a:t>
            </a:r>
            <a:endParaRPr lang="es-ES" dirty="0"/>
          </a:p>
        </p:txBody>
      </p:sp>
      <p:sp>
        <p:nvSpPr>
          <p:cNvPr id="32" name="31 CuadroTexto"/>
          <p:cNvSpPr txBox="1"/>
          <p:nvPr/>
        </p:nvSpPr>
        <p:spPr>
          <a:xfrm>
            <a:off x="2629387" y="3925557"/>
            <a:ext cx="2352301" cy="369332"/>
          </a:xfrm>
          <a:prstGeom prst="rect">
            <a:avLst/>
          </a:prstGeom>
          <a:noFill/>
        </p:spPr>
        <p:txBody>
          <a:bodyPr wrap="square" rtlCol="0">
            <a:spAutoFit/>
          </a:bodyPr>
          <a:lstStyle/>
          <a:p>
            <a:r>
              <a:rPr lang="es-ES_tradnl" dirty="0"/>
              <a:t>1) Conocer el negocio  </a:t>
            </a:r>
            <a:endParaRPr lang="es-ES" dirty="0"/>
          </a:p>
        </p:txBody>
      </p:sp>
      <p:sp>
        <p:nvSpPr>
          <p:cNvPr id="35" name="34 Flecha derecha"/>
          <p:cNvSpPr/>
          <p:nvPr/>
        </p:nvSpPr>
        <p:spPr>
          <a:xfrm>
            <a:off x="2017524" y="4024001"/>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6" name="35 Flecha derecha"/>
          <p:cNvSpPr/>
          <p:nvPr/>
        </p:nvSpPr>
        <p:spPr>
          <a:xfrm>
            <a:off x="2006340" y="4356517"/>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7" name="36 CuadroTexto"/>
          <p:cNvSpPr txBox="1"/>
          <p:nvPr/>
        </p:nvSpPr>
        <p:spPr>
          <a:xfrm>
            <a:off x="2621550" y="4277085"/>
            <a:ext cx="4704603" cy="369332"/>
          </a:xfrm>
          <a:prstGeom prst="rect">
            <a:avLst/>
          </a:prstGeom>
          <a:noFill/>
        </p:spPr>
        <p:txBody>
          <a:bodyPr wrap="square" rtlCol="0">
            <a:spAutoFit/>
          </a:bodyPr>
          <a:lstStyle/>
          <a:p>
            <a:r>
              <a:rPr lang="es-ES_tradnl" dirty="0"/>
              <a:t>2) Conocimientos de administración  y gestión</a:t>
            </a:r>
            <a:endParaRPr lang="es-ES" dirty="0"/>
          </a:p>
        </p:txBody>
      </p:sp>
      <p:sp>
        <p:nvSpPr>
          <p:cNvPr id="38" name="37 CuadroTexto"/>
          <p:cNvSpPr txBox="1"/>
          <p:nvPr/>
        </p:nvSpPr>
        <p:spPr>
          <a:xfrm>
            <a:off x="2629387" y="4645896"/>
            <a:ext cx="3742812" cy="369332"/>
          </a:xfrm>
          <a:prstGeom prst="rect">
            <a:avLst/>
          </a:prstGeom>
          <a:noFill/>
        </p:spPr>
        <p:txBody>
          <a:bodyPr wrap="square" rtlCol="0">
            <a:spAutoFit/>
          </a:bodyPr>
          <a:lstStyle/>
          <a:p>
            <a:r>
              <a:rPr lang="es-ES_tradnl" dirty="0"/>
              <a:t>3) Habilidades personales y sociales</a:t>
            </a:r>
            <a:endParaRPr lang="es-ES" dirty="0"/>
          </a:p>
        </p:txBody>
      </p:sp>
      <p:sp>
        <p:nvSpPr>
          <p:cNvPr id="39" name="38 Flecha derecha"/>
          <p:cNvSpPr/>
          <p:nvPr/>
        </p:nvSpPr>
        <p:spPr>
          <a:xfrm>
            <a:off x="2017524" y="4734665"/>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39 Rectángulo">
            <a:hlinkClick r:id="rId2" action="ppaction://hlinksldjump"/>
          </p:cNvPr>
          <p:cNvSpPr/>
          <p:nvPr/>
        </p:nvSpPr>
        <p:spPr>
          <a:xfrm>
            <a:off x="255879" y="5494660"/>
            <a:ext cx="4242591" cy="307777"/>
          </a:xfrm>
          <a:prstGeom prst="rect">
            <a:avLst/>
          </a:prstGeom>
        </p:spPr>
        <p:txBody>
          <a:bodyPr wrap="square">
            <a:spAutoFit/>
          </a:bodyPr>
          <a:lstStyle/>
          <a:p>
            <a:pPr algn="ctr"/>
            <a:r>
              <a:rPr lang="es-ES_tradnl" sz="1400" b="1" dirty="0">
                <a:effectLst>
                  <a:outerShdw blurRad="38100" dist="38100" dir="2700000" algn="tl">
                    <a:srgbClr val="000000">
                      <a:alpha val="43137"/>
                    </a:srgbClr>
                  </a:outerShdw>
                </a:effectLst>
              </a:rPr>
              <a:t>Amplía 2:</a:t>
            </a:r>
            <a:r>
              <a:rPr lang="es-ES_tradnl" sz="1400" b="1" dirty="0">
                <a:solidFill>
                  <a:srgbClr val="C00000"/>
                </a:solidFill>
              </a:rPr>
              <a:t> artículo: “Aprender a emprender” </a:t>
            </a:r>
          </a:p>
        </p:txBody>
      </p:sp>
      <p:sp>
        <p:nvSpPr>
          <p:cNvPr id="14" name="13 CuadroTexto"/>
          <p:cNvSpPr txBox="1"/>
          <p:nvPr/>
        </p:nvSpPr>
        <p:spPr>
          <a:xfrm>
            <a:off x="515913" y="1164089"/>
            <a:ext cx="1227108" cy="369332"/>
          </a:xfrm>
          <a:prstGeom prst="rect">
            <a:avLst/>
          </a:prstGeom>
          <a:noFill/>
        </p:spPr>
        <p:txBody>
          <a:bodyPr wrap="square" rtlCol="0">
            <a:spAutoFit/>
          </a:bodyPr>
          <a:lstStyle/>
          <a:p>
            <a:r>
              <a:rPr lang="es-ES_tradnl" b="1" dirty="0"/>
              <a:t>Requisitos:</a:t>
            </a:r>
            <a:endParaRPr lang="es-ES" b="1" dirty="0"/>
          </a:p>
        </p:txBody>
      </p:sp>
      <p:pic>
        <p:nvPicPr>
          <p:cNvPr id="42" name="41 Imagen"/>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rot="2666529">
            <a:off x="417276" y="5663325"/>
            <a:ext cx="351794" cy="442037"/>
          </a:xfrm>
          <a:prstGeom prst="rect">
            <a:avLst/>
          </a:prstGeom>
        </p:spPr>
      </p:pic>
      <p:sp>
        <p:nvSpPr>
          <p:cNvPr id="33" name="32 CuadroTexto">
            <a:hlinkClick r:id="rId4"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45" name="44 Flecha izquierda">
            <a:hlinkClick r:id="rId5" action="ppaction://hlinksldjump"/>
          </p:cNvPr>
          <p:cNvSpPr/>
          <p:nvPr/>
        </p:nvSpPr>
        <p:spPr>
          <a:xfrm>
            <a:off x="78143" y="6252795"/>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46" name="45 Flecha derecha"/>
          <p:cNvSpPr/>
          <p:nvPr/>
        </p:nvSpPr>
        <p:spPr>
          <a:xfrm>
            <a:off x="7513760" y="6375720"/>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2"/>
                </a:solidFill>
              </a:rPr>
              <a:t>siguiente</a:t>
            </a:r>
            <a:endParaRPr lang="es-ES" sz="1100" b="1" dirty="0">
              <a:solidFill>
                <a:schemeClr val="tx2"/>
              </a:solidFill>
            </a:endParaRPr>
          </a:p>
        </p:txBody>
      </p:sp>
      <p:sp>
        <p:nvSpPr>
          <p:cNvPr id="43"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 Requisitos y teorías del empresario</a:t>
            </a:r>
          </a:p>
        </p:txBody>
      </p:sp>
      <p:pic>
        <p:nvPicPr>
          <p:cNvPr id="44" name="43 Imagen"/>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Tree>
    <p:extLst>
      <p:ext uri="{BB962C8B-B14F-4D97-AF65-F5344CB8AC3E}">
        <p14:creationId xmlns:p14="http://schemas.microsoft.com/office/powerpoint/2010/main" val="95575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redondeado"/>
          <p:cNvSpPr/>
          <p:nvPr/>
        </p:nvSpPr>
        <p:spPr>
          <a:xfrm>
            <a:off x="139777" y="1453416"/>
            <a:ext cx="2773342" cy="53634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dirty="0">
                <a:effectLst>
                  <a:outerShdw blurRad="38100" dist="38100" dir="2700000" algn="tl">
                    <a:srgbClr val="000000">
                      <a:alpha val="43137"/>
                    </a:srgbClr>
                  </a:outerShdw>
                </a:effectLst>
              </a:rPr>
              <a:t>Tª del  empresario-riesgo </a:t>
            </a:r>
          </a:p>
          <a:p>
            <a:pPr algn="ctr"/>
            <a:r>
              <a:rPr lang="es-ES_tradnl" sz="1600" b="1" dirty="0">
                <a:effectLst>
                  <a:outerShdw blurRad="38100" dist="38100" dir="2700000" algn="tl">
                    <a:srgbClr val="000000">
                      <a:alpha val="43137"/>
                    </a:srgbClr>
                  </a:outerShdw>
                </a:effectLst>
              </a:rPr>
              <a:t>(</a:t>
            </a:r>
            <a:r>
              <a:rPr lang="es-ES_tradnl" sz="1600" b="1" dirty="0" err="1">
                <a:effectLst>
                  <a:outerShdw blurRad="38100" dist="38100" dir="2700000" algn="tl">
                    <a:srgbClr val="000000">
                      <a:alpha val="43137"/>
                    </a:srgbClr>
                  </a:outerShdw>
                </a:effectLst>
              </a:rPr>
              <a:t>Knight</a:t>
            </a:r>
            <a:r>
              <a:rPr lang="es-ES_tradnl" sz="1600" b="1" dirty="0">
                <a:effectLst>
                  <a:outerShdw blurRad="38100" dist="38100" dir="2700000" algn="tl">
                    <a:srgbClr val="000000">
                      <a:alpha val="43137"/>
                    </a:srgbClr>
                  </a:outerShdw>
                </a:effectLst>
              </a:rPr>
              <a:t> - 1921)</a:t>
            </a:r>
            <a:endParaRPr lang="es-ES" sz="1600" b="1" dirty="0">
              <a:effectLst>
                <a:outerShdw blurRad="38100" dist="38100" dir="2700000" algn="tl">
                  <a:srgbClr val="000000">
                    <a:alpha val="43137"/>
                  </a:srgbClr>
                </a:outerShdw>
              </a:effectLst>
            </a:endParaRPr>
          </a:p>
        </p:txBody>
      </p:sp>
      <p:sp>
        <p:nvSpPr>
          <p:cNvPr id="18" name="17 Rectángulo redondeado"/>
          <p:cNvSpPr/>
          <p:nvPr/>
        </p:nvSpPr>
        <p:spPr>
          <a:xfrm>
            <a:off x="141499" y="2250339"/>
            <a:ext cx="2732579" cy="77770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dirty="0">
                <a:effectLst>
                  <a:outerShdw blurRad="38100" dist="38100" dir="2700000" algn="tl">
                    <a:srgbClr val="000000">
                      <a:alpha val="43137"/>
                    </a:srgbClr>
                  </a:outerShdw>
                </a:effectLst>
              </a:rPr>
              <a:t>Tª del empresario innovador</a:t>
            </a:r>
          </a:p>
          <a:p>
            <a:pPr algn="ctr"/>
            <a:r>
              <a:rPr lang="es-ES_tradnl" sz="1600" b="1" dirty="0">
                <a:effectLst>
                  <a:outerShdw blurRad="38100" dist="38100" dir="2700000" algn="tl">
                    <a:srgbClr val="000000">
                      <a:alpha val="43137"/>
                    </a:srgbClr>
                  </a:outerShdw>
                </a:effectLst>
              </a:rPr>
              <a:t> (</a:t>
            </a:r>
            <a:r>
              <a:rPr lang="es-ES_tradnl" sz="1600" b="1" dirty="0" err="1">
                <a:effectLst>
                  <a:outerShdw blurRad="38100" dist="38100" dir="2700000" algn="tl">
                    <a:srgbClr val="000000">
                      <a:alpha val="43137"/>
                    </a:srgbClr>
                  </a:outerShdw>
                </a:effectLst>
              </a:rPr>
              <a:t>Shumpeter</a:t>
            </a:r>
            <a:r>
              <a:rPr lang="es-ES_tradnl" sz="1600" b="1" dirty="0">
                <a:effectLst>
                  <a:outerShdw blurRad="38100" dist="38100" dir="2700000" algn="tl">
                    <a:srgbClr val="000000">
                      <a:alpha val="43137"/>
                    </a:srgbClr>
                  </a:outerShdw>
                </a:effectLst>
              </a:rPr>
              <a:t> - 1944)</a:t>
            </a:r>
            <a:endParaRPr lang="es-ES" sz="1600" b="1" dirty="0">
              <a:effectLst>
                <a:outerShdw blurRad="38100" dist="38100" dir="2700000" algn="tl">
                  <a:srgbClr val="000000">
                    <a:alpha val="43137"/>
                  </a:srgbClr>
                </a:outerShdw>
              </a:effectLst>
            </a:endParaRPr>
          </a:p>
        </p:txBody>
      </p:sp>
      <p:sp>
        <p:nvSpPr>
          <p:cNvPr id="20" name="19 Rectángulo redondeado"/>
          <p:cNvSpPr/>
          <p:nvPr/>
        </p:nvSpPr>
        <p:spPr>
          <a:xfrm>
            <a:off x="174696" y="3252681"/>
            <a:ext cx="2732579" cy="6219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dirty="0">
                <a:effectLst>
                  <a:outerShdw blurRad="38100" dist="38100" dir="2700000" algn="tl">
                    <a:srgbClr val="000000">
                      <a:alpha val="43137"/>
                    </a:srgbClr>
                  </a:outerShdw>
                </a:effectLst>
              </a:rPr>
              <a:t>Tª de la tecnoestructura </a:t>
            </a:r>
          </a:p>
          <a:p>
            <a:pPr algn="ctr"/>
            <a:r>
              <a:rPr lang="es-ES_tradnl" sz="1600" b="1" dirty="0">
                <a:effectLst>
                  <a:outerShdw blurRad="38100" dist="38100" dir="2700000" algn="tl">
                    <a:srgbClr val="000000">
                      <a:alpha val="43137"/>
                    </a:srgbClr>
                  </a:outerShdw>
                </a:effectLst>
              </a:rPr>
              <a:t>(</a:t>
            </a:r>
            <a:r>
              <a:rPr lang="es-ES_tradnl" sz="1600" b="1" dirty="0" err="1">
                <a:effectLst>
                  <a:outerShdw blurRad="38100" dist="38100" dir="2700000" algn="tl">
                    <a:srgbClr val="000000">
                      <a:alpha val="43137"/>
                    </a:srgbClr>
                  </a:outerShdw>
                </a:effectLst>
              </a:rPr>
              <a:t>Galbraith</a:t>
            </a:r>
            <a:r>
              <a:rPr lang="es-ES_tradnl" sz="1600" b="1" dirty="0">
                <a:effectLst>
                  <a:outerShdw blurRad="38100" dist="38100" dir="2700000" algn="tl">
                    <a:srgbClr val="000000">
                      <a:alpha val="43137"/>
                    </a:srgbClr>
                  </a:outerShdw>
                </a:effectLst>
              </a:rPr>
              <a:t>  - 1967)</a:t>
            </a:r>
            <a:endParaRPr lang="es-ES" sz="1600" b="1" dirty="0">
              <a:effectLst>
                <a:outerShdw blurRad="38100" dist="38100" dir="2700000" algn="tl">
                  <a:srgbClr val="000000">
                    <a:alpha val="43137"/>
                  </a:srgbClr>
                </a:outerShdw>
              </a:effectLst>
            </a:endParaRPr>
          </a:p>
        </p:txBody>
      </p:sp>
      <p:sp>
        <p:nvSpPr>
          <p:cNvPr id="9" name="8 Flecha derecha"/>
          <p:cNvSpPr/>
          <p:nvPr/>
        </p:nvSpPr>
        <p:spPr>
          <a:xfrm>
            <a:off x="3088017" y="1590741"/>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9 CuadroTexto"/>
          <p:cNvSpPr txBox="1"/>
          <p:nvPr/>
        </p:nvSpPr>
        <p:spPr>
          <a:xfrm>
            <a:off x="3715524" y="1495073"/>
            <a:ext cx="3456384" cy="369332"/>
          </a:xfrm>
          <a:prstGeom prst="rect">
            <a:avLst/>
          </a:prstGeom>
          <a:noFill/>
        </p:spPr>
        <p:txBody>
          <a:bodyPr wrap="square" rtlCol="0">
            <a:spAutoFit/>
          </a:bodyPr>
          <a:lstStyle/>
          <a:p>
            <a:r>
              <a:rPr lang="es-ES_tradnl" dirty="0"/>
              <a:t>Asume el riesgo económico</a:t>
            </a:r>
            <a:endParaRPr lang="es-ES" dirty="0"/>
          </a:p>
        </p:txBody>
      </p:sp>
      <p:sp>
        <p:nvSpPr>
          <p:cNvPr id="27" name="26 CuadroTexto"/>
          <p:cNvSpPr txBox="1"/>
          <p:nvPr/>
        </p:nvSpPr>
        <p:spPr>
          <a:xfrm>
            <a:off x="3721173" y="3641844"/>
            <a:ext cx="4835540" cy="369332"/>
          </a:xfrm>
          <a:prstGeom prst="rect">
            <a:avLst/>
          </a:prstGeom>
          <a:noFill/>
        </p:spPr>
        <p:txBody>
          <a:bodyPr wrap="square" rtlCol="0">
            <a:spAutoFit/>
          </a:bodyPr>
          <a:lstStyle/>
          <a:p>
            <a:r>
              <a:rPr lang="es-ES_tradnl" dirty="0"/>
              <a:t>Pequeñas empresas propietario = directivo </a:t>
            </a:r>
            <a:endParaRPr lang="es-ES" dirty="0"/>
          </a:p>
        </p:txBody>
      </p:sp>
      <p:sp>
        <p:nvSpPr>
          <p:cNvPr id="28" name="27 Flecha derecha"/>
          <p:cNvSpPr/>
          <p:nvPr/>
        </p:nvSpPr>
        <p:spPr>
          <a:xfrm>
            <a:off x="3062162" y="2250339"/>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28 Flecha derecha"/>
          <p:cNvSpPr/>
          <p:nvPr/>
        </p:nvSpPr>
        <p:spPr>
          <a:xfrm>
            <a:off x="3061407" y="2782923"/>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29 CuadroTexto"/>
          <p:cNvSpPr txBox="1"/>
          <p:nvPr/>
        </p:nvSpPr>
        <p:spPr>
          <a:xfrm>
            <a:off x="3715524" y="2036116"/>
            <a:ext cx="4767872" cy="646331"/>
          </a:xfrm>
          <a:prstGeom prst="rect">
            <a:avLst/>
          </a:prstGeom>
          <a:noFill/>
        </p:spPr>
        <p:txBody>
          <a:bodyPr wrap="square" rtlCol="0">
            <a:spAutoFit/>
          </a:bodyPr>
          <a:lstStyle/>
          <a:p>
            <a:r>
              <a:rPr lang="es-ES_tradnl" dirty="0"/>
              <a:t>3 etapas cambio tecnológico: </a:t>
            </a:r>
          </a:p>
          <a:p>
            <a:r>
              <a:rPr lang="es-ES_tradnl" dirty="0"/>
              <a:t>invención </a:t>
            </a:r>
            <a:r>
              <a:rPr lang="es-ES_tradnl" dirty="0">
                <a:sym typeface="Wingdings" pitchFamily="2" charset="2"/>
              </a:rPr>
              <a:t> innovación  imitación</a:t>
            </a:r>
            <a:endParaRPr lang="es-ES" dirty="0"/>
          </a:p>
        </p:txBody>
      </p:sp>
      <p:sp>
        <p:nvSpPr>
          <p:cNvPr id="32" name="31 CuadroTexto"/>
          <p:cNvSpPr txBox="1"/>
          <p:nvPr/>
        </p:nvSpPr>
        <p:spPr>
          <a:xfrm>
            <a:off x="3746739" y="2694154"/>
            <a:ext cx="4623929" cy="369332"/>
          </a:xfrm>
          <a:prstGeom prst="rect">
            <a:avLst/>
          </a:prstGeom>
          <a:noFill/>
        </p:spPr>
        <p:txBody>
          <a:bodyPr wrap="square" rtlCol="0">
            <a:spAutoFit/>
          </a:bodyPr>
          <a:lstStyle/>
          <a:p>
            <a:r>
              <a:rPr lang="es-ES_tradnl" dirty="0"/>
              <a:t>Verdaderos empresarios son los innovadores</a:t>
            </a:r>
            <a:endParaRPr lang="es-ES" dirty="0"/>
          </a:p>
        </p:txBody>
      </p:sp>
      <p:sp>
        <p:nvSpPr>
          <p:cNvPr id="35" name="34 Flecha derecha"/>
          <p:cNvSpPr/>
          <p:nvPr/>
        </p:nvSpPr>
        <p:spPr>
          <a:xfrm>
            <a:off x="3089077" y="3284607"/>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6" name="35 Flecha derecha"/>
          <p:cNvSpPr/>
          <p:nvPr/>
        </p:nvSpPr>
        <p:spPr>
          <a:xfrm>
            <a:off x="3085454" y="3730613"/>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7" name="36 CuadroTexto"/>
          <p:cNvSpPr txBox="1"/>
          <p:nvPr/>
        </p:nvSpPr>
        <p:spPr>
          <a:xfrm>
            <a:off x="3747158" y="3195838"/>
            <a:ext cx="4704603" cy="369332"/>
          </a:xfrm>
          <a:prstGeom prst="rect">
            <a:avLst/>
          </a:prstGeom>
          <a:noFill/>
        </p:spPr>
        <p:txBody>
          <a:bodyPr wrap="square" rtlCol="0">
            <a:spAutoFit/>
          </a:bodyPr>
          <a:lstStyle/>
          <a:p>
            <a:r>
              <a:rPr lang="es-ES_tradnl" dirty="0"/>
              <a:t>Directivos toman decisiones</a:t>
            </a:r>
            <a:endParaRPr lang="es-ES" dirty="0"/>
          </a:p>
        </p:txBody>
      </p:sp>
      <p:sp>
        <p:nvSpPr>
          <p:cNvPr id="38" name="37 CuadroTexto"/>
          <p:cNvSpPr txBox="1"/>
          <p:nvPr/>
        </p:nvSpPr>
        <p:spPr>
          <a:xfrm>
            <a:off x="3747158" y="4747173"/>
            <a:ext cx="3742812" cy="1200329"/>
          </a:xfrm>
          <a:prstGeom prst="rect">
            <a:avLst/>
          </a:prstGeom>
          <a:noFill/>
        </p:spPr>
        <p:txBody>
          <a:bodyPr wrap="square" rtlCol="0">
            <a:spAutoFit/>
          </a:bodyPr>
          <a:lstStyle/>
          <a:p>
            <a:r>
              <a:rPr lang="es-ES_tradnl" dirty="0"/>
              <a:t>Condiciones sociales y culturales</a:t>
            </a:r>
          </a:p>
          <a:p>
            <a:pPr marL="285750" indent="-285750">
              <a:buFont typeface="Courier New" pitchFamily="49" charset="0"/>
              <a:buChar char="o"/>
            </a:pPr>
            <a:r>
              <a:rPr lang="es-ES_tradnl" i="1" dirty="0"/>
              <a:t>Tª de la incubadora</a:t>
            </a:r>
          </a:p>
          <a:p>
            <a:pPr marL="285750" indent="-285750">
              <a:buFont typeface="Courier New" pitchFamily="49" charset="0"/>
              <a:buChar char="o"/>
            </a:pPr>
            <a:r>
              <a:rPr lang="es-ES_tradnl" i="1" dirty="0"/>
              <a:t>Tª de la marginación social</a:t>
            </a:r>
          </a:p>
          <a:p>
            <a:pPr marL="285750" indent="-285750">
              <a:buFont typeface="Courier New" pitchFamily="49" charset="0"/>
              <a:buChar char="o"/>
            </a:pPr>
            <a:r>
              <a:rPr lang="es-ES_tradnl" i="1" dirty="0"/>
              <a:t>Tª de redes</a:t>
            </a:r>
            <a:endParaRPr lang="es-ES" i="1" dirty="0"/>
          </a:p>
        </p:txBody>
      </p:sp>
      <p:sp>
        <p:nvSpPr>
          <p:cNvPr id="39" name="38 Flecha derecha"/>
          <p:cNvSpPr/>
          <p:nvPr/>
        </p:nvSpPr>
        <p:spPr>
          <a:xfrm>
            <a:off x="3061407" y="4266935"/>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10 Rectángulo">
            <a:hlinkClick r:id="rId2" action="ppaction://hlinksldjump"/>
          </p:cNvPr>
          <p:cNvSpPr/>
          <p:nvPr/>
        </p:nvSpPr>
        <p:spPr>
          <a:xfrm>
            <a:off x="548158" y="5617107"/>
            <a:ext cx="2924262"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Amplía 5:</a:t>
            </a:r>
            <a:r>
              <a:rPr lang="es-ES_tradnl" sz="1400" b="1" dirty="0">
                <a:solidFill>
                  <a:srgbClr val="C00000"/>
                </a:solidFill>
              </a:rPr>
              <a:t> “Mujeres emprendedoras”</a:t>
            </a:r>
          </a:p>
        </p:txBody>
      </p:sp>
      <p:sp>
        <p:nvSpPr>
          <p:cNvPr id="33" name="32 CuadroTexto"/>
          <p:cNvSpPr txBox="1"/>
          <p:nvPr/>
        </p:nvSpPr>
        <p:spPr>
          <a:xfrm>
            <a:off x="548158" y="898360"/>
            <a:ext cx="1227108" cy="369332"/>
          </a:xfrm>
          <a:prstGeom prst="rect">
            <a:avLst/>
          </a:prstGeom>
          <a:noFill/>
        </p:spPr>
        <p:txBody>
          <a:bodyPr wrap="square" rtlCol="0">
            <a:spAutoFit/>
          </a:bodyPr>
          <a:lstStyle/>
          <a:p>
            <a:r>
              <a:rPr lang="es-ES_tradnl" b="1" dirty="0"/>
              <a:t>Teorías:</a:t>
            </a:r>
            <a:endParaRPr lang="es-ES" b="1" dirty="0"/>
          </a:p>
        </p:txBody>
      </p:sp>
      <p:sp>
        <p:nvSpPr>
          <p:cNvPr id="34" name="33 Rectángulo redondeado"/>
          <p:cNvSpPr/>
          <p:nvPr/>
        </p:nvSpPr>
        <p:spPr>
          <a:xfrm>
            <a:off x="167881" y="4078398"/>
            <a:ext cx="2734302" cy="49627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dirty="0">
                <a:effectLst>
                  <a:outerShdw blurRad="38100" dist="38100" dir="2700000" algn="tl">
                    <a:srgbClr val="000000">
                      <a:alpha val="43137"/>
                    </a:srgbClr>
                  </a:outerShdw>
                </a:effectLst>
              </a:rPr>
              <a:t>Tª de la oportunidad</a:t>
            </a:r>
          </a:p>
          <a:p>
            <a:pPr algn="ctr"/>
            <a:r>
              <a:rPr lang="es-ES_tradnl" sz="1600" b="1" dirty="0">
                <a:effectLst>
                  <a:outerShdw blurRad="38100" dist="38100" dir="2700000" algn="tl">
                    <a:srgbClr val="000000">
                      <a:alpha val="43137"/>
                    </a:srgbClr>
                  </a:outerShdw>
                </a:effectLst>
              </a:rPr>
              <a:t>(</a:t>
            </a:r>
            <a:r>
              <a:rPr lang="es-ES_tradnl" sz="1600" b="1" dirty="0" err="1">
                <a:effectLst>
                  <a:outerShdw blurRad="38100" dist="38100" dir="2700000" algn="tl">
                    <a:srgbClr val="000000">
                      <a:alpha val="43137"/>
                    </a:srgbClr>
                  </a:outerShdw>
                </a:effectLst>
              </a:rPr>
              <a:t>kirzner</a:t>
            </a:r>
            <a:r>
              <a:rPr lang="es-ES_tradnl" sz="1600" b="1" dirty="0">
                <a:effectLst>
                  <a:outerShdw blurRad="38100" dist="38100" dir="2700000" algn="tl">
                    <a:srgbClr val="000000">
                      <a:alpha val="43137"/>
                    </a:srgbClr>
                  </a:outerShdw>
                </a:effectLst>
              </a:rPr>
              <a:t> - 1973)</a:t>
            </a:r>
            <a:endParaRPr lang="es-ES" sz="1600" b="1" dirty="0">
              <a:effectLst>
                <a:outerShdw blurRad="38100" dist="38100" dir="2700000" algn="tl">
                  <a:srgbClr val="000000">
                    <a:alpha val="43137"/>
                  </a:srgbClr>
                </a:outerShdw>
              </a:effectLst>
            </a:endParaRPr>
          </a:p>
        </p:txBody>
      </p:sp>
      <p:sp>
        <p:nvSpPr>
          <p:cNvPr id="41" name="40 Rectángulo redondeado"/>
          <p:cNvSpPr/>
          <p:nvPr/>
        </p:nvSpPr>
        <p:spPr>
          <a:xfrm>
            <a:off x="139777" y="4716313"/>
            <a:ext cx="2802419" cy="48277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dirty="0">
                <a:effectLst>
                  <a:outerShdw blurRad="38100" dist="38100" dir="2700000" algn="tl">
                    <a:srgbClr val="000000">
                      <a:alpha val="43137"/>
                    </a:srgbClr>
                  </a:outerShdw>
                </a:effectLst>
              </a:rPr>
              <a:t>Tªs socioculturales</a:t>
            </a:r>
            <a:endParaRPr lang="es-ES" sz="1600" b="1" dirty="0">
              <a:effectLst>
                <a:outerShdw blurRad="38100" dist="38100" dir="2700000" algn="tl">
                  <a:srgbClr val="000000">
                    <a:alpha val="43137"/>
                  </a:srgbClr>
                </a:outerShdw>
              </a:effectLst>
            </a:endParaRPr>
          </a:p>
        </p:txBody>
      </p:sp>
      <p:sp>
        <p:nvSpPr>
          <p:cNvPr id="42" name="41 CuadroTexto"/>
          <p:cNvSpPr txBox="1"/>
          <p:nvPr/>
        </p:nvSpPr>
        <p:spPr>
          <a:xfrm>
            <a:off x="3715524" y="4178166"/>
            <a:ext cx="4835540" cy="369332"/>
          </a:xfrm>
          <a:prstGeom prst="rect">
            <a:avLst/>
          </a:prstGeom>
          <a:noFill/>
        </p:spPr>
        <p:txBody>
          <a:bodyPr wrap="square" rtlCol="0">
            <a:spAutoFit/>
          </a:bodyPr>
          <a:lstStyle/>
          <a:p>
            <a:r>
              <a:rPr lang="es-ES_tradnl" dirty="0"/>
              <a:t>Ver oportunidad de negocio en mercado</a:t>
            </a:r>
            <a:endParaRPr lang="es-ES" dirty="0"/>
          </a:p>
        </p:txBody>
      </p:sp>
      <p:sp>
        <p:nvSpPr>
          <p:cNvPr id="43" name="42 Flecha derecha"/>
          <p:cNvSpPr/>
          <p:nvPr/>
        </p:nvSpPr>
        <p:spPr>
          <a:xfrm>
            <a:off x="3055546" y="4861801"/>
            <a:ext cx="504056" cy="191794"/>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4" name="43 Rectángulo"/>
          <p:cNvSpPr/>
          <p:nvPr/>
        </p:nvSpPr>
        <p:spPr>
          <a:xfrm>
            <a:off x="6006433" y="959915"/>
            <a:ext cx="2999155"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Amplía 4:</a:t>
            </a:r>
            <a:r>
              <a:rPr lang="es-ES_tradnl" sz="1400" b="1" dirty="0">
                <a:solidFill>
                  <a:srgbClr val="C00000"/>
                </a:solidFill>
              </a:rPr>
              <a:t> “Ejemplos de empresarios ”</a:t>
            </a:r>
          </a:p>
        </p:txBody>
      </p:sp>
      <p:pic>
        <p:nvPicPr>
          <p:cNvPr id="52" name="51 Imagen"/>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rot="2666529">
            <a:off x="8110999" y="1719039"/>
            <a:ext cx="351794" cy="442037"/>
          </a:xfrm>
          <a:prstGeom prst="rect">
            <a:avLst/>
          </a:prstGeom>
        </p:spPr>
      </p:pic>
      <p:pic>
        <p:nvPicPr>
          <p:cNvPr id="53" name="52 Imagen"/>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rot="2666529">
            <a:off x="313528" y="5736440"/>
            <a:ext cx="351794" cy="442037"/>
          </a:xfrm>
          <a:prstGeom prst="rect">
            <a:avLst/>
          </a:prstGeom>
        </p:spPr>
      </p:pic>
      <p:pic>
        <p:nvPicPr>
          <p:cNvPr id="57" name="Picture 5" descr="C:\Program Files (x86)\Microsoft Office\MEDIA\OFFICE14\Bullets\BD14981_.gif">
            <a:hlinkClick r:id="rId4" action="ppaction://hlinksldjump"/>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70668" y="1623306"/>
            <a:ext cx="196566" cy="196566"/>
          </a:xfrm>
          <a:prstGeom prst="rect">
            <a:avLst/>
          </a:prstGeom>
          <a:noFill/>
          <a:extLst>
            <a:ext uri="{909E8E84-426E-40DD-AFC4-6F175D3DCCD1}">
              <a14:hiddenFill xmlns:a14="http://schemas.microsoft.com/office/drawing/2010/main">
                <a:solidFill>
                  <a:srgbClr val="FFFFFF"/>
                </a:solidFill>
              </a14:hiddenFill>
            </a:ext>
          </a:extLst>
        </p:spPr>
      </p:pic>
      <p:sp>
        <p:nvSpPr>
          <p:cNvPr id="40" name="39 CuadroTexto">
            <a:hlinkClick r:id="rId6" action="ppaction://hlinksldjump"/>
          </p:cNvPr>
          <p:cNvSpPr txBox="1"/>
          <p:nvPr/>
        </p:nvSpPr>
        <p:spPr>
          <a:xfrm>
            <a:off x="3139534" y="6166845"/>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48" name="47 Flecha izquierda">
            <a:hlinkClick r:id="rId7" action="ppaction://hlinksldjump"/>
          </p:cNvPr>
          <p:cNvSpPr/>
          <p:nvPr/>
        </p:nvSpPr>
        <p:spPr>
          <a:xfrm>
            <a:off x="110388" y="6318199"/>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49" name="48 Flecha derecha"/>
          <p:cNvSpPr/>
          <p:nvPr/>
        </p:nvSpPr>
        <p:spPr>
          <a:xfrm>
            <a:off x="7561757" y="6332379"/>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2"/>
                </a:solidFill>
              </a:rPr>
              <a:t>siguiente</a:t>
            </a:r>
            <a:endParaRPr lang="es-ES" sz="1100" b="1" dirty="0">
              <a:solidFill>
                <a:schemeClr val="tx2"/>
              </a:solidFill>
            </a:endParaRPr>
          </a:p>
        </p:txBody>
      </p:sp>
      <p:sp>
        <p:nvSpPr>
          <p:cNvPr id="46"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2. Requisitos y teorías del empresario</a:t>
            </a:r>
          </a:p>
        </p:txBody>
      </p:sp>
      <p:pic>
        <p:nvPicPr>
          <p:cNvPr id="47" name="Picture 5" descr="C:\Program Files (x86)\Microsoft Office\MEDIA\OFFICE14\Bullets\BD14981_.gif">
            <a:hlinkClick r:id="rId8" action="ppaction://hlinksldjump"/>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54498" y="2782923"/>
            <a:ext cx="196566" cy="1965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 descr="C:\Program Files (x86)\Microsoft Office\MEDIA\OFFICE14\Bullets\BD14981_.gif">
            <a:hlinkClick r:id="rId9" action="ppaction://hlinksldjump"/>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0147" y="3730613"/>
            <a:ext cx="196566" cy="1965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 descr="C:\Program Files (x86)\Microsoft Office\MEDIA\OFFICE14\Bullets\BD14981_.gif">
            <a:hlinkClick r:id="rId10" action="ppaction://hlinksldjump"/>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51609" y="4264549"/>
            <a:ext cx="196566" cy="1965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 descr="C:\Program Files (x86)\Microsoft Office\MEDIA\OFFICE14\Bullets\BD14981_.gif">
            <a:hlinkClick r:id="rId11" action="ppaction://hlinksldjump"/>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54498" y="5110555"/>
            <a:ext cx="196566" cy="1965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 descr="C:\Program Files (x86)\Microsoft Office\MEDIA\OFFICE14\Bullets\BD14981_.gif">
            <a:hlinkClick r:id="rId11" action="ppaction://hlinksldjump"/>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54498" y="5473937"/>
            <a:ext cx="196566" cy="196566"/>
          </a:xfrm>
          <a:prstGeom prst="rect">
            <a:avLst/>
          </a:prstGeom>
          <a:noFill/>
          <a:extLst>
            <a:ext uri="{909E8E84-426E-40DD-AFC4-6F175D3DCCD1}">
              <a14:hiddenFill xmlns:a14="http://schemas.microsoft.com/office/drawing/2010/main">
                <a:solidFill>
                  <a:srgbClr val="FFFFFF"/>
                </a:solidFill>
              </a14:hiddenFill>
            </a:ext>
          </a:extLst>
        </p:spPr>
      </p:pic>
      <p:pic>
        <p:nvPicPr>
          <p:cNvPr id="63" name="62 Imagen"/>
          <p:cNvPicPr>
            <a:picLocks noChangeAspect="1"/>
          </p:cNvPicPr>
          <p:nvPr/>
        </p:nvPicPr>
        <p:blipFill>
          <a:blip r:embed="rId1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Tree>
    <p:extLst>
      <p:ext uri="{BB962C8B-B14F-4D97-AF65-F5344CB8AC3E}">
        <p14:creationId xmlns:p14="http://schemas.microsoft.com/office/powerpoint/2010/main" val="321515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404914" y="786770"/>
            <a:ext cx="8147248" cy="369332"/>
          </a:xfrm>
          <a:prstGeom prst="rect">
            <a:avLst/>
          </a:prstGeom>
          <a:noFill/>
        </p:spPr>
        <p:txBody>
          <a:bodyPr wrap="square" rtlCol="0">
            <a:spAutoFit/>
          </a:bodyPr>
          <a:lstStyle/>
          <a:p>
            <a:r>
              <a:rPr lang="es-ES_tradnl" i="1" dirty="0"/>
              <a:t>Capacidad innovadora de probar cosas nuevas o hacerlas de una manera diferente</a:t>
            </a:r>
            <a:endParaRPr lang="es-ES" i="1" dirty="0"/>
          </a:p>
        </p:txBody>
      </p:sp>
      <p:sp>
        <p:nvSpPr>
          <p:cNvPr id="4" name="3 CuadroTexto"/>
          <p:cNvSpPr txBox="1"/>
          <p:nvPr/>
        </p:nvSpPr>
        <p:spPr>
          <a:xfrm>
            <a:off x="314648" y="4332804"/>
            <a:ext cx="1738536" cy="369332"/>
          </a:xfrm>
          <a:prstGeom prst="rect">
            <a:avLst/>
          </a:prstGeom>
          <a:solidFill>
            <a:srgbClr val="92D050"/>
          </a:solidFill>
          <a:ln>
            <a:solidFill>
              <a:srgbClr val="00B050"/>
            </a:solidFill>
          </a:ln>
          <a:effectLst>
            <a:outerShdw blurRad="76200" dir="13500000" sy="23000" kx="1200000" algn="br" rotWithShape="0">
              <a:prstClr val="black">
                <a:alpha val="20000"/>
              </a:prstClr>
            </a:outerShdw>
          </a:effectLst>
        </p:spPr>
        <p:txBody>
          <a:bodyPr wrap="square" rtlCol="0">
            <a:spAutoFit/>
          </a:bodyPr>
          <a:lstStyle/>
          <a:p>
            <a:r>
              <a:rPr lang="es-ES_tradnl" dirty="0"/>
              <a:t>EMPRENDEDOR</a:t>
            </a:r>
            <a:endParaRPr lang="es-ES" dirty="0"/>
          </a:p>
        </p:txBody>
      </p:sp>
      <p:sp>
        <p:nvSpPr>
          <p:cNvPr id="45" name="44 CuadroTexto"/>
          <p:cNvSpPr txBox="1"/>
          <p:nvPr/>
        </p:nvSpPr>
        <p:spPr>
          <a:xfrm>
            <a:off x="2213573" y="4194304"/>
            <a:ext cx="6628018" cy="646331"/>
          </a:xfrm>
          <a:prstGeom prst="rect">
            <a:avLst/>
          </a:prstGeom>
          <a:noFill/>
        </p:spPr>
        <p:txBody>
          <a:bodyPr wrap="square" rtlCol="0">
            <a:spAutoFit/>
          </a:bodyPr>
          <a:lstStyle/>
          <a:p>
            <a:r>
              <a:rPr lang="es-ES_tradnl" i="1" dirty="0">
                <a:sym typeface="Wingdings" pitchFamily="2" charset="2"/>
              </a:rPr>
              <a:t> </a:t>
            </a:r>
            <a:r>
              <a:rPr lang="es-ES_tradnl" i="1" dirty="0"/>
              <a:t>Persona con capacidad de convertir una idea en proyecto real generando innovación en el entorno. No hace falta crear empresa</a:t>
            </a:r>
            <a:endParaRPr lang="es-ES" i="1" dirty="0"/>
          </a:p>
        </p:txBody>
      </p:sp>
      <p:sp>
        <p:nvSpPr>
          <p:cNvPr id="49" name="48 CuadroTexto"/>
          <p:cNvSpPr txBox="1"/>
          <p:nvPr/>
        </p:nvSpPr>
        <p:spPr>
          <a:xfrm>
            <a:off x="2300507" y="4886811"/>
            <a:ext cx="5328592" cy="923330"/>
          </a:xfrm>
          <a:prstGeom prst="rect">
            <a:avLst/>
          </a:prstGeom>
          <a:noFill/>
        </p:spPr>
        <p:txBody>
          <a:bodyPr wrap="square" rtlCol="0">
            <a:spAutoFit/>
          </a:bodyPr>
          <a:lstStyle/>
          <a:p>
            <a:pPr marL="285750" indent="-285750">
              <a:buFont typeface="Wingdings" pitchFamily="2" charset="2"/>
              <a:buChar char="q"/>
            </a:pPr>
            <a:r>
              <a:rPr lang="es-ES_tradnl" i="1" dirty="0">
                <a:sym typeface="Wingdings" pitchFamily="2" charset="2"/>
              </a:rPr>
              <a:t>Emprendedor empresario</a:t>
            </a:r>
          </a:p>
          <a:p>
            <a:pPr marL="285750" indent="-285750">
              <a:buFont typeface="Wingdings" pitchFamily="2" charset="2"/>
              <a:buChar char="q"/>
            </a:pPr>
            <a:r>
              <a:rPr lang="es-ES_tradnl" i="1" dirty="0">
                <a:sym typeface="Wingdings" pitchFamily="2" charset="2"/>
              </a:rPr>
              <a:t>Emprendedor corporativo o intraemprendedor</a:t>
            </a:r>
          </a:p>
          <a:p>
            <a:pPr marL="285750" indent="-285750">
              <a:buFont typeface="Wingdings" pitchFamily="2" charset="2"/>
              <a:buChar char="q"/>
            </a:pPr>
            <a:r>
              <a:rPr lang="es-ES_tradnl" i="1" dirty="0">
                <a:sym typeface="Wingdings" pitchFamily="2" charset="2"/>
              </a:rPr>
              <a:t>Emprendedor social</a:t>
            </a:r>
            <a:endParaRPr lang="es-ES" i="1" dirty="0"/>
          </a:p>
        </p:txBody>
      </p:sp>
      <p:sp>
        <p:nvSpPr>
          <p:cNvPr id="24" name="23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28" name="27 Flecha izquierda">
            <a:hlinkClick r:id="rId3" action="ppaction://hlinksldjump"/>
          </p:cNvPr>
          <p:cNvSpPr/>
          <p:nvPr/>
        </p:nvSpPr>
        <p:spPr>
          <a:xfrm>
            <a:off x="136473" y="6252797"/>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29" name="28 Flecha derecha"/>
          <p:cNvSpPr/>
          <p:nvPr/>
        </p:nvSpPr>
        <p:spPr>
          <a:xfrm>
            <a:off x="7512850" y="6324607"/>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2"/>
                </a:solidFill>
              </a:rPr>
              <a:t>siguiente</a:t>
            </a:r>
            <a:endParaRPr lang="es-ES" sz="1100" b="1" dirty="0">
              <a:solidFill>
                <a:schemeClr val="tx2"/>
              </a:solidFill>
            </a:endParaRPr>
          </a:p>
        </p:txBody>
      </p:sp>
      <p:sp>
        <p:nvSpPr>
          <p:cNvPr id="22"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3. El espíritu emprendedor</a:t>
            </a:r>
          </a:p>
        </p:txBody>
      </p:sp>
      <p:pic>
        <p:nvPicPr>
          <p:cNvPr id="23" name="22 Imagen"/>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graphicFrame>
        <p:nvGraphicFramePr>
          <p:cNvPr id="2" name="1 Diagrama"/>
          <p:cNvGraphicFramePr/>
          <p:nvPr>
            <p:extLst>
              <p:ext uri="{D42A27DB-BD31-4B8C-83A1-F6EECF244321}">
                <p14:modId xmlns:p14="http://schemas.microsoft.com/office/powerpoint/2010/main" val="419488694"/>
              </p:ext>
            </p:extLst>
          </p:nvPr>
        </p:nvGraphicFramePr>
        <p:xfrm>
          <a:off x="528145" y="1356917"/>
          <a:ext cx="7644255" cy="27608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5897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a:hlinkClick r:id="rId2"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20" name="19 Flecha izquierda">
            <a:hlinkClick r:id="rId3" action="ppaction://hlinksldjump"/>
          </p:cNvPr>
          <p:cNvSpPr/>
          <p:nvPr/>
        </p:nvSpPr>
        <p:spPr>
          <a:xfrm>
            <a:off x="82844" y="6228592"/>
            <a:ext cx="875539" cy="281841"/>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19" name="18 Flecha derecha"/>
          <p:cNvSpPr/>
          <p:nvPr/>
        </p:nvSpPr>
        <p:spPr>
          <a:xfrm>
            <a:off x="7596336" y="6241890"/>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2"/>
                </a:solidFill>
              </a:rPr>
              <a:t>siguiente</a:t>
            </a:r>
            <a:endParaRPr lang="es-ES" sz="1100" b="1" dirty="0">
              <a:solidFill>
                <a:schemeClr val="tx2"/>
              </a:solidFill>
            </a:endParaRPr>
          </a:p>
        </p:txBody>
      </p:sp>
      <p:sp>
        <p:nvSpPr>
          <p:cNvPr id="17" name="1 Título"/>
          <p:cNvSpPr txBox="1">
            <a:spLocks/>
          </p:cNvSpPr>
          <p:nvPr/>
        </p:nvSpPr>
        <p:spPr>
          <a:xfrm>
            <a:off x="148256" y="42626"/>
            <a:ext cx="8563696" cy="578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000" b="1" dirty="0"/>
              <a:t>4. Características personales de los emprendedores</a:t>
            </a:r>
          </a:p>
        </p:txBody>
      </p:sp>
      <p:graphicFrame>
        <p:nvGraphicFramePr>
          <p:cNvPr id="2" name="1 Diagrama"/>
          <p:cNvGraphicFramePr/>
          <p:nvPr>
            <p:extLst>
              <p:ext uri="{D42A27DB-BD31-4B8C-83A1-F6EECF244321}">
                <p14:modId xmlns:p14="http://schemas.microsoft.com/office/powerpoint/2010/main" val="2971482024"/>
              </p:ext>
            </p:extLst>
          </p:nvPr>
        </p:nvGraphicFramePr>
        <p:xfrm>
          <a:off x="459652" y="980728"/>
          <a:ext cx="8252299" cy="4896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8" name="17 Imagen"/>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Tree>
    <p:extLst>
      <p:ext uri="{BB962C8B-B14F-4D97-AF65-F5344CB8AC3E}">
        <p14:creationId xmlns:p14="http://schemas.microsoft.com/office/powerpoint/2010/main" val="30757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333905" y="803751"/>
            <a:ext cx="8147248" cy="369332"/>
          </a:xfrm>
          <a:prstGeom prst="rect">
            <a:avLst/>
          </a:prstGeom>
          <a:noFill/>
        </p:spPr>
        <p:txBody>
          <a:bodyPr wrap="square" rtlCol="0">
            <a:spAutoFit/>
          </a:bodyPr>
          <a:lstStyle/>
          <a:p>
            <a:r>
              <a:rPr lang="es-ES_tradnl" i="1" dirty="0"/>
              <a:t>La </a:t>
            </a:r>
            <a:r>
              <a:rPr lang="es-ES_tradnl" b="1" i="1" dirty="0"/>
              <a:t>idea</a:t>
            </a:r>
            <a:r>
              <a:rPr lang="es-ES_tradnl" i="1" dirty="0"/>
              <a:t> es la visión que tiene el emprendedor de su proyecto empresarial </a:t>
            </a:r>
            <a:endParaRPr lang="es-ES" i="1" dirty="0"/>
          </a:p>
        </p:txBody>
      </p:sp>
      <p:sp>
        <p:nvSpPr>
          <p:cNvPr id="44" name="43 Rectángulo">
            <a:hlinkClick r:id="rId2" action="ppaction://hlinksldjump"/>
          </p:cNvPr>
          <p:cNvSpPr/>
          <p:nvPr/>
        </p:nvSpPr>
        <p:spPr>
          <a:xfrm>
            <a:off x="549212" y="5691881"/>
            <a:ext cx="4380238" cy="307777"/>
          </a:xfrm>
          <a:prstGeom prst="rect">
            <a:avLst/>
          </a:prstGeom>
        </p:spPr>
        <p:txBody>
          <a:bodyPr wrap="none">
            <a:spAutoFit/>
          </a:bodyPr>
          <a:lstStyle/>
          <a:p>
            <a:pPr algn="ctr"/>
            <a:r>
              <a:rPr lang="es-ES_tradnl" sz="1400" b="1" dirty="0">
                <a:effectLst>
                  <a:outerShdw blurRad="38100" dist="38100" dir="2700000" algn="tl">
                    <a:srgbClr val="000000">
                      <a:alpha val="43137"/>
                    </a:srgbClr>
                  </a:outerShdw>
                </a:effectLst>
              </a:rPr>
              <a:t>Amplía 8:</a:t>
            </a:r>
            <a:r>
              <a:rPr lang="es-ES_tradnl" sz="1400" b="1" dirty="0">
                <a:solidFill>
                  <a:srgbClr val="C00000"/>
                </a:solidFill>
              </a:rPr>
              <a:t> “Sobre esa gran idea que usted dijo que tenía”</a:t>
            </a:r>
          </a:p>
        </p:txBody>
      </p:sp>
      <p:pic>
        <p:nvPicPr>
          <p:cNvPr id="52" name="51 Imagen"/>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rot="2666529">
            <a:off x="351107" y="5751821"/>
            <a:ext cx="351794" cy="442037"/>
          </a:xfrm>
          <a:prstGeom prst="rect">
            <a:avLst/>
          </a:prstGeom>
        </p:spPr>
      </p:pic>
      <p:sp>
        <p:nvSpPr>
          <p:cNvPr id="40" name="39 CuadroTexto"/>
          <p:cNvSpPr txBox="1"/>
          <p:nvPr/>
        </p:nvSpPr>
        <p:spPr>
          <a:xfrm>
            <a:off x="148256" y="1523398"/>
            <a:ext cx="1183384" cy="369332"/>
          </a:xfrm>
          <a:prstGeom prst="rect">
            <a:avLst/>
          </a:prstGeom>
          <a:noFill/>
          <a:ln w="25400">
            <a:solidFill>
              <a:schemeClr val="tx2"/>
            </a:solidFill>
          </a:ln>
        </p:spPr>
        <p:txBody>
          <a:bodyPr wrap="square" rtlCol="0">
            <a:spAutoFit/>
          </a:bodyPr>
          <a:lstStyle/>
          <a:p>
            <a:pPr algn="ctr"/>
            <a:r>
              <a:rPr lang="es-ES_tradnl" b="1" dirty="0"/>
              <a:t>4 aspectos</a:t>
            </a:r>
            <a:endParaRPr lang="es-ES" b="1" dirty="0"/>
          </a:p>
        </p:txBody>
      </p:sp>
      <p:sp>
        <p:nvSpPr>
          <p:cNvPr id="4" name="3 CuadroTexto"/>
          <p:cNvSpPr txBox="1"/>
          <p:nvPr/>
        </p:nvSpPr>
        <p:spPr>
          <a:xfrm>
            <a:off x="166732" y="2495644"/>
            <a:ext cx="4257352" cy="369332"/>
          </a:xfrm>
          <a:prstGeom prst="rect">
            <a:avLst/>
          </a:prstGeom>
          <a:solidFill>
            <a:srgbClr val="92D050"/>
          </a:solidFill>
          <a:ln>
            <a:solidFill>
              <a:srgbClr val="00B050"/>
            </a:solidFill>
          </a:ln>
          <a:effectLst>
            <a:outerShdw blurRad="76200" dir="13500000" sy="23000" kx="1200000" algn="br" rotWithShape="0">
              <a:prstClr val="black">
                <a:alpha val="20000"/>
              </a:prstClr>
            </a:outerShdw>
          </a:effectLst>
        </p:spPr>
        <p:txBody>
          <a:bodyPr wrap="square" rtlCol="0">
            <a:spAutoFit/>
          </a:bodyPr>
          <a:lstStyle/>
          <a:p>
            <a:r>
              <a:rPr lang="es-ES_tradnl" dirty="0"/>
              <a:t>Fuentes de Ideas de Negocio</a:t>
            </a:r>
            <a:endParaRPr lang="es-ES" dirty="0"/>
          </a:p>
        </p:txBody>
      </p:sp>
      <p:sp>
        <p:nvSpPr>
          <p:cNvPr id="15" name="14 Rectángulo"/>
          <p:cNvSpPr/>
          <p:nvPr/>
        </p:nvSpPr>
        <p:spPr>
          <a:xfrm>
            <a:off x="7348292" y="1489765"/>
            <a:ext cx="1513043" cy="369332"/>
          </a:xfrm>
          <a:prstGeom prst="rect">
            <a:avLst/>
          </a:prstGeom>
          <a:solidFill>
            <a:schemeClr val="accent5">
              <a:lumMod val="60000"/>
              <a:lumOff val="40000"/>
            </a:schemeClr>
          </a:solidFill>
          <a:ln>
            <a:solidFill>
              <a:schemeClr val="tx2"/>
            </a:solidFill>
          </a:ln>
        </p:spPr>
        <p:txBody>
          <a:bodyPr wrap="none">
            <a:spAutoFit/>
          </a:bodyPr>
          <a:lstStyle/>
          <a:p>
            <a:r>
              <a:rPr lang="es-ES_tradnl" b="1" dirty="0"/>
              <a:t>Qué objetivos</a:t>
            </a:r>
            <a:endParaRPr lang="es-ES" b="1" dirty="0"/>
          </a:p>
        </p:txBody>
      </p:sp>
      <p:sp>
        <p:nvSpPr>
          <p:cNvPr id="17" name="16 Rectángulo"/>
          <p:cNvSpPr/>
          <p:nvPr/>
        </p:nvSpPr>
        <p:spPr>
          <a:xfrm>
            <a:off x="4710262" y="1485715"/>
            <a:ext cx="2282547" cy="646331"/>
          </a:xfrm>
          <a:prstGeom prst="rect">
            <a:avLst/>
          </a:prstGeom>
          <a:solidFill>
            <a:schemeClr val="accent5">
              <a:lumMod val="60000"/>
              <a:lumOff val="40000"/>
            </a:schemeClr>
          </a:solidFill>
          <a:ln>
            <a:solidFill>
              <a:schemeClr val="tx2"/>
            </a:solidFill>
          </a:ln>
        </p:spPr>
        <p:txBody>
          <a:bodyPr wrap="square">
            <a:spAutoFit/>
          </a:bodyPr>
          <a:lstStyle/>
          <a:p>
            <a:pPr lvl="0" algn="ctr"/>
            <a:r>
              <a:rPr lang="es-ES_tradnl" b="1" dirty="0">
                <a:solidFill>
                  <a:prstClr val="black"/>
                </a:solidFill>
              </a:rPr>
              <a:t>Propuesta de valor.</a:t>
            </a:r>
          </a:p>
          <a:p>
            <a:pPr lvl="0" algn="ctr"/>
            <a:r>
              <a:rPr lang="es-ES_tradnl" b="1" dirty="0">
                <a:solidFill>
                  <a:prstClr val="black"/>
                </a:solidFill>
              </a:rPr>
              <a:t>El porqué se venderá</a:t>
            </a:r>
            <a:endParaRPr lang="es-ES" b="1" dirty="0">
              <a:solidFill>
                <a:prstClr val="black"/>
              </a:solidFill>
            </a:endParaRPr>
          </a:p>
        </p:txBody>
      </p:sp>
      <p:sp>
        <p:nvSpPr>
          <p:cNvPr id="21" name="20 Rectángulo"/>
          <p:cNvSpPr/>
          <p:nvPr/>
        </p:nvSpPr>
        <p:spPr>
          <a:xfrm>
            <a:off x="1503110" y="1507691"/>
            <a:ext cx="1293868" cy="369332"/>
          </a:xfrm>
          <a:prstGeom prst="rect">
            <a:avLst/>
          </a:prstGeom>
          <a:solidFill>
            <a:schemeClr val="accent5">
              <a:lumMod val="60000"/>
              <a:lumOff val="40000"/>
            </a:schemeClr>
          </a:solidFill>
          <a:ln>
            <a:solidFill>
              <a:schemeClr val="tx2"/>
            </a:solidFill>
          </a:ln>
        </p:spPr>
        <p:txBody>
          <a:bodyPr wrap="square">
            <a:spAutoFit/>
          </a:bodyPr>
          <a:lstStyle/>
          <a:p>
            <a:pPr algn="ctr"/>
            <a:r>
              <a:rPr lang="es-ES_tradnl" b="1" dirty="0"/>
              <a:t>Actividad</a:t>
            </a:r>
            <a:endParaRPr lang="es-ES" b="1" dirty="0"/>
          </a:p>
        </p:txBody>
      </p:sp>
      <p:sp>
        <p:nvSpPr>
          <p:cNvPr id="22" name="21 CuadroTexto"/>
          <p:cNvSpPr txBox="1"/>
          <p:nvPr/>
        </p:nvSpPr>
        <p:spPr>
          <a:xfrm>
            <a:off x="166732" y="2926270"/>
            <a:ext cx="8455273" cy="2862322"/>
          </a:xfrm>
          <a:prstGeom prst="rect">
            <a:avLst/>
          </a:prstGeom>
          <a:noFill/>
        </p:spPr>
        <p:txBody>
          <a:bodyPr wrap="square" numCol="3" spcCol="360000" rtlCol="0">
            <a:spAutoFit/>
          </a:bodyPr>
          <a:lstStyle/>
          <a:p>
            <a:pPr marL="285750" indent="-285750">
              <a:buFont typeface="Wingdings" pitchFamily="2" charset="2"/>
              <a:buChar char="Ø"/>
            </a:pPr>
            <a:r>
              <a:rPr lang="es-ES_tradnl" dirty="0"/>
              <a:t>Características personales</a:t>
            </a:r>
          </a:p>
          <a:p>
            <a:pPr marL="742950" lvl="1" indent="-285750">
              <a:buFont typeface="Wingdings" pitchFamily="2" charset="2"/>
              <a:buChar char="§"/>
            </a:pPr>
            <a:r>
              <a:rPr lang="es-ES_tradnl" dirty="0"/>
              <a:t>Experiencia otra empresa</a:t>
            </a:r>
          </a:p>
          <a:p>
            <a:pPr marL="742950" lvl="1" indent="-285750">
              <a:buFont typeface="Wingdings" pitchFamily="2" charset="2"/>
              <a:buChar char="§"/>
            </a:pPr>
            <a:r>
              <a:rPr lang="es-ES_tradnl" dirty="0"/>
              <a:t>Aficiones personales</a:t>
            </a:r>
          </a:p>
          <a:p>
            <a:pPr lvl="1"/>
            <a:endParaRPr lang="es-ES_tradnl" dirty="0"/>
          </a:p>
          <a:p>
            <a:pPr lvl="1"/>
            <a:endParaRPr lang="es-ES_tradnl" dirty="0"/>
          </a:p>
          <a:p>
            <a:pPr lvl="1"/>
            <a:endParaRPr lang="es-ES_tradnl" dirty="0"/>
          </a:p>
          <a:p>
            <a:pPr lvl="1"/>
            <a:endParaRPr lang="es-ES_tradnl" dirty="0"/>
          </a:p>
          <a:p>
            <a:pPr marL="285750" indent="-285750">
              <a:buFont typeface="Wingdings" pitchFamily="2" charset="2"/>
              <a:buChar char="Ø"/>
            </a:pPr>
            <a:r>
              <a:rPr lang="es-ES_tradnl" dirty="0"/>
              <a:t>Observación del entorno económico</a:t>
            </a:r>
          </a:p>
          <a:p>
            <a:pPr marL="742950" lvl="1" indent="-285750">
              <a:buFont typeface="Wingdings" pitchFamily="2" charset="2"/>
              <a:buChar char="§"/>
            </a:pPr>
            <a:r>
              <a:rPr lang="es-ES_tradnl" dirty="0"/>
              <a:t>Carencia de mercado</a:t>
            </a:r>
          </a:p>
          <a:p>
            <a:pPr marL="742950" lvl="1" indent="-285750">
              <a:buFont typeface="Wingdings" pitchFamily="2" charset="2"/>
              <a:buChar char="§"/>
            </a:pPr>
            <a:r>
              <a:rPr lang="es-ES_tradnl" dirty="0"/>
              <a:t>Estudio otros mercados</a:t>
            </a:r>
          </a:p>
          <a:p>
            <a:pPr marL="742950" lvl="1" indent="-285750">
              <a:buFont typeface="Wingdings" pitchFamily="2" charset="2"/>
              <a:buChar char="§"/>
            </a:pPr>
            <a:r>
              <a:rPr lang="es-ES_tradnl" dirty="0"/>
              <a:t>Tendencias</a:t>
            </a:r>
          </a:p>
          <a:p>
            <a:pPr lvl="1"/>
            <a:endParaRPr lang="es-ES_tradnl" dirty="0"/>
          </a:p>
          <a:p>
            <a:pPr lvl="1"/>
            <a:endParaRPr lang="es-ES_tradnl" dirty="0"/>
          </a:p>
          <a:p>
            <a:pPr lvl="1"/>
            <a:endParaRPr lang="es-ES_tradnl" dirty="0"/>
          </a:p>
          <a:p>
            <a:pPr marL="285750" indent="-285750">
              <a:buFont typeface="Wingdings" pitchFamily="2" charset="2"/>
              <a:buChar char="Ø"/>
            </a:pPr>
            <a:r>
              <a:rPr lang="es-ES_tradnl" dirty="0"/>
              <a:t>Innovación de un producto</a:t>
            </a:r>
          </a:p>
          <a:p>
            <a:pPr marL="742950" lvl="1" indent="-285750">
              <a:buFont typeface="Wingdings" pitchFamily="2" charset="2"/>
              <a:buChar char="§"/>
            </a:pPr>
            <a:r>
              <a:rPr lang="es-ES_tradnl" dirty="0"/>
              <a:t>Nuevo producto</a:t>
            </a:r>
          </a:p>
          <a:p>
            <a:pPr marL="742950" lvl="1" indent="-285750">
              <a:buFont typeface="Wingdings" pitchFamily="2" charset="2"/>
              <a:buChar char="§"/>
            </a:pPr>
            <a:r>
              <a:rPr lang="es-ES_tradnl" dirty="0"/>
              <a:t>Ofrecer producto de forma distinta</a:t>
            </a:r>
            <a:endParaRPr lang="es-ES" dirty="0"/>
          </a:p>
        </p:txBody>
      </p:sp>
      <p:sp>
        <p:nvSpPr>
          <p:cNvPr id="2" name="1 CuadroTexto"/>
          <p:cNvSpPr txBox="1"/>
          <p:nvPr/>
        </p:nvSpPr>
        <p:spPr>
          <a:xfrm>
            <a:off x="2879068" y="1503195"/>
            <a:ext cx="214415" cy="369332"/>
          </a:xfrm>
          <a:prstGeom prst="rect">
            <a:avLst/>
          </a:prstGeom>
          <a:noFill/>
        </p:spPr>
        <p:txBody>
          <a:bodyPr wrap="square" rtlCol="0">
            <a:spAutoFit/>
          </a:bodyPr>
          <a:lstStyle/>
          <a:p>
            <a:pPr algn="ctr"/>
            <a:r>
              <a:rPr lang="es-ES_tradnl" b="1" dirty="0"/>
              <a:t>+</a:t>
            </a:r>
            <a:endParaRPr lang="es-ES" b="1" dirty="0"/>
          </a:p>
        </p:txBody>
      </p:sp>
      <p:sp>
        <p:nvSpPr>
          <p:cNvPr id="23" name="22 CuadroTexto"/>
          <p:cNvSpPr txBox="1"/>
          <p:nvPr/>
        </p:nvSpPr>
        <p:spPr>
          <a:xfrm>
            <a:off x="7061591" y="1523398"/>
            <a:ext cx="214415" cy="369332"/>
          </a:xfrm>
          <a:prstGeom prst="rect">
            <a:avLst/>
          </a:prstGeom>
          <a:noFill/>
        </p:spPr>
        <p:txBody>
          <a:bodyPr wrap="square" rtlCol="0">
            <a:spAutoFit/>
          </a:bodyPr>
          <a:lstStyle/>
          <a:p>
            <a:pPr algn="ctr"/>
            <a:r>
              <a:rPr lang="es-ES_tradnl" b="1" dirty="0"/>
              <a:t>+</a:t>
            </a:r>
            <a:endParaRPr lang="es-ES" b="1" dirty="0"/>
          </a:p>
        </p:txBody>
      </p:sp>
      <p:sp>
        <p:nvSpPr>
          <p:cNvPr id="24" name="23 CuadroTexto"/>
          <p:cNvSpPr txBox="1"/>
          <p:nvPr/>
        </p:nvSpPr>
        <p:spPr>
          <a:xfrm>
            <a:off x="166732" y="5096302"/>
            <a:ext cx="2882687" cy="369332"/>
          </a:xfrm>
          <a:prstGeom prst="rect">
            <a:avLst/>
          </a:prstGeom>
          <a:solidFill>
            <a:srgbClr val="92D050"/>
          </a:solidFill>
          <a:ln>
            <a:solidFill>
              <a:srgbClr val="00B050"/>
            </a:solidFill>
          </a:ln>
          <a:effectLst>
            <a:outerShdw blurRad="76200" dir="13500000" sy="23000" kx="1200000" algn="br" rotWithShape="0">
              <a:prstClr val="black">
                <a:alpha val="20000"/>
              </a:prstClr>
            </a:outerShdw>
          </a:effectLst>
        </p:spPr>
        <p:txBody>
          <a:bodyPr wrap="square" rtlCol="0">
            <a:spAutoFit/>
          </a:bodyPr>
          <a:lstStyle/>
          <a:p>
            <a:r>
              <a:rPr lang="es-ES_tradnl" dirty="0"/>
              <a:t>Propuesta de valor de la idea</a:t>
            </a:r>
            <a:endParaRPr lang="es-ES" dirty="0"/>
          </a:p>
        </p:txBody>
      </p:sp>
      <p:sp>
        <p:nvSpPr>
          <p:cNvPr id="25" name="24 CuadroTexto"/>
          <p:cNvSpPr txBox="1"/>
          <p:nvPr/>
        </p:nvSpPr>
        <p:spPr>
          <a:xfrm>
            <a:off x="2355154" y="5109949"/>
            <a:ext cx="6404547" cy="584775"/>
          </a:xfrm>
          <a:prstGeom prst="rect">
            <a:avLst/>
          </a:prstGeom>
          <a:noFill/>
        </p:spPr>
        <p:txBody>
          <a:bodyPr wrap="square" rtlCol="0">
            <a:spAutoFit/>
          </a:bodyPr>
          <a:lstStyle/>
          <a:p>
            <a:pPr algn="ctr"/>
            <a:r>
              <a:rPr lang="es-ES_tradnl" sz="1600" i="1" dirty="0">
                <a:sym typeface="Wingdings" pitchFamily="2" charset="2"/>
              </a:rPr>
              <a:t> </a:t>
            </a:r>
            <a:r>
              <a:rPr lang="es-ES_tradnl" sz="1600" i="1" dirty="0"/>
              <a:t>Lo importante no es el producto sino la propuesta </a:t>
            </a:r>
          </a:p>
          <a:p>
            <a:pPr algn="ctr"/>
            <a:r>
              <a:rPr lang="es-ES_tradnl" sz="1600" i="1" dirty="0"/>
              <a:t>de valor que hay detrás</a:t>
            </a:r>
            <a:endParaRPr lang="es-ES" sz="1600" i="1" dirty="0"/>
          </a:p>
        </p:txBody>
      </p:sp>
      <p:sp>
        <p:nvSpPr>
          <p:cNvPr id="20" name="19 CuadroTexto">
            <a:hlinkClick r:id="rId4" action="ppaction://hlinksldjump"/>
          </p:cNvPr>
          <p:cNvSpPr txBox="1"/>
          <p:nvPr/>
        </p:nvSpPr>
        <p:spPr>
          <a:xfrm>
            <a:off x="3215680" y="6165304"/>
            <a:ext cx="1317683" cy="369332"/>
          </a:xfrm>
          <a:prstGeom prst="rect">
            <a:avLst/>
          </a:prstGeom>
          <a:noFill/>
        </p:spPr>
        <p:txBody>
          <a:bodyPr wrap="square" rtlCol="0">
            <a:spAutoFit/>
          </a:bodyPr>
          <a:lstStyle/>
          <a:p>
            <a:r>
              <a:rPr lang="es-ES_tradnl" b="1" dirty="0">
                <a:solidFill>
                  <a:schemeClr val="tx2"/>
                </a:solidFill>
              </a:rPr>
              <a:t>Contenidos</a:t>
            </a:r>
            <a:endParaRPr lang="es-ES" b="1" dirty="0">
              <a:solidFill>
                <a:schemeClr val="tx2"/>
              </a:solidFill>
            </a:endParaRPr>
          </a:p>
        </p:txBody>
      </p:sp>
      <p:sp>
        <p:nvSpPr>
          <p:cNvPr id="29" name="28 Flecha izquierda">
            <a:hlinkClick r:id="rId5" action="ppaction://hlinksldjump"/>
          </p:cNvPr>
          <p:cNvSpPr/>
          <p:nvPr/>
        </p:nvSpPr>
        <p:spPr>
          <a:xfrm>
            <a:off x="70059" y="6246854"/>
            <a:ext cx="913893" cy="345414"/>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bg1"/>
                </a:solidFill>
              </a:rPr>
              <a:t>anterior</a:t>
            </a:r>
            <a:endParaRPr lang="es-ES" sz="1200" b="1" dirty="0">
              <a:solidFill>
                <a:schemeClr val="bg1"/>
              </a:solidFill>
            </a:endParaRPr>
          </a:p>
        </p:txBody>
      </p:sp>
      <p:sp>
        <p:nvSpPr>
          <p:cNvPr id="30" name="29 Flecha derecha"/>
          <p:cNvSpPr/>
          <p:nvPr/>
        </p:nvSpPr>
        <p:spPr>
          <a:xfrm>
            <a:off x="7513949" y="6324607"/>
            <a:ext cx="864096" cy="267661"/>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2"/>
                </a:solidFill>
              </a:rPr>
              <a:t>siguiente</a:t>
            </a:r>
            <a:endParaRPr lang="es-ES" sz="1100" b="1" dirty="0">
              <a:solidFill>
                <a:schemeClr val="tx2"/>
              </a:solidFill>
            </a:endParaRPr>
          </a:p>
        </p:txBody>
      </p:sp>
      <p:pic>
        <p:nvPicPr>
          <p:cNvPr id="27" name="26 Imagen"/>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666529">
            <a:off x="3000944" y="6277629"/>
            <a:ext cx="287793" cy="361618"/>
          </a:xfrm>
          <a:prstGeom prst="rect">
            <a:avLst/>
          </a:prstGeom>
        </p:spPr>
      </p:pic>
      <p:sp>
        <p:nvSpPr>
          <p:cNvPr id="31" name="1 Título"/>
          <p:cNvSpPr txBox="1">
            <a:spLocks/>
          </p:cNvSpPr>
          <p:nvPr/>
        </p:nvSpPr>
        <p:spPr>
          <a:xfrm>
            <a:off x="148256" y="42626"/>
            <a:ext cx="8229600" cy="578062"/>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b="1" dirty="0"/>
              <a:t>5. La idea de negocio</a:t>
            </a:r>
          </a:p>
        </p:txBody>
      </p:sp>
      <p:sp>
        <p:nvSpPr>
          <p:cNvPr id="26" name="20 Rectángulo">
            <a:extLst>
              <a:ext uri="{FF2B5EF4-FFF2-40B4-BE49-F238E27FC236}">
                <a16:creationId xmlns:a16="http://schemas.microsoft.com/office/drawing/2014/main" id="{692EEB93-7918-4FA2-8169-FB5C6D93D841}"/>
              </a:ext>
            </a:extLst>
          </p:cNvPr>
          <p:cNvSpPr/>
          <p:nvPr/>
        </p:nvSpPr>
        <p:spPr>
          <a:xfrm>
            <a:off x="3130216" y="1503195"/>
            <a:ext cx="1293868" cy="369332"/>
          </a:xfrm>
          <a:prstGeom prst="rect">
            <a:avLst/>
          </a:prstGeom>
          <a:solidFill>
            <a:schemeClr val="accent5">
              <a:lumMod val="60000"/>
              <a:lumOff val="40000"/>
            </a:schemeClr>
          </a:solidFill>
          <a:ln>
            <a:solidFill>
              <a:schemeClr val="tx2"/>
            </a:solidFill>
          </a:ln>
        </p:spPr>
        <p:txBody>
          <a:bodyPr wrap="square">
            <a:spAutoFit/>
          </a:bodyPr>
          <a:lstStyle/>
          <a:p>
            <a:pPr algn="ctr"/>
            <a:r>
              <a:rPr lang="es-ES_tradnl" b="1" dirty="0"/>
              <a:t>A quiénes</a:t>
            </a:r>
            <a:endParaRPr lang="es-ES" b="1" dirty="0"/>
          </a:p>
        </p:txBody>
      </p:sp>
      <p:sp>
        <p:nvSpPr>
          <p:cNvPr id="28" name="1 CuadroTexto">
            <a:extLst>
              <a:ext uri="{FF2B5EF4-FFF2-40B4-BE49-F238E27FC236}">
                <a16:creationId xmlns:a16="http://schemas.microsoft.com/office/drawing/2014/main" id="{0B39BEF4-D03C-4DB2-B8FE-8ED67169ADFA}"/>
              </a:ext>
            </a:extLst>
          </p:cNvPr>
          <p:cNvSpPr txBox="1"/>
          <p:nvPr/>
        </p:nvSpPr>
        <p:spPr>
          <a:xfrm>
            <a:off x="4448836" y="1496276"/>
            <a:ext cx="214415" cy="369332"/>
          </a:xfrm>
          <a:prstGeom prst="rect">
            <a:avLst/>
          </a:prstGeom>
          <a:noFill/>
        </p:spPr>
        <p:txBody>
          <a:bodyPr wrap="square" rtlCol="0">
            <a:spAutoFit/>
          </a:bodyPr>
          <a:lstStyle/>
          <a:p>
            <a:pPr algn="ctr"/>
            <a:r>
              <a:rPr lang="es-ES_tradnl" b="1" dirty="0"/>
              <a:t>+</a:t>
            </a:r>
            <a:endParaRPr lang="es-ES" b="1" dirty="0"/>
          </a:p>
        </p:txBody>
      </p:sp>
    </p:spTree>
    <p:extLst>
      <p:ext uri="{BB962C8B-B14F-4D97-AF65-F5344CB8AC3E}">
        <p14:creationId xmlns:p14="http://schemas.microsoft.com/office/powerpoint/2010/main" val="18654434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TotalTime>
  <Words>1945</Words>
  <Application>Microsoft Office PowerPoint</Application>
  <PresentationFormat>Presentación en pantalla (4:3)</PresentationFormat>
  <Paragraphs>264</Paragraphs>
  <Slides>19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Courier New</vt:lpstr>
      <vt:lpstr>Wingdings</vt:lpstr>
      <vt:lpstr>Tema de Office</vt:lpstr>
      <vt:lpstr>Presentación de PowerPoint</vt:lpstr>
      <vt:lpstr>CONTENIDOS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TONI</dc:creator>
  <cp:lastModifiedBy>DAW220@ACARBALLEIRA.LOCAL</cp:lastModifiedBy>
  <cp:revision>131</cp:revision>
  <dcterms:created xsi:type="dcterms:W3CDTF">2013-09-12T06:29:10Z</dcterms:created>
  <dcterms:modified xsi:type="dcterms:W3CDTF">2023-10-10T09:12:06Z</dcterms:modified>
</cp:coreProperties>
</file>