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13"/>
  </p:notesMasterIdLst>
  <p:sldIdLst>
    <p:sldId id="256" r:id="rId2"/>
    <p:sldId id="257" r:id="rId3"/>
    <p:sldId id="287" r:id="rId4"/>
    <p:sldId id="258" r:id="rId5"/>
    <p:sldId id="259" r:id="rId6"/>
    <p:sldId id="260" r:id="rId7"/>
    <p:sldId id="263" r:id="rId8"/>
    <p:sldId id="283" r:id="rId9"/>
    <p:sldId id="271" r:id="rId10"/>
    <p:sldId id="274" r:id="rId11"/>
    <p:sldId id="28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7A05A3-14D9-44A5-B768-02F08550772E}" type="doc">
      <dgm:prSet loTypeId="urn:microsoft.com/office/officeart/2005/8/layout/radial3" loCatId="cycl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D2B4624-7341-43E5-B4B2-09A70E7847B3}">
      <dgm:prSet phldrT="[Texto]" custT="1"/>
      <dgm:spPr>
        <a:solidFill>
          <a:schemeClr val="accent3"/>
        </a:solidFill>
        <a:ln w="28575">
          <a:solidFill>
            <a:srgbClr val="00B050"/>
          </a:solidFill>
        </a:ln>
      </dgm:spPr>
      <dgm:t>
        <a:bodyPr/>
        <a:lstStyle/>
        <a:p>
          <a:r>
            <a:rPr lang="es-ES_tradnl" sz="1800" b="1" dirty="0"/>
            <a:t>Criterios de segmentación del mercado</a:t>
          </a:r>
          <a:endParaRPr lang="es-ES" sz="1800" b="1" dirty="0"/>
        </a:p>
      </dgm:t>
    </dgm:pt>
    <dgm:pt modelId="{B5847ABE-AF46-483D-BCB2-95A0C15A9DB6}" type="parTrans" cxnId="{7150E0E6-08C4-4382-A9AB-091C87EB90E5}">
      <dgm:prSet/>
      <dgm:spPr/>
      <dgm:t>
        <a:bodyPr/>
        <a:lstStyle/>
        <a:p>
          <a:endParaRPr lang="es-ES"/>
        </a:p>
      </dgm:t>
    </dgm:pt>
    <dgm:pt modelId="{8EEDBB42-9CFE-4006-9F30-B7728819F50E}" type="sibTrans" cxnId="{7150E0E6-08C4-4382-A9AB-091C87EB90E5}">
      <dgm:prSet/>
      <dgm:spPr/>
      <dgm:t>
        <a:bodyPr/>
        <a:lstStyle/>
        <a:p>
          <a:endParaRPr lang="es-ES"/>
        </a:p>
      </dgm:t>
    </dgm:pt>
    <dgm:pt modelId="{6F43B42A-71AC-474D-85DD-AE1BDDBD8C68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Geográficos</a:t>
          </a:r>
          <a:endParaRPr lang="es-ES" sz="2000" b="1" dirty="0">
            <a:solidFill>
              <a:schemeClr val="tx2"/>
            </a:solidFill>
          </a:endParaRPr>
        </a:p>
      </dgm:t>
    </dgm:pt>
    <dgm:pt modelId="{30EFEDF0-9914-448A-956B-0DAC7DF97A4A}" type="parTrans" cxnId="{23600551-2706-4BB0-8AB3-5F63980DF5FE}">
      <dgm:prSet/>
      <dgm:spPr/>
      <dgm:t>
        <a:bodyPr/>
        <a:lstStyle/>
        <a:p>
          <a:endParaRPr lang="es-ES"/>
        </a:p>
      </dgm:t>
    </dgm:pt>
    <dgm:pt modelId="{BA93C95D-0012-4D1C-959A-C3D690C8C7B3}" type="sibTrans" cxnId="{23600551-2706-4BB0-8AB3-5F63980DF5FE}">
      <dgm:prSet/>
      <dgm:spPr/>
      <dgm:t>
        <a:bodyPr/>
        <a:lstStyle/>
        <a:p>
          <a:endParaRPr lang="es-ES"/>
        </a:p>
      </dgm:t>
    </dgm:pt>
    <dgm:pt modelId="{2B6E8293-BED0-4F3F-8FBA-F6F96FA7E5C6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Demográficos</a:t>
          </a:r>
        </a:p>
      </dgm:t>
    </dgm:pt>
    <dgm:pt modelId="{67867E74-FD39-41D3-814F-04575D7A2BF4}" type="parTrans" cxnId="{A6475787-836F-4454-80BD-9C2926A4C24A}">
      <dgm:prSet/>
      <dgm:spPr/>
      <dgm:t>
        <a:bodyPr/>
        <a:lstStyle/>
        <a:p>
          <a:endParaRPr lang="es-ES"/>
        </a:p>
      </dgm:t>
    </dgm:pt>
    <dgm:pt modelId="{395664F9-63A3-41E6-9FE2-2E43622DD4E4}" type="sibTrans" cxnId="{A6475787-836F-4454-80BD-9C2926A4C24A}">
      <dgm:prSet/>
      <dgm:spPr/>
      <dgm:t>
        <a:bodyPr/>
        <a:lstStyle/>
        <a:p>
          <a:endParaRPr lang="es-ES"/>
        </a:p>
      </dgm:t>
    </dgm:pt>
    <dgm:pt modelId="{ED08D634-BC50-477C-BD9D-0C4552AD2BB4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Económicos</a:t>
          </a:r>
          <a:endParaRPr lang="es-ES" sz="2000" b="1" dirty="0">
            <a:solidFill>
              <a:schemeClr val="tx2"/>
            </a:solidFill>
          </a:endParaRPr>
        </a:p>
      </dgm:t>
    </dgm:pt>
    <dgm:pt modelId="{FC82DE27-753B-45E7-86A1-2AC6C2601B4F}" type="parTrans" cxnId="{27288744-A2CE-44EA-8A63-1D258249BA43}">
      <dgm:prSet/>
      <dgm:spPr/>
      <dgm:t>
        <a:bodyPr/>
        <a:lstStyle/>
        <a:p>
          <a:endParaRPr lang="es-ES"/>
        </a:p>
      </dgm:t>
    </dgm:pt>
    <dgm:pt modelId="{7B7FC7B1-D33A-447D-B605-5B146965A05F}" type="sibTrans" cxnId="{27288744-A2CE-44EA-8A63-1D258249BA43}">
      <dgm:prSet/>
      <dgm:spPr/>
      <dgm:t>
        <a:bodyPr/>
        <a:lstStyle/>
        <a:p>
          <a:endParaRPr lang="es-ES"/>
        </a:p>
      </dgm:t>
    </dgm:pt>
    <dgm:pt modelId="{A77E5D3E-9064-4B58-8259-2D8B61C6F2FD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Profesión</a:t>
          </a:r>
          <a:endParaRPr lang="es-ES" sz="2000" b="1" dirty="0">
            <a:solidFill>
              <a:schemeClr val="tx2"/>
            </a:solidFill>
          </a:endParaRPr>
        </a:p>
      </dgm:t>
    </dgm:pt>
    <dgm:pt modelId="{0C39793F-CA49-4362-A21D-F5C1FDD2203D}" type="parTrans" cxnId="{A9907DBF-B601-49CE-97E8-051C16024280}">
      <dgm:prSet/>
      <dgm:spPr/>
      <dgm:t>
        <a:bodyPr/>
        <a:lstStyle/>
        <a:p>
          <a:endParaRPr lang="es-ES"/>
        </a:p>
      </dgm:t>
    </dgm:pt>
    <dgm:pt modelId="{5E7ED7AA-5B60-48C9-91F9-C94F9F27592E}" type="sibTrans" cxnId="{A9907DBF-B601-49CE-97E8-051C16024280}">
      <dgm:prSet/>
      <dgm:spPr/>
      <dgm:t>
        <a:bodyPr/>
        <a:lstStyle/>
        <a:p>
          <a:endParaRPr lang="es-ES"/>
        </a:p>
      </dgm:t>
    </dgm:pt>
    <dgm:pt modelId="{1ED62123-E3C1-400D-ABC1-5AC9D56D3D1B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Psicológicos</a:t>
          </a:r>
          <a:endParaRPr lang="es-ES" sz="2000" b="1" dirty="0">
            <a:solidFill>
              <a:schemeClr val="tx2"/>
            </a:solidFill>
          </a:endParaRPr>
        </a:p>
      </dgm:t>
    </dgm:pt>
    <dgm:pt modelId="{D52B87D4-DFD7-4626-AF0F-A02758A36CED}" type="parTrans" cxnId="{F7F2C522-67EA-4261-8DBD-2B748B12C1D9}">
      <dgm:prSet/>
      <dgm:spPr/>
      <dgm:t>
        <a:bodyPr/>
        <a:lstStyle/>
        <a:p>
          <a:endParaRPr lang="es-ES"/>
        </a:p>
      </dgm:t>
    </dgm:pt>
    <dgm:pt modelId="{3D07D0D6-737B-4A78-9CFB-102232CDC4C4}" type="sibTrans" cxnId="{F7F2C522-67EA-4261-8DBD-2B748B12C1D9}">
      <dgm:prSet/>
      <dgm:spPr/>
      <dgm:t>
        <a:bodyPr/>
        <a:lstStyle/>
        <a:p>
          <a:endParaRPr lang="es-ES"/>
        </a:p>
      </dgm:t>
    </dgm:pt>
    <dgm:pt modelId="{747FFA44-8EE2-4034-88D2-8B71A0A4AD9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Gustos</a:t>
          </a:r>
          <a:endParaRPr lang="es-ES" sz="2000" b="1" dirty="0">
            <a:solidFill>
              <a:schemeClr val="tx2"/>
            </a:solidFill>
          </a:endParaRPr>
        </a:p>
      </dgm:t>
    </dgm:pt>
    <dgm:pt modelId="{7C87FDE8-E87D-471F-81CC-854A21960090}" type="parTrans" cxnId="{1474F5F1-9772-412C-A7AF-606385892162}">
      <dgm:prSet/>
      <dgm:spPr/>
      <dgm:t>
        <a:bodyPr/>
        <a:lstStyle/>
        <a:p>
          <a:endParaRPr lang="es-ES"/>
        </a:p>
      </dgm:t>
    </dgm:pt>
    <dgm:pt modelId="{53E308B8-2204-41C0-AE6D-E63551ED4A70}" type="sibTrans" cxnId="{1474F5F1-9772-412C-A7AF-606385892162}">
      <dgm:prSet/>
      <dgm:spPr/>
      <dgm:t>
        <a:bodyPr/>
        <a:lstStyle/>
        <a:p>
          <a:endParaRPr lang="es-ES"/>
        </a:p>
      </dgm:t>
    </dgm:pt>
    <dgm:pt modelId="{B434BC2F-67D7-4451-8103-F1390F2A89CC}">
      <dgm:prSet phldrT="[Texto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s-ES_tradnl" sz="2000" b="1" dirty="0">
              <a:solidFill>
                <a:schemeClr val="tx2"/>
              </a:solidFill>
            </a:rPr>
            <a:t>Empresa</a:t>
          </a:r>
          <a:endParaRPr lang="es-ES" sz="2000" b="1" dirty="0">
            <a:solidFill>
              <a:schemeClr val="tx2"/>
            </a:solidFill>
          </a:endParaRPr>
        </a:p>
      </dgm:t>
    </dgm:pt>
    <dgm:pt modelId="{C163A023-C730-4CFA-B01D-E8B4B61C78C1}" type="parTrans" cxnId="{72C03771-B952-44D3-9B3F-377B346AE90E}">
      <dgm:prSet/>
      <dgm:spPr/>
      <dgm:t>
        <a:bodyPr/>
        <a:lstStyle/>
        <a:p>
          <a:endParaRPr lang="es-ES"/>
        </a:p>
      </dgm:t>
    </dgm:pt>
    <dgm:pt modelId="{3FF4F9C2-D5A9-498E-8D99-2ED7F2B0FD80}" type="sibTrans" cxnId="{72C03771-B952-44D3-9B3F-377B346AE90E}">
      <dgm:prSet/>
      <dgm:spPr/>
      <dgm:t>
        <a:bodyPr/>
        <a:lstStyle/>
        <a:p>
          <a:endParaRPr lang="es-ES"/>
        </a:p>
      </dgm:t>
    </dgm:pt>
    <dgm:pt modelId="{A39BE283-9FAD-47E6-AC51-206C1A91E69D}" type="pres">
      <dgm:prSet presAssocID="{A97A05A3-14D9-44A5-B768-02F08550772E}" presName="composite" presStyleCnt="0">
        <dgm:presLayoutVars>
          <dgm:chMax val="1"/>
          <dgm:dir/>
          <dgm:resizeHandles val="exact"/>
        </dgm:presLayoutVars>
      </dgm:prSet>
      <dgm:spPr/>
    </dgm:pt>
    <dgm:pt modelId="{EC439966-727C-4807-A236-D4E3CE9950C7}" type="pres">
      <dgm:prSet presAssocID="{A97A05A3-14D9-44A5-B768-02F08550772E}" presName="radial" presStyleCnt="0">
        <dgm:presLayoutVars>
          <dgm:animLvl val="ctr"/>
        </dgm:presLayoutVars>
      </dgm:prSet>
      <dgm:spPr/>
    </dgm:pt>
    <dgm:pt modelId="{25F7C319-B8D2-45BF-BAB3-3C04DE6DD803}" type="pres">
      <dgm:prSet presAssocID="{ED2B4624-7341-43E5-B4B2-09A70E7847B3}" presName="centerShape" presStyleLbl="vennNode1" presStyleIdx="0" presStyleCnt="8" custScaleX="166195" custScaleY="119040" custLinFactNeighborX="35" custLinFactNeighborY="-13084"/>
      <dgm:spPr/>
    </dgm:pt>
    <dgm:pt modelId="{AF411819-B58E-4FD4-9EE5-2623AA8BBF37}" type="pres">
      <dgm:prSet presAssocID="{6F43B42A-71AC-474D-85DD-AE1BDDBD8C68}" presName="node" presStyleLbl="vennNode1" presStyleIdx="1" presStyleCnt="8" custScaleX="332390" custScaleY="72632" custRadScaleRad="96093" custRadScaleInc="347161">
        <dgm:presLayoutVars>
          <dgm:bulletEnabled val="1"/>
        </dgm:presLayoutVars>
      </dgm:prSet>
      <dgm:spPr/>
    </dgm:pt>
    <dgm:pt modelId="{E5BAAAA9-52C2-4E91-A9A7-8B6AF296F61B}" type="pres">
      <dgm:prSet presAssocID="{2B6E8293-BED0-4F3F-8FBA-F6F96FA7E5C6}" presName="node" presStyleLbl="vennNode1" presStyleIdx="2" presStyleCnt="8" custScaleX="347124" custScaleY="72867" custRadScaleRad="243936" custRadScaleInc="29343">
        <dgm:presLayoutVars>
          <dgm:bulletEnabled val="1"/>
        </dgm:presLayoutVars>
      </dgm:prSet>
      <dgm:spPr/>
    </dgm:pt>
    <dgm:pt modelId="{42D7EF66-2A05-47BB-A0C0-AE1BC7175C92}" type="pres">
      <dgm:prSet presAssocID="{ED08D634-BC50-477C-BD9D-0C4552AD2BB4}" presName="node" presStyleLbl="vennNode1" presStyleIdx="3" presStyleCnt="8" custScaleX="326373" custScaleY="72650" custRadScaleRad="257363" custRadScaleInc="-37369">
        <dgm:presLayoutVars>
          <dgm:bulletEnabled val="1"/>
        </dgm:presLayoutVars>
      </dgm:prSet>
      <dgm:spPr/>
    </dgm:pt>
    <dgm:pt modelId="{5933F40E-2C7C-40F8-A97F-20A93F4CAC2C}" type="pres">
      <dgm:prSet presAssocID="{A77E5D3E-9064-4B58-8259-2D8B61C6F2FD}" presName="node" presStyleLbl="vennNode1" presStyleIdx="4" presStyleCnt="8" custScaleX="344848" custScaleY="75048" custRadScaleRad="230747" custRadScaleInc="-105016">
        <dgm:presLayoutVars>
          <dgm:bulletEnabled val="1"/>
        </dgm:presLayoutVars>
      </dgm:prSet>
      <dgm:spPr/>
    </dgm:pt>
    <dgm:pt modelId="{9CB082E1-761D-4D66-8320-6722D39E1446}" type="pres">
      <dgm:prSet presAssocID="{1ED62123-E3C1-400D-ABC1-5AC9D56D3D1B}" presName="node" presStyleLbl="vennNode1" presStyleIdx="5" presStyleCnt="8" custScaleX="346942" custScaleY="74115" custRadScaleRad="235180" custRadScaleInc="105569">
        <dgm:presLayoutVars>
          <dgm:bulletEnabled val="1"/>
        </dgm:presLayoutVars>
      </dgm:prSet>
      <dgm:spPr/>
    </dgm:pt>
    <dgm:pt modelId="{01DBBD10-EC99-4CA3-9D68-0B12A955F2B6}" type="pres">
      <dgm:prSet presAssocID="{747FFA44-8EE2-4034-88D2-8B71A0A4AD9C}" presName="node" presStyleLbl="vennNode1" presStyleIdx="6" presStyleCnt="8" custScaleX="325861" custScaleY="80248" custRadScaleRad="257398" custRadScaleInc="41745">
        <dgm:presLayoutVars>
          <dgm:bulletEnabled val="1"/>
        </dgm:presLayoutVars>
      </dgm:prSet>
      <dgm:spPr/>
    </dgm:pt>
    <dgm:pt modelId="{3A33AB6C-90BF-4D69-BD96-FA6FF42757B5}" type="pres">
      <dgm:prSet presAssocID="{B434BC2F-67D7-4451-8103-F1390F2A89CC}" presName="node" presStyleLbl="vennNode1" presStyleIdx="7" presStyleCnt="8" custScaleX="303937" custScaleY="70433" custRadScaleRad="223747" custRadScaleInc="-20146">
        <dgm:presLayoutVars>
          <dgm:bulletEnabled val="1"/>
        </dgm:presLayoutVars>
      </dgm:prSet>
      <dgm:spPr/>
    </dgm:pt>
  </dgm:ptLst>
  <dgm:cxnLst>
    <dgm:cxn modelId="{F7F2C522-67EA-4261-8DBD-2B748B12C1D9}" srcId="{ED2B4624-7341-43E5-B4B2-09A70E7847B3}" destId="{1ED62123-E3C1-400D-ABC1-5AC9D56D3D1B}" srcOrd="4" destOrd="0" parTransId="{D52B87D4-DFD7-4626-AF0F-A02758A36CED}" sibTransId="{3D07D0D6-737B-4A78-9CFB-102232CDC4C4}"/>
    <dgm:cxn modelId="{43F5D733-53B6-4F4B-92E5-CB8C6DFF230D}" type="presOf" srcId="{ED2B4624-7341-43E5-B4B2-09A70E7847B3}" destId="{25F7C319-B8D2-45BF-BAB3-3C04DE6DD803}" srcOrd="0" destOrd="0" presId="urn:microsoft.com/office/officeart/2005/8/layout/radial3"/>
    <dgm:cxn modelId="{27288744-A2CE-44EA-8A63-1D258249BA43}" srcId="{ED2B4624-7341-43E5-B4B2-09A70E7847B3}" destId="{ED08D634-BC50-477C-BD9D-0C4552AD2BB4}" srcOrd="2" destOrd="0" parTransId="{FC82DE27-753B-45E7-86A1-2AC6C2601B4F}" sibTransId="{7B7FC7B1-D33A-447D-B605-5B146965A05F}"/>
    <dgm:cxn modelId="{58EBB148-C8DD-4D3E-837F-141E5D38F81B}" type="presOf" srcId="{B434BC2F-67D7-4451-8103-F1390F2A89CC}" destId="{3A33AB6C-90BF-4D69-BD96-FA6FF42757B5}" srcOrd="0" destOrd="0" presId="urn:microsoft.com/office/officeart/2005/8/layout/radial3"/>
    <dgm:cxn modelId="{23600551-2706-4BB0-8AB3-5F63980DF5FE}" srcId="{ED2B4624-7341-43E5-B4B2-09A70E7847B3}" destId="{6F43B42A-71AC-474D-85DD-AE1BDDBD8C68}" srcOrd="0" destOrd="0" parTransId="{30EFEDF0-9914-448A-956B-0DAC7DF97A4A}" sibTransId="{BA93C95D-0012-4D1C-959A-C3D690C8C7B3}"/>
    <dgm:cxn modelId="{72C03771-B952-44D3-9B3F-377B346AE90E}" srcId="{ED2B4624-7341-43E5-B4B2-09A70E7847B3}" destId="{B434BC2F-67D7-4451-8103-F1390F2A89CC}" srcOrd="6" destOrd="0" parTransId="{C163A023-C730-4CFA-B01D-E8B4B61C78C1}" sibTransId="{3FF4F9C2-D5A9-498E-8D99-2ED7F2B0FD80}"/>
    <dgm:cxn modelId="{22A6D077-BF9E-44D3-AE1D-A7BAFF2E7E7F}" type="presOf" srcId="{2B6E8293-BED0-4F3F-8FBA-F6F96FA7E5C6}" destId="{E5BAAAA9-52C2-4E91-A9A7-8B6AF296F61B}" srcOrd="0" destOrd="0" presId="urn:microsoft.com/office/officeart/2005/8/layout/radial3"/>
    <dgm:cxn modelId="{A6475787-836F-4454-80BD-9C2926A4C24A}" srcId="{ED2B4624-7341-43E5-B4B2-09A70E7847B3}" destId="{2B6E8293-BED0-4F3F-8FBA-F6F96FA7E5C6}" srcOrd="1" destOrd="0" parTransId="{67867E74-FD39-41D3-814F-04575D7A2BF4}" sibTransId="{395664F9-63A3-41E6-9FE2-2E43622DD4E4}"/>
    <dgm:cxn modelId="{C779DDB1-BD8E-4879-A392-EED3DDF6B617}" type="presOf" srcId="{A77E5D3E-9064-4B58-8259-2D8B61C6F2FD}" destId="{5933F40E-2C7C-40F8-A97F-20A93F4CAC2C}" srcOrd="0" destOrd="0" presId="urn:microsoft.com/office/officeart/2005/8/layout/radial3"/>
    <dgm:cxn modelId="{A9907DBF-B601-49CE-97E8-051C16024280}" srcId="{ED2B4624-7341-43E5-B4B2-09A70E7847B3}" destId="{A77E5D3E-9064-4B58-8259-2D8B61C6F2FD}" srcOrd="3" destOrd="0" parTransId="{0C39793F-CA49-4362-A21D-F5C1FDD2203D}" sibTransId="{5E7ED7AA-5B60-48C9-91F9-C94F9F27592E}"/>
    <dgm:cxn modelId="{EDFA4CC4-DC50-49B0-BBA9-67B3C502DC99}" type="presOf" srcId="{A97A05A3-14D9-44A5-B768-02F08550772E}" destId="{A39BE283-9FAD-47E6-AC51-206C1A91E69D}" srcOrd="0" destOrd="0" presId="urn:microsoft.com/office/officeart/2005/8/layout/radial3"/>
    <dgm:cxn modelId="{1909E2CE-8B3C-40A3-9B8F-5E3A6F489532}" type="presOf" srcId="{ED08D634-BC50-477C-BD9D-0C4552AD2BB4}" destId="{42D7EF66-2A05-47BB-A0C0-AE1BC7175C92}" srcOrd="0" destOrd="0" presId="urn:microsoft.com/office/officeart/2005/8/layout/radial3"/>
    <dgm:cxn modelId="{C40800D9-B570-4F77-95D1-4ABD431CC551}" type="presOf" srcId="{747FFA44-8EE2-4034-88D2-8B71A0A4AD9C}" destId="{01DBBD10-EC99-4CA3-9D68-0B12A955F2B6}" srcOrd="0" destOrd="0" presId="urn:microsoft.com/office/officeart/2005/8/layout/radial3"/>
    <dgm:cxn modelId="{7150E0E6-08C4-4382-A9AB-091C87EB90E5}" srcId="{A97A05A3-14D9-44A5-B768-02F08550772E}" destId="{ED2B4624-7341-43E5-B4B2-09A70E7847B3}" srcOrd="0" destOrd="0" parTransId="{B5847ABE-AF46-483D-BCB2-95A0C15A9DB6}" sibTransId="{8EEDBB42-9CFE-4006-9F30-B7728819F50E}"/>
    <dgm:cxn modelId="{01E4DDEB-EEE8-4000-91DA-77E169EDC67F}" type="presOf" srcId="{6F43B42A-71AC-474D-85DD-AE1BDDBD8C68}" destId="{AF411819-B58E-4FD4-9EE5-2623AA8BBF37}" srcOrd="0" destOrd="0" presId="urn:microsoft.com/office/officeart/2005/8/layout/radial3"/>
    <dgm:cxn modelId="{B507B9F0-8392-4CC4-8FBF-0126EB4368AC}" type="presOf" srcId="{1ED62123-E3C1-400D-ABC1-5AC9D56D3D1B}" destId="{9CB082E1-761D-4D66-8320-6722D39E1446}" srcOrd="0" destOrd="0" presId="urn:microsoft.com/office/officeart/2005/8/layout/radial3"/>
    <dgm:cxn modelId="{1474F5F1-9772-412C-A7AF-606385892162}" srcId="{ED2B4624-7341-43E5-B4B2-09A70E7847B3}" destId="{747FFA44-8EE2-4034-88D2-8B71A0A4AD9C}" srcOrd="5" destOrd="0" parTransId="{7C87FDE8-E87D-471F-81CC-854A21960090}" sibTransId="{53E308B8-2204-41C0-AE6D-E63551ED4A70}"/>
    <dgm:cxn modelId="{E60A6B97-2F47-4418-9E76-86EA7959C8B4}" type="presParOf" srcId="{A39BE283-9FAD-47E6-AC51-206C1A91E69D}" destId="{EC439966-727C-4807-A236-D4E3CE9950C7}" srcOrd="0" destOrd="0" presId="urn:microsoft.com/office/officeart/2005/8/layout/radial3"/>
    <dgm:cxn modelId="{BFD519BC-0D79-4F2A-98B0-35408A618883}" type="presParOf" srcId="{EC439966-727C-4807-A236-D4E3CE9950C7}" destId="{25F7C319-B8D2-45BF-BAB3-3C04DE6DD803}" srcOrd="0" destOrd="0" presId="urn:microsoft.com/office/officeart/2005/8/layout/radial3"/>
    <dgm:cxn modelId="{7ECD48E5-4E04-46CC-86D4-725AFBE3DE79}" type="presParOf" srcId="{EC439966-727C-4807-A236-D4E3CE9950C7}" destId="{AF411819-B58E-4FD4-9EE5-2623AA8BBF37}" srcOrd="1" destOrd="0" presId="urn:microsoft.com/office/officeart/2005/8/layout/radial3"/>
    <dgm:cxn modelId="{A0378DDF-CA91-4D80-BBBD-48A050E0FBD4}" type="presParOf" srcId="{EC439966-727C-4807-A236-D4E3CE9950C7}" destId="{E5BAAAA9-52C2-4E91-A9A7-8B6AF296F61B}" srcOrd="2" destOrd="0" presId="urn:microsoft.com/office/officeart/2005/8/layout/radial3"/>
    <dgm:cxn modelId="{7CD08841-C160-414C-AE04-0A11851203B8}" type="presParOf" srcId="{EC439966-727C-4807-A236-D4E3CE9950C7}" destId="{42D7EF66-2A05-47BB-A0C0-AE1BC7175C92}" srcOrd="3" destOrd="0" presId="urn:microsoft.com/office/officeart/2005/8/layout/radial3"/>
    <dgm:cxn modelId="{9036BE39-6F42-4CB8-9EEA-61D56FF42215}" type="presParOf" srcId="{EC439966-727C-4807-A236-D4E3CE9950C7}" destId="{5933F40E-2C7C-40F8-A97F-20A93F4CAC2C}" srcOrd="4" destOrd="0" presId="urn:microsoft.com/office/officeart/2005/8/layout/radial3"/>
    <dgm:cxn modelId="{8823F3DD-2F89-463C-B2B6-4B4057148729}" type="presParOf" srcId="{EC439966-727C-4807-A236-D4E3CE9950C7}" destId="{9CB082E1-761D-4D66-8320-6722D39E1446}" srcOrd="5" destOrd="0" presId="urn:microsoft.com/office/officeart/2005/8/layout/radial3"/>
    <dgm:cxn modelId="{A13D254D-3EE1-42D3-B057-411D169543B4}" type="presParOf" srcId="{EC439966-727C-4807-A236-D4E3CE9950C7}" destId="{01DBBD10-EC99-4CA3-9D68-0B12A955F2B6}" srcOrd="6" destOrd="0" presId="urn:microsoft.com/office/officeart/2005/8/layout/radial3"/>
    <dgm:cxn modelId="{AF46782F-7295-48D2-BE85-458A02E2EADF}" type="presParOf" srcId="{EC439966-727C-4807-A236-D4E3CE9950C7}" destId="{3A33AB6C-90BF-4D69-BD96-FA6FF42757B5}" srcOrd="7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0BED7-A091-4E77-AF1B-56D0D0AABAF4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A4AF87AD-9C00-42F9-9DD4-CD40036C8E49}">
      <dgm:prSet phldrT="[Texto]"/>
      <dgm:spPr/>
      <dgm:t>
        <a:bodyPr/>
        <a:lstStyle/>
        <a:p>
          <a:r>
            <a:rPr lang="es-ES_tradnl" b="1" dirty="0"/>
            <a:t>Estudio de mercado</a:t>
          </a:r>
          <a:endParaRPr lang="es-ES" b="1" dirty="0"/>
        </a:p>
      </dgm:t>
    </dgm:pt>
    <dgm:pt modelId="{A6CCBE0C-F961-4549-BF71-88BDFBA56F89}" type="parTrans" cxnId="{D8C9051C-5760-4033-8232-0A5DD5E05B88}">
      <dgm:prSet/>
      <dgm:spPr/>
      <dgm:t>
        <a:bodyPr/>
        <a:lstStyle/>
        <a:p>
          <a:endParaRPr lang="es-ES"/>
        </a:p>
      </dgm:t>
    </dgm:pt>
    <dgm:pt modelId="{CC4609DD-24E2-40B7-A1E1-C461519991F0}" type="sibTrans" cxnId="{D8C9051C-5760-4033-8232-0A5DD5E05B88}">
      <dgm:prSet/>
      <dgm:spPr/>
      <dgm:t>
        <a:bodyPr/>
        <a:lstStyle/>
        <a:p>
          <a:endParaRPr lang="es-ES"/>
        </a:p>
      </dgm:t>
    </dgm:pt>
    <dgm:pt modelId="{8992D164-9BDA-4E64-8A6B-B97BDBAE67CA}">
      <dgm:prSet phldrT="[Texto]"/>
      <dgm:spPr/>
      <dgm:t>
        <a:bodyPr/>
        <a:lstStyle/>
        <a:p>
          <a:r>
            <a:rPr lang="es-ES_tradnl" dirty="0"/>
            <a:t>Cliente objetivo</a:t>
          </a:r>
          <a:endParaRPr lang="es-ES" dirty="0"/>
        </a:p>
      </dgm:t>
    </dgm:pt>
    <dgm:pt modelId="{42FD31EB-D6B8-4706-87BC-B31F15A45ED1}" type="parTrans" cxnId="{FF15E119-9F12-498E-9735-F55913CC3732}">
      <dgm:prSet/>
      <dgm:spPr/>
      <dgm:t>
        <a:bodyPr/>
        <a:lstStyle/>
        <a:p>
          <a:endParaRPr lang="es-ES"/>
        </a:p>
      </dgm:t>
    </dgm:pt>
    <dgm:pt modelId="{91AAC720-99CF-402F-A129-65BC5C73E8D8}" type="sibTrans" cxnId="{FF15E119-9F12-498E-9735-F55913CC3732}">
      <dgm:prSet/>
      <dgm:spPr/>
      <dgm:t>
        <a:bodyPr/>
        <a:lstStyle/>
        <a:p>
          <a:endParaRPr lang="es-ES"/>
        </a:p>
      </dgm:t>
    </dgm:pt>
    <dgm:pt modelId="{6EB7D124-0D9C-46AE-860B-63C066EA3FB1}">
      <dgm:prSet phldrT="[Texto]" custT="1"/>
      <dgm:spPr/>
      <dgm:t>
        <a:bodyPr/>
        <a:lstStyle/>
        <a:p>
          <a:r>
            <a:rPr lang="es-ES_tradnl" sz="2300" dirty="0"/>
            <a:t>Competencia</a:t>
          </a:r>
          <a:endParaRPr lang="es-ES" sz="2300" dirty="0"/>
        </a:p>
      </dgm:t>
    </dgm:pt>
    <dgm:pt modelId="{FCA264BC-BEA2-4327-97A6-8875A5E4CEEC}" type="parTrans" cxnId="{202BAA5B-0A06-4E41-937A-1B78607DEF1D}">
      <dgm:prSet/>
      <dgm:spPr/>
      <dgm:t>
        <a:bodyPr/>
        <a:lstStyle/>
        <a:p>
          <a:endParaRPr lang="es-ES"/>
        </a:p>
      </dgm:t>
    </dgm:pt>
    <dgm:pt modelId="{9D47CBB5-8DE5-47D1-A90B-FCDBF8CBB35D}" type="sibTrans" cxnId="{202BAA5B-0A06-4E41-937A-1B78607DEF1D}">
      <dgm:prSet/>
      <dgm:spPr/>
      <dgm:t>
        <a:bodyPr/>
        <a:lstStyle/>
        <a:p>
          <a:endParaRPr lang="es-ES"/>
        </a:p>
      </dgm:t>
    </dgm:pt>
    <dgm:pt modelId="{DFC803BC-202E-419B-883A-3E2FEF5D9539}">
      <dgm:prSet phldrT="[Texto]"/>
      <dgm:spPr/>
      <dgm:t>
        <a:bodyPr/>
        <a:lstStyle/>
        <a:p>
          <a:r>
            <a:rPr lang="es-ES_tradnl" dirty="0"/>
            <a:t>Productos sustitutivos</a:t>
          </a:r>
          <a:endParaRPr lang="es-ES" dirty="0"/>
        </a:p>
      </dgm:t>
    </dgm:pt>
    <dgm:pt modelId="{E820095C-14A2-4FA5-B944-2B3C36A2EA35}" type="parTrans" cxnId="{8796E4B6-D478-488D-967B-A02730734940}">
      <dgm:prSet/>
      <dgm:spPr/>
      <dgm:t>
        <a:bodyPr/>
        <a:lstStyle/>
        <a:p>
          <a:endParaRPr lang="es-ES"/>
        </a:p>
      </dgm:t>
    </dgm:pt>
    <dgm:pt modelId="{E5DD978E-6990-4296-8C60-0D380E23E63E}" type="sibTrans" cxnId="{8796E4B6-D478-488D-967B-A02730734940}">
      <dgm:prSet/>
      <dgm:spPr/>
      <dgm:t>
        <a:bodyPr/>
        <a:lstStyle/>
        <a:p>
          <a:endParaRPr lang="es-ES"/>
        </a:p>
      </dgm:t>
    </dgm:pt>
    <dgm:pt modelId="{DAD6C178-1D77-41FD-9829-FB60178C50EF}">
      <dgm:prSet phldrT="[Texto]" custT="1"/>
      <dgm:spPr/>
      <dgm:t>
        <a:bodyPr/>
        <a:lstStyle/>
        <a:p>
          <a:r>
            <a:rPr lang="es-ES_tradnl" sz="2300" dirty="0"/>
            <a:t>Proveedores</a:t>
          </a:r>
          <a:endParaRPr lang="es-ES" sz="2300" dirty="0"/>
        </a:p>
      </dgm:t>
    </dgm:pt>
    <dgm:pt modelId="{C3F01F95-D18D-4711-9CB7-9B1579840866}" type="parTrans" cxnId="{2A259060-4AE7-47CD-B4E1-93DFAC9D5FBD}">
      <dgm:prSet/>
      <dgm:spPr/>
      <dgm:t>
        <a:bodyPr/>
        <a:lstStyle/>
        <a:p>
          <a:endParaRPr lang="es-ES"/>
        </a:p>
      </dgm:t>
    </dgm:pt>
    <dgm:pt modelId="{1E1539FC-4840-4018-8CBE-00E399D990A1}" type="sibTrans" cxnId="{2A259060-4AE7-47CD-B4E1-93DFAC9D5FBD}">
      <dgm:prSet/>
      <dgm:spPr/>
      <dgm:t>
        <a:bodyPr/>
        <a:lstStyle/>
        <a:p>
          <a:endParaRPr lang="es-ES"/>
        </a:p>
      </dgm:t>
    </dgm:pt>
    <dgm:pt modelId="{00F9AF66-C789-4202-9190-9867A2C063D6}" type="pres">
      <dgm:prSet presAssocID="{DE90BED7-A091-4E77-AF1B-56D0D0AABAF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7B80EDF2-1683-4000-9065-E9AB9B3BEF7F}" type="pres">
      <dgm:prSet presAssocID="{A4AF87AD-9C00-42F9-9DD4-CD40036C8E49}" presName="singleCycle" presStyleCnt="0"/>
      <dgm:spPr/>
    </dgm:pt>
    <dgm:pt modelId="{9F83B95B-ECA2-40E1-AF0C-5D56C1E8AEA5}" type="pres">
      <dgm:prSet presAssocID="{A4AF87AD-9C00-42F9-9DD4-CD40036C8E49}" presName="singleCenter" presStyleLbl="node1" presStyleIdx="0" presStyleCnt="5" custScaleX="231400" custScaleY="142857" custLinFactNeighborX="-2514">
        <dgm:presLayoutVars>
          <dgm:chMax val="7"/>
          <dgm:chPref val="7"/>
        </dgm:presLayoutVars>
      </dgm:prSet>
      <dgm:spPr/>
    </dgm:pt>
    <dgm:pt modelId="{662AD3D4-CDF0-41B7-8B84-8D82AAE62888}" type="pres">
      <dgm:prSet presAssocID="{42FD31EB-D6B8-4706-87BC-B31F15A45ED1}" presName="Name56" presStyleLbl="parChTrans1D2" presStyleIdx="0" presStyleCnt="4"/>
      <dgm:spPr/>
    </dgm:pt>
    <dgm:pt modelId="{F232273C-E5E1-43EB-99D4-7940BC64DC58}" type="pres">
      <dgm:prSet presAssocID="{8992D164-9BDA-4E64-8A6B-B97BDBAE67CA}" presName="text0" presStyleLbl="node1" presStyleIdx="1" presStyleCnt="5" custScaleX="346968" custRadScaleRad="100129" custRadScaleInc="-5887">
        <dgm:presLayoutVars>
          <dgm:bulletEnabled val="1"/>
        </dgm:presLayoutVars>
      </dgm:prSet>
      <dgm:spPr/>
    </dgm:pt>
    <dgm:pt modelId="{82321E6E-9CF0-4A42-9844-9069575EF86E}" type="pres">
      <dgm:prSet presAssocID="{FCA264BC-BEA2-4327-97A6-8875A5E4CEEC}" presName="Name56" presStyleLbl="parChTrans1D2" presStyleIdx="1" presStyleCnt="4"/>
      <dgm:spPr/>
    </dgm:pt>
    <dgm:pt modelId="{EF1EB6F4-1BD8-49B8-AD73-0E342E680666}" type="pres">
      <dgm:prSet presAssocID="{6EB7D124-0D9C-46AE-860B-63C066EA3FB1}" presName="text0" presStyleLbl="node1" presStyleIdx="2" presStyleCnt="5" custScaleX="384214" custRadScaleRad="200501" custRadScaleInc="-2949">
        <dgm:presLayoutVars>
          <dgm:bulletEnabled val="1"/>
        </dgm:presLayoutVars>
      </dgm:prSet>
      <dgm:spPr/>
    </dgm:pt>
    <dgm:pt modelId="{7320522A-0C4B-47E5-8CE9-5A542AAAE584}" type="pres">
      <dgm:prSet presAssocID="{C3F01F95-D18D-4711-9CB7-9B1579840866}" presName="Name56" presStyleLbl="parChTrans1D2" presStyleIdx="2" presStyleCnt="4"/>
      <dgm:spPr/>
    </dgm:pt>
    <dgm:pt modelId="{DD356131-301D-4C4F-BBB5-71011C6649C0}" type="pres">
      <dgm:prSet presAssocID="{DAD6C178-1D77-41FD-9829-FB60178C50EF}" presName="text0" presStyleLbl="node1" presStyleIdx="3" presStyleCnt="5" custScaleX="335253" custRadScaleRad="97062" custRadScaleInc="11073">
        <dgm:presLayoutVars>
          <dgm:bulletEnabled val="1"/>
        </dgm:presLayoutVars>
      </dgm:prSet>
      <dgm:spPr/>
    </dgm:pt>
    <dgm:pt modelId="{B66EE456-5373-4992-9715-2A45C639861B}" type="pres">
      <dgm:prSet presAssocID="{E820095C-14A2-4FA5-B944-2B3C36A2EA35}" presName="Name56" presStyleLbl="parChTrans1D2" presStyleIdx="3" presStyleCnt="4"/>
      <dgm:spPr/>
    </dgm:pt>
    <dgm:pt modelId="{FF6A552A-CE3B-47B2-A952-BCB55722F172}" type="pres">
      <dgm:prSet presAssocID="{DFC803BC-202E-419B-883A-3E2FEF5D9539}" presName="text0" presStyleLbl="node1" presStyleIdx="4" presStyleCnt="5" custScaleX="466494" custRadScaleRad="237280" custRadScaleInc="-707">
        <dgm:presLayoutVars>
          <dgm:bulletEnabled val="1"/>
        </dgm:presLayoutVars>
      </dgm:prSet>
      <dgm:spPr/>
    </dgm:pt>
  </dgm:ptLst>
  <dgm:cxnLst>
    <dgm:cxn modelId="{ABF84108-2617-4EB7-983A-18BE44E9E80B}" type="presOf" srcId="{DE90BED7-A091-4E77-AF1B-56D0D0AABAF4}" destId="{00F9AF66-C789-4202-9190-9867A2C063D6}" srcOrd="0" destOrd="0" presId="urn:microsoft.com/office/officeart/2008/layout/RadialCluster"/>
    <dgm:cxn modelId="{FF15E119-9F12-498E-9735-F55913CC3732}" srcId="{A4AF87AD-9C00-42F9-9DD4-CD40036C8E49}" destId="{8992D164-9BDA-4E64-8A6B-B97BDBAE67CA}" srcOrd="0" destOrd="0" parTransId="{42FD31EB-D6B8-4706-87BC-B31F15A45ED1}" sibTransId="{91AAC720-99CF-402F-A129-65BC5C73E8D8}"/>
    <dgm:cxn modelId="{D8C9051C-5760-4033-8232-0A5DD5E05B88}" srcId="{DE90BED7-A091-4E77-AF1B-56D0D0AABAF4}" destId="{A4AF87AD-9C00-42F9-9DD4-CD40036C8E49}" srcOrd="0" destOrd="0" parTransId="{A6CCBE0C-F961-4549-BF71-88BDFBA56F89}" sibTransId="{CC4609DD-24E2-40B7-A1E1-C461519991F0}"/>
    <dgm:cxn modelId="{A596C529-9E6F-44BC-9753-A27EED17F7E3}" type="presOf" srcId="{42FD31EB-D6B8-4706-87BC-B31F15A45ED1}" destId="{662AD3D4-CDF0-41B7-8B84-8D82AAE62888}" srcOrd="0" destOrd="0" presId="urn:microsoft.com/office/officeart/2008/layout/RadialCluster"/>
    <dgm:cxn modelId="{202BAA5B-0A06-4E41-937A-1B78607DEF1D}" srcId="{A4AF87AD-9C00-42F9-9DD4-CD40036C8E49}" destId="{6EB7D124-0D9C-46AE-860B-63C066EA3FB1}" srcOrd="1" destOrd="0" parTransId="{FCA264BC-BEA2-4327-97A6-8875A5E4CEEC}" sibTransId="{9D47CBB5-8DE5-47D1-A90B-FCDBF8CBB35D}"/>
    <dgm:cxn modelId="{2A259060-4AE7-47CD-B4E1-93DFAC9D5FBD}" srcId="{A4AF87AD-9C00-42F9-9DD4-CD40036C8E49}" destId="{DAD6C178-1D77-41FD-9829-FB60178C50EF}" srcOrd="2" destOrd="0" parTransId="{C3F01F95-D18D-4711-9CB7-9B1579840866}" sibTransId="{1E1539FC-4840-4018-8CBE-00E399D990A1}"/>
    <dgm:cxn modelId="{93D33084-54D6-4A64-BC64-8DF6754CDCF9}" type="presOf" srcId="{FCA264BC-BEA2-4327-97A6-8875A5E4CEEC}" destId="{82321E6E-9CF0-4A42-9844-9069575EF86E}" srcOrd="0" destOrd="0" presId="urn:microsoft.com/office/officeart/2008/layout/RadialCluster"/>
    <dgm:cxn modelId="{1A805B8B-7318-4426-A4EC-B43FBE2C28F1}" type="presOf" srcId="{A4AF87AD-9C00-42F9-9DD4-CD40036C8E49}" destId="{9F83B95B-ECA2-40E1-AF0C-5D56C1E8AEA5}" srcOrd="0" destOrd="0" presId="urn:microsoft.com/office/officeart/2008/layout/RadialCluster"/>
    <dgm:cxn modelId="{84226A91-1F3B-4CF4-8F51-7EFA406B0850}" type="presOf" srcId="{8992D164-9BDA-4E64-8A6B-B97BDBAE67CA}" destId="{F232273C-E5E1-43EB-99D4-7940BC64DC58}" srcOrd="0" destOrd="0" presId="urn:microsoft.com/office/officeart/2008/layout/RadialCluster"/>
    <dgm:cxn modelId="{E1B207B0-2CFA-4BD7-A636-02B848EFBED6}" type="presOf" srcId="{DFC803BC-202E-419B-883A-3E2FEF5D9539}" destId="{FF6A552A-CE3B-47B2-A952-BCB55722F172}" srcOrd="0" destOrd="0" presId="urn:microsoft.com/office/officeart/2008/layout/RadialCluster"/>
    <dgm:cxn modelId="{8796E4B6-D478-488D-967B-A02730734940}" srcId="{A4AF87AD-9C00-42F9-9DD4-CD40036C8E49}" destId="{DFC803BC-202E-419B-883A-3E2FEF5D9539}" srcOrd="3" destOrd="0" parTransId="{E820095C-14A2-4FA5-B944-2B3C36A2EA35}" sibTransId="{E5DD978E-6990-4296-8C60-0D380E23E63E}"/>
    <dgm:cxn modelId="{DC2AA8C2-56F8-4AF6-8317-18BFB2A370D0}" type="presOf" srcId="{E820095C-14A2-4FA5-B944-2B3C36A2EA35}" destId="{B66EE456-5373-4992-9715-2A45C639861B}" srcOrd="0" destOrd="0" presId="urn:microsoft.com/office/officeart/2008/layout/RadialCluster"/>
    <dgm:cxn modelId="{09F696CD-6BDA-46CB-80B5-6A1AB25AE1C6}" type="presOf" srcId="{DAD6C178-1D77-41FD-9829-FB60178C50EF}" destId="{DD356131-301D-4C4F-BBB5-71011C6649C0}" srcOrd="0" destOrd="0" presId="urn:microsoft.com/office/officeart/2008/layout/RadialCluster"/>
    <dgm:cxn modelId="{6282B3DD-2432-460E-B629-0AB300D53714}" type="presOf" srcId="{C3F01F95-D18D-4711-9CB7-9B1579840866}" destId="{7320522A-0C4B-47E5-8CE9-5A542AAAE584}" srcOrd="0" destOrd="0" presId="urn:microsoft.com/office/officeart/2008/layout/RadialCluster"/>
    <dgm:cxn modelId="{B9D189E9-5268-4DE5-8B64-7D7F0FDA8514}" type="presOf" srcId="{6EB7D124-0D9C-46AE-860B-63C066EA3FB1}" destId="{EF1EB6F4-1BD8-49B8-AD73-0E342E680666}" srcOrd="0" destOrd="0" presId="urn:microsoft.com/office/officeart/2008/layout/RadialCluster"/>
    <dgm:cxn modelId="{61962308-4912-4D53-A34E-53E984A71091}" type="presParOf" srcId="{00F9AF66-C789-4202-9190-9867A2C063D6}" destId="{7B80EDF2-1683-4000-9065-E9AB9B3BEF7F}" srcOrd="0" destOrd="0" presId="urn:microsoft.com/office/officeart/2008/layout/RadialCluster"/>
    <dgm:cxn modelId="{ACBC4B90-9BC1-429A-80EB-334746566C4F}" type="presParOf" srcId="{7B80EDF2-1683-4000-9065-E9AB9B3BEF7F}" destId="{9F83B95B-ECA2-40E1-AF0C-5D56C1E8AEA5}" srcOrd="0" destOrd="0" presId="urn:microsoft.com/office/officeart/2008/layout/RadialCluster"/>
    <dgm:cxn modelId="{D6828049-FE23-41E6-987F-E43F266A39BA}" type="presParOf" srcId="{7B80EDF2-1683-4000-9065-E9AB9B3BEF7F}" destId="{662AD3D4-CDF0-41B7-8B84-8D82AAE62888}" srcOrd="1" destOrd="0" presId="urn:microsoft.com/office/officeart/2008/layout/RadialCluster"/>
    <dgm:cxn modelId="{F623C2DA-4D78-4139-AE5A-9C8D11840A7C}" type="presParOf" srcId="{7B80EDF2-1683-4000-9065-E9AB9B3BEF7F}" destId="{F232273C-E5E1-43EB-99D4-7940BC64DC58}" srcOrd="2" destOrd="0" presId="urn:microsoft.com/office/officeart/2008/layout/RadialCluster"/>
    <dgm:cxn modelId="{BA271DB1-FE78-4D78-8016-CB3747269175}" type="presParOf" srcId="{7B80EDF2-1683-4000-9065-E9AB9B3BEF7F}" destId="{82321E6E-9CF0-4A42-9844-9069575EF86E}" srcOrd="3" destOrd="0" presId="urn:microsoft.com/office/officeart/2008/layout/RadialCluster"/>
    <dgm:cxn modelId="{9169CADB-CF8C-4962-82F0-6DF49330E80B}" type="presParOf" srcId="{7B80EDF2-1683-4000-9065-E9AB9B3BEF7F}" destId="{EF1EB6F4-1BD8-49B8-AD73-0E342E680666}" srcOrd="4" destOrd="0" presId="urn:microsoft.com/office/officeart/2008/layout/RadialCluster"/>
    <dgm:cxn modelId="{81A7ADF0-B9A5-482B-9A6F-A0E49717E27B}" type="presParOf" srcId="{7B80EDF2-1683-4000-9065-E9AB9B3BEF7F}" destId="{7320522A-0C4B-47E5-8CE9-5A542AAAE584}" srcOrd="5" destOrd="0" presId="urn:microsoft.com/office/officeart/2008/layout/RadialCluster"/>
    <dgm:cxn modelId="{8BDE2041-EBE0-4F49-9726-654923CB276A}" type="presParOf" srcId="{7B80EDF2-1683-4000-9065-E9AB9B3BEF7F}" destId="{DD356131-301D-4C4F-BBB5-71011C6649C0}" srcOrd="6" destOrd="0" presId="urn:microsoft.com/office/officeart/2008/layout/RadialCluster"/>
    <dgm:cxn modelId="{D27D9D29-B6E8-4696-9F51-433629C0337E}" type="presParOf" srcId="{7B80EDF2-1683-4000-9065-E9AB9B3BEF7F}" destId="{B66EE456-5373-4992-9715-2A45C639861B}" srcOrd="7" destOrd="0" presId="urn:microsoft.com/office/officeart/2008/layout/RadialCluster"/>
    <dgm:cxn modelId="{081943C9-4C96-41DD-BC21-317AFD731DD5}" type="presParOf" srcId="{7B80EDF2-1683-4000-9065-E9AB9B3BEF7F}" destId="{FF6A552A-CE3B-47B2-A952-BCB55722F172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C319-B8D2-45BF-BAB3-3C04DE6DD803}">
      <dsp:nvSpPr>
        <dsp:cNvPr id="0" name=""/>
        <dsp:cNvSpPr/>
      </dsp:nvSpPr>
      <dsp:spPr>
        <a:xfrm>
          <a:off x="3280369" y="216015"/>
          <a:ext cx="2403835" cy="1721788"/>
        </a:xfrm>
        <a:prstGeom prst="ellipse">
          <a:avLst/>
        </a:prstGeom>
        <a:solidFill>
          <a:schemeClr val="accent3"/>
        </a:solidFill>
        <a:ln w="28575">
          <a:solidFill>
            <a:srgbClr val="00B05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800" b="1" kern="1200" dirty="0"/>
            <a:t>Criterios de segmentación del mercado</a:t>
          </a:r>
          <a:endParaRPr lang="es-ES" sz="1800" b="1" kern="1200" dirty="0"/>
        </a:p>
      </dsp:txBody>
      <dsp:txXfrm>
        <a:off x="3632402" y="468165"/>
        <a:ext cx="1699769" cy="1217488"/>
      </dsp:txXfrm>
    </dsp:sp>
    <dsp:sp modelId="{AF411819-B58E-4FD4-9EE5-2623AA8BBF37}">
      <dsp:nvSpPr>
        <dsp:cNvPr id="0" name=""/>
        <dsp:cNvSpPr/>
      </dsp:nvSpPr>
      <dsp:spPr>
        <a:xfrm>
          <a:off x="3302785" y="1966248"/>
          <a:ext cx="2403835" cy="5252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Geográficos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3654818" y="2043172"/>
        <a:ext cx="1699769" cy="371424"/>
      </dsp:txXfrm>
    </dsp:sp>
    <dsp:sp modelId="{E5BAAAA9-52C2-4E91-A9A7-8B6AF296F61B}">
      <dsp:nvSpPr>
        <dsp:cNvPr id="0" name=""/>
        <dsp:cNvSpPr/>
      </dsp:nvSpPr>
      <dsp:spPr>
        <a:xfrm>
          <a:off x="5335075" y="144025"/>
          <a:ext cx="2510391" cy="5269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Demográficos</a:t>
          </a:r>
        </a:p>
      </dsp:txBody>
      <dsp:txXfrm>
        <a:off x="5702713" y="221198"/>
        <a:ext cx="1775115" cy="372626"/>
      </dsp:txXfrm>
    </dsp:sp>
    <dsp:sp modelId="{42D7EF66-2A05-47BB-A0C0-AE1BC7175C92}">
      <dsp:nvSpPr>
        <dsp:cNvPr id="0" name=""/>
        <dsp:cNvSpPr/>
      </dsp:nvSpPr>
      <dsp:spPr>
        <a:xfrm>
          <a:off x="5712094" y="792090"/>
          <a:ext cx="2360320" cy="52540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Económicos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6057755" y="869033"/>
        <a:ext cx="1668998" cy="371516"/>
      </dsp:txXfrm>
    </dsp:sp>
    <dsp:sp modelId="{5933F40E-2C7C-40F8-A97F-20A93F4CAC2C}">
      <dsp:nvSpPr>
        <dsp:cNvPr id="0" name=""/>
        <dsp:cNvSpPr/>
      </dsp:nvSpPr>
      <dsp:spPr>
        <a:xfrm>
          <a:off x="5374483" y="1440164"/>
          <a:ext cx="2493931" cy="542745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Profesión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5739711" y="1519647"/>
        <a:ext cx="1763475" cy="383779"/>
      </dsp:txXfrm>
    </dsp:sp>
    <dsp:sp modelId="{9CB082E1-761D-4D66-8320-6722D39E1446}">
      <dsp:nvSpPr>
        <dsp:cNvPr id="0" name=""/>
        <dsp:cNvSpPr/>
      </dsp:nvSpPr>
      <dsp:spPr>
        <a:xfrm>
          <a:off x="1044222" y="1440162"/>
          <a:ext cx="2509075" cy="535997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Psicológicos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411668" y="1518657"/>
        <a:ext cx="1774183" cy="379007"/>
      </dsp:txXfrm>
    </dsp:sp>
    <dsp:sp modelId="{01DBBD10-EC99-4CA3-9D68-0B12A955F2B6}">
      <dsp:nvSpPr>
        <dsp:cNvPr id="0" name=""/>
        <dsp:cNvSpPr/>
      </dsp:nvSpPr>
      <dsp:spPr>
        <a:xfrm>
          <a:off x="904776" y="670111"/>
          <a:ext cx="2356618" cy="580351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Gustos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249895" y="755101"/>
        <a:ext cx="1666380" cy="410371"/>
      </dsp:txXfrm>
    </dsp:sp>
    <dsp:sp modelId="{3A33AB6C-90BF-4D69-BD96-FA6FF42757B5}">
      <dsp:nvSpPr>
        <dsp:cNvPr id="0" name=""/>
        <dsp:cNvSpPr/>
      </dsp:nvSpPr>
      <dsp:spPr>
        <a:xfrm>
          <a:off x="1524338" y="72017"/>
          <a:ext cx="2198064" cy="509369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>
              <a:solidFill>
                <a:schemeClr val="tx2"/>
              </a:solidFill>
            </a:rPr>
            <a:t>Empresa</a:t>
          </a:r>
          <a:endParaRPr lang="es-ES" sz="2000" b="1" kern="1200" dirty="0">
            <a:solidFill>
              <a:schemeClr val="tx2"/>
            </a:solidFill>
          </a:endParaRPr>
        </a:p>
      </dsp:txBody>
      <dsp:txXfrm>
        <a:off x="1846237" y="146612"/>
        <a:ext cx="1554266" cy="360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B95B-ECA2-40E1-AF0C-5D56C1E8AEA5}">
      <dsp:nvSpPr>
        <dsp:cNvPr id="0" name=""/>
        <dsp:cNvSpPr/>
      </dsp:nvSpPr>
      <dsp:spPr>
        <a:xfrm>
          <a:off x="3307534" y="781801"/>
          <a:ext cx="1899542" cy="1172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800" b="1" kern="1200" dirty="0"/>
            <a:t>Estudio de mercado</a:t>
          </a:r>
          <a:endParaRPr lang="es-ES" sz="2800" b="1" kern="1200" dirty="0"/>
        </a:p>
      </dsp:txBody>
      <dsp:txXfrm>
        <a:off x="3364780" y="839047"/>
        <a:ext cx="1785050" cy="1058208"/>
      </dsp:txXfrm>
    </dsp:sp>
    <dsp:sp modelId="{662AD3D4-CDF0-41B7-8B84-8D82AAE62888}">
      <dsp:nvSpPr>
        <dsp:cNvPr id="0" name=""/>
        <dsp:cNvSpPr/>
      </dsp:nvSpPr>
      <dsp:spPr>
        <a:xfrm rot="16213750">
          <a:off x="4144211" y="665899"/>
          <a:ext cx="23180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180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2273C-E5E1-43EB-99D4-7940BC64DC58}">
      <dsp:nvSpPr>
        <dsp:cNvPr id="0" name=""/>
        <dsp:cNvSpPr/>
      </dsp:nvSpPr>
      <dsp:spPr>
        <a:xfrm>
          <a:off x="3307521" y="0"/>
          <a:ext cx="1908313" cy="5499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 dirty="0"/>
            <a:t>Cliente objetivo</a:t>
          </a:r>
          <a:endParaRPr lang="es-ES" sz="2100" kern="1200" dirty="0"/>
        </a:p>
      </dsp:txBody>
      <dsp:txXfrm>
        <a:off x="3334370" y="26849"/>
        <a:ext cx="1854615" cy="496299"/>
      </dsp:txXfrm>
    </dsp:sp>
    <dsp:sp modelId="{82321E6E-9CF0-4A42-9844-9069575EF86E}">
      <dsp:nvSpPr>
        <dsp:cNvPr id="0" name=""/>
        <dsp:cNvSpPr/>
      </dsp:nvSpPr>
      <dsp:spPr>
        <a:xfrm rot="21522325">
          <a:off x="5207046" y="1343984"/>
          <a:ext cx="2393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9383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1EB6F4-1BD8-49B8-AD73-0E342E680666}">
      <dsp:nvSpPr>
        <dsp:cNvPr id="0" name=""/>
        <dsp:cNvSpPr/>
      </dsp:nvSpPr>
      <dsp:spPr>
        <a:xfrm>
          <a:off x="5446399" y="1042404"/>
          <a:ext cx="2113165" cy="5499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Competencia</a:t>
          </a:r>
          <a:endParaRPr lang="es-ES" sz="2300" kern="1200" dirty="0"/>
        </a:p>
      </dsp:txBody>
      <dsp:txXfrm>
        <a:off x="5473248" y="1069253"/>
        <a:ext cx="2059467" cy="496299"/>
      </dsp:txXfrm>
    </dsp:sp>
    <dsp:sp modelId="{7320522A-0C4B-47E5-8CE9-5A542AAAE584}">
      <dsp:nvSpPr>
        <dsp:cNvPr id="0" name=""/>
        <dsp:cNvSpPr/>
      </dsp:nvSpPr>
      <dsp:spPr>
        <a:xfrm rot="5520920">
          <a:off x="4135448" y="2052227"/>
          <a:ext cx="19557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5571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56131-301D-4C4F-BBB5-71011C6649C0}">
      <dsp:nvSpPr>
        <dsp:cNvPr id="0" name=""/>
        <dsp:cNvSpPr/>
      </dsp:nvSpPr>
      <dsp:spPr>
        <a:xfrm>
          <a:off x="3298177" y="2149952"/>
          <a:ext cx="1843881" cy="5499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 dirty="0"/>
            <a:t>Proveedores</a:t>
          </a:r>
          <a:endParaRPr lang="es-ES" sz="2300" kern="1200" dirty="0"/>
        </a:p>
      </dsp:txBody>
      <dsp:txXfrm>
        <a:off x="3325026" y="2176801"/>
        <a:ext cx="1790183" cy="496299"/>
      </dsp:txXfrm>
    </dsp:sp>
    <dsp:sp modelId="{B66EE456-5373-4992-9715-2A45C639861B}">
      <dsp:nvSpPr>
        <dsp:cNvPr id="0" name=""/>
        <dsp:cNvSpPr/>
      </dsp:nvSpPr>
      <dsp:spPr>
        <a:xfrm rot="10780498">
          <a:off x="3001870" y="1374407"/>
          <a:ext cx="3056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05666" y="0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A552A-CE3B-47B2-A952-BCB55722F172}">
      <dsp:nvSpPr>
        <dsp:cNvPr id="0" name=""/>
        <dsp:cNvSpPr/>
      </dsp:nvSpPr>
      <dsp:spPr>
        <a:xfrm>
          <a:off x="436169" y="1107553"/>
          <a:ext cx="2565703" cy="5499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100" kern="1200" dirty="0"/>
            <a:t>Productos sustitutivos</a:t>
          </a:r>
          <a:endParaRPr lang="es-ES" sz="2100" kern="1200" dirty="0"/>
        </a:p>
      </dsp:txBody>
      <dsp:txXfrm>
        <a:off x="463018" y="1134402"/>
        <a:ext cx="2512005" cy="496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E4E2B-65D4-4D33-83AE-A5EA535FE91A}" type="datetimeFigureOut">
              <a:rPr lang="es-ES" smtClean="0"/>
              <a:t>14/11/2023</a:t>
            </a:fld>
            <a:endParaRPr lang="es-ES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8CA4C-A49C-45E2-BE04-B4EF3838BE13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434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3542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38CA4C-A49C-45E2-BE04-B4EF3838BE13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051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92216-3B5A-48B6-B9E5-989B0A558A73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608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12CA2-690F-4F5A-BDDC-BD5487C11BED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58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C64E-3D99-40ED-A0BE-213195A42E87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7090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1F9B-BBA3-4244-91C2-6FFBAC6AFCA8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1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E45B-77F0-4D4E-AEE8-092E85ECDDBB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452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7913-E1AB-4C61-9FD2-6979062E8BFD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5318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802F-1EBA-498A-BC2B-525F05C7CA10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115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64862-04C0-4C3F-BA3B-A319721EC829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16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1D479-0467-41FB-B559-0C59942C84FB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025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93C-88BA-40D2-BEAD-3776E8A6F5B7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1976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A35B-299A-4AC6-97C8-0624A440F61B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M.B.E.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54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BE9AB-F773-4A1D-934E-2C3E337DFB10}" type="datetime1">
              <a:rPr lang="es-ES" smtClean="0"/>
              <a:t>14/11/2023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dirty="0"/>
              <a:t>M.B.E.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34AD4-DC89-4EDF-8DD1-AAEA993E7D4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8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5.png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ditorialtulibro.es/tulibrodefp/logi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slide" Target="slide6.xml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slide" Target="slide2.xml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slide" Target="slide8.xml"/><Relationship Id="rId10" Type="http://schemas.microsoft.com/office/2007/relationships/diagramDrawing" Target="../diagrams/drawing2.xml"/><Relationship Id="rId4" Type="http://schemas.openxmlformats.org/officeDocument/2006/relationships/image" Target="../media/image6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03982"/>
            <a:ext cx="6768752" cy="3888983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243283"/>
            <a:ext cx="1362075" cy="638175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1" name="10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212" y="933058"/>
            <a:ext cx="1362075" cy="945829"/>
          </a:xfrm>
          <a:prstGeom prst="rect">
            <a:avLst/>
          </a:prstGeom>
        </p:spPr>
      </p:pic>
      <p:sp>
        <p:nvSpPr>
          <p:cNvPr id="14" name="13 CuadroTexto"/>
          <p:cNvSpPr txBox="1"/>
          <p:nvPr/>
        </p:nvSpPr>
        <p:spPr>
          <a:xfrm>
            <a:off x="429816" y="2286669"/>
            <a:ext cx="56029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b="1" dirty="0">
                <a:solidFill>
                  <a:schemeClr val="accent2"/>
                </a:solidFill>
              </a:rPr>
              <a:t>Unidad 2               </a:t>
            </a:r>
            <a:r>
              <a:rPr lang="es-ES_tradnl" sz="5400" dirty="0">
                <a:solidFill>
                  <a:schemeClr val="accent2"/>
                </a:solidFill>
              </a:rPr>
              <a:t>EL MERCADO</a:t>
            </a:r>
          </a:p>
          <a:p>
            <a:r>
              <a:rPr lang="es-ES_tradnl" sz="5400" dirty="0">
                <a:solidFill>
                  <a:schemeClr val="accent2"/>
                </a:solidFill>
              </a:rPr>
              <a:t>Y LOS CLIENTES</a:t>
            </a:r>
            <a:endParaRPr lang="es-ES" sz="5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0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17" name="1 Título"/>
          <p:cNvSpPr txBox="1">
            <a:spLocks/>
          </p:cNvSpPr>
          <p:nvPr/>
        </p:nvSpPr>
        <p:spPr>
          <a:xfrm>
            <a:off x="148256" y="42626"/>
            <a:ext cx="8563696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Estudio de mercado: el cliente objetivo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8" name="7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0095" y="1044864"/>
            <a:ext cx="45245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b="1" dirty="0"/>
              <a:t>Análisis de nuestro cliente objetivo o “target”</a:t>
            </a:r>
            <a:endParaRPr lang="es-ES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30096" y="1531977"/>
            <a:ext cx="8888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Conocer al cliente y los aspectos influyentes en su compra </a:t>
            </a:r>
            <a:r>
              <a:rPr lang="es-ES_tradnl" sz="1600" dirty="0">
                <a:sym typeface="Wingdings" panose="05000000000000000000" pitchFamily="2" charset="2"/>
              </a:rPr>
              <a:t> permite ofrecerle el producto que necesita</a:t>
            </a:r>
            <a:endParaRPr lang="es-ES" sz="1600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09158" y="2448500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básicos</a:t>
            </a:r>
          </a:p>
          <a:p>
            <a:pPr algn="ctr"/>
            <a:r>
              <a:rPr lang="es-ES_tradnl" dirty="0"/>
              <a:t>(edad, sexo, nacionalidad,…)</a:t>
            </a:r>
            <a:endParaRPr lang="es-ES" dirty="0"/>
          </a:p>
        </p:txBody>
      </p:sp>
      <p:sp>
        <p:nvSpPr>
          <p:cNvPr id="22" name="21 CuadroTexto"/>
          <p:cNvSpPr txBox="1"/>
          <p:nvPr/>
        </p:nvSpPr>
        <p:spPr>
          <a:xfrm>
            <a:off x="4139952" y="4202667"/>
            <a:ext cx="4447927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¿Por qué lo compra?</a:t>
            </a:r>
          </a:p>
          <a:p>
            <a:pPr algn="ctr"/>
            <a:r>
              <a:rPr lang="es-ES_tradnl" dirty="0"/>
              <a:t>(precio, seguridad, marca, costumbre, experiencia, modas, imitación, impulso,…)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979141" y="4202750"/>
            <a:ext cx="2617700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Hábitos de compra</a:t>
            </a:r>
          </a:p>
          <a:p>
            <a:pPr algn="ctr"/>
            <a:r>
              <a:rPr lang="es-ES_tradnl" dirty="0"/>
              <a:t>(Quién compra, dónde, cuándo, cuánto,…)</a:t>
            </a:r>
            <a:endParaRPr lang="es-ES" dirty="0"/>
          </a:p>
        </p:txBody>
      </p:sp>
      <p:sp>
        <p:nvSpPr>
          <p:cNvPr id="24" name="23 CuadroTexto"/>
          <p:cNvSpPr txBox="1"/>
          <p:nvPr/>
        </p:nvSpPr>
        <p:spPr>
          <a:xfrm>
            <a:off x="3429914" y="2454575"/>
            <a:ext cx="2206898" cy="923330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Datos económicos</a:t>
            </a:r>
          </a:p>
          <a:p>
            <a:pPr algn="ctr"/>
            <a:r>
              <a:rPr lang="es-ES_tradnl" dirty="0"/>
              <a:t>(Renta, disposición a pagar…)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164957" y="2586999"/>
            <a:ext cx="2206898" cy="646331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Gustos y preferencias</a:t>
            </a:r>
          </a:p>
        </p:txBody>
      </p:sp>
    </p:spTree>
    <p:extLst>
      <p:ext uri="{BB962C8B-B14F-4D97-AF65-F5344CB8AC3E}">
        <p14:creationId xmlns:p14="http://schemas.microsoft.com/office/powerpoint/2010/main" val="307574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2DF6D80F-D478-405C-8D85-3697BDC13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87" y="2214599"/>
            <a:ext cx="7485269" cy="3553674"/>
          </a:xfr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4CA38C-7ACE-4862-A70C-5596F183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M.B.E.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AA64B3-AFD4-4868-B8F0-22A7F85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34AD4-DC89-4EDF-8DD1-AAEA993E7D46}" type="slidenum">
              <a:rPr lang="es-ES" smtClean="0"/>
              <a:t>11</a:t>
            </a:fld>
            <a:endParaRPr lang="es-ES" dirty="0"/>
          </a:p>
        </p:txBody>
      </p:sp>
      <p:sp>
        <p:nvSpPr>
          <p:cNvPr id="6" name="1 Título">
            <a:extLst>
              <a:ext uri="{FF2B5EF4-FFF2-40B4-BE49-F238E27FC236}">
                <a16:creationId xmlns:a16="http://schemas.microsoft.com/office/drawing/2014/main" id="{99303E0C-F8DD-4306-8263-E3A054CD5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sz="3700" b="1" dirty="0"/>
              <a:t>4. Estudio de mercado: el lienzo</a:t>
            </a:r>
          </a:p>
        </p:txBody>
      </p:sp>
      <p:sp>
        <p:nvSpPr>
          <p:cNvPr id="9" name="9 CuadroTexto">
            <a:extLst>
              <a:ext uri="{FF2B5EF4-FFF2-40B4-BE49-F238E27FC236}">
                <a16:creationId xmlns:a16="http://schemas.microsoft.com/office/drawing/2014/main" id="{A426316E-5208-4B3A-AE95-C605D232E4E1}"/>
              </a:ext>
            </a:extLst>
          </p:cNvPr>
          <p:cNvSpPr txBox="1"/>
          <p:nvPr/>
        </p:nvSpPr>
        <p:spPr>
          <a:xfrm>
            <a:off x="251520" y="1124465"/>
            <a:ext cx="452458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s-ES_tradnl" b="1" dirty="0"/>
              <a:t>Lienzo de propuesta de valor y </a:t>
            </a:r>
            <a:r>
              <a:rPr lang="es-ES_tradnl" b="1" dirty="0" err="1"/>
              <a:t>Early</a:t>
            </a:r>
            <a:r>
              <a:rPr lang="es-ES_tradnl" b="1" dirty="0"/>
              <a:t> </a:t>
            </a:r>
            <a:r>
              <a:rPr lang="es-ES_tradnl" b="1" dirty="0" err="1"/>
              <a:t>Adopters</a:t>
            </a:r>
            <a:endParaRPr lang="es-ES" b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3585420-4B6F-4F2C-995E-27809620F52B}"/>
              </a:ext>
            </a:extLst>
          </p:cNvPr>
          <p:cNvGrpSpPr/>
          <p:nvPr/>
        </p:nvGrpSpPr>
        <p:grpSpPr>
          <a:xfrm>
            <a:off x="6657617" y="1769934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95B3B81-C17F-4BC7-A269-6A08C476515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2" name="Elipse 4">
              <a:extLst>
                <a:ext uri="{FF2B5EF4-FFF2-40B4-BE49-F238E27FC236}">
                  <a16:creationId xmlns:a16="http://schemas.microsoft.com/office/drawing/2014/main" id="{43787642-233D-4D77-92AD-86F327AD7517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Qué</a:t>
              </a:r>
              <a:r>
                <a:rPr lang="es-ES_tradnl" sz="1100" b="1" dirty="0">
                  <a:solidFill>
                    <a:schemeClr val="tx2"/>
                  </a:solidFill>
                </a:rPr>
                <a:t> busca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AB4F34-474B-4A16-A501-20023E9A5C4F}"/>
              </a:ext>
            </a:extLst>
          </p:cNvPr>
          <p:cNvGrpSpPr/>
          <p:nvPr/>
        </p:nvGrpSpPr>
        <p:grpSpPr>
          <a:xfrm>
            <a:off x="7763136" y="2829212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D1604E0-E0F9-402A-BF90-8D4854078C7B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5" name="Elipse 4">
              <a:extLst>
                <a:ext uri="{FF2B5EF4-FFF2-40B4-BE49-F238E27FC236}">
                  <a16:creationId xmlns:a16="http://schemas.microsoft.com/office/drawing/2014/main" id="{6E936F99-3FEF-453C-81AA-2E88498B77F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Qué hace ahora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12506926-B0D4-4E2F-B64B-BD4AF23013FF}"/>
              </a:ext>
            </a:extLst>
          </p:cNvPr>
          <p:cNvGrpSpPr/>
          <p:nvPr/>
        </p:nvGrpSpPr>
        <p:grpSpPr>
          <a:xfrm>
            <a:off x="7521596" y="4797152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59B39E8-0FE9-4CEF-9649-3F5D469CF128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8" name="Elipse 4">
              <a:extLst>
                <a:ext uri="{FF2B5EF4-FFF2-40B4-BE49-F238E27FC236}">
                  <a16:creationId xmlns:a16="http://schemas.microsoft.com/office/drawing/2014/main" id="{6D7E7840-5860-435E-801B-3326C1ECE84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Que tiene el cliente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285FCCBC-B951-4202-BB49-058B132C90F2}"/>
              </a:ext>
            </a:extLst>
          </p:cNvPr>
          <p:cNvGrpSpPr/>
          <p:nvPr/>
        </p:nvGrpSpPr>
        <p:grpSpPr>
          <a:xfrm>
            <a:off x="2041819" y="1717208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88E93D7-2CA3-4C94-86ED-43539CF26A23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1" name="Elipse 4">
              <a:extLst>
                <a:ext uri="{FF2B5EF4-FFF2-40B4-BE49-F238E27FC236}">
                  <a16:creationId xmlns:a16="http://schemas.microsoft.com/office/drawing/2014/main" id="{8524E559-E81B-4305-A62A-0A3ABA01EA87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Describir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productos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054DDFA8-1C2A-4594-85BB-8FE7C0102BF9}"/>
              </a:ext>
            </a:extLst>
          </p:cNvPr>
          <p:cNvGrpSpPr/>
          <p:nvPr/>
        </p:nvGrpSpPr>
        <p:grpSpPr>
          <a:xfrm>
            <a:off x="4170580" y="1740541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7567B6E-DA72-4624-A05F-2D59326877BE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4" name="Elipse 4">
              <a:extLst>
                <a:ext uri="{FF2B5EF4-FFF2-40B4-BE49-F238E27FC236}">
                  <a16:creationId xmlns:a16="http://schemas.microsoft.com/office/drawing/2014/main" id="{0F1C757F-452A-44AE-9B4C-F1785ACDC1C8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Obtendrá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el cliente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5906507-BE79-4292-920B-99D1B65B8607}"/>
              </a:ext>
            </a:extLst>
          </p:cNvPr>
          <p:cNvGrpSpPr/>
          <p:nvPr/>
        </p:nvGrpSpPr>
        <p:grpSpPr>
          <a:xfrm>
            <a:off x="1763688" y="5393930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76F5A75-FF4F-43AE-AA08-1CF9DC30A197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7" name="Elipse 4">
              <a:extLst>
                <a:ext uri="{FF2B5EF4-FFF2-40B4-BE49-F238E27FC236}">
                  <a16:creationId xmlns:a16="http://schemas.microsoft.com/office/drawing/2014/main" id="{F4E98F9B-1099-48EF-8466-6E63211919A9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Posibles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soluciones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D912ECEA-F6E0-4AEA-95B3-7BEA3ABE349A}"/>
              </a:ext>
            </a:extLst>
          </p:cNvPr>
          <p:cNvGrpSpPr/>
          <p:nvPr/>
        </p:nvGrpSpPr>
        <p:grpSpPr>
          <a:xfrm>
            <a:off x="15913" y="2455609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8C3F569-34C9-4572-A8D8-614BD45CA6FA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30" name="Elipse 4">
              <a:extLst>
                <a:ext uri="{FF2B5EF4-FFF2-40B4-BE49-F238E27FC236}">
                  <a16:creationId xmlns:a16="http://schemas.microsoft.com/office/drawing/2014/main" id="{25302F74-2CF9-4588-863A-8E78EDCC72B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Y valida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00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326" y="-3340"/>
            <a:ext cx="5937834" cy="696036"/>
          </a:xfrm>
        </p:spPr>
        <p:txBody>
          <a:bodyPr>
            <a:normAutofit fontScale="90000"/>
          </a:bodyPr>
          <a:lstStyle/>
          <a:p>
            <a:pPr algn="l"/>
            <a:r>
              <a:rPr lang="es-ES_tradnl" b="1" dirty="0"/>
              <a:t>CONTENIDOS</a:t>
            </a:r>
            <a:endParaRPr lang="es-ES" b="1" dirty="0"/>
          </a:p>
        </p:txBody>
      </p:sp>
      <p:sp>
        <p:nvSpPr>
          <p:cNvPr id="5" name="4 Rectángulo">
            <a:hlinkClick r:id="rId2" action="ppaction://hlinksldjump" tooltip="click punto 1"/>
          </p:cNvPr>
          <p:cNvSpPr/>
          <p:nvPr/>
        </p:nvSpPr>
        <p:spPr>
          <a:xfrm>
            <a:off x="681172" y="1406691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ct val="20000"/>
              </a:spcBef>
              <a:buFont typeface="Arial" pitchFamily="34" charset="0"/>
              <a:buAutoNum type="arabicPeriod"/>
            </a:pPr>
            <a:r>
              <a:rPr lang="es-ES_tradnl" sz="2800" b="1" dirty="0">
                <a:solidFill>
                  <a:prstClr val="black"/>
                </a:solidFill>
              </a:rPr>
              <a:t>El mercado</a:t>
            </a:r>
          </a:p>
        </p:txBody>
      </p:sp>
      <p:sp>
        <p:nvSpPr>
          <p:cNvPr id="6" name="5 Rectángulo">
            <a:hlinkClick r:id="rId3" action="ppaction://hlinksldjump"/>
          </p:cNvPr>
          <p:cNvSpPr/>
          <p:nvPr/>
        </p:nvSpPr>
        <p:spPr>
          <a:xfrm>
            <a:off x="716275" y="2708920"/>
            <a:ext cx="607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3.  La segmentación del mercado</a:t>
            </a:r>
          </a:p>
        </p:txBody>
      </p:sp>
      <p:sp>
        <p:nvSpPr>
          <p:cNvPr id="10" name="9 Rectángulo">
            <a:hlinkClick r:id="rId4" action="ppaction://hlinksldjump"/>
          </p:cNvPr>
          <p:cNvSpPr/>
          <p:nvPr/>
        </p:nvSpPr>
        <p:spPr>
          <a:xfrm>
            <a:off x="716275" y="2060848"/>
            <a:ext cx="6927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2.  Tipos de mercado</a:t>
            </a:r>
          </a:p>
        </p:txBody>
      </p:sp>
      <p:pic>
        <p:nvPicPr>
          <p:cNvPr id="15" name="14 Imagen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440200" y="1728241"/>
            <a:ext cx="351794" cy="442037"/>
          </a:xfrm>
          <a:prstGeom prst="rect">
            <a:avLst/>
          </a:prstGeom>
        </p:spPr>
      </p:pic>
      <p:sp>
        <p:nvSpPr>
          <p:cNvPr id="18" name="17 Rectángulo">
            <a:hlinkClick r:id="rId6" action="ppaction://hlinksldjump"/>
          </p:cNvPr>
          <p:cNvSpPr/>
          <p:nvPr/>
        </p:nvSpPr>
        <p:spPr>
          <a:xfrm>
            <a:off x="744357" y="3356992"/>
            <a:ext cx="82405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s-ES_tradnl" sz="2800" b="1" dirty="0">
                <a:solidFill>
                  <a:prstClr val="black"/>
                </a:solidFill>
              </a:rPr>
              <a:t>4.  Estudio del mercado: los clientes</a:t>
            </a:r>
          </a:p>
        </p:txBody>
      </p:sp>
    </p:spTree>
    <p:extLst>
      <p:ext uri="{BB962C8B-B14F-4D97-AF65-F5344CB8AC3E}">
        <p14:creationId xmlns:p14="http://schemas.microsoft.com/office/powerpoint/2010/main" val="78934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BD1AC-2EBF-44D1-B0D1-F59DCD732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52736"/>
            <a:ext cx="7772400" cy="1470025"/>
          </a:xfrm>
        </p:spPr>
        <p:txBody>
          <a:bodyPr/>
          <a:lstStyle/>
          <a:p>
            <a:r>
              <a:rPr lang="es-ES" dirty="0">
                <a:solidFill>
                  <a:srgbClr val="92D050"/>
                </a:solidFill>
              </a:rPr>
              <a:t>RECUERDA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79A394-C202-402E-A66F-0D05BA4A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48880"/>
            <a:ext cx="6400800" cy="2592288"/>
          </a:xfrm>
        </p:spPr>
        <p:txBody>
          <a:bodyPr/>
          <a:lstStyle/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PUEDES ACCEDER 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VÍDEOS Y ENLACES</a:t>
            </a: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 EL AULA DIGITAL </a:t>
            </a:r>
            <a:r>
              <a:rPr lang="es-ES">
                <a:solidFill>
                  <a:schemeClr val="tx2">
                    <a:lumMod val="60000"/>
                    <a:lumOff val="40000"/>
                  </a:schemeClr>
                </a:solidFill>
              </a:rPr>
              <a:t>DE EIE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s-ES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AQUÍ</a:t>
            </a:r>
            <a:endParaRPr lang="es-E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5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7" name="6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 rot="5400000">
            <a:off x="6502536" y="151337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l">
              <a:buAutoNum type="arabicPeriod"/>
            </a:pPr>
            <a:r>
              <a:rPr lang="es-ES_tradnl" b="1" dirty="0"/>
              <a:t>El mercado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4918360" y="1956978"/>
            <a:ext cx="3888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Consumidores reales que ya compran el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Consumidores potenciales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3389147" y="934059"/>
            <a:ext cx="17984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2800" b="1" dirty="0"/>
              <a:t>MERCADO</a:t>
            </a:r>
            <a:endParaRPr lang="es-ES" sz="2800" b="1" dirty="0"/>
          </a:p>
        </p:txBody>
      </p:sp>
      <p:sp>
        <p:nvSpPr>
          <p:cNvPr id="28" name="27 Flecha derecha"/>
          <p:cNvSpPr/>
          <p:nvPr/>
        </p:nvSpPr>
        <p:spPr>
          <a:xfrm rot="10800000">
            <a:off x="2715671" y="1087657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28 CuadroTexto"/>
          <p:cNvSpPr txBox="1"/>
          <p:nvPr/>
        </p:nvSpPr>
        <p:spPr>
          <a:xfrm>
            <a:off x="528525" y="1011003"/>
            <a:ext cx="210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Según la Economía</a:t>
            </a:r>
            <a:endParaRPr lang="es-ES" dirty="0"/>
          </a:p>
        </p:txBody>
      </p:sp>
      <p:sp>
        <p:nvSpPr>
          <p:cNvPr id="30" name="29 Flecha derecha"/>
          <p:cNvSpPr/>
          <p:nvPr/>
        </p:nvSpPr>
        <p:spPr>
          <a:xfrm>
            <a:off x="5383391" y="1087657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30 Rectángulo"/>
          <p:cNvSpPr/>
          <p:nvPr/>
        </p:nvSpPr>
        <p:spPr>
          <a:xfrm>
            <a:off x="5972126" y="1000022"/>
            <a:ext cx="2102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dirty="0">
                <a:solidFill>
                  <a:prstClr val="black"/>
                </a:solidFill>
              </a:rPr>
              <a:t>Según el Marketing</a:t>
            </a:r>
          </a:p>
        </p:txBody>
      </p:sp>
      <p:sp>
        <p:nvSpPr>
          <p:cNvPr id="32" name="31 Flecha derecha"/>
          <p:cNvSpPr/>
          <p:nvPr/>
        </p:nvSpPr>
        <p:spPr>
          <a:xfrm rot="5400000">
            <a:off x="1267246" y="1596938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3" name="32 CuadroTexto"/>
          <p:cNvSpPr txBox="1"/>
          <p:nvPr/>
        </p:nvSpPr>
        <p:spPr>
          <a:xfrm>
            <a:off x="166836" y="1956978"/>
            <a:ext cx="4686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dirty="0"/>
              <a:t>Lugar físico o virtual 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dirty="0"/>
              <a:t>Intercambios económicos </a:t>
            </a:r>
          </a:p>
          <a:p>
            <a:r>
              <a:rPr lang="es-ES_tradnl" dirty="0"/>
              <a:t>     (compradores y vendedores)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503645" y="3443004"/>
            <a:ext cx="38668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Cantidad total vendida de un producto</a:t>
            </a:r>
            <a:endParaRPr lang="es-ES" sz="1600" dirty="0"/>
          </a:p>
        </p:txBody>
      </p:sp>
      <p:sp>
        <p:nvSpPr>
          <p:cNvPr id="35" name="34 CuadroTexto"/>
          <p:cNvSpPr txBox="1"/>
          <p:nvPr/>
        </p:nvSpPr>
        <p:spPr>
          <a:xfrm>
            <a:off x="174821" y="4037146"/>
            <a:ext cx="2724911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Cuota de mercado</a:t>
            </a:r>
            <a:endParaRPr lang="es-ES" dirty="0"/>
          </a:p>
        </p:txBody>
      </p:sp>
      <p:sp>
        <p:nvSpPr>
          <p:cNvPr id="36" name="35 CuadroTexto"/>
          <p:cNvSpPr txBox="1"/>
          <p:nvPr/>
        </p:nvSpPr>
        <p:spPr>
          <a:xfrm>
            <a:off x="166836" y="4618717"/>
            <a:ext cx="2732897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_tradnl" dirty="0"/>
              <a:t>Estructura de un mercado</a:t>
            </a:r>
            <a:endParaRPr lang="es-ES" dirty="0"/>
          </a:p>
        </p:txBody>
      </p:sp>
      <p:sp>
        <p:nvSpPr>
          <p:cNvPr id="38" name="37 Flecha derecha"/>
          <p:cNvSpPr/>
          <p:nvPr/>
        </p:nvSpPr>
        <p:spPr>
          <a:xfrm>
            <a:off x="2968932" y="4128831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39" name="38 Rectángulo"/>
          <p:cNvSpPr/>
          <p:nvPr/>
        </p:nvSpPr>
        <p:spPr>
          <a:xfrm>
            <a:off x="3503645" y="4618717"/>
            <a:ext cx="2531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/>
              <a:t>Agentes que intervienen</a:t>
            </a:r>
            <a:endParaRPr lang="es-ES" sz="1600" dirty="0"/>
          </a:p>
        </p:txBody>
      </p:sp>
      <p:sp>
        <p:nvSpPr>
          <p:cNvPr id="40" name="39 Flecha derecha"/>
          <p:cNvSpPr/>
          <p:nvPr/>
        </p:nvSpPr>
        <p:spPr>
          <a:xfrm>
            <a:off x="2943856" y="4695013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1" name="40 CuadroTexto"/>
          <p:cNvSpPr txBox="1"/>
          <p:nvPr/>
        </p:nvSpPr>
        <p:spPr>
          <a:xfrm>
            <a:off x="204427" y="3443004"/>
            <a:ext cx="2695305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dirty="0"/>
              <a:t>Tamaño</a:t>
            </a:r>
            <a:endParaRPr lang="es-ES" dirty="0"/>
          </a:p>
        </p:txBody>
      </p:sp>
      <p:sp>
        <p:nvSpPr>
          <p:cNvPr id="42" name="41 Flecha derecha"/>
          <p:cNvSpPr/>
          <p:nvPr/>
        </p:nvSpPr>
        <p:spPr>
          <a:xfrm>
            <a:off x="2967699" y="3534688"/>
            <a:ext cx="495961" cy="18596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/>
          </a:p>
        </p:txBody>
      </p:sp>
      <p:sp>
        <p:nvSpPr>
          <p:cNvPr id="43" name="42 Rectángulo"/>
          <p:cNvSpPr/>
          <p:nvPr/>
        </p:nvSpPr>
        <p:spPr>
          <a:xfrm>
            <a:off x="3503644" y="4036267"/>
            <a:ext cx="56403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dirty="0">
                <a:solidFill>
                  <a:prstClr val="black"/>
                </a:solidFill>
                <a:sym typeface="Wingdings" pitchFamily="2" charset="2"/>
              </a:rPr>
              <a:t>Cuota = Ventas de un producto por 1 empresa /ventas total sector</a:t>
            </a:r>
            <a:endParaRPr lang="es-ES" sz="1600" dirty="0"/>
          </a:p>
        </p:txBody>
      </p:sp>
      <p:sp>
        <p:nvSpPr>
          <p:cNvPr id="6" name="5 Abrir llave"/>
          <p:cNvSpPr/>
          <p:nvPr/>
        </p:nvSpPr>
        <p:spPr>
          <a:xfrm>
            <a:off x="5803723" y="4491779"/>
            <a:ext cx="336806" cy="1359695"/>
          </a:xfrm>
          <a:prstGeom prst="leftBrace">
            <a:avLst>
              <a:gd name="adj1" fmla="val 8333"/>
              <a:gd name="adj2" fmla="val 1641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600"/>
          </a:p>
        </p:txBody>
      </p:sp>
      <p:sp>
        <p:nvSpPr>
          <p:cNvPr id="44" name="43 Rectángulo"/>
          <p:cNvSpPr/>
          <p:nvPr/>
        </p:nvSpPr>
        <p:spPr>
          <a:xfrm>
            <a:off x="5983806" y="4542397"/>
            <a:ext cx="31601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Fabricantes de bienes y servicios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Intermediarios o canal de distribución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Prescriptores (influyen)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Consumidores</a:t>
            </a:r>
          </a:p>
          <a:p>
            <a:pPr marL="285750" indent="-285750">
              <a:buFont typeface="Arial" charset="0"/>
              <a:buChar char="•"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26366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4253" y="1074700"/>
            <a:ext cx="229836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b="1" dirty="0"/>
              <a:t>Equilibrio de mercado</a:t>
            </a:r>
            <a:endParaRPr lang="es-ES" b="1" dirty="0"/>
          </a:p>
        </p:txBody>
      </p:sp>
      <p:sp>
        <p:nvSpPr>
          <p:cNvPr id="26" name="25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" name="1 Flecha izquierda">
            <a:hlinkClick r:id="rId3" action="ppaction://hlinksldjump"/>
          </p:cNvPr>
          <p:cNvSpPr/>
          <p:nvPr/>
        </p:nvSpPr>
        <p:spPr>
          <a:xfrm>
            <a:off x="71389" y="6237312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8" name="1 Título"/>
          <p:cNvSpPr txBox="1">
            <a:spLocks/>
          </p:cNvSpPr>
          <p:nvPr/>
        </p:nvSpPr>
        <p:spPr>
          <a:xfrm>
            <a:off x="173589" y="1683"/>
            <a:ext cx="8229600" cy="691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1. El mercado</a:t>
            </a:r>
          </a:p>
        </p:txBody>
      </p:sp>
      <p:pic>
        <p:nvPicPr>
          <p:cNvPr id="29" name="28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34" name="3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22" name="21 Rectángulo redondeado"/>
          <p:cNvSpPr/>
          <p:nvPr/>
        </p:nvSpPr>
        <p:spPr>
          <a:xfrm>
            <a:off x="4466634" y="892964"/>
            <a:ext cx="3905221" cy="82149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_tradnl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OFERTA = DEMANDA</a:t>
            </a:r>
            <a:endParaRPr lang="es-E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4 Conector recto de flecha"/>
          <p:cNvCxnSpPr/>
          <p:nvPr/>
        </p:nvCxnSpPr>
        <p:spPr>
          <a:xfrm flipV="1">
            <a:off x="1835696" y="1988840"/>
            <a:ext cx="0" cy="33123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/>
          <p:nvPr/>
        </p:nvCxnSpPr>
        <p:spPr>
          <a:xfrm>
            <a:off x="1835696" y="5301208"/>
            <a:ext cx="4583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41 Arco"/>
          <p:cNvSpPr/>
          <p:nvPr/>
        </p:nvSpPr>
        <p:spPr>
          <a:xfrm rot="1745724" flipH="1" flipV="1">
            <a:off x="2125498" y="2612190"/>
            <a:ext cx="4688634" cy="1872208"/>
          </a:xfrm>
          <a:prstGeom prst="arc">
            <a:avLst>
              <a:gd name="adj1" fmla="val 12689195"/>
              <a:gd name="adj2" fmla="val 20926505"/>
            </a:avLst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43 Arco"/>
          <p:cNvSpPr/>
          <p:nvPr/>
        </p:nvSpPr>
        <p:spPr>
          <a:xfrm rot="19294275" flipH="1" flipV="1">
            <a:off x="975372" y="2167588"/>
            <a:ext cx="4688634" cy="1937763"/>
          </a:xfrm>
          <a:prstGeom prst="arc">
            <a:avLst>
              <a:gd name="adj1" fmla="val 12947785"/>
              <a:gd name="adj2" fmla="val 20563855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"/>
          <p:cNvCxnSpPr/>
          <p:nvPr/>
        </p:nvCxnSpPr>
        <p:spPr>
          <a:xfrm>
            <a:off x="3635896" y="4077072"/>
            <a:ext cx="0" cy="122413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 flipH="1">
            <a:off x="1835696" y="4087111"/>
            <a:ext cx="18002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812860" y="4581128"/>
            <a:ext cx="2653774" cy="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 flipV="1">
            <a:off x="1804113" y="3645024"/>
            <a:ext cx="2484276" cy="7768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 flipH="1">
            <a:off x="3551480" y="4051781"/>
            <a:ext cx="130859" cy="10801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0" name="49 Conector recto"/>
          <p:cNvCxnSpPr/>
          <p:nvPr/>
        </p:nvCxnSpPr>
        <p:spPr>
          <a:xfrm>
            <a:off x="2769335" y="4581128"/>
            <a:ext cx="0" cy="72008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/>
          <p:nvPr/>
        </p:nvCxnSpPr>
        <p:spPr>
          <a:xfrm>
            <a:off x="4466634" y="4581128"/>
            <a:ext cx="0" cy="720080"/>
          </a:xfrm>
          <a:prstGeom prst="line">
            <a:avLst/>
          </a:prstGeom>
          <a:ln w="1270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/>
          <p:nvPr/>
        </p:nvCxnSpPr>
        <p:spPr>
          <a:xfrm flipH="1">
            <a:off x="2965791" y="3609284"/>
            <a:ext cx="14762" cy="169192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H="1">
            <a:off x="4127470" y="3645024"/>
            <a:ext cx="14762" cy="165618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59 Conector recto de flecha"/>
          <p:cNvCxnSpPr/>
          <p:nvPr/>
        </p:nvCxnSpPr>
        <p:spPr>
          <a:xfrm>
            <a:off x="2769335" y="4689140"/>
            <a:ext cx="1697299" cy="0"/>
          </a:xfrm>
          <a:prstGeom prst="straightConnector1">
            <a:avLst/>
          </a:prstGeom>
          <a:ln w="22225">
            <a:solidFill>
              <a:srgbClr val="7030A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 de flecha"/>
          <p:cNvCxnSpPr/>
          <p:nvPr/>
        </p:nvCxnSpPr>
        <p:spPr>
          <a:xfrm>
            <a:off x="2915504" y="3548294"/>
            <a:ext cx="1372885" cy="0"/>
          </a:xfrm>
          <a:prstGeom prst="straightConnector1">
            <a:avLst/>
          </a:prstGeom>
          <a:ln w="2540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CuadroTexto"/>
          <p:cNvSpPr txBox="1"/>
          <p:nvPr/>
        </p:nvSpPr>
        <p:spPr>
          <a:xfrm>
            <a:off x="1331640" y="3933056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P</a:t>
            </a:r>
            <a:r>
              <a:rPr lang="es-ES_tradnl" baseline="30000" dirty="0">
                <a:solidFill>
                  <a:srgbClr val="FF0000"/>
                </a:solidFill>
              </a:rPr>
              <a:t>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1324887" y="43964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P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1331639" y="3494288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P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2" name="81 CuadroTexto"/>
          <p:cNvSpPr txBox="1"/>
          <p:nvPr/>
        </p:nvSpPr>
        <p:spPr>
          <a:xfrm>
            <a:off x="4297126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C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3" name="82 CuadroTexto"/>
          <p:cNvSpPr txBox="1"/>
          <p:nvPr/>
        </p:nvSpPr>
        <p:spPr>
          <a:xfrm>
            <a:off x="3898614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C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4" name="83 CuadroTexto"/>
          <p:cNvSpPr txBox="1"/>
          <p:nvPr/>
        </p:nvSpPr>
        <p:spPr>
          <a:xfrm>
            <a:off x="2810014" y="5352563"/>
            <a:ext cx="509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chemeClr val="accent6"/>
                </a:solidFill>
              </a:rPr>
              <a:t>C</a:t>
            </a:r>
            <a:r>
              <a:rPr lang="es-ES_tradnl" baseline="30000" dirty="0">
                <a:solidFill>
                  <a:schemeClr val="accent6"/>
                </a:solidFill>
              </a:rPr>
              <a:t>2</a:t>
            </a:r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5" name="84 CuadroTexto"/>
          <p:cNvSpPr txBox="1"/>
          <p:nvPr/>
        </p:nvSpPr>
        <p:spPr>
          <a:xfrm>
            <a:off x="3402048" y="536416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FF0000"/>
                </a:solidFill>
              </a:rPr>
              <a:t>C</a:t>
            </a:r>
            <a:r>
              <a:rPr lang="es-ES_tradnl" baseline="30000" dirty="0">
                <a:solidFill>
                  <a:srgbClr val="FF0000"/>
                </a:solidFill>
              </a:rPr>
              <a:t>*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6" name="85 CuadroTexto"/>
          <p:cNvSpPr txBox="1"/>
          <p:nvPr/>
        </p:nvSpPr>
        <p:spPr>
          <a:xfrm>
            <a:off x="2533098" y="5352563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>
                <a:solidFill>
                  <a:srgbClr val="7030A0"/>
                </a:solidFill>
              </a:rPr>
              <a:t>C</a:t>
            </a:r>
            <a:r>
              <a:rPr lang="es-ES_tradnl" baseline="30000" dirty="0">
                <a:solidFill>
                  <a:srgbClr val="7030A0"/>
                </a:solidFill>
              </a:rPr>
              <a:t>1</a:t>
            </a:r>
            <a:endParaRPr lang="es-ES" dirty="0">
              <a:solidFill>
                <a:srgbClr val="7030A0"/>
              </a:solidFill>
            </a:endParaRPr>
          </a:p>
        </p:txBody>
      </p:sp>
      <p:sp>
        <p:nvSpPr>
          <p:cNvPr id="87" name="86 CuadroTexto"/>
          <p:cNvSpPr txBox="1"/>
          <p:nvPr/>
        </p:nvSpPr>
        <p:spPr>
          <a:xfrm>
            <a:off x="3874521" y="3892406"/>
            <a:ext cx="2329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FF0000"/>
                </a:solidFill>
              </a:rPr>
              <a:t>Equilibrio de Mercado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8" name="87 CuadroTexto"/>
          <p:cNvSpPr txBox="1"/>
          <p:nvPr/>
        </p:nvSpPr>
        <p:spPr>
          <a:xfrm>
            <a:off x="4827162" y="2767137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rgbClr val="00B050"/>
                </a:solidFill>
              </a:rPr>
              <a:t>O</a:t>
            </a:r>
            <a:endParaRPr lang="es-ES" b="1" dirty="0">
              <a:solidFill>
                <a:srgbClr val="00B050"/>
              </a:solidFill>
            </a:endParaRPr>
          </a:p>
        </p:txBody>
      </p:sp>
      <p:sp>
        <p:nvSpPr>
          <p:cNvPr id="89" name="88 CuadroTexto"/>
          <p:cNvSpPr txBox="1"/>
          <p:nvPr/>
        </p:nvSpPr>
        <p:spPr>
          <a:xfrm>
            <a:off x="5063398" y="4669802"/>
            <a:ext cx="47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b="1" dirty="0">
                <a:solidFill>
                  <a:schemeClr val="accent1"/>
                </a:solidFill>
              </a:rPr>
              <a:t>D</a:t>
            </a:r>
            <a:endParaRPr lang="es-ES" b="1" dirty="0">
              <a:solidFill>
                <a:schemeClr val="accent1"/>
              </a:solidFill>
            </a:endParaRPr>
          </a:p>
        </p:txBody>
      </p:sp>
      <p:sp>
        <p:nvSpPr>
          <p:cNvPr id="91" name="90 CuadroTexto"/>
          <p:cNvSpPr txBox="1"/>
          <p:nvPr/>
        </p:nvSpPr>
        <p:spPr>
          <a:xfrm>
            <a:off x="2813829" y="3155734"/>
            <a:ext cx="1655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chemeClr val="accent6"/>
                </a:solidFill>
              </a:rPr>
              <a:t>Exceso de Oferta</a:t>
            </a:r>
            <a:endParaRPr lang="es-ES" sz="1600" dirty="0">
              <a:solidFill>
                <a:schemeClr val="accent6"/>
              </a:solidFill>
            </a:endParaRPr>
          </a:p>
        </p:txBody>
      </p:sp>
      <p:sp>
        <p:nvSpPr>
          <p:cNvPr id="92" name="91 CuadroTexto"/>
          <p:cNvSpPr txBox="1"/>
          <p:nvPr/>
        </p:nvSpPr>
        <p:spPr>
          <a:xfrm>
            <a:off x="2694935" y="4700580"/>
            <a:ext cx="1886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>
                <a:solidFill>
                  <a:srgbClr val="7030A0"/>
                </a:solidFill>
              </a:rPr>
              <a:t>Exceso de Demanda</a:t>
            </a:r>
            <a:endParaRPr lang="es-ES" sz="1600" dirty="0">
              <a:solidFill>
                <a:srgbClr val="7030A0"/>
              </a:solidFill>
            </a:endParaRPr>
          </a:p>
        </p:txBody>
      </p:sp>
      <p:sp>
        <p:nvSpPr>
          <p:cNvPr id="93" name="92 CuadroTexto"/>
          <p:cNvSpPr txBox="1"/>
          <p:nvPr/>
        </p:nvSpPr>
        <p:spPr>
          <a:xfrm>
            <a:off x="1437322" y="1595731"/>
            <a:ext cx="7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Precio</a:t>
            </a:r>
            <a:endParaRPr lang="es-ES" sz="1600" dirty="0"/>
          </a:p>
        </p:txBody>
      </p:sp>
      <p:sp>
        <p:nvSpPr>
          <p:cNvPr id="94" name="93 CuadroTexto"/>
          <p:cNvSpPr txBox="1"/>
          <p:nvPr/>
        </p:nvSpPr>
        <p:spPr>
          <a:xfrm>
            <a:off x="6575127" y="5131931"/>
            <a:ext cx="932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/>
              <a:t>Cantidad</a:t>
            </a:r>
            <a:endParaRPr lang="es-ES" sz="1600" dirty="0"/>
          </a:p>
        </p:txBody>
      </p:sp>
      <p:sp>
        <p:nvSpPr>
          <p:cNvPr id="95" name="94 CuadroTexto"/>
          <p:cNvSpPr txBox="1"/>
          <p:nvPr/>
        </p:nvSpPr>
        <p:spPr>
          <a:xfrm>
            <a:off x="3836340" y="1934285"/>
            <a:ext cx="516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La cantidad que están dispuestos a comprar coincide con la cantidad que están dispuestos a vender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902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CuadroTexto">
            <a:hlinkClick r:id="rId2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3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2. Tipos de mercado</a:t>
            </a:r>
          </a:p>
        </p:txBody>
      </p:sp>
      <p:pic>
        <p:nvPicPr>
          <p:cNvPr id="44" name="43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49" name="48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0" name="49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73185" y="993017"/>
            <a:ext cx="2773342" cy="53634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Monopolio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227076" y="2116001"/>
            <a:ext cx="2732579" cy="7777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Oligopolio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10 Rectángulo redondeado"/>
          <p:cNvSpPr/>
          <p:nvPr/>
        </p:nvSpPr>
        <p:spPr>
          <a:xfrm rot="21600000">
            <a:off x="227075" y="3589305"/>
            <a:ext cx="2732579" cy="62196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perfecta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11 Flecha derecha"/>
          <p:cNvSpPr/>
          <p:nvPr/>
        </p:nvSpPr>
        <p:spPr>
          <a:xfrm>
            <a:off x="3087577" y="1165293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656785" y="914375"/>
            <a:ext cx="5478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Sólo existe una empresa que ofrece ese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Establece condiciones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Están  prohibidos por ley, aunque algunas empresas pueden acercarse a un monopolio (ITV, estancos, control del Estado)</a:t>
            </a:r>
            <a:endParaRPr lang="es-ES" sz="16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796656" y="4679513"/>
            <a:ext cx="47681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Muchas empresas, pero buscan diferenciar su producto (calidad / marca)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Ser percibido como producto único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Margen de maniobra para subir precios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Pasar de competencia perfecta </a:t>
            </a:r>
            <a:r>
              <a:rPr lang="es-ES_tradnl" sz="1600" dirty="0">
                <a:sym typeface="Wingdings" panose="05000000000000000000" pitchFamily="2" charset="2"/>
              </a:rPr>
              <a:t> monopolística</a:t>
            </a:r>
            <a:endParaRPr lang="es-ES" sz="1600" dirty="0"/>
          </a:p>
        </p:txBody>
      </p:sp>
      <p:sp>
        <p:nvSpPr>
          <p:cNvPr id="16" name="15 Flecha derecha"/>
          <p:cNvSpPr/>
          <p:nvPr/>
        </p:nvSpPr>
        <p:spPr>
          <a:xfrm>
            <a:off x="3127432" y="2408956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782848" y="3493408"/>
            <a:ext cx="4623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Muchas empresas que ofrecen el mismo producto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El precio viene dado por el mercado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Valoración de más aspectos que el precio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Los consumidores no tienen toda la información</a:t>
            </a:r>
            <a:endParaRPr lang="es-ES" sz="1600" dirty="0"/>
          </a:p>
        </p:txBody>
      </p:sp>
      <p:sp>
        <p:nvSpPr>
          <p:cNvPr id="18" name="17 Flecha derecha"/>
          <p:cNvSpPr/>
          <p:nvPr/>
        </p:nvSpPr>
        <p:spPr>
          <a:xfrm>
            <a:off x="3116800" y="3804029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732155" y="2054803"/>
            <a:ext cx="54031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Pocas empresas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Requieren grandes cantidades de inversión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Oligopolio con pacto (empresas pactan precios y condiciones)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Oligopolio sin pacto (guerra de precios)</a:t>
            </a:r>
            <a:endParaRPr lang="es-ES" sz="1600" dirty="0"/>
          </a:p>
        </p:txBody>
      </p:sp>
      <p:sp>
        <p:nvSpPr>
          <p:cNvPr id="20" name="19 Flecha derecha"/>
          <p:cNvSpPr/>
          <p:nvPr/>
        </p:nvSpPr>
        <p:spPr>
          <a:xfrm>
            <a:off x="3127432" y="4890494"/>
            <a:ext cx="504056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253067" y="4738253"/>
            <a:ext cx="2734302" cy="49627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Competencia monopolística</a:t>
            </a:r>
            <a:endParaRPr lang="es-E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8121B6-F9A7-41AA-89E5-68C0CF2B02CD}"/>
              </a:ext>
            </a:extLst>
          </p:cNvPr>
          <p:cNvSpPr txBox="1"/>
          <p:nvPr/>
        </p:nvSpPr>
        <p:spPr>
          <a:xfrm>
            <a:off x="845012" y="5449455"/>
            <a:ext cx="142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Monopsonio,</a:t>
            </a:r>
            <a:br>
              <a:rPr lang="es-ES" dirty="0"/>
            </a:br>
            <a:r>
              <a:rPr lang="es-ES" dirty="0" err="1"/>
              <a:t>oligopsolio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75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uadroTexto"/>
          <p:cNvSpPr txBox="1"/>
          <p:nvPr/>
        </p:nvSpPr>
        <p:spPr>
          <a:xfrm>
            <a:off x="509158" y="1511237"/>
            <a:ext cx="83714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1600" b="1" dirty="0"/>
              <a:t>Ajustarse a las necesidades y gustos de cada grupo (segmento):</a:t>
            </a:r>
          </a:p>
          <a:p>
            <a:pPr algn="ctr"/>
            <a:r>
              <a:rPr lang="es-ES_tradnl" sz="1600" dirty="0"/>
              <a:t>(Ejemplo mercado de coches)</a:t>
            </a:r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media				</a:t>
            </a:r>
            <a:r>
              <a:rPr lang="es-ES_tradnl" sz="1600" dirty="0">
                <a:sym typeface="Wingdings" panose="05000000000000000000" pitchFamily="2" charset="2"/>
              </a:rPr>
              <a:t> Utilitario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Jóvenes con renta alta 				</a:t>
            </a:r>
            <a:r>
              <a:rPr lang="es-ES_tradnl" sz="1600" dirty="0">
                <a:sym typeface="Wingdings" panose="05000000000000000000" pitchFamily="2" charset="2"/>
              </a:rPr>
              <a:t> Deportivo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Familias con varios hijos 				</a:t>
            </a:r>
            <a:r>
              <a:rPr lang="es-ES_tradnl" sz="1600" dirty="0">
                <a:sym typeface="Wingdings" panose="05000000000000000000" pitchFamily="2" charset="2"/>
              </a:rPr>
              <a:t> Monovolumen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Mayor de 45 años con renta alta 			</a:t>
            </a:r>
            <a:r>
              <a:rPr lang="es-ES_tradnl" sz="1600" dirty="0">
                <a:sym typeface="Wingdings" panose="05000000000000000000" pitchFamily="2" charset="2"/>
              </a:rPr>
              <a:t> Berlinga alta gama</a:t>
            </a:r>
            <a:endParaRPr lang="es-ES_tradnl" sz="1600" dirty="0"/>
          </a:p>
          <a:p>
            <a:pPr marL="285750" indent="-285750">
              <a:buFont typeface="Arial" charset="0"/>
              <a:buChar char="•"/>
            </a:pPr>
            <a:r>
              <a:rPr lang="es-ES_tradnl" sz="1600" dirty="0"/>
              <a:t>Empresario que maneja gran cantidad de Kg 		</a:t>
            </a:r>
            <a:r>
              <a:rPr lang="es-ES_tradnl" sz="1600" dirty="0">
                <a:sym typeface="Wingdings" panose="05000000000000000000" pitchFamily="2" charset="2"/>
              </a:rPr>
              <a:t> Furgoneta</a:t>
            </a:r>
            <a:endParaRPr lang="es-ES_tradnl" sz="1600" dirty="0"/>
          </a:p>
        </p:txBody>
      </p:sp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segmentación del mercado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976170" y="806077"/>
            <a:ext cx="7198974" cy="64633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Segmentar el Mercado</a:t>
            </a:r>
            <a:r>
              <a:rPr lang="es-ES_tradnl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</a:t>
            </a:r>
            <a:r>
              <a:rPr lang="es-ES_tradn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Dividir el mercado en tipos de clientes Segmento = grupo de clientes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4" name="23 Diagrama"/>
          <p:cNvGraphicFramePr/>
          <p:nvPr>
            <p:extLst>
              <p:ext uri="{D42A27DB-BD31-4B8C-83A1-F6EECF244321}">
                <p14:modId xmlns:p14="http://schemas.microsoft.com/office/powerpoint/2010/main" val="352121736"/>
              </p:ext>
            </p:extLst>
          </p:nvPr>
        </p:nvGraphicFramePr>
        <p:xfrm>
          <a:off x="287293" y="3501008"/>
          <a:ext cx="8965106" cy="2562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F413BB86-FC26-4AFC-BB16-52BAD6B3F961}"/>
              </a:ext>
            </a:extLst>
          </p:cNvPr>
          <p:cNvSpPr txBox="1"/>
          <p:nvPr/>
        </p:nvSpPr>
        <p:spPr>
          <a:xfrm>
            <a:off x="0" y="3732563"/>
            <a:ext cx="1626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Estrategias </a:t>
            </a:r>
            <a:r>
              <a:rPr lang="es-ES" dirty="0" err="1"/>
              <a:t>seg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-diferenciada</a:t>
            </a:r>
          </a:p>
          <a:p>
            <a:r>
              <a:rPr lang="es-ES" dirty="0"/>
              <a:t>-indiferencia</a:t>
            </a:r>
          </a:p>
          <a:p>
            <a:r>
              <a:rPr lang="es-ES" dirty="0"/>
              <a:t>-concentrada</a:t>
            </a:r>
          </a:p>
        </p:txBody>
      </p:sp>
    </p:spTree>
    <p:extLst>
      <p:ext uri="{BB962C8B-B14F-4D97-AF65-F5344CB8AC3E}">
        <p14:creationId xmlns:p14="http://schemas.microsoft.com/office/powerpoint/2010/main" val="321515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39 CuadroTexto">
            <a:hlinkClick r:id="rId2" action="ppaction://hlinksldjump"/>
          </p:cNvPr>
          <p:cNvSpPr txBox="1"/>
          <p:nvPr/>
        </p:nvSpPr>
        <p:spPr>
          <a:xfrm>
            <a:off x="3139534" y="6166845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46" name="1 Título"/>
          <p:cNvSpPr txBox="1">
            <a:spLocks/>
          </p:cNvSpPr>
          <p:nvPr/>
        </p:nvSpPr>
        <p:spPr>
          <a:xfrm>
            <a:off x="148256" y="42626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3. La segmentación del mercado</a:t>
            </a:r>
          </a:p>
        </p:txBody>
      </p:sp>
      <p:pic>
        <p:nvPicPr>
          <p:cNvPr id="63" name="62 Imagen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51" name="50 Flecha izquierda">
            <a:hlinkClick r:id="rId4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54" name="53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1894650" y="841006"/>
            <a:ext cx="4725340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ctr"/>
            <a:r>
              <a:rPr lang="es-ES_tradnl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CURVA DE DIFUSIÓN DE LA INNOVACIÓN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BF322-22C2-40C4-91E5-997A39F964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39" y="1381948"/>
            <a:ext cx="6480720" cy="4686156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B301EF7E-E204-4129-B152-9E899B185367}"/>
              </a:ext>
            </a:extLst>
          </p:cNvPr>
          <p:cNvGrpSpPr/>
          <p:nvPr/>
        </p:nvGrpSpPr>
        <p:grpSpPr>
          <a:xfrm>
            <a:off x="614546" y="3767199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4963189B-6D4C-4EDA-98B0-74AA6F5E1A4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Elipse 4">
              <a:extLst>
                <a:ext uri="{FF2B5EF4-FFF2-40B4-BE49-F238E27FC236}">
                  <a16:creationId xmlns:a16="http://schemas.microsoft.com/office/drawing/2014/main" id="{8B0ACA26-5680-4CAC-B7AA-B3B31939A28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Lo último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4AB5635-883E-4110-8772-140C4777C3B8}"/>
              </a:ext>
            </a:extLst>
          </p:cNvPr>
          <p:cNvGrpSpPr/>
          <p:nvPr/>
        </p:nvGrpSpPr>
        <p:grpSpPr>
          <a:xfrm>
            <a:off x="1867282" y="2628116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87EE1E6-0DB8-4F57-8E53-B491F5AB0AEF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Elipse 4">
              <a:extLst>
                <a:ext uri="{FF2B5EF4-FFF2-40B4-BE49-F238E27FC236}">
                  <a16:creationId xmlns:a16="http://schemas.microsoft.com/office/drawing/2014/main" id="{7E72E963-2C7B-4F4E-86FC-074B6E638B2D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Solucionar</a:t>
              </a:r>
            </a:p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problema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92E00AC0-87E8-473A-8B27-8141EB35AE8E}"/>
              </a:ext>
            </a:extLst>
          </p:cNvPr>
          <p:cNvGrpSpPr/>
          <p:nvPr/>
        </p:nvGrpSpPr>
        <p:grpSpPr>
          <a:xfrm>
            <a:off x="3374177" y="3819925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DB8B4A8-4F5E-4740-92D1-A52C6A2DC58E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Elipse 4">
              <a:extLst>
                <a:ext uri="{FF2B5EF4-FFF2-40B4-BE49-F238E27FC236}">
                  <a16:creationId xmlns:a16="http://schemas.microsoft.com/office/drawing/2014/main" id="{561361AA-0D07-4F1E-826E-441173AC6E09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Prácticos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59B5CEDA-8A7B-4D52-B618-6EA58629FF8D}"/>
              </a:ext>
            </a:extLst>
          </p:cNvPr>
          <p:cNvGrpSpPr/>
          <p:nvPr/>
        </p:nvGrpSpPr>
        <p:grpSpPr>
          <a:xfrm>
            <a:off x="4932040" y="3077344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F026B9C-BE7E-4425-9E00-B5EFD3063762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3" name="Elipse 4">
              <a:extLst>
                <a:ext uri="{FF2B5EF4-FFF2-40B4-BE49-F238E27FC236}">
                  <a16:creationId xmlns:a16="http://schemas.microsoft.com/office/drawing/2014/main" id="{88DF6C68-46FD-4AEF-9D53-3347718163D5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kern="1200" dirty="0">
                  <a:solidFill>
                    <a:schemeClr val="tx2"/>
                  </a:solidFill>
                </a:rPr>
                <a:t>Se quedan atrás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29234BCF-D288-4257-8B07-C5A2EC3FE3C9}"/>
              </a:ext>
            </a:extLst>
          </p:cNvPr>
          <p:cNvGrpSpPr/>
          <p:nvPr/>
        </p:nvGrpSpPr>
        <p:grpSpPr>
          <a:xfrm>
            <a:off x="6575794" y="3612873"/>
            <a:ext cx="1035594" cy="360039"/>
            <a:chOff x="1524338" y="72017"/>
            <a:chExt cx="2198064" cy="50936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A9681F3-26DC-4161-897F-221265EADFF4}"/>
                </a:ext>
              </a:extLst>
            </p:cNvPr>
            <p:cNvSpPr/>
            <p:nvPr/>
          </p:nvSpPr>
          <p:spPr>
            <a:xfrm>
              <a:off x="1524338" y="72017"/>
              <a:ext cx="2198064" cy="50936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sp3d contourW="12700" prstMaterial="clear">
              <a:bevelT w="177800" h="254000"/>
              <a:bevelB w="1524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6" name="Elipse 4">
              <a:extLst>
                <a:ext uri="{FF2B5EF4-FFF2-40B4-BE49-F238E27FC236}">
                  <a16:creationId xmlns:a16="http://schemas.microsoft.com/office/drawing/2014/main" id="{59235FE8-399D-461A-B642-B8C643D9E30A}"/>
                </a:ext>
              </a:extLst>
            </p:cNvPr>
            <p:cNvSpPr txBox="1"/>
            <p:nvPr/>
          </p:nvSpPr>
          <p:spPr>
            <a:xfrm>
              <a:off x="1846237" y="146612"/>
              <a:ext cx="1554266" cy="36017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spcFirstLastPara="0" vert="horz" wrap="square" lIns="25400" tIns="25400" rIns="25400" bIns="254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1100" b="1" dirty="0">
                  <a:solidFill>
                    <a:schemeClr val="tx2"/>
                  </a:solidFill>
                </a:rPr>
                <a:t>Ponen pegas</a:t>
              </a:r>
              <a:endParaRPr lang="es-ES" sz="1100" b="1" kern="12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134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23 CuadroTexto">
            <a:hlinkClick r:id="rId3" action="ppaction://hlinksldjump"/>
          </p:cNvPr>
          <p:cNvSpPr txBox="1"/>
          <p:nvPr/>
        </p:nvSpPr>
        <p:spPr>
          <a:xfrm>
            <a:off x="3215680" y="6165304"/>
            <a:ext cx="1317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b="1" dirty="0">
                <a:solidFill>
                  <a:schemeClr val="tx2"/>
                </a:solidFill>
              </a:rPr>
              <a:t>Contenidos</a:t>
            </a:r>
            <a:endParaRPr lang="es-ES" b="1" dirty="0">
              <a:solidFill>
                <a:schemeClr val="tx2"/>
              </a:solidFill>
            </a:endParaRPr>
          </a:p>
        </p:txBody>
      </p:sp>
      <p:sp>
        <p:nvSpPr>
          <p:cNvPr id="22" name="1 Título"/>
          <p:cNvSpPr txBox="1">
            <a:spLocks/>
          </p:cNvSpPr>
          <p:nvPr/>
        </p:nvSpPr>
        <p:spPr>
          <a:xfrm>
            <a:off x="131472" y="116632"/>
            <a:ext cx="8229600" cy="578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_tradnl" b="1" dirty="0"/>
              <a:t>4. Estudio de mercado</a:t>
            </a:r>
          </a:p>
        </p:txBody>
      </p:sp>
      <p:pic>
        <p:nvPicPr>
          <p:cNvPr id="23" name="22 Imagen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66529">
            <a:off x="3000944" y="6277629"/>
            <a:ext cx="287793" cy="361618"/>
          </a:xfrm>
          <a:prstGeom prst="rect">
            <a:avLst/>
          </a:prstGeom>
        </p:spPr>
      </p:pic>
      <p:sp>
        <p:nvSpPr>
          <p:cNvPr id="17" name="16 Flecha izquierda">
            <a:hlinkClick r:id="rId5" action="ppaction://hlinksldjump"/>
          </p:cNvPr>
          <p:cNvSpPr/>
          <p:nvPr/>
        </p:nvSpPr>
        <p:spPr>
          <a:xfrm>
            <a:off x="71389" y="6252795"/>
            <a:ext cx="875539" cy="281841"/>
          </a:xfrm>
          <a:prstGeom prst="left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anterior</a:t>
            </a:r>
            <a:endParaRPr lang="es-ES" sz="1200" b="1" dirty="0">
              <a:solidFill>
                <a:schemeClr val="bg1"/>
              </a:solidFill>
            </a:endParaRPr>
          </a:p>
        </p:txBody>
      </p:sp>
      <p:sp>
        <p:nvSpPr>
          <p:cNvPr id="18" name="17 Flecha derecha"/>
          <p:cNvSpPr/>
          <p:nvPr/>
        </p:nvSpPr>
        <p:spPr>
          <a:xfrm>
            <a:off x="7507759" y="6318482"/>
            <a:ext cx="864096" cy="267661"/>
          </a:xfrm>
          <a:prstGeom prst="rightArrow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200" b="1" dirty="0">
                <a:solidFill>
                  <a:schemeClr val="bg1"/>
                </a:solidFill>
              </a:rPr>
              <a:t>siguiente</a:t>
            </a:r>
            <a:endParaRPr lang="es-E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15429030"/>
              </p:ext>
            </p:extLst>
          </p:nvPr>
        </p:nvGraphicFramePr>
        <p:xfrm>
          <a:off x="131472" y="1196752"/>
          <a:ext cx="8398247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1" name="Grupo 20">
            <a:extLst>
              <a:ext uri="{FF2B5EF4-FFF2-40B4-BE49-F238E27FC236}">
                <a16:creationId xmlns:a16="http://schemas.microsoft.com/office/drawing/2014/main" id="{F51BD234-A257-402B-B6E6-7DE790A6CCD6}"/>
              </a:ext>
            </a:extLst>
          </p:cNvPr>
          <p:cNvGrpSpPr/>
          <p:nvPr/>
        </p:nvGrpSpPr>
        <p:grpSpPr>
          <a:xfrm>
            <a:off x="611560" y="4365104"/>
            <a:ext cx="2762617" cy="1130421"/>
            <a:chOff x="3307521" y="0"/>
            <a:chExt cx="1908313" cy="549997"/>
          </a:xfrm>
        </p:grpSpPr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80D03EB0-ACC1-46F5-8E68-2C47CAEEF11F}"/>
                </a:ext>
              </a:extLst>
            </p:cNvPr>
            <p:cNvSpPr/>
            <p:nvPr/>
          </p:nvSpPr>
          <p:spPr>
            <a:xfrm>
              <a:off x="3307521" y="0"/>
              <a:ext cx="1908313" cy="549997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ángulo: esquinas redondeadas 4">
              <a:extLst>
                <a:ext uri="{FF2B5EF4-FFF2-40B4-BE49-F238E27FC236}">
                  <a16:creationId xmlns:a16="http://schemas.microsoft.com/office/drawing/2014/main" id="{7ECB85EE-1FA0-4FD2-A9E0-A445D3C4A5E0}"/>
                </a:ext>
              </a:extLst>
            </p:cNvPr>
            <p:cNvSpPr txBox="1"/>
            <p:nvPr/>
          </p:nvSpPr>
          <p:spPr>
            <a:xfrm>
              <a:off x="3334370" y="26849"/>
              <a:ext cx="1854615" cy="496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2100" dirty="0"/>
                <a:t>ENTREVISTA </a:t>
              </a:r>
            </a:p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_tradnl" sz="2100" kern="1200" dirty="0"/>
                <a:t>DE PROBLEMA</a:t>
              </a:r>
              <a:endParaRPr lang="es-ES" sz="2100" kern="1200" dirty="0"/>
            </a:p>
          </p:txBody>
        </p:sp>
      </p:grpSp>
      <p:sp>
        <p:nvSpPr>
          <p:cNvPr id="27" name="22 CuadroTexto">
            <a:extLst>
              <a:ext uri="{FF2B5EF4-FFF2-40B4-BE49-F238E27FC236}">
                <a16:creationId xmlns:a16="http://schemas.microsoft.com/office/drawing/2014/main" id="{18CFE0FF-4A5A-4EA7-94D8-D98B8BDDE6F3}"/>
              </a:ext>
            </a:extLst>
          </p:cNvPr>
          <p:cNvSpPr txBox="1"/>
          <p:nvPr/>
        </p:nvSpPr>
        <p:spPr>
          <a:xfrm>
            <a:off x="4309883" y="4314078"/>
            <a:ext cx="3505791" cy="1200329"/>
          </a:xfrm>
          <a:prstGeom prst="rect">
            <a:avLst/>
          </a:prstGeom>
          <a:noFill/>
          <a:ln w="254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Saber si lo que queremos ofrecer realmente está solucionando </a:t>
            </a:r>
          </a:p>
          <a:p>
            <a:pPr algn="ctr"/>
            <a:r>
              <a:rPr lang="es-ES_tradnl" dirty="0"/>
              <a:t>un problema de nuestros clientes </a:t>
            </a:r>
          </a:p>
          <a:p>
            <a:pPr algn="ctr"/>
            <a:r>
              <a:rPr lang="es-ES_tradnl" dirty="0"/>
              <a:t>¡O no!</a:t>
            </a:r>
            <a:endParaRPr lang="es-ES" dirty="0"/>
          </a:p>
        </p:txBody>
      </p:sp>
      <p:sp>
        <p:nvSpPr>
          <p:cNvPr id="35" name="11 Flecha derecha">
            <a:extLst>
              <a:ext uri="{FF2B5EF4-FFF2-40B4-BE49-F238E27FC236}">
                <a16:creationId xmlns:a16="http://schemas.microsoft.com/office/drawing/2014/main" id="{B9E70A1D-B25B-4450-A167-E4644E175E08}"/>
              </a:ext>
            </a:extLst>
          </p:cNvPr>
          <p:cNvSpPr/>
          <p:nvPr/>
        </p:nvSpPr>
        <p:spPr>
          <a:xfrm>
            <a:off x="3413046" y="4805234"/>
            <a:ext cx="713503" cy="191794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58975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</TotalTime>
  <Words>627</Words>
  <Application>Microsoft Office PowerPoint</Application>
  <PresentationFormat>Presentación en pantalla (4:3)</PresentationFormat>
  <Paragraphs>158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Tema de Office</vt:lpstr>
      <vt:lpstr>Presentación de PowerPoint</vt:lpstr>
      <vt:lpstr>CONTENIDOS</vt:lpstr>
      <vt:lpstr>RECUERDA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Estudio de mercado: el lienzo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TONI</dc:creator>
  <cp:lastModifiedBy>DAW220@ACARBALLEIRA.LOCAL</cp:lastModifiedBy>
  <cp:revision>240</cp:revision>
  <dcterms:created xsi:type="dcterms:W3CDTF">2013-09-12T06:29:10Z</dcterms:created>
  <dcterms:modified xsi:type="dcterms:W3CDTF">2023-11-14T09:58:04Z</dcterms:modified>
</cp:coreProperties>
</file>