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66" r:id="rId4"/>
    <p:sldId id="259" r:id="rId5"/>
    <p:sldId id="258" r:id="rId6"/>
    <p:sldId id="269" r:id="rId7"/>
    <p:sldId id="268" r:id="rId8"/>
    <p:sldId id="270" r:id="rId9"/>
    <p:sldId id="267" r:id="rId10"/>
    <p:sldId id="264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23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C0303B-5C9B-184B-B46B-D47EF8ADB4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D19170-77DA-AD44-90E7-B1068299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4D9-05DE-2049-B8A9-F522A5B3D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Keystroke Logging Current Status &amp;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E4E4C-D38F-5345-82F0-915D4E94F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61627"/>
            <a:ext cx="7891272" cy="1069848"/>
          </a:xfrm>
        </p:spPr>
        <p:txBody>
          <a:bodyPr>
            <a:normAutofit/>
          </a:bodyPr>
          <a:lstStyle/>
          <a:p>
            <a:r>
              <a:rPr lang="en-US" sz="4000" dirty="0"/>
              <a:t>Joo Hyun Lee</a:t>
            </a:r>
          </a:p>
        </p:txBody>
      </p:sp>
    </p:spTree>
    <p:extLst>
      <p:ext uri="{BB962C8B-B14F-4D97-AF65-F5344CB8AC3E}">
        <p14:creationId xmlns:p14="http://schemas.microsoft.com/office/powerpoint/2010/main" val="288785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BF1E-50DF-ED4B-9BC4-8A932A41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452F-B8E2-654F-A88A-40FC561C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Javascript</a:t>
            </a:r>
            <a:r>
              <a:rPr lang="en-US" dirty="0"/>
              <a:t>, wrote a script to get all the necessary changelog information in the inputted json file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r>
              <a:rPr lang="en-US" dirty="0"/>
              <a:t>Operators -&gt; made each operator into separate object</a:t>
            </a:r>
          </a:p>
          <a:p>
            <a:pPr lvl="1"/>
            <a:r>
              <a:rPr lang="en-US" dirty="0" err="1"/>
              <a:t>CharBank</a:t>
            </a:r>
            <a:endParaRPr lang="en-US" dirty="0"/>
          </a:p>
          <a:p>
            <a:pPr lvl="1"/>
            <a:r>
              <a:rPr lang="en-US" dirty="0"/>
              <a:t>Old length</a:t>
            </a:r>
          </a:p>
          <a:p>
            <a:pPr lvl="1"/>
            <a:r>
              <a:rPr lang="en-US" dirty="0"/>
              <a:t>New length</a:t>
            </a:r>
          </a:p>
          <a:p>
            <a:r>
              <a:rPr lang="en-US" dirty="0"/>
              <a:t>Wrote these objects into a .json file</a:t>
            </a:r>
          </a:p>
          <a:p>
            <a:r>
              <a:rPr lang="en-US" dirty="0"/>
              <a:t>Used Stanford </a:t>
            </a:r>
            <a:r>
              <a:rPr lang="en-US" dirty="0" err="1"/>
              <a:t>coreNLP</a:t>
            </a:r>
            <a:r>
              <a:rPr lang="en-US" dirty="0"/>
              <a:t> to parse the text into sentences</a:t>
            </a:r>
          </a:p>
        </p:txBody>
      </p:sp>
    </p:spTree>
    <p:extLst>
      <p:ext uri="{BB962C8B-B14F-4D97-AF65-F5344CB8AC3E}">
        <p14:creationId xmlns:p14="http://schemas.microsoft.com/office/powerpoint/2010/main" val="159987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4C14-3C19-4244-ACF3-4487F1A6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A461-A600-8442-8E3E-74674278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dictionary containing parsed sentences</a:t>
            </a:r>
          </a:p>
          <a:p>
            <a:r>
              <a:rPr lang="en-US" dirty="0"/>
              <a:t>Modify the script to delete copy-pasted part of texts</a:t>
            </a:r>
          </a:p>
          <a:p>
            <a:r>
              <a:rPr lang="en-US" dirty="0"/>
              <a:t>Run the script for all the .json files</a:t>
            </a:r>
          </a:p>
          <a:p>
            <a:r>
              <a:rPr lang="en-US" dirty="0"/>
              <a:t>Using the .json files, analyze them in Python</a:t>
            </a:r>
          </a:p>
          <a:p>
            <a:pPr lvl="1"/>
            <a:r>
              <a:rPr lang="en-US" dirty="0"/>
              <a:t>Pauses</a:t>
            </a:r>
          </a:p>
          <a:p>
            <a:pPr lvl="1"/>
            <a:r>
              <a:rPr lang="en-US" dirty="0"/>
              <a:t>Revisions</a:t>
            </a:r>
          </a:p>
          <a:p>
            <a:pPr lvl="1"/>
            <a:r>
              <a:rPr lang="en-US" dirty="0"/>
              <a:t>Fluency</a:t>
            </a:r>
          </a:p>
          <a:p>
            <a:pPr lvl="1"/>
            <a:r>
              <a:rPr lang="en-US" dirty="0"/>
              <a:t>Other measures</a:t>
            </a:r>
          </a:p>
          <a:p>
            <a:r>
              <a:rPr lang="en-US" dirty="0"/>
              <a:t>We will use the dictionary of sentences to match what sentence the user is currently inserting to or deleting from, or etc. </a:t>
            </a:r>
          </a:p>
        </p:txBody>
      </p:sp>
    </p:spTree>
    <p:extLst>
      <p:ext uri="{BB962C8B-B14F-4D97-AF65-F5344CB8AC3E}">
        <p14:creationId xmlns:p14="http://schemas.microsoft.com/office/powerpoint/2010/main" val="236130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4825-75B3-144C-B5C4-DEC27CF1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DA03F-2506-9341-9619-D6345E505474}"/>
              </a:ext>
            </a:extLst>
          </p:cNvPr>
          <p:cNvCxnSpPr>
            <a:cxnSpLocks/>
          </p:cNvCxnSpPr>
          <p:nvPr/>
        </p:nvCxnSpPr>
        <p:spPr>
          <a:xfrm>
            <a:off x="655982" y="3578087"/>
            <a:ext cx="10880035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FEF0B3-127F-5C4F-A7C5-226F1727ECF5}"/>
              </a:ext>
            </a:extLst>
          </p:cNvPr>
          <p:cNvCxnSpPr>
            <a:cxnSpLocks/>
          </p:cNvCxnSpPr>
          <p:nvPr/>
        </p:nvCxnSpPr>
        <p:spPr>
          <a:xfrm>
            <a:off x="2570922" y="3438940"/>
            <a:ext cx="0" cy="6294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DAB9CB-1C2F-4C41-93F3-200E32AFBD94}"/>
              </a:ext>
            </a:extLst>
          </p:cNvPr>
          <p:cNvCxnSpPr>
            <a:cxnSpLocks/>
          </p:cNvCxnSpPr>
          <p:nvPr/>
        </p:nvCxnSpPr>
        <p:spPr>
          <a:xfrm>
            <a:off x="4432848" y="3069534"/>
            <a:ext cx="0" cy="6294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80D33-F651-FE42-88BD-ACCD098A4624}"/>
              </a:ext>
            </a:extLst>
          </p:cNvPr>
          <p:cNvSpPr txBox="1"/>
          <p:nvPr/>
        </p:nvSpPr>
        <p:spPr>
          <a:xfrm>
            <a:off x="2246254" y="4068418"/>
            <a:ext cx="185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~5/31</a:t>
            </a:r>
          </a:p>
          <a:p>
            <a:r>
              <a:rPr lang="en-US" dirty="0"/>
              <a:t>Finish pre-processing for all .json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969FE-E962-DF4A-BA63-524C7F7939C3}"/>
              </a:ext>
            </a:extLst>
          </p:cNvPr>
          <p:cNvSpPr txBox="1"/>
          <p:nvPr/>
        </p:nvSpPr>
        <p:spPr>
          <a:xfrm>
            <a:off x="3723872" y="1869205"/>
            <a:ext cx="185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~6/14</a:t>
            </a:r>
          </a:p>
          <a:p>
            <a:r>
              <a:rPr lang="en-US" dirty="0"/>
              <a:t>Analyze the pause measure and the fluency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6167DB-152B-9D46-9CFE-31AAAB5CCC82}"/>
              </a:ext>
            </a:extLst>
          </p:cNvPr>
          <p:cNvCxnSpPr>
            <a:cxnSpLocks/>
          </p:cNvCxnSpPr>
          <p:nvPr/>
        </p:nvCxnSpPr>
        <p:spPr>
          <a:xfrm>
            <a:off x="6202013" y="3438940"/>
            <a:ext cx="0" cy="6294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720768-7D10-5A4F-8AB5-AD2EABCC9528}"/>
              </a:ext>
            </a:extLst>
          </p:cNvPr>
          <p:cNvSpPr txBox="1"/>
          <p:nvPr/>
        </p:nvSpPr>
        <p:spPr>
          <a:xfrm>
            <a:off x="5579162" y="4098239"/>
            <a:ext cx="2027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~6/28</a:t>
            </a:r>
          </a:p>
          <a:p>
            <a:r>
              <a:rPr lang="en-US" dirty="0"/>
              <a:t>Analyze the revision measure and the fluency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647C19-401B-EC4A-950B-8DB9E5B24A55}"/>
              </a:ext>
            </a:extLst>
          </p:cNvPr>
          <p:cNvCxnSpPr>
            <a:cxnSpLocks/>
          </p:cNvCxnSpPr>
          <p:nvPr/>
        </p:nvCxnSpPr>
        <p:spPr>
          <a:xfrm>
            <a:off x="8067526" y="3069534"/>
            <a:ext cx="0" cy="6294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171053-B79D-BA4F-BA17-CACB796A2DBF}"/>
              </a:ext>
            </a:extLst>
          </p:cNvPr>
          <p:cNvSpPr txBox="1"/>
          <p:nvPr/>
        </p:nvSpPr>
        <p:spPr>
          <a:xfrm>
            <a:off x="7305540" y="1870860"/>
            <a:ext cx="2567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~7/12</a:t>
            </a:r>
          </a:p>
          <a:p>
            <a:r>
              <a:rPr lang="en-US" dirty="0"/>
              <a:t>Explore other measures and observe any relations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F13456-574A-3A46-9D8D-014393AA8126}"/>
              </a:ext>
            </a:extLst>
          </p:cNvPr>
          <p:cNvCxnSpPr>
            <a:cxnSpLocks/>
          </p:cNvCxnSpPr>
          <p:nvPr/>
        </p:nvCxnSpPr>
        <p:spPr>
          <a:xfrm>
            <a:off x="10141490" y="3468761"/>
            <a:ext cx="0" cy="6294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776F3F-CB75-E14C-8502-60AD6AB57806}"/>
              </a:ext>
            </a:extLst>
          </p:cNvPr>
          <p:cNvSpPr txBox="1"/>
          <p:nvPr/>
        </p:nvSpPr>
        <p:spPr>
          <a:xfrm>
            <a:off x="9415666" y="4104865"/>
            <a:ext cx="2027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~7/18</a:t>
            </a:r>
          </a:p>
          <a:p>
            <a:r>
              <a:rPr lang="en-US" dirty="0"/>
              <a:t>Wrap up and prepare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6601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079-6CAD-AD45-9567-75084212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FDC3-876F-CD47-9297-7E74669D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Alves: Execution and pauses in writing narratives: Processing time, cognitive effort and typing skill</a:t>
            </a:r>
          </a:p>
          <a:p>
            <a:r>
              <a:rPr lang="en-US" dirty="0" err="1"/>
              <a:t>Baaijen</a:t>
            </a:r>
            <a:r>
              <a:rPr lang="en-US" dirty="0"/>
              <a:t>: Keystroke Analysis: Reflections on Procedures and Measures</a:t>
            </a:r>
          </a:p>
          <a:p>
            <a:r>
              <a:rPr lang="en-US" dirty="0"/>
              <a:t>Chan: Using keystroke logging to understand writers’ processes on a reading-into-writing test</a:t>
            </a:r>
          </a:p>
          <a:p>
            <a:r>
              <a:rPr lang="en-US" dirty="0" err="1"/>
              <a:t>Lacurz</a:t>
            </a:r>
            <a:r>
              <a:rPr lang="en-US" dirty="0"/>
              <a:t>: Average Pause Ratio as an Indicator of Cognitive Effort in Post-Editing</a:t>
            </a:r>
          </a:p>
          <a:p>
            <a:r>
              <a:rPr lang="en-US" dirty="0" err="1"/>
              <a:t>Leijten</a:t>
            </a:r>
            <a:r>
              <a:rPr lang="en-US" dirty="0"/>
              <a:t>: Keystroke logging in writing research: using input log to analyze and visualize writing process</a:t>
            </a:r>
          </a:p>
          <a:p>
            <a:r>
              <a:rPr lang="en-US" dirty="0"/>
              <a:t>O’Brien: Pauses as Indicators of Cognitive Effort in Post-editing Machine Translation Output</a:t>
            </a:r>
          </a:p>
          <a:p>
            <a:r>
              <a:rPr lang="en-US" dirty="0"/>
              <a:t>Miller: The Psycholinguistic Dimension in Second Language Writing: Opportunities for Research and Pedagogy Using Computer Keystroke Logging</a:t>
            </a:r>
          </a:p>
          <a:p>
            <a:r>
              <a:rPr lang="en-US" dirty="0" err="1"/>
              <a:t>Wengelin</a:t>
            </a:r>
            <a:r>
              <a:rPr lang="en-US" dirty="0"/>
              <a:t>: Combined eye tracking and keystroke-logging methods for studying cognitive processes in text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B5AC-B1BB-A343-89A4-DBEFBD1F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FF60-FEA9-D64F-9BFC-2132B3E6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Salthouse: Four basic processing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phase (to-be-transcribed chunk held in WM)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parsed (discrete characters)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translated (into motor programs that specify the characteristics of the appropriate keystrokes)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execution (ballistic typing movements)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233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DA2B-9C22-DC4B-A4E4-7E2631ED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6B40-BD66-F44D-9706-F75F67D9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 Phases in Keyboard Writing </a:t>
            </a:r>
          </a:p>
          <a:p>
            <a:pPr lvl="1"/>
            <a:r>
              <a:rPr lang="en-US" sz="2000" dirty="0"/>
              <a:t>Planning: set rhetorical goals, generate idea, writing plan</a:t>
            </a:r>
          </a:p>
          <a:p>
            <a:pPr lvl="1"/>
            <a:r>
              <a:rPr lang="en-US" sz="2000" dirty="0"/>
              <a:t>Translating: convert ideas into language, transcribe them in written form</a:t>
            </a:r>
          </a:p>
          <a:p>
            <a:pPr lvl="1"/>
            <a:r>
              <a:rPr lang="en-US" sz="2000" dirty="0"/>
              <a:t>Revising: reading, evaluating, editing the text produced</a:t>
            </a:r>
          </a:p>
          <a:p>
            <a:r>
              <a:rPr lang="en-US" sz="2400" dirty="0"/>
              <a:t>Pauses happen in planning, revising phase</a:t>
            </a:r>
          </a:p>
        </p:txBody>
      </p:sp>
    </p:spTree>
    <p:extLst>
      <p:ext uri="{BB962C8B-B14F-4D97-AF65-F5344CB8AC3E}">
        <p14:creationId xmlns:p14="http://schemas.microsoft.com/office/powerpoint/2010/main" val="12205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C1FC-B0C9-6740-B6DA-72EE08EB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in keystroke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4F7B-82BD-A14B-93C6-36A7C9EC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Pauses: duration, frequency, location, distribution, etc.</a:t>
            </a:r>
          </a:p>
          <a:p>
            <a:r>
              <a:rPr lang="en-US" sz="2400" dirty="0"/>
              <a:t>Bursts: length of characters, duration, frequency, etc. </a:t>
            </a:r>
          </a:p>
          <a:p>
            <a:r>
              <a:rPr lang="en-US" sz="2400" dirty="0"/>
              <a:t>Revisions: number, type, operation, embeddedness, location,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9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699D-456E-A64E-8A56-CC2D7DB1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keystroke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F954-E9B0-C849-BD2F-70CD532D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Cognitive Process vs Pause</a:t>
            </a:r>
          </a:p>
          <a:p>
            <a:pPr lvl="1"/>
            <a:r>
              <a:rPr lang="en-US" sz="2000" dirty="0"/>
              <a:t>Average pause ratio higher for less cognitively demanding segments</a:t>
            </a:r>
          </a:p>
          <a:p>
            <a:pPr lvl="1"/>
            <a:r>
              <a:rPr lang="en-US" sz="2000" dirty="0"/>
              <a:t>Pause-to-keyboarding ratio does not differ significantly for sentences that are harder to machine translate</a:t>
            </a:r>
          </a:p>
          <a:p>
            <a:pPr marL="274320" lvl="1" indent="0">
              <a:buNone/>
            </a:pPr>
            <a:r>
              <a:rPr lang="en-US" sz="2000" dirty="0"/>
              <a:t>- Possible reasons</a:t>
            </a:r>
          </a:p>
          <a:p>
            <a:pPr lvl="2"/>
            <a:r>
              <a:rPr lang="en-US" sz="1800" dirty="0"/>
              <a:t>Pauses are not good indicators of cognitive load in post-editing </a:t>
            </a:r>
          </a:p>
          <a:p>
            <a:pPr lvl="2"/>
            <a:r>
              <a:rPr lang="en-US" sz="1800" dirty="0"/>
              <a:t>there is no substantial difference in the cognitive load for post-editing for sentences that are easy or hard to machine translate</a:t>
            </a:r>
          </a:p>
          <a:p>
            <a:pPr lvl="1"/>
            <a:r>
              <a:rPr lang="en-US" sz="2000" dirty="0"/>
              <a:t>Burst length differs based on initiation and termination type</a:t>
            </a:r>
          </a:p>
        </p:txBody>
      </p:sp>
    </p:spTree>
    <p:extLst>
      <p:ext uri="{BB962C8B-B14F-4D97-AF65-F5344CB8AC3E}">
        <p14:creationId xmlns:p14="http://schemas.microsoft.com/office/powerpoint/2010/main" val="184361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8000-E236-2048-9B74-47B0953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keystroke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41BB-A8E1-6942-9461-9B3F61D1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Text quality: The higher-scorer…</a:t>
            </a:r>
          </a:p>
          <a:p>
            <a:pPr lvl="1"/>
            <a:r>
              <a:rPr lang="en-US" sz="2000" dirty="0"/>
              <a:t>Had more linear progression (switch less between writing &amp; regressive revision)</a:t>
            </a:r>
          </a:p>
          <a:p>
            <a:pPr lvl="1"/>
            <a:r>
              <a:rPr lang="en-US" sz="2000" dirty="0"/>
              <a:t>paused less during text production</a:t>
            </a:r>
          </a:p>
          <a:p>
            <a:pPr lvl="1"/>
            <a:r>
              <a:rPr lang="en-US" sz="2000" dirty="0"/>
              <a:t>local elementary revisions on accuracy and form during writing did not necessarily reflect the writer’s overall composing strategies. </a:t>
            </a:r>
          </a:p>
          <a:p>
            <a:r>
              <a:rPr lang="en-US" sz="2400" dirty="0"/>
              <a:t>individuals who pause for longer at sentence boundaries produce shorter but more well-formed bursts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699D-456E-A64E-8A56-CC2D7DB1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keystroke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F954-E9B0-C849-BD2F-70CD532D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Writers’ improvement in language</a:t>
            </a:r>
          </a:p>
          <a:p>
            <a:pPr lvl="1"/>
            <a:r>
              <a:rPr lang="en-US" sz="2000" dirty="0"/>
              <a:t>increased fluency</a:t>
            </a:r>
          </a:p>
          <a:p>
            <a:pPr lvl="1"/>
            <a:r>
              <a:rPr lang="en-US" sz="2000" dirty="0"/>
              <a:t>Increased amount of text produced between interruptions (pauses, revisions)</a:t>
            </a:r>
          </a:p>
          <a:p>
            <a:pPr lvl="1"/>
            <a:r>
              <a:rPr lang="en-US" sz="2000" dirty="0"/>
              <a:t>required fewer but equally long pauses</a:t>
            </a:r>
          </a:p>
          <a:p>
            <a:pPr lvl="1"/>
            <a:r>
              <a:rPr lang="en-US" sz="2000" dirty="0"/>
              <a:t>text quality did not increase</a:t>
            </a:r>
          </a:p>
          <a:p>
            <a:pPr lvl="1"/>
            <a:r>
              <a:rPr lang="en-US" sz="2000" dirty="0"/>
              <a:t>fluency during burst increased</a:t>
            </a:r>
          </a:p>
        </p:txBody>
      </p:sp>
    </p:spTree>
    <p:extLst>
      <p:ext uri="{BB962C8B-B14F-4D97-AF65-F5344CB8AC3E}">
        <p14:creationId xmlns:p14="http://schemas.microsoft.com/office/powerpoint/2010/main" val="68482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AB67-5E60-3741-A824-B9FD41F0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keystroke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E91A-62AB-914C-AA71-4D30D448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pauses due to </a:t>
            </a:r>
          </a:p>
          <a:p>
            <a:pPr marL="457200" indent="-457200">
              <a:buAutoNum type="arabicPeriod"/>
            </a:pPr>
            <a:r>
              <a:rPr lang="en-US" sz="2400" dirty="0"/>
              <a:t>competition for limited capacity</a:t>
            </a:r>
          </a:p>
          <a:p>
            <a:pPr marL="457200" indent="-457200">
              <a:buAutoNum type="arabicPeriod"/>
            </a:pPr>
            <a:r>
              <a:rPr lang="en-US" sz="2400" dirty="0"/>
              <a:t>typing, higher-level compete for a common processing component</a:t>
            </a:r>
          </a:p>
          <a:p>
            <a:pPr marL="457200" indent="-457200">
              <a:buAutoNum type="arabicPeriod"/>
            </a:pPr>
            <a:r>
              <a:rPr lang="en-US" sz="2400" dirty="0"/>
              <a:t>pauses result from cross-talk between products and processing of ongoing activities</a:t>
            </a:r>
          </a:p>
          <a:p>
            <a:pPr marL="457200" indent="-457200">
              <a:buAutoNum type="arabicPeriod"/>
            </a:pPr>
            <a:r>
              <a:rPr lang="en-US" sz="2400" dirty="0"/>
              <a:t>consequence of memory decay</a:t>
            </a:r>
          </a:p>
        </p:txBody>
      </p:sp>
    </p:spTree>
    <p:extLst>
      <p:ext uri="{BB962C8B-B14F-4D97-AF65-F5344CB8AC3E}">
        <p14:creationId xmlns:p14="http://schemas.microsoft.com/office/powerpoint/2010/main" val="211388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13FE11-1286-D647-AA7F-1135E3A1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64DC5-B0F2-8046-8FC1-83D8D2F58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89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{880F0BE2-BC04-4C4A-8FFF-A15DF10979B2}tf10001070</Template>
  <TotalTime>145</TotalTime>
  <Words>616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Keystroke Logging Current Status &amp; Plans</vt:lpstr>
      <vt:lpstr>Writing procedures</vt:lpstr>
      <vt:lpstr>Writing procedures</vt:lpstr>
      <vt:lpstr>Measures in keystroke logging</vt:lpstr>
      <vt:lpstr>Observations on keystroke logging</vt:lpstr>
      <vt:lpstr>Observations on keystroke logging</vt:lpstr>
      <vt:lpstr>Observations on keystroke logging</vt:lpstr>
      <vt:lpstr>Observations on keystroke logging</vt:lpstr>
      <vt:lpstr>Our research</vt:lpstr>
      <vt:lpstr>Done So Far</vt:lpstr>
      <vt:lpstr>Plans</vt:lpstr>
      <vt:lpstr>Timeline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I’ve learned</dc:title>
  <dc:creator>이주현</dc:creator>
  <cp:lastModifiedBy>이주현</cp:lastModifiedBy>
  <cp:revision>17</cp:revision>
  <dcterms:created xsi:type="dcterms:W3CDTF">2019-05-28T08:17:18Z</dcterms:created>
  <dcterms:modified xsi:type="dcterms:W3CDTF">2019-05-28T12:46:58Z</dcterms:modified>
</cp:coreProperties>
</file>