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9975" cy="42808525"/>
  <p:notesSz cx="6858000" cy="9144000"/>
  <p:defaultText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318">
          <p15:clr>
            <a:srgbClr val="A4A3A4"/>
          </p15:clr>
        </p15:guide>
        <p15:guide id="2" orient="horz" pos="2880">
          <p15:clr>
            <a:srgbClr val="A4A3A4"/>
          </p15:clr>
        </p15:guide>
        <p15:guide id="3" orient="horz" pos="10988">
          <p15:clr>
            <a:srgbClr val="A4A3A4"/>
          </p15:clr>
        </p15:guide>
        <p15:guide id="4" orient="horz" pos="18019">
          <p15:clr>
            <a:srgbClr val="A4A3A4"/>
          </p15:clr>
        </p15:guide>
        <p15:guide id="5" orient="horz" pos="11442">
          <p15:clr>
            <a:srgbClr val="A4A3A4"/>
          </p15:clr>
        </p15:guide>
        <p15:guide id="6" orient="horz" pos="18473">
          <p15:clr>
            <a:srgbClr val="A4A3A4"/>
          </p15:clr>
        </p15:guide>
        <p15:guide id="7" orient="horz" pos="25503">
          <p15:clr>
            <a:srgbClr val="A4A3A4"/>
          </p15:clr>
        </p15:guide>
        <p15:guide id="8" pos="9310">
          <p15:clr>
            <a:srgbClr val="A4A3A4"/>
          </p15:clr>
        </p15:guide>
        <p15:guide id="9" pos="18155">
          <p15:clr>
            <a:srgbClr val="A4A3A4"/>
          </p15:clr>
        </p15:guide>
        <p15:guide id="10" pos="9764">
          <p15:clr>
            <a:srgbClr val="A4A3A4"/>
          </p15:clr>
        </p15:guide>
        <p15:guide id="11" pos="12259">
          <p15:clr>
            <a:srgbClr val="A4A3A4"/>
          </p15:clr>
        </p15:guide>
        <p15:guide id="12" pos="6815">
          <p15:clr>
            <a:srgbClr val="A4A3A4"/>
          </p15:clr>
        </p15:guide>
        <p15:guide id="13" pos="12712">
          <p15:clr>
            <a:srgbClr val="A4A3A4"/>
          </p15:clr>
        </p15:guide>
        <p15:guide id="14" pos="3867">
          <p15:clr>
            <a:srgbClr val="A4A3A4"/>
          </p15:clr>
        </p15:guide>
        <p15:guide id="15" pos="6362">
          <p15:clr>
            <a:srgbClr val="A4A3A4"/>
          </p15:clr>
        </p15:guide>
        <p15:guide id="16" pos="3413">
          <p15:clr>
            <a:srgbClr val="A4A3A4"/>
          </p15:clr>
        </p15:guide>
        <p15:guide id="17" pos="919">
          <p15:clr>
            <a:srgbClr val="A4A3A4"/>
          </p15:clr>
        </p15:guide>
        <p15:guide id="18" pos="15207">
          <p15:clr>
            <a:srgbClr val="A4A3A4"/>
          </p15:clr>
        </p15:guide>
        <p15:guide id="19" pos="156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1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18"/>
    <p:restoredTop sz="94700"/>
  </p:normalViewPr>
  <p:slideViewPr>
    <p:cSldViewPr snapToObjects="1">
      <p:cViewPr>
        <p:scale>
          <a:sx n="40" d="100"/>
          <a:sy n="40" d="100"/>
        </p:scale>
        <p:origin x="672" y="-1488"/>
      </p:cViewPr>
      <p:guideLst>
        <p:guide orient="horz" pos="5318"/>
        <p:guide orient="horz" pos="2880"/>
        <p:guide orient="horz" pos="10988"/>
        <p:guide orient="horz" pos="18019"/>
        <p:guide orient="horz" pos="11442"/>
        <p:guide orient="horz" pos="18473"/>
        <p:guide orient="horz" pos="25503"/>
        <p:guide pos="9310"/>
        <p:guide pos="18155"/>
        <p:guide pos="9764"/>
        <p:guide pos="12259"/>
        <p:guide pos="6815"/>
        <p:guide pos="12712"/>
        <p:guide pos="3867"/>
        <p:guide pos="6362"/>
        <p:guide pos="3413"/>
        <p:guide pos="919"/>
        <p:guide pos="15207"/>
        <p:guide pos="15661"/>
      </p:guideLst>
    </p:cSldViewPr>
  </p:slideViewPr>
  <p:notesTextViewPr>
    <p:cViewPr>
      <p:scale>
        <a:sx n="1" d="1"/>
        <a:sy n="1" d="1"/>
      </p:scale>
      <p:origin x="0" y="0"/>
    </p:cViewPr>
  </p:notesTextViewPr>
  <p:sorterViewPr>
    <p:cViewPr>
      <p:scale>
        <a:sx n="100" d="100"/>
        <a:sy n="100" d="100"/>
      </p:scale>
      <p:origin x="0" y="0"/>
    </p:cViewPr>
  </p:sorterViewPr>
  <p:gridSpacing cx="45005" cy="45005"/>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8B0E8-B187-429A-8940-3100428364F6}" type="datetimeFigureOut">
              <a:rPr lang="de-DE" smtClean="0"/>
              <a:t>12.07.19</a:t>
            </a:fld>
            <a:endParaRPr lang="de-DE"/>
          </a:p>
        </p:txBody>
      </p:sp>
      <p:sp>
        <p:nvSpPr>
          <p:cNvPr id="4" name="Folienbildplatzhalt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F7A558-ADAD-426C-A2CF-19980EBFFF19}" type="slidenum">
              <a:rPr lang="de-DE" smtClean="0"/>
              <a:t>‹#›</a:t>
            </a:fld>
            <a:endParaRPr lang="de-DE"/>
          </a:p>
        </p:txBody>
      </p:sp>
    </p:spTree>
    <p:extLst>
      <p:ext uri="{BB962C8B-B14F-4D97-AF65-F5344CB8AC3E}">
        <p14:creationId xmlns:p14="http://schemas.microsoft.com/office/powerpoint/2010/main" val="328450473"/>
      </p:ext>
    </p:extLst>
  </p:cSld>
  <p:clrMap bg1="lt1" tx1="dk1" bg2="lt2" tx2="dk2" accent1="accent1" accent2="accent2" accent3="accent3" accent4="accent4" accent5="accent5" accent6="accent6" hlink="hlink" folHlink="folHlink"/>
  <p:notesStyle>
    <a:lvl1pPr marL="0" algn="l" defTabSz="4176431" rtl="0" eaLnBrk="1" latinLnBrk="0" hangingPunct="1">
      <a:defRPr sz="5500" kern="1200">
        <a:solidFill>
          <a:schemeClr val="tx1"/>
        </a:solidFill>
        <a:latin typeface="+mn-lt"/>
        <a:ea typeface="+mn-ea"/>
        <a:cs typeface="+mn-cs"/>
      </a:defRPr>
    </a:lvl1pPr>
    <a:lvl2pPr marL="2088215" algn="l" defTabSz="4176431" rtl="0" eaLnBrk="1" latinLnBrk="0" hangingPunct="1">
      <a:defRPr sz="5500" kern="1200">
        <a:solidFill>
          <a:schemeClr val="tx1"/>
        </a:solidFill>
        <a:latin typeface="+mn-lt"/>
        <a:ea typeface="+mn-ea"/>
        <a:cs typeface="+mn-cs"/>
      </a:defRPr>
    </a:lvl2pPr>
    <a:lvl3pPr marL="4176431" algn="l" defTabSz="4176431" rtl="0" eaLnBrk="1" latinLnBrk="0" hangingPunct="1">
      <a:defRPr sz="5500" kern="1200">
        <a:solidFill>
          <a:schemeClr val="tx1"/>
        </a:solidFill>
        <a:latin typeface="+mn-lt"/>
        <a:ea typeface="+mn-ea"/>
        <a:cs typeface="+mn-cs"/>
      </a:defRPr>
    </a:lvl3pPr>
    <a:lvl4pPr marL="6264646" algn="l" defTabSz="4176431" rtl="0" eaLnBrk="1" latinLnBrk="0" hangingPunct="1">
      <a:defRPr sz="5500" kern="1200">
        <a:solidFill>
          <a:schemeClr val="tx1"/>
        </a:solidFill>
        <a:latin typeface="+mn-lt"/>
        <a:ea typeface="+mn-ea"/>
        <a:cs typeface="+mn-cs"/>
      </a:defRPr>
    </a:lvl4pPr>
    <a:lvl5pPr marL="8352861" algn="l" defTabSz="4176431" rtl="0" eaLnBrk="1" latinLnBrk="0" hangingPunct="1">
      <a:defRPr sz="5500" kern="1200">
        <a:solidFill>
          <a:schemeClr val="tx1"/>
        </a:solidFill>
        <a:latin typeface="+mn-lt"/>
        <a:ea typeface="+mn-ea"/>
        <a:cs typeface="+mn-cs"/>
      </a:defRPr>
    </a:lvl5pPr>
    <a:lvl6pPr marL="10441076" algn="l" defTabSz="4176431" rtl="0" eaLnBrk="1" latinLnBrk="0" hangingPunct="1">
      <a:defRPr sz="5500" kern="1200">
        <a:solidFill>
          <a:schemeClr val="tx1"/>
        </a:solidFill>
        <a:latin typeface="+mn-lt"/>
        <a:ea typeface="+mn-ea"/>
        <a:cs typeface="+mn-cs"/>
      </a:defRPr>
    </a:lvl6pPr>
    <a:lvl7pPr marL="12529292" algn="l" defTabSz="4176431" rtl="0" eaLnBrk="1" latinLnBrk="0" hangingPunct="1">
      <a:defRPr sz="5500" kern="1200">
        <a:solidFill>
          <a:schemeClr val="tx1"/>
        </a:solidFill>
        <a:latin typeface="+mn-lt"/>
        <a:ea typeface="+mn-ea"/>
        <a:cs typeface="+mn-cs"/>
      </a:defRPr>
    </a:lvl7pPr>
    <a:lvl8pPr marL="14617507" algn="l" defTabSz="4176431" rtl="0" eaLnBrk="1" latinLnBrk="0" hangingPunct="1">
      <a:defRPr sz="5500" kern="1200">
        <a:solidFill>
          <a:schemeClr val="tx1"/>
        </a:solidFill>
        <a:latin typeface="+mn-lt"/>
        <a:ea typeface="+mn-ea"/>
        <a:cs typeface="+mn-cs"/>
      </a:defRPr>
    </a:lvl8pPr>
    <a:lvl9pPr marL="16705722" algn="l" defTabSz="4176431"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FF7A558-ADAD-426C-A2CF-19980EBFFF19}" type="slidenum">
              <a:rPr lang="de-DE" smtClean="0"/>
              <a:t>1</a:t>
            </a:fld>
            <a:endParaRPr lang="de-DE"/>
          </a:p>
        </p:txBody>
      </p:sp>
    </p:spTree>
    <p:extLst>
      <p:ext uri="{BB962C8B-B14F-4D97-AF65-F5344CB8AC3E}">
        <p14:creationId xmlns:p14="http://schemas.microsoft.com/office/powerpoint/2010/main" val="3253540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998" y="13298392"/>
            <a:ext cx="25737979" cy="9176087"/>
          </a:xfrm>
        </p:spPr>
        <p:txBody>
          <a:bodyPr/>
          <a:lstStyle/>
          <a:p>
            <a:r>
              <a:rPr lang="de-DE"/>
              <a:t>Titelmasterformat durch Klicken bearbeiten</a:t>
            </a:r>
          </a:p>
        </p:txBody>
      </p:sp>
      <p:sp>
        <p:nvSpPr>
          <p:cNvPr id="3" name="Untertitel 2"/>
          <p:cNvSpPr>
            <a:spLocks noGrp="1"/>
          </p:cNvSpPr>
          <p:nvPr>
            <p:ph type="subTitle" idx="1"/>
          </p:nvPr>
        </p:nvSpPr>
        <p:spPr>
          <a:xfrm>
            <a:off x="4541996" y="24258163"/>
            <a:ext cx="21195983" cy="10939957"/>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A7D3A58F-0BB2-41FE-B9B7-35B7882A5422}" type="datetimeFigureOut">
              <a:rPr lang="de-DE" smtClean="0"/>
              <a:t>12.07.19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FE93916-ECB6-4219-BD85-B388BC18BF01}" type="slidenum">
              <a:rPr lang="de-DE" smtClean="0"/>
              <a:t>‹#›</a:t>
            </a:fld>
            <a:endParaRPr lang="de-DE"/>
          </a:p>
        </p:txBody>
      </p:sp>
    </p:spTree>
    <p:extLst>
      <p:ext uri="{BB962C8B-B14F-4D97-AF65-F5344CB8AC3E}">
        <p14:creationId xmlns:p14="http://schemas.microsoft.com/office/powerpoint/2010/main" val="4153797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A7D3A58F-0BB2-41FE-B9B7-35B7882A5422}" type="datetimeFigureOut">
              <a:rPr lang="de-DE" smtClean="0"/>
              <a:t>12.07.19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FE93916-ECB6-4219-BD85-B388BC18BF01}" type="slidenum">
              <a:rPr lang="de-DE" smtClean="0"/>
              <a:t>‹#›</a:t>
            </a:fld>
            <a:endParaRPr lang="de-DE"/>
          </a:p>
        </p:txBody>
      </p:sp>
    </p:spTree>
    <p:extLst>
      <p:ext uri="{BB962C8B-B14F-4D97-AF65-F5344CB8AC3E}">
        <p14:creationId xmlns:p14="http://schemas.microsoft.com/office/powerpoint/2010/main" val="934678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2982" y="1714329"/>
            <a:ext cx="6812994" cy="36525977"/>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1513999" y="1714329"/>
            <a:ext cx="19934317" cy="36525977"/>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A7D3A58F-0BB2-41FE-B9B7-35B7882A5422}" type="datetimeFigureOut">
              <a:rPr lang="de-DE" smtClean="0"/>
              <a:t>12.07.19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FE93916-ECB6-4219-BD85-B388BC18BF01}" type="slidenum">
              <a:rPr lang="de-DE" smtClean="0"/>
              <a:t>‹#›</a:t>
            </a:fld>
            <a:endParaRPr lang="de-DE"/>
          </a:p>
        </p:txBody>
      </p:sp>
    </p:spTree>
    <p:extLst>
      <p:ext uri="{BB962C8B-B14F-4D97-AF65-F5344CB8AC3E}">
        <p14:creationId xmlns:p14="http://schemas.microsoft.com/office/powerpoint/2010/main" val="2566556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A7D3A58F-0BB2-41FE-B9B7-35B7882A5422}" type="datetimeFigureOut">
              <a:rPr lang="de-DE" smtClean="0"/>
              <a:t>12.07.19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FE93916-ECB6-4219-BD85-B388BC18BF01}" type="slidenum">
              <a:rPr lang="de-DE" smtClean="0"/>
              <a:t>‹#›</a:t>
            </a:fld>
            <a:endParaRPr lang="de-DE"/>
          </a:p>
        </p:txBody>
      </p:sp>
    </p:spTree>
    <p:extLst>
      <p:ext uri="{BB962C8B-B14F-4D97-AF65-F5344CB8AC3E}">
        <p14:creationId xmlns:p14="http://schemas.microsoft.com/office/powerpoint/2010/main" val="272454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1910" y="27508445"/>
            <a:ext cx="25737979" cy="8502248"/>
          </a:xfrm>
        </p:spPr>
        <p:txBody>
          <a:bodyPr anchor="t"/>
          <a:lstStyle>
            <a:lvl1pPr algn="l">
              <a:defRPr sz="18300" b="1" cap="all"/>
            </a:lvl1pPr>
          </a:lstStyle>
          <a:p>
            <a:r>
              <a:rPr lang="de-DE"/>
              <a:t>Titelmasterformat durch Klicken bearbeiten</a:t>
            </a:r>
          </a:p>
        </p:txBody>
      </p:sp>
      <p:sp>
        <p:nvSpPr>
          <p:cNvPr id="3" name="Textplatzhalter 2"/>
          <p:cNvSpPr>
            <a:spLocks noGrp="1"/>
          </p:cNvSpPr>
          <p:nvPr>
            <p:ph type="body" idx="1"/>
          </p:nvPr>
        </p:nvSpPr>
        <p:spPr>
          <a:xfrm>
            <a:off x="2391910" y="18144083"/>
            <a:ext cx="25737979" cy="9364361"/>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A7D3A58F-0BB2-41FE-B9B7-35B7882A5422}" type="datetimeFigureOut">
              <a:rPr lang="de-DE" smtClean="0"/>
              <a:t>12.07.19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CFE93916-ECB6-4219-BD85-B388BC18BF01}" type="slidenum">
              <a:rPr lang="de-DE" smtClean="0"/>
              <a:t>‹#›</a:t>
            </a:fld>
            <a:endParaRPr lang="de-DE"/>
          </a:p>
        </p:txBody>
      </p:sp>
    </p:spTree>
    <p:extLst>
      <p:ext uri="{BB962C8B-B14F-4D97-AF65-F5344CB8AC3E}">
        <p14:creationId xmlns:p14="http://schemas.microsoft.com/office/powerpoint/2010/main" val="3953109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1513999"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15392321" y="9988659"/>
            <a:ext cx="13373656" cy="28251648"/>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A7D3A58F-0BB2-41FE-B9B7-35B7882A5422}" type="datetimeFigureOut">
              <a:rPr lang="de-DE" smtClean="0"/>
              <a:t>12.07.19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CFE93916-ECB6-4219-BD85-B388BC18BF01}" type="slidenum">
              <a:rPr lang="de-DE" smtClean="0"/>
              <a:t>‹#›</a:t>
            </a:fld>
            <a:endParaRPr lang="de-DE"/>
          </a:p>
        </p:txBody>
      </p:sp>
    </p:spTree>
    <p:extLst>
      <p:ext uri="{BB962C8B-B14F-4D97-AF65-F5344CB8AC3E}">
        <p14:creationId xmlns:p14="http://schemas.microsoft.com/office/powerpoint/2010/main" val="2835554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1513999" y="9582375"/>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a:t>Textmasterformat bearbeiten</a:t>
            </a:r>
          </a:p>
        </p:txBody>
      </p:sp>
      <p:sp>
        <p:nvSpPr>
          <p:cNvPr id="4" name="Inhaltsplatzhalter 3"/>
          <p:cNvSpPr>
            <a:spLocks noGrp="1"/>
          </p:cNvSpPr>
          <p:nvPr>
            <p:ph sz="half" idx="2"/>
          </p:nvPr>
        </p:nvSpPr>
        <p:spPr>
          <a:xfrm>
            <a:off x="1513999" y="13575851"/>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15381808" y="9582375"/>
            <a:ext cx="13384170"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a:t>Textmasterformat bearbeiten</a:t>
            </a:r>
          </a:p>
        </p:txBody>
      </p:sp>
      <p:sp>
        <p:nvSpPr>
          <p:cNvPr id="6" name="Inhaltsplatzhalter 5"/>
          <p:cNvSpPr>
            <a:spLocks noGrp="1"/>
          </p:cNvSpPr>
          <p:nvPr>
            <p:ph sz="quarter" idx="4"/>
          </p:nvPr>
        </p:nvSpPr>
        <p:spPr>
          <a:xfrm>
            <a:off x="15381808" y="13575851"/>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A7D3A58F-0BB2-41FE-B9B7-35B7882A5422}" type="datetimeFigureOut">
              <a:rPr lang="de-DE" smtClean="0"/>
              <a:t>12.07.19</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CFE93916-ECB6-4219-BD85-B388BC18BF01}" type="slidenum">
              <a:rPr lang="de-DE" smtClean="0"/>
              <a:t>‹#›</a:t>
            </a:fld>
            <a:endParaRPr lang="de-DE"/>
          </a:p>
        </p:txBody>
      </p:sp>
    </p:spTree>
    <p:extLst>
      <p:ext uri="{BB962C8B-B14F-4D97-AF65-F5344CB8AC3E}">
        <p14:creationId xmlns:p14="http://schemas.microsoft.com/office/powerpoint/2010/main" val="51082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A7D3A58F-0BB2-41FE-B9B7-35B7882A5422}" type="datetimeFigureOut">
              <a:rPr lang="de-DE" smtClean="0"/>
              <a:t>12.07.19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CFE93916-ECB6-4219-BD85-B388BC18BF01}" type="slidenum">
              <a:rPr lang="de-DE" smtClean="0"/>
              <a:t>‹#›</a:t>
            </a:fld>
            <a:endParaRPr lang="de-DE"/>
          </a:p>
        </p:txBody>
      </p:sp>
    </p:spTree>
    <p:extLst>
      <p:ext uri="{BB962C8B-B14F-4D97-AF65-F5344CB8AC3E}">
        <p14:creationId xmlns:p14="http://schemas.microsoft.com/office/powerpoint/2010/main" val="144502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7D3A58F-0BB2-41FE-B9B7-35B7882A5422}" type="datetimeFigureOut">
              <a:rPr lang="de-DE" smtClean="0"/>
              <a:t>12.07.19</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CFE93916-ECB6-4219-BD85-B388BC18BF01}" type="slidenum">
              <a:rPr lang="de-DE" smtClean="0"/>
              <a:t>‹#›</a:t>
            </a:fld>
            <a:endParaRPr lang="de-DE"/>
          </a:p>
        </p:txBody>
      </p:sp>
    </p:spTree>
    <p:extLst>
      <p:ext uri="{BB962C8B-B14F-4D97-AF65-F5344CB8AC3E}">
        <p14:creationId xmlns:p14="http://schemas.microsoft.com/office/powerpoint/2010/main" val="2510980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000" y="1704413"/>
            <a:ext cx="9961903" cy="7253667"/>
          </a:xfrm>
        </p:spPr>
        <p:txBody>
          <a:bodyPr anchor="b"/>
          <a:lstStyle>
            <a:lvl1pPr algn="l">
              <a:defRPr sz="9100" b="1"/>
            </a:lvl1pPr>
          </a:lstStyle>
          <a:p>
            <a:r>
              <a:rPr lang="de-DE"/>
              <a:t>Titelmasterformat durch Klicken bearbeiten</a:t>
            </a:r>
          </a:p>
        </p:txBody>
      </p:sp>
      <p:sp>
        <p:nvSpPr>
          <p:cNvPr id="3" name="Inhaltsplatzhalter 2"/>
          <p:cNvSpPr>
            <a:spLocks noGrp="1"/>
          </p:cNvSpPr>
          <p:nvPr>
            <p:ph idx="1"/>
          </p:nvPr>
        </p:nvSpPr>
        <p:spPr>
          <a:xfrm>
            <a:off x="11838630" y="1704417"/>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1514000" y="8958083"/>
            <a:ext cx="9961903" cy="2928222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a:t>Textmasterformat bearbeiten</a:t>
            </a:r>
          </a:p>
        </p:txBody>
      </p:sp>
      <p:sp>
        <p:nvSpPr>
          <p:cNvPr id="5" name="Datumsplatzhalter 4"/>
          <p:cNvSpPr>
            <a:spLocks noGrp="1"/>
          </p:cNvSpPr>
          <p:nvPr>
            <p:ph type="dt" sz="half" idx="10"/>
          </p:nvPr>
        </p:nvSpPr>
        <p:spPr/>
        <p:txBody>
          <a:bodyPr/>
          <a:lstStyle/>
          <a:p>
            <a:fld id="{A7D3A58F-0BB2-41FE-B9B7-35B7882A5422}" type="datetimeFigureOut">
              <a:rPr lang="de-DE" smtClean="0"/>
              <a:t>12.07.19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CFE93916-ECB6-4219-BD85-B388BC18BF01}" type="slidenum">
              <a:rPr lang="de-DE" smtClean="0"/>
              <a:t>‹#›</a:t>
            </a:fld>
            <a:endParaRPr lang="de-DE"/>
          </a:p>
        </p:txBody>
      </p:sp>
    </p:spTree>
    <p:extLst>
      <p:ext uri="{BB962C8B-B14F-4D97-AF65-F5344CB8AC3E}">
        <p14:creationId xmlns:p14="http://schemas.microsoft.com/office/powerpoint/2010/main" val="2247328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088" y="29965967"/>
            <a:ext cx="18167985" cy="3537652"/>
          </a:xfrm>
        </p:spPr>
        <p:txBody>
          <a:bodyPr anchor="b"/>
          <a:lstStyle>
            <a:lvl1pPr algn="l">
              <a:defRPr sz="9100" b="1"/>
            </a:lvl1pPr>
          </a:lstStyle>
          <a:p>
            <a:r>
              <a:rPr lang="de-DE"/>
              <a:t>Titelmasterformat durch Klicken bearbeiten</a:t>
            </a:r>
          </a:p>
        </p:txBody>
      </p:sp>
      <p:sp>
        <p:nvSpPr>
          <p:cNvPr id="3" name="Bildplatzhalter 2"/>
          <p:cNvSpPr>
            <a:spLocks noGrp="1"/>
          </p:cNvSpPr>
          <p:nvPr>
            <p:ph type="pic" idx="1"/>
          </p:nvPr>
        </p:nvSpPr>
        <p:spPr>
          <a:xfrm>
            <a:off x="5935088" y="3825022"/>
            <a:ext cx="18167985" cy="2568511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endParaRPr lang="de-DE"/>
          </a:p>
        </p:txBody>
      </p:sp>
      <p:sp>
        <p:nvSpPr>
          <p:cNvPr id="4" name="Textplatzhalter 3"/>
          <p:cNvSpPr>
            <a:spLocks noGrp="1"/>
          </p:cNvSpPr>
          <p:nvPr>
            <p:ph type="body" sz="half" idx="2"/>
          </p:nvPr>
        </p:nvSpPr>
        <p:spPr>
          <a:xfrm>
            <a:off x="5935088" y="33503620"/>
            <a:ext cx="18167985" cy="502405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a:t>Textmasterformat bearbeiten</a:t>
            </a:r>
          </a:p>
        </p:txBody>
      </p:sp>
      <p:sp>
        <p:nvSpPr>
          <p:cNvPr id="5" name="Datumsplatzhalter 4"/>
          <p:cNvSpPr>
            <a:spLocks noGrp="1"/>
          </p:cNvSpPr>
          <p:nvPr>
            <p:ph type="dt" sz="half" idx="10"/>
          </p:nvPr>
        </p:nvSpPr>
        <p:spPr/>
        <p:txBody>
          <a:bodyPr/>
          <a:lstStyle/>
          <a:p>
            <a:fld id="{A7D3A58F-0BB2-41FE-B9B7-35B7882A5422}" type="datetimeFigureOut">
              <a:rPr lang="de-DE" smtClean="0"/>
              <a:t>12.07.19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CFE93916-ECB6-4219-BD85-B388BC18BF01}" type="slidenum">
              <a:rPr lang="de-DE" smtClean="0"/>
              <a:t>‹#›</a:t>
            </a:fld>
            <a:endParaRPr lang="de-DE"/>
          </a:p>
        </p:txBody>
      </p:sp>
    </p:spTree>
    <p:extLst>
      <p:ext uri="{BB962C8B-B14F-4D97-AF65-F5344CB8AC3E}">
        <p14:creationId xmlns:p14="http://schemas.microsoft.com/office/powerpoint/2010/main" val="750067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513999" y="1714327"/>
            <a:ext cx="27251978" cy="7134755"/>
          </a:xfrm>
          <a:prstGeom prst="rect">
            <a:avLst/>
          </a:prstGeom>
        </p:spPr>
        <p:txBody>
          <a:bodyPr vert="horz" lIns="417643" tIns="208822" rIns="417643" bIns="208822" rtlCol="0" anchor="ctr">
            <a:normAutofit/>
          </a:bodyPr>
          <a:lstStyle/>
          <a:p>
            <a:r>
              <a:rPr lang="de-DE"/>
              <a:t>Titelmasterformat durch Klicken bearbeiten</a:t>
            </a:r>
          </a:p>
        </p:txBody>
      </p:sp>
      <p:sp>
        <p:nvSpPr>
          <p:cNvPr id="3" name="Textplatzhalter 2"/>
          <p:cNvSpPr>
            <a:spLocks noGrp="1"/>
          </p:cNvSpPr>
          <p:nvPr>
            <p:ph type="body" idx="1"/>
          </p:nvPr>
        </p:nvSpPr>
        <p:spPr>
          <a:xfrm>
            <a:off x="1513999" y="9988659"/>
            <a:ext cx="27251978" cy="28251648"/>
          </a:xfrm>
          <a:prstGeom prst="rect">
            <a:avLst/>
          </a:prstGeom>
        </p:spPr>
        <p:txBody>
          <a:bodyPr vert="horz" lIns="417643" tIns="208822" rIns="417643" bIns="208822"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1513998" y="39677164"/>
            <a:ext cx="7065328" cy="2279157"/>
          </a:xfrm>
          <a:prstGeom prst="rect">
            <a:avLst/>
          </a:prstGeom>
        </p:spPr>
        <p:txBody>
          <a:bodyPr vert="horz" lIns="417643" tIns="208822" rIns="417643" bIns="208822" rtlCol="0" anchor="ctr"/>
          <a:lstStyle>
            <a:lvl1pPr algn="l">
              <a:defRPr sz="5500">
                <a:solidFill>
                  <a:schemeClr val="tx1">
                    <a:tint val="75000"/>
                  </a:schemeClr>
                </a:solidFill>
              </a:defRPr>
            </a:lvl1pPr>
          </a:lstStyle>
          <a:p>
            <a:fld id="{A7D3A58F-0BB2-41FE-B9B7-35B7882A5422}" type="datetimeFigureOut">
              <a:rPr lang="de-DE" smtClean="0"/>
              <a:t>12.07.19</a:t>
            </a:fld>
            <a:endParaRPr lang="de-DE"/>
          </a:p>
        </p:txBody>
      </p:sp>
      <p:sp>
        <p:nvSpPr>
          <p:cNvPr id="5" name="Fußzeilenplatzhalter 4"/>
          <p:cNvSpPr>
            <a:spLocks noGrp="1"/>
          </p:cNvSpPr>
          <p:nvPr>
            <p:ph type="ftr" sz="quarter" idx="3"/>
          </p:nvPr>
        </p:nvSpPr>
        <p:spPr>
          <a:xfrm>
            <a:off x="10345658" y="39677164"/>
            <a:ext cx="9588659" cy="2279157"/>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21700649" y="39677164"/>
            <a:ext cx="7065328" cy="2279157"/>
          </a:xfrm>
          <a:prstGeom prst="rect">
            <a:avLst/>
          </a:prstGeom>
        </p:spPr>
        <p:txBody>
          <a:bodyPr vert="horz" lIns="417643" tIns="208822" rIns="417643" bIns="208822" rtlCol="0" anchor="ctr"/>
          <a:lstStyle>
            <a:lvl1pPr algn="r">
              <a:defRPr sz="5500">
                <a:solidFill>
                  <a:schemeClr val="tx1">
                    <a:tint val="75000"/>
                  </a:schemeClr>
                </a:solidFill>
              </a:defRPr>
            </a:lvl1pPr>
          </a:lstStyle>
          <a:p>
            <a:fld id="{CFE93916-ECB6-4219-BD85-B388BC18BF01}" type="slidenum">
              <a:rPr lang="de-DE" smtClean="0"/>
              <a:t>‹#›</a:t>
            </a:fld>
            <a:endParaRPr lang="de-DE"/>
          </a:p>
        </p:txBody>
      </p:sp>
    </p:spTree>
    <p:extLst>
      <p:ext uri="{BB962C8B-B14F-4D97-AF65-F5344CB8AC3E}">
        <p14:creationId xmlns:p14="http://schemas.microsoft.com/office/powerpoint/2010/main" val="145534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431" rtl="0" eaLnBrk="1" latinLnBrk="0"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3350" indent="-1305135" algn="l" defTabSz="4176431"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2pPr>
      <a:lvl3pPr marL="5220538" indent="-1044108" algn="l" defTabSz="4176431"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3pPr>
      <a:lvl4pPr marL="7308753"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696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27198" y="4572392"/>
            <a:ext cx="30279975" cy="3240360"/>
          </a:xfrm>
          <a:prstGeom prst="rect">
            <a:avLst/>
          </a:prstGeom>
          <a:solidFill>
            <a:srgbClr val="E8F1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 name="Grafik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89175" y="0"/>
            <a:ext cx="10090800" cy="4612240"/>
          </a:xfrm>
          <a:prstGeom prst="rect">
            <a:avLst/>
          </a:prstGeom>
        </p:spPr>
      </p:pic>
      <p:sp>
        <p:nvSpPr>
          <p:cNvPr id="5" name="Textfeld 4"/>
          <p:cNvSpPr txBox="1"/>
          <p:nvPr/>
        </p:nvSpPr>
        <p:spPr>
          <a:xfrm>
            <a:off x="1476779" y="4836032"/>
            <a:ext cx="26174598" cy="1354217"/>
          </a:xfrm>
          <a:prstGeom prst="rect">
            <a:avLst/>
          </a:prstGeom>
          <a:noFill/>
        </p:spPr>
        <p:txBody>
          <a:bodyPr wrap="square" rtlCol="0">
            <a:spAutoFit/>
          </a:bodyPr>
          <a:lstStyle/>
          <a:p>
            <a:r>
              <a:rPr lang="en-US" b="1" dirty="0"/>
              <a:t>Keystroke Logging in Second Language Writing Research</a:t>
            </a:r>
            <a:endParaRPr lang="en-US" dirty="0"/>
          </a:p>
        </p:txBody>
      </p:sp>
      <p:sp>
        <p:nvSpPr>
          <p:cNvPr id="6" name="Textfeld 5"/>
          <p:cNvSpPr txBox="1"/>
          <p:nvPr/>
        </p:nvSpPr>
        <p:spPr>
          <a:xfrm>
            <a:off x="1436269" y="6287806"/>
            <a:ext cx="17497944" cy="1015663"/>
          </a:xfrm>
          <a:prstGeom prst="rect">
            <a:avLst/>
          </a:prstGeom>
          <a:noFill/>
        </p:spPr>
        <p:txBody>
          <a:bodyPr wrap="square" rtlCol="0">
            <a:spAutoFit/>
          </a:bodyPr>
          <a:lstStyle/>
          <a:p>
            <a:r>
              <a:rPr lang="de-DE" sz="6000" b="1" dirty="0">
                <a:latin typeface="Arial" panose="020B0604020202020204" pitchFamily="34" charset="0"/>
                <a:cs typeface="Arial" panose="020B0604020202020204" pitchFamily="34" charset="0"/>
              </a:rPr>
              <a:t>Joo </a:t>
            </a:r>
            <a:r>
              <a:rPr lang="de-DE" sz="6000" b="1" dirty="0" err="1">
                <a:latin typeface="Arial" panose="020B0604020202020204" pitchFamily="34" charset="0"/>
                <a:cs typeface="Arial" panose="020B0604020202020204" pitchFamily="34" charset="0"/>
              </a:rPr>
              <a:t>Hyun</a:t>
            </a:r>
            <a:r>
              <a:rPr lang="de-DE" sz="6000" b="1" dirty="0">
                <a:latin typeface="Arial" panose="020B0604020202020204" pitchFamily="34" charset="0"/>
                <a:cs typeface="Arial" panose="020B0604020202020204" pitchFamily="34" charset="0"/>
              </a:rPr>
              <a:t> Lee, Elma Kerz &amp; Marcus </a:t>
            </a:r>
            <a:r>
              <a:rPr lang="de-DE" sz="6000" b="1" dirty="0" err="1">
                <a:latin typeface="Arial" panose="020B0604020202020204" pitchFamily="34" charset="0"/>
                <a:cs typeface="Arial" panose="020B0604020202020204" pitchFamily="34" charset="0"/>
              </a:rPr>
              <a:t>Ströbel</a:t>
            </a:r>
            <a:endParaRPr lang="de-DE" sz="6000" b="1" dirty="0">
              <a:latin typeface="Arial" panose="020B0604020202020204" pitchFamily="34" charset="0"/>
              <a:cs typeface="Arial" panose="020B0604020202020204" pitchFamily="34" charset="0"/>
            </a:endParaRPr>
          </a:p>
        </p:txBody>
      </p:sp>
      <p:sp>
        <p:nvSpPr>
          <p:cNvPr id="10" name="Textfeld 9"/>
          <p:cNvSpPr txBox="1"/>
          <p:nvPr/>
        </p:nvSpPr>
        <p:spPr>
          <a:xfrm>
            <a:off x="10828539" y="9528166"/>
            <a:ext cx="8622896" cy="7094250"/>
          </a:xfrm>
          <a:prstGeom prst="rect">
            <a:avLst/>
          </a:prstGeom>
          <a:noFill/>
        </p:spPr>
        <p:txBody>
          <a:bodyPr wrap="square" rtlCol="0">
            <a:spAutoFit/>
          </a:bodyPr>
          <a:lstStyle/>
          <a:p>
            <a:pPr algn="just"/>
            <a:r>
              <a:rPr lang="en-US" sz="3500" dirty="0"/>
              <a:t>We expect to see how cognitive efforts are embedded in the keystroke logging data. To achieve this, there are several challenges. First of all, the large amount of data must to be cleaned and turned into a form that is easily manipulatable. Second, appropriate keystroke measures that can be applied to the database must be chosen. Third, psycholinguistic measures that represents the cognitive effort that is achievable from the data should be found. Lastly, the relationship between the keystroke measures and the psycholinguistic measures needs to be found. </a:t>
            </a:r>
          </a:p>
        </p:txBody>
      </p:sp>
      <p:sp>
        <p:nvSpPr>
          <p:cNvPr id="16" name="Textfeld 15"/>
          <p:cNvSpPr txBox="1"/>
          <p:nvPr/>
        </p:nvSpPr>
        <p:spPr>
          <a:xfrm>
            <a:off x="20198062" y="9405918"/>
            <a:ext cx="8578440" cy="8171468"/>
          </a:xfrm>
          <a:prstGeom prst="rect">
            <a:avLst/>
          </a:prstGeom>
          <a:noFill/>
        </p:spPr>
        <p:txBody>
          <a:bodyPr wrap="square" rtlCol="0">
            <a:spAutoFit/>
          </a:bodyPr>
          <a:lstStyle/>
          <a:p>
            <a:pPr algn="just"/>
            <a:r>
              <a:rPr lang="en-US" sz="3500" dirty="0">
                <a:latin typeface="Calibri" panose="020F0502020204030204" pitchFamily="34" charset="0"/>
                <a:cs typeface="Calibri" panose="020F0502020204030204" pitchFamily="34" charset="0"/>
              </a:rPr>
              <a:t>As expected, as word frequency increased the time taken to type the words decreased. However, it was interesting that this effect is less clear when the length of the word is short. This may imply that when the word length is short, the writer does not take additional time to think about and write a more unfamiliar word. The relationship between n-gram frequency and the pause length show that people generally type without pausing when writing more frequent bigrams and trigrams. Both findings were meaningful because we could see that the chunk-based process also happens in keyboard writing.</a:t>
            </a:r>
          </a:p>
        </p:txBody>
      </p:sp>
      <p:sp>
        <p:nvSpPr>
          <p:cNvPr id="18" name="Textfeld 17"/>
          <p:cNvSpPr txBox="1"/>
          <p:nvPr/>
        </p:nvSpPr>
        <p:spPr>
          <a:xfrm>
            <a:off x="20206552" y="8452747"/>
            <a:ext cx="8578440" cy="1015663"/>
          </a:xfrm>
          <a:prstGeom prst="rect">
            <a:avLst/>
          </a:prstGeom>
          <a:noFill/>
        </p:spPr>
        <p:txBody>
          <a:bodyPr wrap="square" rtlCol="0">
            <a:spAutoFit/>
          </a:bodyPr>
          <a:lstStyle/>
          <a:p>
            <a:r>
              <a:rPr lang="de-DE" sz="6000" b="1" dirty="0" err="1">
                <a:latin typeface="Arial" panose="020B0604020202020204" pitchFamily="34" charset="0"/>
                <a:cs typeface="Arial" panose="020B0604020202020204" pitchFamily="34" charset="0"/>
              </a:rPr>
              <a:t>Discussion</a:t>
            </a:r>
            <a:endParaRPr lang="de-DE" sz="6000" b="1" dirty="0">
              <a:latin typeface="Arial" panose="020B0604020202020204" pitchFamily="34" charset="0"/>
              <a:cs typeface="Arial" panose="020B0604020202020204" pitchFamily="34" charset="0"/>
            </a:endParaRPr>
          </a:p>
        </p:txBody>
      </p:sp>
      <p:sp>
        <p:nvSpPr>
          <p:cNvPr id="22" name="Textfeld 21"/>
          <p:cNvSpPr txBox="1"/>
          <p:nvPr/>
        </p:nvSpPr>
        <p:spPr>
          <a:xfrm>
            <a:off x="1472646" y="8462274"/>
            <a:ext cx="17988517" cy="1015663"/>
          </a:xfrm>
          <a:prstGeom prst="rect">
            <a:avLst/>
          </a:prstGeom>
          <a:noFill/>
        </p:spPr>
        <p:txBody>
          <a:bodyPr wrap="square" rtlCol="0">
            <a:spAutoFit/>
          </a:bodyPr>
          <a:lstStyle/>
          <a:p>
            <a:r>
              <a:rPr lang="en-US" sz="6000" b="1" dirty="0">
                <a:latin typeface="Arial" panose="020B0604020202020204" pitchFamily="34" charset="0"/>
                <a:cs typeface="Arial" panose="020B0604020202020204" pitchFamily="34" charset="0"/>
              </a:rPr>
              <a:t>Introduction</a:t>
            </a:r>
          </a:p>
        </p:txBody>
      </p:sp>
      <p:sp>
        <p:nvSpPr>
          <p:cNvPr id="26" name="Textfeld 25"/>
          <p:cNvSpPr txBox="1"/>
          <p:nvPr/>
        </p:nvSpPr>
        <p:spPr>
          <a:xfrm>
            <a:off x="1568762" y="18155005"/>
            <a:ext cx="8701106" cy="1015663"/>
          </a:xfrm>
          <a:prstGeom prst="rect">
            <a:avLst/>
          </a:prstGeom>
          <a:noFill/>
        </p:spPr>
        <p:txBody>
          <a:bodyPr wrap="square" rtlCol="0">
            <a:spAutoFit/>
          </a:bodyPr>
          <a:lstStyle/>
          <a:p>
            <a:r>
              <a:rPr lang="de-DE" sz="6000" b="1" dirty="0" err="1">
                <a:latin typeface="Arial" panose="020B0604020202020204" pitchFamily="34" charset="0"/>
                <a:cs typeface="Arial" panose="020B0604020202020204" pitchFamily="34" charset="0"/>
              </a:rPr>
              <a:t>Methods</a:t>
            </a:r>
            <a:endParaRPr lang="de-DE" sz="6000" b="1" dirty="0">
              <a:latin typeface="Arial" panose="020B0604020202020204" pitchFamily="34" charset="0"/>
              <a:cs typeface="Arial" panose="020B0604020202020204" pitchFamily="34" charset="0"/>
            </a:endParaRPr>
          </a:p>
        </p:txBody>
      </p:sp>
      <p:sp>
        <p:nvSpPr>
          <p:cNvPr id="29" name="Textfeld 28"/>
          <p:cNvSpPr txBox="1"/>
          <p:nvPr/>
        </p:nvSpPr>
        <p:spPr>
          <a:xfrm>
            <a:off x="1452830" y="30202894"/>
            <a:ext cx="8622896" cy="784830"/>
          </a:xfrm>
          <a:prstGeom prst="rect">
            <a:avLst/>
          </a:prstGeom>
          <a:noFill/>
        </p:spPr>
        <p:txBody>
          <a:bodyPr wrap="square" rtlCol="0">
            <a:spAutoFit/>
          </a:bodyPr>
          <a:lstStyle/>
          <a:p>
            <a:r>
              <a:rPr lang="de-DE" sz="4500" b="1" dirty="0" err="1">
                <a:latin typeface="Arial" panose="020B0604020202020204" pitchFamily="34" charset="0"/>
                <a:cs typeface="Arial" panose="020B0604020202020204" pitchFamily="34" charset="0"/>
              </a:rPr>
              <a:t>Statistics</a:t>
            </a:r>
            <a:endParaRPr lang="de-DE" sz="4500" b="1" dirty="0">
              <a:latin typeface="Arial" panose="020B0604020202020204" pitchFamily="34" charset="0"/>
              <a:cs typeface="Arial" panose="020B0604020202020204" pitchFamily="34" charset="0"/>
            </a:endParaRPr>
          </a:p>
        </p:txBody>
      </p:sp>
      <p:sp>
        <p:nvSpPr>
          <p:cNvPr id="30" name="Textfeld 29"/>
          <p:cNvSpPr txBox="1"/>
          <p:nvPr/>
        </p:nvSpPr>
        <p:spPr>
          <a:xfrm>
            <a:off x="1489207" y="29344594"/>
            <a:ext cx="17988517" cy="1015663"/>
          </a:xfrm>
          <a:prstGeom prst="rect">
            <a:avLst/>
          </a:prstGeom>
          <a:noFill/>
        </p:spPr>
        <p:txBody>
          <a:bodyPr wrap="square" rtlCol="0">
            <a:spAutoFit/>
          </a:bodyPr>
          <a:lstStyle/>
          <a:p>
            <a:r>
              <a:rPr lang="de-DE" sz="6000" b="1" dirty="0" err="1">
                <a:latin typeface="Arial" panose="020B0604020202020204" pitchFamily="34" charset="0"/>
                <a:cs typeface="Arial" panose="020B0604020202020204" pitchFamily="34" charset="0"/>
              </a:rPr>
              <a:t>Result</a:t>
            </a:r>
            <a:endParaRPr lang="de-DE" sz="6000" b="1" dirty="0">
              <a:latin typeface="Arial" panose="020B0604020202020204" pitchFamily="34" charset="0"/>
              <a:cs typeface="Arial" panose="020B0604020202020204" pitchFamily="34" charset="0"/>
            </a:endParaRPr>
          </a:p>
        </p:txBody>
      </p:sp>
      <p:sp>
        <p:nvSpPr>
          <p:cNvPr id="14" name="Rechteck 13"/>
          <p:cNvSpPr/>
          <p:nvPr/>
        </p:nvSpPr>
        <p:spPr>
          <a:xfrm>
            <a:off x="1233442" y="8262305"/>
            <a:ext cx="18401455" cy="9316532"/>
          </a:xfrm>
          <a:prstGeom prst="rect">
            <a:avLst/>
          </a:prstGeom>
          <a:noFill/>
          <a:ln>
            <a:solidFill>
              <a:srgbClr val="E8F1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Rechteck 35"/>
          <p:cNvSpPr/>
          <p:nvPr/>
        </p:nvSpPr>
        <p:spPr>
          <a:xfrm>
            <a:off x="1233442" y="18028886"/>
            <a:ext cx="27813090" cy="10711191"/>
          </a:xfrm>
          <a:prstGeom prst="rect">
            <a:avLst/>
          </a:prstGeom>
          <a:noFill/>
          <a:ln>
            <a:solidFill>
              <a:srgbClr val="E8F1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Rechteck 36"/>
          <p:cNvSpPr/>
          <p:nvPr/>
        </p:nvSpPr>
        <p:spPr>
          <a:xfrm>
            <a:off x="1233441" y="29145122"/>
            <a:ext cx="27813090" cy="11537564"/>
          </a:xfrm>
          <a:prstGeom prst="rect">
            <a:avLst/>
          </a:prstGeom>
          <a:noFill/>
          <a:ln>
            <a:solidFill>
              <a:srgbClr val="E8F1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Rechteck 37"/>
          <p:cNvSpPr/>
          <p:nvPr/>
        </p:nvSpPr>
        <p:spPr>
          <a:xfrm>
            <a:off x="20045532" y="8262304"/>
            <a:ext cx="9001000" cy="9316533"/>
          </a:xfrm>
          <a:prstGeom prst="rect">
            <a:avLst/>
          </a:prstGeom>
          <a:noFill/>
          <a:ln>
            <a:solidFill>
              <a:srgbClr val="E8F1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tangle 7">
            <a:extLst>
              <a:ext uri="{FF2B5EF4-FFF2-40B4-BE49-F238E27FC236}">
                <a16:creationId xmlns:a16="http://schemas.microsoft.com/office/drawing/2014/main" id="{DFE4FB4D-13EE-FD41-9DF6-AAF314E3DE8C}"/>
              </a:ext>
            </a:extLst>
          </p:cNvPr>
          <p:cNvSpPr/>
          <p:nvPr/>
        </p:nvSpPr>
        <p:spPr>
          <a:xfrm>
            <a:off x="1489207" y="9528166"/>
            <a:ext cx="8965610" cy="7906368"/>
          </a:xfrm>
          <a:prstGeom prst="rect">
            <a:avLst/>
          </a:prstGeom>
        </p:spPr>
        <p:txBody>
          <a:bodyPr wrap="square">
            <a:spAutoFit/>
          </a:bodyPr>
          <a:lstStyle/>
          <a:p>
            <a:pPr indent="228600" algn="just">
              <a:spcAft>
                <a:spcPts val="0"/>
              </a:spcAft>
            </a:pPr>
            <a:r>
              <a:rPr lang="en-US" sz="3500" dirty="0">
                <a:latin typeface="Calibri" panose="020F0502020204030204" pitchFamily="34" charset="0"/>
                <a:ea typeface="Times New Roman" panose="02020603050405020304" pitchFamily="18" charset="0"/>
                <a:cs typeface="Calibri" panose="020F0502020204030204" pitchFamily="34" charset="0"/>
              </a:rPr>
              <a:t>Understanding human’s key literacy </a:t>
            </a:r>
            <a:r>
              <a:rPr lang="en-US" sz="3500">
                <a:latin typeface="Calibri" panose="020F0502020204030204" pitchFamily="34" charset="0"/>
                <a:ea typeface="Times New Roman" panose="02020603050405020304" pitchFamily="18" charset="0"/>
                <a:cs typeface="Calibri" panose="020F0502020204030204" pitchFamily="34" charset="0"/>
              </a:rPr>
              <a:t>skill has </a:t>
            </a:r>
            <a:r>
              <a:rPr lang="en-US" sz="3500" dirty="0">
                <a:latin typeface="Calibri" panose="020F0502020204030204" pitchFamily="34" charset="0"/>
                <a:ea typeface="Times New Roman" panose="02020603050405020304" pitchFamily="18" charset="0"/>
                <a:cs typeface="Calibri" panose="020F0502020204030204" pitchFamily="34" charset="0"/>
              </a:rPr>
              <a:t>been an important but a challenging topic in many different fields such as linguistics, education, and cognitive science. Many researchers have been particularly interested in finding the cognitive process lying behind the writing process. As keyboard writing emerged recently, keystroke logging has provided a new insight in understanding the cognitive process in writing. Commonly used measures are pauses between keystrokes, burst (consecutive keystrokes without pause), and revision (Alves, 2008; </a:t>
            </a:r>
            <a:r>
              <a:rPr lang="en-US" sz="3500" dirty="0" err="1">
                <a:latin typeface="Calibri" panose="020F0502020204030204" pitchFamily="34" charset="0"/>
                <a:ea typeface="Times New Roman" panose="02020603050405020304" pitchFamily="18" charset="0"/>
                <a:cs typeface="Calibri" panose="020F0502020204030204" pitchFamily="34" charset="0"/>
              </a:rPr>
              <a:t>Baaijen</a:t>
            </a:r>
            <a:r>
              <a:rPr lang="en-US" sz="3500" dirty="0">
                <a:latin typeface="Calibri" panose="020F0502020204030204" pitchFamily="34" charset="0"/>
                <a:ea typeface="Times New Roman" panose="02020603050405020304" pitchFamily="18" charset="0"/>
                <a:cs typeface="Calibri" panose="020F0502020204030204" pitchFamily="34" charset="0"/>
              </a:rPr>
              <a:t>, 2012; O’Brien, 2006; Miller, 2008). </a:t>
            </a:r>
            <a:endParaRPr lang="en-US" sz="3500" dirty="0">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11" name="Picture 10">
            <a:extLst>
              <a:ext uri="{FF2B5EF4-FFF2-40B4-BE49-F238E27FC236}">
                <a16:creationId xmlns:a16="http://schemas.microsoft.com/office/drawing/2014/main" id="{9C6757A9-17D0-1E41-8E6E-A55FC0D880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5726" y="24881332"/>
            <a:ext cx="11729650" cy="3433447"/>
          </a:xfrm>
          <a:prstGeom prst="rect">
            <a:avLst/>
          </a:prstGeom>
        </p:spPr>
      </p:pic>
      <p:graphicFrame>
        <p:nvGraphicFramePr>
          <p:cNvPr id="12" name="Table 11">
            <a:extLst>
              <a:ext uri="{FF2B5EF4-FFF2-40B4-BE49-F238E27FC236}">
                <a16:creationId xmlns:a16="http://schemas.microsoft.com/office/drawing/2014/main" id="{1EFEFB81-D6BA-5948-BE59-6CF8019B77F0}"/>
              </a:ext>
            </a:extLst>
          </p:cNvPr>
          <p:cNvGraphicFramePr>
            <a:graphicFrameLocks noGrp="1"/>
          </p:cNvGraphicFramePr>
          <p:nvPr>
            <p:extLst>
              <p:ext uri="{D42A27DB-BD31-4B8C-83A1-F6EECF244321}">
                <p14:modId xmlns:p14="http://schemas.microsoft.com/office/powerpoint/2010/main" val="803125123"/>
              </p:ext>
            </p:extLst>
          </p:nvPr>
        </p:nvGraphicFramePr>
        <p:xfrm>
          <a:off x="21529546" y="23605693"/>
          <a:ext cx="7441687" cy="2286000"/>
        </p:xfrm>
        <a:graphic>
          <a:graphicData uri="http://schemas.openxmlformats.org/drawingml/2006/table">
            <a:tbl>
              <a:tblPr firstRow="1" firstCol="1" bandRow="1">
                <a:tableStyleId>{3B4B98B0-60AC-42C2-AFA5-B58CD77FA1E5}</a:tableStyleId>
              </a:tblPr>
              <a:tblGrid>
                <a:gridCol w="2446218">
                  <a:extLst>
                    <a:ext uri="{9D8B030D-6E8A-4147-A177-3AD203B41FA5}">
                      <a16:colId xmlns:a16="http://schemas.microsoft.com/office/drawing/2014/main" val="3677369917"/>
                    </a:ext>
                  </a:extLst>
                </a:gridCol>
                <a:gridCol w="4995469">
                  <a:extLst>
                    <a:ext uri="{9D8B030D-6E8A-4147-A177-3AD203B41FA5}">
                      <a16:colId xmlns:a16="http://schemas.microsoft.com/office/drawing/2014/main" val="3129572397"/>
                    </a:ext>
                  </a:extLst>
                </a:gridCol>
              </a:tblGrid>
              <a:tr h="0">
                <a:tc>
                  <a:txBody>
                    <a:bodyPr/>
                    <a:lstStyle/>
                    <a:p>
                      <a:pPr marL="457200">
                        <a:spcAft>
                          <a:spcPts val="0"/>
                        </a:spcAft>
                      </a:pPr>
                      <a:r>
                        <a:rPr lang="en-US" sz="2500" dirty="0">
                          <a:effectLst/>
                        </a:rPr>
                        <a:t>Keystroke Measure</a:t>
                      </a:r>
                      <a:endParaRPr lang="en-US" sz="2500" dirty="0">
                        <a:effectLst/>
                        <a:latin typeface="Times New Roman" panose="02020603050405020304" pitchFamily="18" charset="0"/>
                        <a:ea typeface="Times New Roman" panose="02020603050405020304" pitchFamily="18" charset="0"/>
                      </a:endParaRPr>
                    </a:p>
                  </a:txBody>
                  <a:tcPr marL="0" marR="0" marT="0" marB="0"/>
                </a:tc>
                <a:tc>
                  <a:txBody>
                    <a:bodyPr/>
                    <a:lstStyle/>
                    <a:p>
                      <a:pPr marL="457200">
                        <a:spcAft>
                          <a:spcPts val="0"/>
                        </a:spcAft>
                      </a:pPr>
                      <a:r>
                        <a:rPr lang="en-US" sz="2500">
                          <a:effectLst/>
                        </a:rPr>
                        <a:t>Name</a:t>
                      </a:r>
                      <a:endParaRPr lang="en-US" sz="25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665343165"/>
                  </a:ext>
                </a:extLst>
              </a:tr>
              <a:tr h="0">
                <a:tc>
                  <a:txBody>
                    <a:bodyPr/>
                    <a:lstStyle/>
                    <a:p>
                      <a:pPr marL="457200">
                        <a:spcAft>
                          <a:spcPts val="0"/>
                        </a:spcAft>
                      </a:pPr>
                      <a:r>
                        <a:rPr lang="en-US" sz="2500">
                          <a:effectLst/>
                        </a:rPr>
                        <a:t>t</a:t>
                      </a:r>
                      <a:endParaRPr lang="en-US" sz="2500">
                        <a:effectLst/>
                        <a:latin typeface="Times New Roman" panose="02020603050405020304" pitchFamily="18" charset="0"/>
                        <a:ea typeface="Times New Roman" panose="02020603050405020304" pitchFamily="18" charset="0"/>
                      </a:endParaRPr>
                    </a:p>
                  </a:txBody>
                  <a:tcPr marL="0" marR="0" marT="0" marB="0"/>
                </a:tc>
                <a:tc>
                  <a:txBody>
                    <a:bodyPr/>
                    <a:lstStyle/>
                    <a:p>
                      <a:pPr marL="457200">
                        <a:spcAft>
                          <a:spcPts val="0"/>
                        </a:spcAft>
                      </a:pPr>
                      <a:r>
                        <a:rPr lang="en-US" sz="2500" dirty="0">
                          <a:effectLst/>
                        </a:rPr>
                        <a:t>Pause length</a:t>
                      </a:r>
                      <a:endParaRPr lang="en-US" sz="2500" dirty="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285491795"/>
                  </a:ext>
                </a:extLst>
              </a:tr>
              <a:tr h="0">
                <a:tc>
                  <a:txBody>
                    <a:bodyPr/>
                    <a:lstStyle/>
                    <a:p>
                      <a:pPr marL="457200">
                        <a:spcAft>
                          <a:spcPts val="0"/>
                        </a:spcAft>
                      </a:pPr>
                      <a:r>
                        <a:rPr lang="en-US" sz="2500">
                          <a:effectLst/>
                        </a:rPr>
                        <a:t>t_filiter_10000</a:t>
                      </a:r>
                      <a:endParaRPr lang="en-US" sz="2500">
                        <a:effectLst/>
                        <a:latin typeface="Times New Roman" panose="02020603050405020304" pitchFamily="18" charset="0"/>
                        <a:ea typeface="Times New Roman" panose="02020603050405020304" pitchFamily="18" charset="0"/>
                      </a:endParaRPr>
                    </a:p>
                  </a:txBody>
                  <a:tcPr marL="0" marR="0" marT="0" marB="0"/>
                </a:tc>
                <a:tc>
                  <a:txBody>
                    <a:bodyPr/>
                    <a:lstStyle/>
                    <a:p>
                      <a:pPr marL="457200">
                        <a:spcAft>
                          <a:spcPts val="0"/>
                        </a:spcAft>
                      </a:pPr>
                      <a:r>
                        <a:rPr lang="en-US" sz="2500" dirty="0">
                          <a:effectLst/>
                        </a:rPr>
                        <a:t>Pause length filtered (10000ms)</a:t>
                      </a:r>
                      <a:endParaRPr lang="en-US" sz="2500" dirty="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3673787299"/>
                  </a:ext>
                </a:extLst>
              </a:tr>
              <a:tr h="0">
                <a:tc>
                  <a:txBody>
                    <a:bodyPr/>
                    <a:lstStyle/>
                    <a:p>
                      <a:pPr marL="457200">
                        <a:spcAft>
                          <a:spcPts val="0"/>
                        </a:spcAft>
                      </a:pPr>
                      <a:r>
                        <a:rPr lang="en-US" sz="2500">
                          <a:effectLst/>
                        </a:rPr>
                        <a:t>avg_burst _len</a:t>
                      </a:r>
                      <a:endParaRPr lang="en-US" sz="2500">
                        <a:effectLst/>
                        <a:latin typeface="Times New Roman" panose="02020603050405020304" pitchFamily="18" charset="0"/>
                        <a:ea typeface="Times New Roman" panose="02020603050405020304" pitchFamily="18" charset="0"/>
                      </a:endParaRPr>
                    </a:p>
                  </a:txBody>
                  <a:tcPr marL="0" marR="0" marT="0" marB="0"/>
                </a:tc>
                <a:tc>
                  <a:txBody>
                    <a:bodyPr/>
                    <a:lstStyle/>
                    <a:p>
                      <a:pPr marL="457200">
                        <a:spcAft>
                          <a:spcPts val="0"/>
                        </a:spcAft>
                      </a:pPr>
                      <a:r>
                        <a:rPr lang="en-US" sz="2500">
                          <a:effectLst/>
                        </a:rPr>
                        <a:t>Average Burst Length</a:t>
                      </a:r>
                      <a:endParaRPr lang="en-US" sz="250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518884968"/>
                  </a:ext>
                </a:extLst>
              </a:tr>
              <a:tr h="0">
                <a:tc>
                  <a:txBody>
                    <a:bodyPr/>
                    <a:lstStyle/>
                    <a:p>
                      <a:pPr marL="457200">
                        <a:spcAft>
                          <a:spcPts val="0"/>
                        </a:spcAft>
                      </a:pPr>
                      <a:r>
                        <a:rPr lang="en-US" sz="2500" dirty="0" err="1">
                          <a:effectLst/>
                        </a:rPr>
                        <a:t>within_burst</a:t>
                      </a:r>
                      <a:endParaRPr lang="en-US" sz="2500" dirty="0">
                        <a:effectLst/>
                        <a:latin typeface="Times New Roman" panose="02020603050405020304" pitchFamily="18" charset="0"/>
                        <a:ea typeface="Times New Roman" panose="02020603050405020304" pitchFamily="18" charset="0"/>
                      </a:endParaRPr>
                    </a:p>
                  </a:txBody>
                  <a:tcPr marL="0" marR="0" marT="0" marB="0"/>
                </a:tc>
                <a:tc>
                  <a:txBody>
                    <a:bodyPr/>
                    <a:lstStyle/>
                    <a:p>
                      <a:pPr marL="457200">
                        <a:spcAft>
                          <a:spcPts val="0"/>
                        </a:spcAft>
                      </a:pPr>
                      <a:r>
                        <a:rPr lang="en-US" sz="2500" dirty="0">
                          <a:effectLst/>
                        </a:rPr>
                        <a:t>Within/across burst</a:t>
                      </a:r>
                      <a:endParaRPr lang="en-US" sz="2500" dirty="0">
                        <a:effectLst/>
                        <a:latin typeface="Times New Roman" panose="02020603050405020304" pitchFamily="18" charset="0"/>
                        <a:ea typeface="Times New Roman" panose="02020603050405020304" pitchFamily="18" charset="0"/>
                      </a:endParaRPr>
                    </a:p>
                  </a:txBody>
                  <a:tcPr marL="0" marR="0" marT="0" marB="0"/>
                </a:tc>
                <a:extLst>
                  <a:ext uri="{0D108BD9-81ED-4DB2-BD59-A6C34878D82A}">
                    <a16:rowId xmlns:a16="http://schemas.microsoft.com/office/drawing/2014/main" val="1126405078"/>
                  </a:ext>
                </a:extLst>
              </a:tr>
            </a:tbl>
          </a:graphicData>
        </a:graphic>
      </p:graphicFrame>
      <p:graphicFrame>
        <p:nvGraphicFramePr>
          <p:cNvPr id="13" name="Table 12">
            <a:extLst>
              <a:ext uri="{FF2B5EF4-FFF2-40B4-BE49-F238E27FC236}">
                <a16:creationId xmlns:a16="http://schemas.microsoft.com/office/drawing/2014/main" id="{8B87E2FB-CA8B-694E-8E2C-D1BD967F83CB}"/>
              </a:ext>
            </a:extLst>
          </p:cNvPr>
          <p:cNvGraphicFramePr>
            <a:graphicFrameLocks noGrp="1"/>
          </p:cNvGraphicFramePr>
          <p:nvPr>
            <p:extLst>
              <p:ext uri="{D42A27DB-BD31-4B8C-83A1-F6EECF244321}">
                <p14:modId xmlns:p14="http://schemas.microsoft.com/office/powerpoint/2010/main" val="3341846046"/>
              </p:ext>
            </p:extLst>
          </p:nvPr>
        </p:nvGraphicFramePr>
        <p:xfrm>
          <a:off x="21529546" y="26001902"/>
          <a:ext cx="7547982" cy="2667000"/>
        </p:xfrm>
        <a:graphic>
          <a:graphicData uri="http://schemas.openxmlformats.org/drawingml/2006/table">
            <a:tbl>
              <a:tblPr firstRow="1" firstCol="1" bandRow="1">
                <a:tableStyleId>{3B4B98B0-60AC-42C2-AFA5-B58CD77FA1E5}</a:tableStyleId>
              </a:tblPr>
              <a:tblGrid>
                <a:gridCol w="3219012">
                  <a:extLst>
                    <a:ext uri="{9D8B030D-6E8A-4147-A177-3AD203B41FA5}">
                      <a16:colId xmlns:a16="http://schemas.microsoft.com/office/drawing/2014/main" val="872532484"/>
                    </a:ext>
                  </a:extLst>
                </a:gridCol>
                <a:gridCol w="4328970">
                  <a:extLst>
                    <a:ext uri="{9D8B030D-6E8A-4147-A177-3AD203B41FA5}">
                      <a16:colId xmlns:a16="http://schemas.microsoft.com/office/drawing/2014/main" val="3678906211"/>
                    </a:ext>
                  </a:extLst>
                </a:gridCol>
              </a:tblGrid>
              <a:tr h="0">
                <a:tc>
                  <a:txBody>
                    <a:bodyPr/>
                    <a:lstStyle/>
                    <a:p>
                      <a:pPr marL="457200">
                        <a:spcAft>
                          <a:spcPts val="0"/>
                        </a:spcAft>
                      </a:pPr>
                      <a:r>
                        <a:rPr lang="en-US" sz="2500" dirty="0">
                          <a:effectLst/>
                        </a:rPr>
                        <a:t>Psycholinguistic Measure</a:t>
                      </a:r>
                      <a:endParaRPr lang="en-US" sz="25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spcAft>
                          <a:spcPts val="0"/>
                        </a:spcAft>
                      </a:pPr>
                      <a:r>
                        <a:rPr lang="en-US" sz="2500">
                          <a:effectLst/>
                        </a:rPr>
                        <a:t>Description</a:t>
                      </a:r>
                      <a:endParaRPr lang="en-US" sz="25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07483400"/>
                  </a:ext>
                </a:extLst>
              </a:tr>
              <a:tr h="0">
                <a:tc>
                  <a:txBody>
                    <a:bodyPr/>
                    <a:lstStyle/>
                    <a:p>
                      <a:pPr marL="457200">
                        <a:spcAft>
                          <a:spcPts val="0"/>
                        </a:spcAft>
                      </a:pPr>
                      <a:r>
                        <a:rPr lang="en-US" sz="2500" dirty="0">
                          <a:effectLst/>
                        </a:rPr>
                        <a:t>Word frequency</a:t>
                      </a:r>
                      <a:endParaRPr lang="en-US" sz="25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spcAft>
                          <a:spcPts val="0"/>
                        </a:spcAft>
                      </a:pPr>
                      <a:r>
                        <a:rPr lang="en-US" sz="2500" dirty="0">
                          <a:effectLst/>
                        </a:rPr>
                        <a:t>Word frequency in scale 0 to 1</a:t>
                      </a:r>
                      <a:endParaRPr lang="en-US" sz="25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14188736"/>
                  </a:ext>
                </a:extLst>
              </a:tr>
              <a:tr h="0">
                <a:tc>
                  <a:txBody>
                    <a:bodyPr/>
                    <a:lstStyle/>
                    <a:p>
                      <a:pPr marL="457200">
                        <a:spcAft>
                          <a:spcPts val="0"/>
                        </a:spcAft>
                      </a:pPr>
                      <a:r>
                        <a:rPr lang="en-US" sz="2500" dirty="0">
                          <a:effectLst/>
                        </a:rPr>
                        <a:t>n-gram frequency</a:t>
                      </a:r>
                      <a:endParaRPr lang="en-US" sz="25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spcAft>
                          <a:spcPts val="0"/>
                        </a:spcAft>
                      </a:pPr>
                      <a:r>
                        <a:rPr lang="en-US" sz="2500" dirty="0">
                          <a:effectLst/>
                        </a:rPr>
                        <a:t>N-gram frequency in scale 0 to 1</a:t>
                      </a:r>
                      <a:endParaRPr lang="en-US" sz="25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84209279"/>
                  </a:ext>
                </a:extLst>
              </a:tr>
              <a:tr h="0">
                <a:tc>
                  <a:txBody>
                    <a:bodyPr/>
                    <a:lstStyle/>
                    <a:p>
                      <a:pPr marL="457200">
                        <a:spcAft>
                          <a:spcPts val="0"/>
                        </a:spcAft>
                      </a:pPr>
                      <a:r>
                        <a:rPr lang="en-US" sz="2500" dirty="0">
                          <a:effectLst/>
                        </a:rPr>
                        <a:t>Occurrence</a:t>
                      </a:r>
                      <a:endParaRPr lang="en-US" sz="25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a:spcAft>
                          <a:spcPts val="0"/>
                        </a:spcAft>
                      </a:pPr>
                      <a:r>
                        <a:rPr lang="en-US" sz="2500" dirty="0">
                          <a:effectLst/>
                        </a:rPr>
                        <a:t>Occurrence of words in data</a:t>
                      </a:r>
                      <a:endParaRPr lang="en-US" sz="25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45875162"/>
                  </a:ext>
                </a:extLst>
              </a:tr>
            </a:tbl>
          </a:graphicData>
        </a:graphic>
      </p:graphicFrame>
      <p:sp>
        <p:nvSpPr>
          <p:cNvPr id="15" name="TextBox 14">
            <a:extLst>
              <a:ext uri="{FF2B5EF4-FFF2-40B4-BE49-F238E27FC236}">
                <a16:creationId xmlns:a16="http://schemas.microsoft.com/office/drawing/2014/main" id="{CEE2FB1B-C7C9-8D4D-BFD0-0A8DEA0F2B83}"/>
              </a:ext>
            </a:extLst>
          </p:cNvPr>
          <p:cNvSpPr txBox="1"/>
          <p:nvPr/>
        </p:nvSpPr>
        <p:spPr>
          <a:xfrm>
            <a:off x="1568762" y="19379037"/>
            <a:ext cx="8762730" cy="9248686"/>
          </a:xfrm>
          <a:prstGeom prst="rect">
            <a:avLst/>
          </a:prstGeom>
          <a:noFill/>
        </p:spPr>
        <p:txBody>
          <a:bodyPr wrap="square" rtlCol="0">
            <a:spAutoFit/>
          </a:bodyPr>
          <a:lstStyle/>
          <a:p>
            <a:pPr algn="just"/>
            <a:r>
              <a:rPr lang="en-US" sz="3500" dirty="0"/>
              <a:t>660 students wrote around 5 to 10 texts, each summarizing a linguistics lecture content, over a semester. We had an </a:t>
            </a:r>
            <a:r>
              <a:rPr lang="en-US" sz="3500" dirty="0" err="1"/>
              <a:t>Etherpad</a:t>
            </a:r>
            <a:r>
              <a:rPr lang="en-US" sz="3500" dirty="0"/>
              <a:t> change sets of text files approximately 3 GB in size in total. For each change set file, there was the corresponding text file the student wrote. Each </a:t>
            </a:r>
            <a:r>
              <a:rPr lang="en-US" sz="3500" dirty="0" err="1"/>
              <a:t>Etherpad</a:t>
            </a:r>
            <a:r>
              <a:rPr lang="en-US" sz="3500" dirty="0"/>
              <a:t> change set contained information of each keystroke. Since the change sets were not easy to comprehend and accessible, only the necessary information was extracted and converted into CSV form. Pandas </a:t>
            </a:r>
            <a:r>
              <a:rPr lang="en-US" sz="3500" dirty="0" err="1"/>
              <a:t>dataframe</a:t>
            </a:r>
            <a:r>
              <a:rPr lang="en-US" sz="3500" dirty="0"/>
              <a:t> called ‘keystrokes’ was created to easily access the information. The position of the keystrokes in the final text was calculated by keeping track of the current position for every keystroke.  Words, sentences, files, users </a:t>
            </a:r>
            <a:r>
              <a:rPr lang="en-US" sz="3500" dirty="0" err="1"/>
              <a:t>dataframe</a:t>
            </a:r>
            <a:r>
              <a:rPr lang="en-US" sz="3500" dirty="0"/>
              <a:t> were also created. </a:t>
            </a:r>
          </a:p>
        </p:txBody>
      </p:sp>
      <p:sp>
        <p:nvSpPr>
          <p:cNvPr id="24" name="TextBox 23">
            <a:extLst>
              <a:ext uri="{FF2B5EF4-FFF2-40B4-BE49-F238E27FC236}">
                <a16:creationId xmlns:a16="http://schemas.microsoft.com/office/drawing/2014/main" id="{D9C52B72-1B1C-9241-ABF2-3DAFE0C727B7}"/>
              </a:ext>
            </a:extLst>
          </p:cNvPr>
          <p:cNvSpPr txBox="1"/>
          <p:nvPr/>
        </p:nvSpPr>
        <p:spPr>
          <a:xfrm>
            <a:off x="10393483" y="18157223"/>
            <a:ext cx="4737677" cy="861774"/>
          </a:xfrm>
          <a:prstGeom prst="rect">
            <a:avLst/>
          </a:prstGeom>
          <a:noFill/>
        </p:spPr>
        <p:txBody>
          <a:bodyPr wrap="square" rtlCol="0">
            <a:spAutoFit/>
          </a:bodyPr>
          <a:lstStyle/>
          <a:p>
            <a:r>
              <a:rPr lang="en-US" sz="5000" b="1" dirty="0"/>
              <a:t>Word Frequency</a:t>
            </a:r>
          </a:p>
        </p:txBody>
      </p:sp>
      <p:sp>
        <p:nvSpPr>
          <p:cNvPr id="96" name="TextBox 95">
            <a:extLst>
              <a:ext uri="{FF2B5EF4-FFF2-40B4-BE49-F238E27FC236}">
                <a16:creationId xmlns:a16="http://schemas.microsoft.com/office/drawing/2014/main" id="{24924D0D-D6DC-2944-9E71-96AA62E3ED70}"/>
              </a:ext>
            </a:extLst>
          </p:cNvPr>
          <p:cNvSpPr txBox="1"/>
          <p:nvPr/>
        </p:nvSpPr>
        <p:spPr>
          <a:xfrm>
            <a:off x="10393483" y="18987630"/>
            <a:ext cx="6821815" cy="6017032"/>
          </a:xfrm>
          <a:prstGeom prst="rect">
            <a:avLst/>
          </a:prstGeom>
          <a:noFill/>
        </p:spPr>
        <p:txBody>
          <a:bodyPr wrap="square" rtlCol="0">
            <a:spAutoFit/>
          </a:bodyPr>
          <a:lstStyle/>
          <a:p>
            <a:pPr algn="just"/>
            <a:r>
              <a:rPr lang="en-US" sz="3500" dirty="0"/>
              <a:t>Before bigram/trigram frequency and bursts were compared, we wanted to see the relationship between word frequency and pause length. Word frequency (from COCA - academic) and pause length were compared. Only the words with same length and no spelling errors were compared. Also, the number of occurrence of words in the data and pause length were compared.</a:t>
            </a:r>
          </a:p>
        </p:txBody>
      </p:sp>
      <p:sp>
        <p:nvSpPr>
          <p:cNvPr id="27" name="Rectangle 26">
            <a:extLst>
              <a:ext uri="{FF2B5EF4-FFF2-40B4-BE49-F238E27FC236}">
                <a16:creationId xmlns:a16="http://schemas.microsoft.com/office/drawing/2014/main" id="{97074A50-2758-DC41-93FA-37052DA7ED26}"/>
              </a:ext>
            </a:extLst>
          </p:cNvPr>
          <p:cNvSpPr/>
          <p:nvPr/>
        </p:nvSpPr>
        <p:spPr>
          <a:xfrm>
            <a:off x="17277289" y="18928987"/>
            <a:ext cx="11693944" cy="4939814"/>
          </a:xfrm>
          <a:prstGeom prst="rect">
            <a:avLst/>
          </a:prstGeom>
        </p:spPr>
        <p:txBody>
          <a:bodyPr wrap="square">
            <a:spAutoFit/>
          </a:bodyPr>
          <a:lstStyle/>
          <a:p>
            <a:pPr algn="just"/>
            <a:r>
              <a:rPr lang="en-US" sz="3500" dirty="0">
                <a:latin typeface="Calibri" panose="020F0502020204030204" pitchFamily="34" charset="0"/>
                <a:ea typeface="Times New Roman" panose="02020603050405020304" pitchFamily="18" charset="0"/>
                <a:cs typeface="Calibri" panose="020F0502020204030204" pitchFamily="34" charset="0"/>
              </a:rPr>
              <a:t>First, the list of bursts using the different pause thresholds were retrieved. Appropriate pause thresholds (2*median of pause threshold, 550ms, 1000ms, and 2000ms) were chosen by looking into the burst visualization and also referring to related papers. Then, the n-gram frequency (in log scale) within a burst and across bursts were compared. </a:t>
            </a:r>
            <a:r>
              <a:rPr lang="en-US" sz="3500" dirty="0">
                <a:latin typeface="Calibri" panose="020F0502020204030204" pitchFamily="34" charset="0"/>
                <a:cs typeface="Calibri" panose="020F0502020204030204" pitchFamily="34" charset="0"/>
              </a:rPr>
              <a:t>These steps were executed for all the sentences and different pause thresholds. The histogram and the means of two groups (within burst, across bursts) were observed. </a:t>
            </a:r>
          </a:p>
        </p:txBody>
      </p:sp>
      <p:sp>
        <p:nvSpPr>
          <p:cNvPr id="28" name="Rectangle 27">
            <a:extLst>
              <a:ext uri="{FF2B5EF4-FFF2-40B4-BE49-F238E27FC236}">
                <a16:creationId xmlns:a16="http://schemas.microsoft.com/office/drawing/2014/main" id="{B73C1A18-396F-534A-8D38-9F0A83A2E365}"/>
              </a:ext>
            </a:extLst>
          </p:cNvPr>
          <p:cNvSpPr/>
          <p:nvPr/>
        </p:nvSpPr>
        <p:spPr>
          <a:xfrm>
            <a:off x="17277289" y="18118897"/>
            <a:ext cx="9226862" cy="861774"/>
          </a:xfrm>
          <a:prstGeom prst="rect">
            <a:avLst/>
          </a:prstGeom>
        </p:spPr>
        <p:txBody>
          <a:bodyPr wrap="square">
            <a:spAutoFit/>
          </a:bodyPr>
          <a:lstStyle/>
          <a:p>
            <a:r>
              <a:rPr lang="en-US" sz="5000" b="1" dirty="0">
                <a:latin typeface="Calibri" panose="020F0502020204030204" pitchFamily="34" charset="0"/>
                <a:ea typeface="Times New Roman" panose="02020603050405020304" pitchFamily="18" charset="0"/>
                <a:cs typeface="Calibri" panose="020F0502020204030204" pitchFamily="34" charset="0"/>
              </a:rPr>
              <a:t>N-gram Frequency and Bursts</a:t>
            </a:r>
            <a:r>
              <a:rPr lang="en-US" sz="5000" dirty="0">
                <a:latin typeface="Calibri" panose="020F0502020204030204" pitchFamily="34" charset="0"/>
                <a:cs typeface="Calibri" panose="020F0502020204030204" pitchFamily="34" charset="0"/>
              </a:rPr>
              <a:t> </a:t>
            </a:r>
          </a:p>
        </p:txBody>
      </p:sp>
      <p:graphicFrame>
        <p:nvGraphicFramePr>
          <p:cNvPr id="97" name="Table 96">
            <a:extLst>
              <a:ext uri="{FF2B5EF4-FFF2-40B4-BE49-F238E27FC236}">
                <a16:creationId xmlns:a16="http://schemas.microsoft.com/office/drawing/2014/main" id="{92C3BB39-F6A5-6646-B365-46D75F631B39}"/>
              </a:ext>
            </a:extLst>
          </p:cNvPr>
          <p:cNvGraphicFramePr>
            <a:graphicFrameLocks noGrp="1"/>
          </p:cNvGraphicFramePr>
          <p:nvPr>
            <p:extLst>
              <p:ext uri="{D42A27DB-BD31-4B8C-83A1-F6EECF244321}">
                <p14:modId xmlns:p14="http://schemas.microsoft.com/office/powerpoint/2010/main" val="4093331854"/>
              </p:ext>
            </p:extLst>
          </p:nvPr>
        </p:nvGraphicFramePr>
        <p:xfrm>
          <a:off x="1568762" y="31125747"/>
          <a:ext cx="8506964" cy="3048000"/>
        </p:xfrm>
        <a:graphic>
          <a:graphicData uri="http://schemas.openxmlformats.org/drawingml/2006/table">
            <a:tbl>
              <a:tblPr firstRow="1" firstCol="1" bandRow="1">
                <a:tableStyleId>{3B4B98B0-60AC-42C2-AFA5-B58CD77FA1E5}</a:tableStyleId>
              </a:tblPr>
              <a:tblGrid>
                <a:gridCol w="6852953">
                  <a:extLst>
                    <a:ext uri="{9D8B030D-6E8A-4147-A177-3AD203B41FA5}">
                      <a16:colId xmlns:a16="http://schemas.microsoft.com/office/drawing/2014/main" val="1149645943"/>
                    </a:ext>
                  </a:extLst>
                </a:gridCol>
                <a:gridCol w="1654011">
                  <a:extLst>
                    <a:ext uri="{9D8B030D-6E8A-4147-A177-3AD203B41FA5}">
                      <a16:colId xmlns:a16="http://schemas.microsoft.com/office/drawing/2014/main" val="3592182602"/>
                    </a:ext>
                  </a:extLst>
                </a:gridCol>
              </a:tblGrid>
              <a:tr h="266065">
                <a:tc>
                  <a:txBody>
                    <a:bodyPr/>
                    <a:lstStyle/>
                    <a:p>
                      <a:pPr>
                        <a:spcAft>
                          <a:spcPts val="0"/>
                        </a:spcAft>
                      </a:pPr>
                      <a:r>
                        <a:rPr lang="en-US" sz="2000" dirty="0">
                          <a:effectLst/>
                        </a:rPr>
                        <a:t>Statistics</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2000">
                          <a:effectLst/>
                        </a:rPr>
                        <a:t>Value</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75290667"/>
                  </a:ext>
                </a:extLst>
              </a:tr>
              <a:tr h="266065">
                <a:tc>
                  <a:txBody>
                    <a:bodyPr/>
                    <a:lstStyle/>
                    <a:p>
                      <a:pPr>
                        <a:spcAft>
                          <a:spcPts val="0"/>
                        </a:spcAft>
                      </a:pPr>
                      <a:r>
                        <a:rPr lang="en-US" sz="2000">
                          <a:effectLst/>
                        </a:rPr>
                        <a:t>Word Per Minute (t_filter_2000)</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2000">
                          <a:effectLst/>
                        </a:rPr>
                        <a:t>24.66</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98785997"/>
                  </a:ext>
                </a:extLst>
              </a:tr>
              <a:tr h="266065">
                <a:tc>
                  <a:txBody>
                    <a:bodyPr/>
                    <a:lstStyle/>
                    <a:p>
                      <a:pPr>
                        <a:spcAft>
                          <a:spcPts val="0"/>
                        </a:spcAft>
                      </a:pPr>
                      <a:r>
                        <a:rPr lang="en-US" sz="2000">
                          <a:effectLst/>
                        </a:rPr>
                        <a:t>Word Per Minute (t_filter_10000)</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2000">
                          <a:effectLst/>
                        </a:rPr>
                        <a:t>18.56</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3331176"/>
                  </a:ext>
                </a:extLst>
              </a:tr>
              <a:tr h="266065">
                <a:tc>
                  <a:txBody>
                    <a:bodyPr/>
                    <a:lstStyle/>
                    <a:p>
                      <a:pPr>
                        <a:spcAft>
                          <a:spcPts val="0"/>
                        </a:spcAft>
                      </a:pPr>
                      <a:r>
                        <a:rPr lang="en-US" sz="2000">
                          <a:effectLst/>
                        </a:rPr>
                        <a:t>Average Sentence Length (characters)</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2000">
                          <a:effectLst/>
                        </a:rPr>
                        <a:t>118.46</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24815303"/>
                  </a:ext>
                </a:extLst>
              </a:tr>
              <a:tr h="276225">
                <a:tc>
                  <a:txBody>
                    <a:bodyPr/>
                    <a:lstStyle/>
                    <a:p>
                      <a:pPr>
                        <a:spcAft>
                          <a:spcPts val="0"/>
                        </a:spcAft>
                      </a:pPr>
                      <a:r>
                        <a:rPr lang="en-US" sz="2000">
                          <a:effectLst/>
                        </a:rPr>
                        <a:t>Average Sentence Length (words)</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2000">
                          <a:effectLst/>
                        </a:rPr>
                        <a:t>19.21</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38903860"/>
                  </a:ext>
                </a:extLst>
              </a:tr>
              <a:tr h="266065">
                <a:tc>
                  <a:txBody>
                    <a:bodyPr/>
                    <a:lstStyle/>
                    <a:p>
                      <a:pPr>
                        <a:spcAft>
                          <a:spcPts val="0"/>
                        </a:spcAft>
                      </a:pPr>
                      <a:r>
                        <a:rPr lang="en-US" sz="2000">
                          <a:effectLst/>
                        </a:rPr>
                        <a:t>Average Word Count in each text file</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2000">
                          <a:effectLst/>
                        </a:rPr>
                        <a:t>530.41</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54964176"/>
                  </a:ext>
                </a:extLst>
              </a:tr>
              <a:tr h="266065">
                <a:tc>
                  <a:txBody>
                    <a:bodyPr/>
                    <a:lstStyle/>
                    <a:p>
                      <a:pPr>
                        <a:spcAft>
                          <a:spcPts val="0"/>
                        </a:spcAft>
                      </a:pPr>
                      <a:r>
                        <a:rPr lang="en-US" sz="2000">
                          <a:effectLst/>
                        </a:rPr>
                        <a:t>Average time spent on each character (t_filter_10000)</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2000">
                          <a:effectLst/>
                        </a:rPr>
                        <a:t>379.30ms</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32171076"/>
                  </a:ext>
                </a:extLst>
              </a:tr>
              <a:tr h="276225">
                <a:tc>
                  <a:txBody>
                    <a:bodyPr/>
                    <a:lstStyle/>
                    <a:p>
                      <a:pPr>
                        <a:spcAft>
                          <a:spcPts val="0"/>
                        </a:spcAft>
                      </a:pPr>
                      <a:r>
                        <a:rPr lang="en-US" sz="2000">
                          <a:effectLst/>
                        </a:rPr>
                        <a:t>Median time spent on each character (t_filter_10000)</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2000">
                          <a:effectLst/>
                        </a:rPr>
                        <a:t>174ms</a:t>
                      </a:r>
                      <a:endParaRPr lang="en-US"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3283808"/>
                  </a:ext>
                </a:extLst>
              </a:tr>
              <a:tr h="266065">
                <a:tc>
                  <a:txBody>
                    <a:bodyPr/>
                    <a:lstStyle/>
                    <a:p>
                      <a:pPr>
                        <a:spcAft>
                          <a:spcPts val="0"/>
                        </a:spcAft>
                      </a:pPr>
                      <a:r>
                        <a:rPr lang="en-US" sz="2000">
                          <a:effectLst/>
                        </a:rPr>
                        <a:t>Average time spent on each character (t_filter_2000)</a:t>
                      </a:r>
                      <a:endParaRPr lang="en-US"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2000" dirty="0">
                          <a:effectLst/>
                        </a:rPr>
                        <a:t>274.34ms</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26631262"/>
                  </a:ext>
                </a:extLst>
              </a:tr>
              <a:tr h="248285">
                <a:tc>
                  <a:txBody>
                    <a:bodyPr/>
                    <a:lstStyle/>
                    <a:p>
                      <a:pPr>
                        <a:spcAft>
                          <a:spcPts val="0"/>
                        </a:spcAft>
                      </a:pPr>
                      <a:r>
                        <a:rPr lang="en-US" sz="2000" dirty="0">
                          <a:effectLst/>
                        </a:rPr>
                        <a:t>Median time spent on each character (t_filter_2000)</a:t>
                      </a:r>
                      <a:endParaRPr lang="en-US"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Aft>
                          <a:spcPts val="0"/>
                        </a:spcAft>
                      </a:pPr>
                      <a:r>
                        <a:rPr lang="en-US" sz="2000" dirty="0">
                          <a:effectLst/>
                        </a:rPr>
                        <a:t>172ms</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34407950"/>
                  </a:ext>
                </a:extLst>
              </a:tr>
            </a:tbl>
          </a:graphicData>
        </a:graphic>
      </p:graphicFrame>
      <p:pic>
        <p:nvPicPr>
          <p:cNvPr id="99" name="Picture 98">
            <a:extLst>
              <a:ext uri="{FF2B5EF4-FFF2-40B4-BE49-F238E27FC236}">
                <a16:creationId xmlns:a16="http://schemas.microsoft.com/office/drawing/2014/main" id="{F9B5A965-FD52-7642-9840-48C88DDB4C06}"/>
              </a:ext>
            </a:extLst>
          </p:cNvPr>
          <p:cNvPicPr/>
          <p:nvPr/>
        </p:nvPicPr>
        <p:blipFill rotWithShape="1">
          <a:blip r:embed="rId5" cstate="print">
            <a:extLst>
              <a:ext uri="{28A0092B-C50C-407E-A947-70E740481C1C}">
                <a14:useLocalDpi xmlns:a14="http://schemas.microsoft.com/office/drawing/2010/main" val="0"/>
              </a:ext>
            </a:extLst>
          </a:blip>
          <a:srcRect t="19429" r="30852"/>
          <a:stretch/>
        </p:blipFill>
        <p:spPr bwMode="auto">
          <a:xfrm>
            <a:off x="6275106" y="37020997"/>
            <a:ext cx="4959471" cy="3256111"/>
          </a:xfrm>
          <a:prstGeom prst="rect">
            <a:avLst/>
          </a:prstGeom>
          <a:ln>
            <a:noFill/>
          </a:ln>
          <a:extLst>
            <a:ext uri="{53640926-AAD7-44D8-BBD7-CCE9431645EC}">
              <a14:shadowObscured xmlns:a14="http://schemas.microsoft.com/office/drawing/2010/main"/>
            </a:ext>
          </a:extLst>
        </p:spPr>
      </p:pic>
      <p:pic>
        <p:nvPicPr>
          <p:cNvPr id="100" name="Picture 99">
            <a:extLst>
              <a:ext uri="{FF2B5EF4-FFF2-40B4-BE49-F238E27FC236}">
                <a16:creationId xmlns:a16="http://schemas.microsoft.com/office/drawing/2014/main" id="{666EBE3A-D4B6-2646-9D3B-E1BF7162FC88}"/>
              </a:ext>
            </a:extLst>
          </p:cNvPr>
          <p:cNvPicPr/>
          <p:nvPr/>
        </p:nvPicPr>
        <p:blipFill rotWithShape="1">
          <a:blip r:embed="rId6" cstate="print">
            <a:extLst>
              <a:ext uri="{28A0092B-C50C-407E-A947-70E740481C1C}">
                <a14:useLocalDpi xmlns:a14="http://schemas.microsoft.com/office/drawing/2010/main" val="0"/>
              </a:ext>
            </a:extLst>
          </a:blip>
          <a:srcRect t="20000" r="30696"/>
          <a:stretch/>
        </p:blipFill>
        <p:spPr bwMode="auto">
          <a:xfrm>
            <a:off x="1413463" y="37020998"/>
            <a:ext cx="4635514" cy="3101734"/>
          </a:xfrm>
          <a:prstGeom prst="rect">
            <a:avLst/>
          </a:prstGeom>
          <a:ln>
            <a:noFill/>
          </a:ln>
          <a:extLst>
            <a:ext uri="{53640926-AAD7-44D8-BBD7-CCE9431645EC}">
              <a14:shadowObscured xmlns:a14="http://schemas.microsoft.com/office/drawing/2010/main"/>
            </a:ext>
          </a:extLst>
        </p:spPr>
      </p:pic>
      <p:sp>
        <p:nvSpPr>
          <p:cNvPr id="98" name="Rectangle 97">
            <a:extLst>
              <a:ext uri="{FF2B5EF4-FFF2-40B4-BE49-F238E27FC236}">
                <a16:creationId xmlns:a16="http://schemas.microsoft.com/office/drawing/2014/main" id="{FED86851-4A26-D040-A6C9-6E92513B6BF3}"/>
              </a:ext>
            </a:extLst>
          </p:cNvPr>
          <p:cNvSpPr/>
          <p:nvPr/>
        </p:nvSpPr>
        <p:spPr>
          <a:xfrm>
            <a:off x="1495648" y="34115333"/>
            <a:ext cx="9370322" cy="861774"/>
          </a:xfrm>
          <a:prstGeom prst="rect">
            <a:avLst/>
          </a:prstGeom>
        </p:spPr>
        <p:txBody>
          <a:bodyPr wrap="none">
            <a:spAutoFit/>
          </a:bodyPr>
          <a:lstStyle/>
          <a:p>
            <a:r>
              <a:rPr lang="de-DE" sz="5000" b="1" dirty="0">
                <a:latin typeface="Calibri" panose="020F0502020204030204" pitchFamily="34" charset="0"/>
                <a:cs typeface="Calibri" panose="020F0502020204030204" pitchFamily="34" charset="0"/>
              </a:rPr>
              <a:t>Word </a:t>
            </a:r>
            <a:r>
              <a:rPr lang="de-DE" sz="5000" b="1" dirty="0" err="1">
                <a:latin typeface="Calibri" panose="020F0502020204030204" pitchFamily="34" charset="0"/>
                <a:cs typeface="Calibri" panose="020F0502020204030204" pitchFamily="34" charset="0"/>
              </a:rPr>
              <a:t>Frequency</a:t>
            </a:r>
            <a:r>
              <a:rPr lang="de-DE" sz="5000" b="1" dirty="0">
                <a:latin typeface="Calibri" panose="020F0502020204030204" pitchFamily="34" charset="0"/>
                <a:cs typeface="Calibri" panose="020F0502020204030204" pitchFamily="34" charset="0"/>
              </a:rPr>
              <a:t> </a:t>
            </a:r>
            <a:r>
              <a:rPr lang="de-DE" sz="5000" b="1" dirty="0" err="1">
                <a:latin typeface="Calibri" panose="020F0502020204030204" pitchFamily="34" charset="0"/>
                <a:cs typeface="Calibri" panose="020F0502020204030204" pitchFamily="34" charset="0"/>
              </a:rPr>
              <a:t>and</a:t>
            </a:r>
            <a:r>
              <a:rPr lang="de-DE" sz="5000" b="1" dirty="0">
                <a:latin typeface="Calibri" panose="020F0502020204030204" pitchFamily="34" charset="0"/>
                <a:cs typeface="Calibri" panose="020F0502020204030204" pitchFamily="34" charset="0"/>
              </a:rPr>
              <a:t> Pause </a:t>
            </a:r>
            <a:r>
              <a:rPr lang="de-DE" sz="5000" b="1" dirty="0" err="1">
                <a:latin typeface="Calibri" panose="020F0502020204030204" pitchFamily="34" charset="0"/>
                <a:cs typeface="Calibri" panose="020F0502020204030204" pitchFamily="34" charset="0"/>
              </a:rPr>
              <a:t>Length</a:t>
            </a:r>
            <a:endParaRPr lang="de-DE" sz="5000" b="1" dirty="0">
              <a:latin typeface="Calibri" panose="020F0502020204030204" pitchFamily="34" charset="0"/>
              <a:cs typeface="Calibri" panose="020F0502020204030204" pitchFamily="34" charset="0"/>
            </a:endParaRPr>
          </a:p>
        </p:txBody>
      </p:sp>
      <p:sp>
        <p:nvSpPr>
          <p:cNvPr id="102" name="Rectangle 101">
            <a:extLst>
              <a:ext uri="{FF2B5EF4-FFF2-40B4-BE49-F238E27FC236}">
                <a16:creationId xmlns:a16="http://schemas.microsoft.com/office/drawing/2014/main" id="{080E21A9-74B2-7544-AF76-131DF2DA1A14}"/>
              </a:ext>
            </a:extLst>
          </p:cNvPr>
          <p:cNvSpPr/>
          <p:nvPr/>
        </p:nvSpPr>
        <p:spPr>
          <a:xfrm>
            <a:off x="1519863" y="34860757"/>
            <a:ext cx="9608313" cy="2246769"/>
          </a:xfrm>
          <a:prstGeom prst="rect">
            <a:avLst/>
          </a:prstGeom>
        </p:spPr>
        <p:txBody>
          <a:bodyPr wrap="square">
            <a:spAutoFit/>
          </a:bodyPr>
          <a:lstStyle/>
          <a:p>
            <a:r>
              <a:rPr lang="en-US" sz="3500" dirty="0">
                <a:latin typeface="Calibri" panose="020F0502020204030204" pitchFamily="34" charset="0"/>
                <a:ea typeface="Times New Roman" panose="02020603050405020304" pitchFamily="18" charset="0"/>
                <a:cs typeface="Calibri" panose="020F0502020204030204" pitchFamily="34" charset="0"/>
              </a:rPr>
              <a:t>As shown below, generally the median pause length decreased when the word frequency was higher. The effect was less evident when the word length was small, especially when smaller than 4. </a:t>
            </a:r>
            <a:endParaRPr lang="en-US" sz="3500" dirty="0">
              <a:latin typeface="Calibri" panose="020F0502020204030204" pitchFamily="34" charset="0"/>
              <a:cs typeface="Calibri" panose="020F0502020204030204" pitchFamily="34" charset="0"/>
            </a:endParaRPr>
          </a:p>
        </p:txBody>
      </p:sp>
      <p:sp>
        <p:nvSpPr>
          <p:cNvPr id="103" name="TextBox 102">
            <a:extLst>
              <a:ext uri="{FF2B5EF4-FFF2-40B4-BE49-F238E27FC236}">
                <a16:creationId xmlns:a16="http://schemas.microsoft.com/office/drawing/2014/main" id="{EFC36414-8CA2-434A-B2D0-C78F7D8171C5}"/>
              </a:ext>
            </a:extLst>
          </p:cNvPr>
          <p:cNvSpPr txBox="1"/>
          <p:nvPr/>
        </p:nvSpPr>
        <p:spPr>
          <a:xfrm>
            <a:off x="1502369" y="39991327"/>
            <a:ext cx="4861643" cy="707886"/>
          </a:xfrm>
          <a:prstGeom prst="rect">
            <a:avLst/>
          </a:prstGeom>
          <a:noFill/>
        </p:spPr>
        <p:txBody>
          <a:bodyPr wrap="square" rtlCol="0">
            <a:spAutoFit/>
          </a:bodyPr>
          <a:lstStyle/>
          <a:p>
            <a:r>
              <a:rPr lang="en-US" sz="2000" i="1" dirty="0"/>
              <a:t>Word frequency and Median Pause Length (word length = 3)</a:t>
            </a:r>
          </a:p>
        </p:txBody>
      </p:sp>
      <p:sp>
        <p:nvSpPr>
          <p:cNvPr id="105" name="TextBox 104">
            <a:extLst>
              <a:ext uri="{FF2B5EF4-FFF2-40B4-BE49-F238E27FC236}">
                <a16:creationId xmlns:a16="http://schemas.microsoft.com/office/drawing/2014/main" id="{B73E1102-C280-2348-AA40-FDB31EEE8C43}"/>
              </a:ext>
            </a:extLst>
          </p:cNvPr>
          <p:cNvSpPr txBox="1"/>
          <p:nvPr/>
        </p:nvSpPr>
        <p:spPr>
          <a:xfrm>
            <a:off x="6724052" y="40003602"/>
            <a:ext cx="4861643" cy="707886"/>
          </a:xfrm>
          <a:prstGeom prst="rect">
            <a:avLst/>
          </a:prstGeom>
          <a:noFill/>
        </p:spPr>
        <p:txBody>
          <a:bodyPr wrap="square" rtlCol="0">
            <a:spAutoFit/>
          </a:bodyPr>
          <a:lstStyle/>
          <a:p>
            <a:r>
              <a:rPr lang="en-US" sz="2000" i="1" dirty="0"/>
              <a:t>Word frequency and Median Pause Length (word length = 5)</a:t>
            </a:r>
          </a:p>
        </p:txBody>
      </p:sp>
      <p:sp>
        <p:nvSpPr>
          <p:cNvPr id="104" name="Rectangle 103">
            <a:extLst>
              <a:ext uri="{FF2B5EF4-FFF2-40B4-BE49-F238E27FC236}">
                <a16:creationId xmlns:a16="http://schemas.microsoft.com/office/drawing/2014/main" id="{7F3A2FAE-C4F3-6447-9EFA-37FCA8E49DC3}"/>
              </a:ext>
            </a:extLst>
          </p:cNvPr>
          <p:cNvSpPr/>
          <p:nvPr/>
        </p:nvSpPr>
        <p:spPr>
          <a:xfrm>
            <a:off x="11234577" y="29282561"/>
            <a:ext cx="8155374" cy="861774"/>
          </a:xfrm>
          <a:prstGeom prst="rect">
            <a:avLst/>
          </a:prstGeom>
        </p:spPr>
        <p:txBody>
          <a:bodyPr wrap="none">
            <a:spAutoFit/>
          </a:bodyPr>
          <a:lstStyle/>
          <a:p>
            <a:r>
              <a:rPr lang="en-US" sz="5000" b="1" dirty="0">
                <a:latin typeface="Calibri" panose="020F0502020204030204" pitchFamily="34" charset="0"/>
                <a:ea typeface="Times New Roman" panose="02020603050405020304" pitchFamily="18" charset="0"/>
                <a:cs typeface="Calibri" panose="020F0502020204030204" pitchFamily="34" charset="0"/>
              </a:rPr>
              <a:t>N-gram Frequency and Bursts</a:t>
            </a:r>
            <a:r>
              <a:rPr lang="en-US" sz="5000" dirty="0">
                <a:latin typeface="Calibri" panose="020F0502020204030204" pitchFamily="34" charset="0"/>
                <a:cs typeface="Calibri" panose="020F0502020204030204" pitchFamily="34" charset="0"/>
              </a:rPr>
              <a:t> </a:t>
            </a:r>
          </a:p>
        </p:txBody>
      </p:sp>
      <p:sp>
        <p:nvSpPr>
          <p:cNvPr id="106" name="Rectangle 105">
            <a:extLst>
              <a:ext uri="{FF2B5EF4-FFF2-40B4-BE49-F238E27FC236}">
                <a16:creationId xmlns:a16="http://schemas.microsoft.com/office/drawing/2014/main" id="{E1A4FEA4-1433-FC40-84E7-4EE94B43201C}"/>
              </a:ext>
            </a:extLst>
          </p:cNvPr>
          <p:cNvSpPr/>
          <p:nvPr/>
        </p:nvSpPr>
        <p:spPr>
          <a:xfrm>
            <a:off x="11234577" y="30166187"/>
            <a:ext cx="10294969" cy="1708160"/>
          </a:xfrm>
          <a:prstGeom prst="rect">
            <a:avLst/>
          </a:prstGeom>
        </p:spPr>
        <p:txBody>
          <a:bodyPr wrap="square">
            <a:spAutoFit/>
          </a:bodyPr>
          <a:lstStyle/>
          <a:p>
            <a:r>
              <a:rPr lang="en-US" sz="3500" dirty="0">
                <a:latin typeface="Arial" panose="020B0604020202020204" pitchFamily="34" charset="0"/>
                <a:ea typeface="Times New Roman" panose="02020603050405020304" pitchFamily="18" charset="0"/>
              </a:rPr>
              <a:t>In all of the cases, the n-gram frequency was significantly higher for the n-grams within burst (green) than across burst (red). </a:t>
            </a:r>
            <a:endParaRPr lang="en-US" sz="3500" dirty="0"/>
          </a:p>
        </p:txBody>
      </p:sp>
      <p:pic>
        <p:nvPicPr>
          <p:cNvPr id="108" name="Picture 107">
            <a:extLst>
              <a:ext uri="{FF2B5EF4-FFF2-40B4-BE49-F238E27FC236}">
                <a16:creationId xmlns:a16="http://schemas.microsoft.com/office/drawing/2014/main" id="{828A6C48-FD85-2449-91AE-0F4091DFB8A2}"/>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11206592" y="32113611"/>
            <a:ext cx="9608313" cy="4025721"/>
          </a:xfrm>
          <a:prstGeom prst="rect">
            <a:avLst/>
          </a:prstGeom>
        </p:spPr>
      </p:pic>
      <p:pic>
        <p:nvPicPr>
          <p:cNvPr id="109" name="Picture 108">
            <a:extLst>
              <a:ext uri="{FF2B5EF4-FFF2-40B4-BE49-F238E27FC236}">
                <a16:creationId xmlns:a16="http://schemas.microsoft.com/office/drawing/2014/main" id="{E4FD134A-4C23-AD42-BF37-0393987ACBF7}"/>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11136749" y="36537673"/>
            <a:ext cx="9608313" cy="3718648"/>
          </a:xfrm>
          <a:prstGeom prst="rect">
            <a:avLst/>
          </a:prstGeom>
        </p:spPr>
      </p:pic>
      <p:pic>
        <p:nvPicPr>
          <p:cNvPr id="110" name="Picture 109">
            <a:extLst>
              <a:ext uri="{FF2B5EF4-FFF2-40B4-BE49-F238E27FC236}">
                <a16:creationId xmlns:a16="http://schemas.microsoft.com/office/drawing/2014/main" id="{5E35A3EB-A3C8-C141-8966-9758F0EA8919}"/>
              </a:ext>
            </a:extLst>
          </p:cNvPr>
          <p:cNvPicPr/>
          <p:nvPr/>
        </p:nvPicPr>
        <p:blipFill>
          <a:blip r:embed="rId9" cstate="print">
            <a:extLst>
              <a:ext uri="{28A0092B-C50C-407E-A947-70E740481C1C}">
                <a14:useLocalDpi xmlns:a14="http://schemas.microsoft.com/office/drawing/2010/main" val="0"/>
              </a:ext>
            </a:extLst>
          </a:blip>
          <a:stretch>
            <a:fillRect/>
          </a:stretch>
        </p:blipFill>
        <p:spPr>
          <a:xfrm>
            <a:off x="20636575" y="30119718"/>
            <a:ext cx="8091697" cy="3047999"/>
          </a:xfrm>
          <a:prstGeom prst="rect">
            <a:avLst/>
          </a:prstGeom>
        </p:spPr>
      </p:pic>
      <p:sp>
        <p:nvSpPr>
          <p:cNvPr id="111" name="Rectangle 110">
            <a:extLst>
              <a:ext uri="{FF2B5EF4-FFF2-40B4-BE49-F238E27FC236}">
                <a16:creationId xmlns:a16="http://schemas.microsoft.com/office/drawing/2014/main" id="{753A7536-5497-AA49-8972-893178E20BEE}"/>
              </a:ext>
            </a:extLst>
          </p:cNvPr>
          <p:cNvSpPr/>
          <p:nvPr/>
        </p:nvSpPr>
        <p:spPr>
          <a:xfrm>
            <a:off x="20815859" y="29241417"/>
            <a:ext cx="6067430" cy="861774"/>
          </a:xfrm>
          <a:prstGeom prst="rect">
            <a:avLst/>
          </a:prstGeom>
        </p:spPr>
        <p:txBody>
          <a:bodyPr wrap="none">
            <a:spAutoFit/>
          </a:bodyPr>
          <a:lstStyle/>
          <a:p>
            <a:r>
              <a:rPr lang="en-US" sz="5000" b="1" dirty="0">
                <a:latin typeface="Calibri" panose="020F0502020204030204" pitchFamily="34" charset="0"/>
                <a:ea typeface="Times New Roman" panose="02020603050405020304" pitchFamily="18" charset="0"/>
                <a:cs typeface="Calibri" panose="020F0502020204030204" pitchFamily="34" charset="0"/>
              </a:rPr>
              <a:t>Visualization of Bursts</a:t>
            </a:r>
            <a:endParaRPr lang="en-US" sz="5000" dirty="0">
              <a:latin typeface="Calibri" panose="020F0502020204030204" pitchFamily="34" charset="0"/>
              <a:cs typeface="Calibri" panose="020F0502020204030204" pitchFamily="34" charset="0"/>
            </a:endParaRPr>
          </a:p>
        </p:txBody>
      </p:sp>
      <p:pic>
        <p:nvPicPr>
          <p:cNvPr id="112" name="Picture 111">
            <a:extLst>
              <a:ext uri="{FF2B5EF4-FFF2-40B4-BE49-F238E27FC236}">
                <a16:creationId xmlns:a16="http://schemas.microsoft.com/office/drawing/2014/main" id="{8F5DF31D-5E94-C242-9135-704BA7ED5455}"/>
              </a:ext>
            </a:extLst>
          </p:cNvPr>
          <p:cNvPicPr/>
          <p:nvPr/>
        </p:nvPicPr>
        <p:blipFill rotWithShape="1">
          <a:blip r:embed="rId10" cstate="print">
            <a:extLst>
              <a:ext uri="{28A0092B-C50C-407E-A947-70E740481C1C}">
                <a14:useLocalDpi xmlns:a14="http://schemas.microsoft.com/office/drawing/2010/main" val="0"/>
              </a:ext>
            </a:extLst>
          </a:blip>
          <a:srcRect b="71062"/>
          <a:stretch/>
        </p:blipFill>
        <p:spPr bwMode="auto">
          <a:xfrm>
            <a:off x="20818251" y="33447874"/>
            <a:ext cx="8074638" cy="1363042"/>
          </a:xfrm>
          <a:prstGeom prst="rect">
            <a:avLst/>
          </a:prstGeom>
          <a:ln>
            <a:noFill/>
          </a:ln>
          <a:extLst>
            <a:ext uri="{53640926-AAD7-44D8-BBD7-CCE9431645EC}">
              <a14:shadowObscured xmlns:a14="http://schemas.microsoft.com/office/drawing/2010/main"/>
            </a:ext>
          </a:extLst>
        </p:spPr>
      </p:pic>
      <p:pic>
        <p:nvPicPr>
          <p:cNvPr id="113" name="Picture 112">
            <a:extLst>
              <a:ext uri="{FF2B5EF4-FFF2-40B4-BE49-F238E27FC236}">
                <a16:creationId xmlns:a16="http://schemas.microsoft.com/office/drawing/2014/main" id="{31D6E301-8C73-CC43-BFE8-568702C90199}"/>
              </a:ext>
            </a:extLst>
          </p:cNvPr>
          <p:cNvPicPr/>
          <p:nvPr/>
        </p:nvPicPr>
        <p:blipFill>
          <a:blip r:embed="rId11">
            <a:extLst>
              <a:ext uri="{28A0092B-C50C-407E-A947-70E740481C1C}">
                <a14:useLocalDpi xmlns:a14="http://schemas.microsoft.com/office/drawing/2010/main" val="0"/>
              </a:ext>
            </a:extLst>
          </a:blip>
          <a:stretch>
            <a:fillRect/>
          </a:stretch>
        </p:blipFill>
        <p:spPr>
          <a:xfrm>
            <a:off x="21022583" y="37055130"/>
            <a:ext cx="7705689" cy="3251232"/>
          </a:xfrm>
          <a:prstGeom prst="rect">
            <a:avLst/>
          </a:prstGeom>
        </p:spPr>
      </p:pic>
      <p:sp>
        <p:nvSpPr>
          <p:cNvPr id="107" name="Rectangle 106">
            <a:extLst>
              <a:ext uri="{FF2B5EF4-FFF2-40B4-BE49-F238E27FC236}">
                <a16:creationId xmlns:a16="http://schemas.microsoft.com/office/drawing/2014/main" id="{75A6F75D-D971-724C-9A8B-3F581640C7E9}"/>
              </a:ext>
            </a:extLst>
          </p:cNvPr>
          <p:cNvSpPr/>
          <p:nvPr/>
        </p:nvSpPr>
        <p:spPr>
          <a:xfrm>
            <a:off x="20948453" y="35526745"/>
            <a:ext cx="8091698" cy="1708160"/>
          </a:xfrm>
          <a:prstGeom prst="rect">
            <a:avLst/>
          </a:prstGeom>
        </p:spPr>
        <p:txBody>
          <a:bodyPr wrap="square">
            <a:spAutoFit/>
          </a:bodyPr>
          <a:lstStyle/>
          <a:p>
            <a:pPr indent="228600" algn="just">
              <a:spcAft>
                <a:spcPts val="0"/>
              </a:spcAft>
            </a:pPr>
            <a:r>
              <a:rPr lang="en-US" sz="3500" dirty="0">
                <a:latin typeface="Arial" panose="020B0604020202020204" pitchFamily="34" charset="0"/>
                <a:ea typeface="Times New Roman" panose="02020603050405020304" pitchFamily="18" charset="0"/>
              </a:rPr>
              <a:t>The time (pause) taken between different types of keystrokes were compared. </a:t>
            </a:r>
            <a:endParaRPr lang="en-US" sz="3500" dirty="0">
              <a:effectLst/>
              <a:latin typeface="Times New Roman" panose="02020603050405020304" pitchFamily="18" charset="0"/>
              <a:ea typeface="Times New Roman" panose="02020603050405020304" pitchFamily="18" charset="0"/>
            </a:endParaRPr>
          </a:p>
        </p:txBody>
      </p:sp>
      <p:sp>
        <p:nvSpPr>
          <p:cNvPr id="114" name="Rectangle 113">
            <a:extLst>
              <a:ext uri="{FF2B5EF4-FFF2-40B4-BE49-F238E27FC236}">
                <a16:creationId xmlns:a16="http://schemas.microsoft.com/office/drawing/2014/main" id="{1E821CAE-2AC2-284B-95FF-F9F702B8A06E}"/>
              </a:ext>
            </a:extLst>
          </p:cNvPr>
          <p:cNvSpPr/>
          <p:nvPr/>
        </p:nvSpPr>
        <p:spPr>
          <a:xfrm>
            <a:off x="20405572" y="34820861"/>
            <a:ext cx="7705689" cy="861774"/>
          </a:xfrm>
          <a:prstGeom prst="rect">
            <a:avLst/>
          </a:prstGeom>
        </p:spPr>
        <p:txBody>
          <a:bodyPr wrap="square">
            <a:spAutoFit/>
          </a:bodyPr>
          <a:lstStyle/>
          <a:p>
            <a:pPr marL="457200" lvl="1">
              <a:spcAft>
                <a:spcPts val="0"/>
              </a:spcAft>
              <a:buSzPts val="1200"/>
            </a:pPr>
            <a:r>
              <a:rPr lang="en-US" sz="5000" b="1" dirty="0">
                <a:latin typeface="Calibri" panose="020F0502020204030204" pitchFamily="34" charset="0"/>
                <a:ea typeface="Times New Roman" panose="02020603050405020304" pitchFamily="18" charset="0"/>
                <a:cs typeface="Calibri" panose="020F0502020204030204" pitchFamily="34" charset="0"/>
              </a:rPr>
              <a:t>Different Keystroke Types</a:t>
            </a:r>
            <a:endParaRPr lang="en-US" sz="5000"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116" name="TextBox 115">
            <a:extLst>
              <a:ext uri="{FF2B5EF4-FFF2-40B4-BE49-F238E27FC236}">
                <a16:creationId xmlns:a16="http://schemas.microsoft.com/office/drawing/2014/main" id="{7A61DF5C-DB4C-C641-9EE2-B610B9B05117}"/>
              </a:ext>
            </a:extLst>
          </p:cNvPr>
          <p:cNvSpPr txBox="1"/>
          <p:nvPr/>
        </p:nvSpPr>
        <p:spPr>
          <a:xfrm>
            <a:off x="11386603" y="36020772"/>
            <a:ext cx="7519615" cy="400110"/>
          </a:xfrm>
          <a:prstGeom prst="rect">
            <a:avLst/>
          </a:prstGeom>
          <a:noFill/>
        </p:spPr>
        <p:txBody>
          <a:bodyPr wrap="square" rtlCol="0">
            <a:spAutoFit/>
          </a:bodyPr>
          <a:lstStyle/>
          <a:p>
            <a:r>
              <a:rPr lang="en-US" sz="2000" i="1" dirty="0"/>
              <a:t>Bigram Frequency (2*median pause length) within vs across burst</a:t>
            </a:r>
          </a:p>
        </p:txBody>
      </p:sp>
      <p:sp>
        <p:nvSpPr>
          <p:cNvPr id="117" name="TextBox 116">
            <a:extLst>
              <a:ext uri="{FF2B5EF4-FFF2-40B4-BE49-F238E27FC236}">
                <a16:creationId xmlns:a16="http://schemas.microsoft.com/office/drawing/2014/main" id="{6E219CDE-BCEB-6341-94BF-AE2AA92A2434}"/>
              </a:ext>
            </a:extLst>
          </p:cNvPr>
          <p:cNvSpPr txBox="1"/>
          <p:nvPr/>
        </p:nvSpPr>
        <p:spPr>
          <a:xfrm>
            <a:off x="11417460" y="40119587"/>
            <a:ext cx="7427400" cy="400110"/>
          </a:xfrm>
          <a:prstGeom prst="rect">
            <a:avLst/>
          </a:prstGeom>
          <a:noFill/>
        </p:spPr>
        <p:txBody>
          <a:bodyPr wrap="square" rtlCol="0">
            <a:spAutoFit/>
          </a:bodyPr>
          <a:lstStyle/>
          <a:p>
            <a:r>
              <a:rPr lang="en-US" sz="2000" i="1" dirty="0"/>
              <a:t>Trigram Frequency (2*median pause length) within vs across burst </a:t>
            </a:r>
          </a:p>
        </p:txBody>
      </p:sp>
      <p:pic>
        <p:nvPicPr>
          <p:cNvPr id="46" name="Picture 45">
            <a:extLst>
              <a:ext uri="{FF2B5EF4-FFF2-40B4-BE49-F238E27FC236}">
                <a16:creationId xmlns:a16="http://schemas.microsoft.com/office/drawing/2014/main" id="{206F7912-853D-FF45-9601-F871303F5F5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582256" y="1615681"/>
            <a:ext cx="5388449" cy="2173242"/>
          </a:xfrm>
          <a:prstGeom prst="rect">
            <a:avLst/>
          </a:prstGeom>
        </p:spPr>
      </p:pic>
    </p:spTree>
    <p:extLst>
      <p:ext uri="{BB962C8B-B14F-4D97-AF65-F5344CB8AC3E}">
        <p14:creationId xmlns:p14="http://schemas.microsoft.com/office/powerpoint/2010/main" val="2576812077"/>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631</TotalTime>
  <Words>932</Words>
  <Application>Microsoft Macintosh PowerPoint</Application>
  <PresentationFormat>Custom</PresentationFormat>
  <Paragraphs>65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Larissa</vt:lpstr>
      <vt:lpstr>PowerPoint Presentation</vt:lpstr>
    </vt:vector>
  </TitlesOfParts>
  <Company>ZHV RWTH Aachen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Pankanin, Claudia</dc:creator>
  <cp:lastModifiedBy>Microsoft Office User</cp:lastModifiedBy>
  <cp:revision>31</cp:revision>
  <cp:lastPrinted>2019-07-12T06:38:39Z</cp:lastPrinted>
  <dcterms:created xsi:type="dcterms:W3CDTF">2018-06-28T13:44:59Z</dcterms:created>
  <dcterms:modified xsi:type="dcterms:W3CDTF">2019-07-12T07:26:19Z</dcterms:modified>
</cp:coreProperties>
</file>