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18">
          <p15:clr>
            <a:srgbClr val="A4A3A4"/>
          </p15:clr>
        </p15:guide>
        <p15:guide id="2" orient="horz" pos="2880">
          <p15:clr>
            <a:srgbClr val="A4A3A4"/>
          </p15:clr>
        </p15:guide>
        <p15:guide id="3" orient="horz" pos="10988">
          <p15:clr>
            <a:srgbClr val="A4A3A4"/>
          </p15:clr>
        </p15:guide>
        <p15:guide id="4" orient="horz" pos="18019">
          <p15:clr>
            <a:srgbClr val="A4A3A4"/>
          </p15:clr>
        </p15:guide>
        <p15:guide id="5" orient="horz" pos="11442">
          <p15:clr>
            <a:srgbClr val="A4A3A4"/>
          </p15:clr>
        </p15:guide>
        <p15:guide id="6" orient="horz" pos="18473">
          <p15:clr>
            <a:srgbClr val="A4A3A4"/>
          </p15:clr>
        </p15:guide>
        <p15:guide id="7" orient="horz" pos="25503">
          <p15:clr>
            <a:srgbClr val="A4A3A4"/>
          </p15:clr>
        </p15:guide>
        <p15:guide id="8" pos="9310">
          <p15:clr>
            <a:srgbClr val="A4A3A4"/>
          </p15:clr>
        </p15:guide>
        <p15:guide id="9" pos="18155">
          <p15:clr>
            <a:srgbClr val="A4A3A4"/>
          </p15:clr>
        </p15:guide>
        <p15:guide id="10" pos="9764">
          <p15:clr>
            <a:srgbClr val="A4A3A4"/>
          </p15:clr>
        </p15:guide>
        <p15:guide id="11" pos="12259">
          <p15:clr>
            <a:srgbClr val="A4A3A4"/>
          </p15:clr>
        </p15:guide>
        <p15:guide id="12" pos="6815">
          <p15:clr>
            <a:srgbClr val="A4A3A4"/>
          </p15:clr>
        </p15:guide>
        <p15:guide id="13" pos="12712">
          <p15:clr>
            <a:srgbClr val="A4A3A4"/>
          </p15:clr>
        </p15:guide>
        <p15:guide id="14" pos="3867">
          <p15:clr>
            <a:srgbClr val="A4A3A4"/>
          </p15:clr>
        </p15:guide>
        <p15:guide id="15" pos="6362">
          <p15:clr>
            <a:srgbClr val="A4A3A4"/>
          </p15:clr>
        </p15:guide>
        <p15:guide id="16" pos="3413">
          <p15:clr>
            <a:srgbClr val="A4A3A4"/>
          </p15:clr>
        </p15:guide>
        <p15:guide id="17" pos="919">
          <p15:clr>
            <a:srgbClr val="A4A3A4"/>
          </p15:clr>
        </p15:guide>
        <p15:guide id="18" pos="15207">
          <p15:clr>
            <a:srgbClr val="A4A3A4"/>
          </p15:clr>
        </p15:guide>
        <p15:guide id="19" pos="156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1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3"/>
  </p:normalViewPr>
  <p:slideViewPr>
    <p:cSldViewPr snapToObjects="1">
      <p:cViewPr>
        <p:scale>
          <a:sx n="40" d="100"/>
          <a:sy n="40" d="100"/>
        </p:scale>
        <p:origin x="600" y="-336"/>
      </p:cViewPr>
      <p:guideLst>
        <p:guide orient="horz" pos="5318"/>
        <p:guide orient="horz" pos="2880"/>
        <p:guide orient="horz" pos="10988"/>
        <p:guide orient="horz" pos="18019"/>
        <p:guide orient="horz" pos="11442"/>
        <p:guide orient="horz" pos="18473"/>
        <p:guide orient="horz" pos="25503"/>
        <p:guide pos="9310"/>
        <p:guide pos="18155"/>
        <p:guide pos="9764"/>
        <p:guide pos="12259"/>
        <p:guide pos="6815"/>
        <p:guide pos="12712"/>
        <p:guide pos="3867"/>
        <p:guide pos="6362"/>
        <p:guide pos="3413"/>
        <p:guide pos="919"/>
        <p:guide pos="15207"/>
        <p:guide pos="15661"/>
      </p:guideLst>
    </p:cSldViewPr>
  </p:slideViewPr>
  <p:notesTextViewPr>
    <p:cViewPr>
      <p:scale>
        <a:sx n="1" d="1"/>
        <a:sy n="1" d="1"/>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8B0E8-B187-429A-8940-3100428364F6}" type="datetimeFigureOut">
              <a:rPr lang="de-DE" smtClean="0"/>
              <a:t>09.07.19</a:t>
            </a:fld>
            <a:endParaRPr lang="de-DE"/>
          </a:p>
        </p:txBody>
      </p:sp>
      <p:sp>
        <p:nvSpPr>
          <p:cNvPr id="4" name="Folienbildplatzhalt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F7A558-ADAD-426C-A2CF-19980EBFFF19}" type="slidenum">
              <a:rPr lang="de-DE" smtClean="0"/>
              <a:t>‹#›</a:t>
            </a:fld>
            <a:endParaRPr lang="de-DE"/>
          </a:p>
        </p:txBody>
      </p:sp>
    </p:spTree>
    <p:extLst>
      <p:ext uri="{BB962C8B-B14F-4D97-AF65-F5344CB8AC3E}">
        <p14:creationId xmlns:p14="http://schemas.microsoft.com/office/powerpoint/2010/main" val="328450473"/>
      </p:ext>
    </p:extLst>
  </p:cSld>
  <p:clrMap bg1="lt1" tx1="dk1" bg2="lt2" tx2="dk2" accent1="accent1" accent2="accent2" accent3="accent3" accent4="accent4" accent5="accent5" accent6="accent6" hlink="hlink" folHlink="folHlink"/>
  <p:notesStyle>
    <a:lvl1pPr marL="0" algn="l" defTabSz="4176431" rtl="0" eaLnBrk="1" latinLnBrk="0" hangingPunct="1">
      <a:defRPr sz="5500" kern="1200">
        <a:solidFill>
          <a:schemeClr val="tx1"/>
        </a:solidFill>
        <a:latin typeface="+mn-lt"/>
        <a:ea typeface="+mn-ea"/>
        <a:cs typeface="+mn-cs"/>
      </a:defRPr>
    </a:lvl1pPr>
    <a:lvl2pPr marL="2088215" algn="l" defTabSz="4176431" rtl="0" eaLnBrk="1" latinLnBrk="0" hangingPunct="1">
      <a:defRPr sz="5500" kern="1200">
        <a:solidFill>
          <a:schemeClr val="tx1"/>
        </a:solidFill>
        <a:latin typeface="+mn-lt"/>
        <a:ea typeface="+mn-ea"/>
        <a:cs typeface="+mn-cs"/>
      </a:defRPr>
    </a:lvl2pPr>
    <a:lvl3pPr marL="4176431" algn="l" defTabSz="4176431" rtl="0" eaLnBrk="1" latinLnBrk="0" hangingPunct="1">
      <a:defRPr sz="5500" kern="1200">
        <a:solidFill>
          <a:schemeClr val="tx1"/>
        </a:solidFill>
        <a:latin typeface="+mn-lt"/>
        <a:ea typeface="+mn-ea"/>
        <a:cs typeface="+mn-cs"/>
      </a:defRPr>
    </a:lvl3pPr>
    <a:lvl4pPr marL="6264646" algn="l" defTabSz="4176431" rtl="0" eaLnBrk="1" latinLnBrk="0" hangingPunct="1">
      <a:defRPr sz="5500" kern="1200">
        <a:solidFill>
          <a:schemeClr val="tx1"/>
        </a:solidFill>
        <a:latin typeface="+mn-lt"/>
        <a:ea typeface="+mn-ea"/>
        <a:cs typeface="+mn-cs"/>
      </a:defRPr>
    </a:lvl4pPr>
    <a:lvl5pPr marL="8352861" algn="l" defTabSz="4176431" rtl="0" eaLnBrk="1" latinLnBrk="0" hangingPunct="1">
      <a:defRPr sz="5500" kern="1200">
        <a:solidFill>
          <a:schemeClr val="tx1"/>
        </a:solidFill>
        <a:latin typeface="+mn-lt"/>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FF7A558-ADAD-426C-A2CF-19980EBFFF19}" type="slidenum">
              <a:rPr lang="de-DE" smtClean="0"/>
              <a:t>1</a:t>
            </a:fld>
            <a:endParaRPr lang="de-DE"/>
          </a:p>
        </p:txBody>
      </p:sp>
    </p:spTree>
    <p:extLst>
      <p:ext uri="{BB962C8B-B14F-4D97-AF65-F5344CB8AC3E}">
        <p14:creationId xmlns:p14="http://schemas.microsoft.com/office/powerpoint/2010/main" val="3253540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2"/>
            <a:ext cx="25737979" cy="9176087"/>
          </a:xfrm>
        </p:spPr>
        <p:txBody>
          <a:bodyPr/>
          <a:lstStyle/>
          <a:p>
            <a:r>
              <a:rPr lang="de-DE"/>
              <a:t>Titelmasterformat durch Klicken bearbeiten</a:t>
            </a:r>
          </a:p>
        </p:txBody>
      </p:sp>
      <p:sp>
        <p:nvSpPr>
          <p:cNvPr id="3" name="Untertitel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A7D3A58F-0BB2-41FE-B9B7-35B7882A5422}" type="datetimeFigureOut">
              <a:rPr lang="de-DE" smtClean="0"/>
              <a:t>09.07.19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415379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7D3A58F-0BB2-41FE-B9B7-35B7882A5422}" type="datetimeFigureOut">
              <a:rPr lang="de-DE" smtClean="0"/>
              <a:t>09.07.19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93467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2" y="1714329"/>
            <a:ext cx="6812994" cy="36525977"/>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13999" y="1714329"/>
            <a:ext cx="19934317" cy="36525977"/>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7D3A58F-0BB2-41FE-B9B7-35B7882A5422}" type="datetimeFigureOut">
              <a:rPr lang="de-DE" smtClean="0"/>
              <a:t>09.07.19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256655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7D3A58F-0BB2-41FE-B9B7-35B7882A5422}" type="datetimeFigureOut">
              <a:rPr lang="de-DE" smtClean="0"/>
              <a:t>09.07.19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27245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0" y="27508445"/>
            <a:ext cx="25737979" cy="8502248"/>
          </a:xfrm>
        </p:spPr>
        <p:txBody>
          <a:bodyPr anchor="t"/>
          <a:lstStyle>
            <a:lvl1pPr algn="l">
              <a:defRPr sz="18300" b="1" cap="all"/>
            </a:lvl1pPr>
          </a:lstStyle>
          <a:p>
            <a:r>
              <a:rPr lang="de-DE"/>
              <a:t>Titelmasterformat durch Klicken bearbeiten</a:t>
            </a:r>
          </a:p>
        </p:txBody>
      </p:sp>
      <p:sp>
        <p:nvSpPr>
          <p:cNvPr id="3" name="Textplatzhalter 2"/>
          <p:cNvSpPr>
            <a:spLocks noGrp="1"/>
          </p:cNvSpPr>
          <p:nvPr>
            <p:ph type="body" idx="1"/>
          </p:nvPr>
        </p:nvSpPr>
        <p:spPr>
          <a:xfrm>
            <a:off x="2391910" y="18144083"/>
            <a:ext cx="25737979" cy="9364361"/>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A7D3A58F-0BB2-41FE-B9B7-35B7882A5422}" type="datetimeFigureOut">
              <a:rPr lang="de-DE" smtClean="0"/>
              <a:t>09.07.19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395310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13999"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392321"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A7D3A58F-0BB2-41FE-B9B7-35B7882A5422}" type="datetimeFigureOut">
              <a:rPr lang="de-DE" smtClean="0"/>
              <a:t>09.07.19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283555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a:t>Textmasterformat bearbeiten</a:t>
            </a:r>
          </a:p>
        </p:txBody>
      </p:sp>
      <p:sp>
        <p:nvSpPr>
          <p:cNvPr id="4" name="Inhaltsplatzhalter 3"/>
          <p:cNvSpPr>
            <a:spLocks noGrp="1"/>
          </p:cNvSpPr>
          <p:nvPr>
            <p:ph sz="half" idx="2"/>
          </p:nvPr>
        </p:nvSpPr>
        <p:spPr>
          <a:xfrm>
            <a:off x="1513999" y="13575851"/>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a:t>Textmasterformat bearbeiten</a:t>
            </a:r>
          </a:p>
        </p:txBody>
      </p:sp>
      <p:sp>
        <p:nvSpPr>
          <p:cNvPr id="6" name="Inhaltsplatzhalter 5"/>
          <p:cNvSpPr>
            <a:spLocks noGrp="1"/>
          </p:cNvSpPr>
          <p:nvPr>
            <p:ph sz="quarter" idx="4"/>
          </p:nvPr>
        </p:nvSpPr>
        <p:spPr>
          <a:xfrm>
            <a:off x="15381808" y="13575851"/>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A7D3A58F-0BB2-41FE-B9B7-35B7882A5422}" type="datetimeFigureOut">
              <a:rPr lang="de-DE" smtClean="0"/>
              <a:t>09.07.19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51082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A7D3A58F-0BB2-41FE-B9B7-35B7882A5422}" type="datetimeFigureOut">
              <a:rPr lang="de-DE" smtClean="0"/>
              <a:t>09.07.19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144502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7D3A58F-0BB2-41FE-B9B7-35B7882A5422}" type="datetimeFigureOut">
              <a:rPr lang="de-DE" smtClean="0"/>
              <a:t>09.07.19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251098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0" y="1704413"/>
            <a:ext cx="9961903" cy="7253667"/>
          </a:xfrm>
        </p:spPr>
        <p:txBody>
          <a:bodyPr anchor="b"/>
          <a:lstStyle>
            <a:lvl1pPr algn="l">
              <a:defRPr sz="9100" b="1"/>
            </a:lvl1pPr>
          </a:lstStyle>
          <a:p>
            <a:r>
              <a:rPr lang="de-DE"/>
              <a:t>Titelmasterformat durch Klicken bearbeiten</a:t>
            </a:r>
          </a:p>
        </p:txBody>
      </p:sp>
      <p:sp>
        <p:nvSpPr>
          <p:cNvPr id="3" name="Inhaltsplatzhalter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000" y="8958083"/>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a:t>Textmasterformat bearbeiten</a:t>
            </a:r>
          </a:p>
        </p:txBody>
      </p:sp>
      <p:sp>
        <p:nvSpPr>
          <p:cNvPr id="5" name="Datumsplatzhalter 4"/>
          <p:cNvSpPr>
            <a:spLocks noGrp="1"/>
          </p:cNvSpPr>
          <p:nvPr>
            <p:ph type="dt" sz="half" idx="10"/>
          </p:nvPr>
        </p:nvSpPr>
        <p:spPr/>
        <p:txBody>
          <a:bodyPr/>
          <a:lstStyle/>
          <a:p>
            <a:fld id="{A7D3A58F-0BB2-41FE-B9B7-35B7882A5422}" type="datetimeFigureOut">
              <a:rPr lang="de-DE" smtClean="0"/>
              <a:t>09.07.19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224732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8" y="29965967"/>
            <a:ext cx="18167985" cy="3537652"/>
          </a:xfrm>
        </p:spPr>
        <p:txBody>
          <a:bodyPr anchor="b"/>
          <a:lstStyle>
            <a:lvl1pPr algn="l">
              <a:defRPr sz="9100" b="1"/>
            </a:lvl1pPr>
          </a:lstStyle>
          <a:p>
            <a:r>
              <a:rPr lang="de-DE"/>
              <a:t>Titelmasterformat durch Klicken bearbeiten</a:t>
            </a:r>
          </a:p>
        </p:txBody>
      </p:sp>
      <p:sp>
        <p:nvSpPr>
          <p:cNvPr id="3" name="Bildplatzhalter 2"/>
          <p:cNvSpPr>
            <a:spLocks noGrp="1"/>
          </p:cNvSpPr>
          <p:nvPr>
            <p:ph type="pic" idx="1"/>
          </p:nvPr>
        </p:nvSpPr>
        <p:spPr>
          <a:xfrm>
            <a:off x="5935088" y="3825022"/>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de-DE"/>
          </a:p>
        </p:txBody>
      </p:sp>
      <p:sp>
        <p:nvSpPr>
          <p:cNvPr id="4" name="Textplatzhalter 3"/>
          <p:cNvSpPr>
            <a:spLocks noGrp="1"/>
          </p:cNvSpPr>
          <p:nvPr>
            <p:ph type="body" sz="half" idx="2"/>
          </p:nvPr>
        </p:nvSpPr>
        <p:spPr>
          <a:xfrm>
            <a:off x="5935088"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a:t>Textmasterformat bearbeiten</a:t>
            </a:r>
          </a:p>
        </p:txBody>
      </p:sp>
      <p:sp>
        <p:nvSpPr>
          <p:cNvPr id="5" name="Datumsplatzhalter 4"/>
          <p:cNvSpPr>
            <a:spLocks noGrp="1"/>
          </p:cNvSpPr>
          <p:nvPr>
            <p:ph type="dt" sz="half" idx="10"/>
          </p:nvPr>
        </p:nvSpPr>
        <p:spPr/>
        <p:txBody>
          <a:bodyPr/>
          <a:lstStyle/>
          <a:p>
            <a:fld id="{A7D3A58F-0BB2-41FE-B9B7-35B7882A5422}" type="datetimeFigureOut">
              <a:rPr lang="de-DE" smtClean="0"/>
              <a:t>09.07.19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75006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7"/>
            <a:ext cx="27251978" cy="7134755"/>
          </a:xfrm>
          <a:prstGeom prst="rect">
            <a:avLst/>
          </a:prstGeom>
        </p:spPr>
        <p:txBody>
          <a:bodyPr vert="horz" lIns="417643" tIns="208822" rIns="417643" bIns="208822" rtlCol="0" anchor="ctr">
            <a:normAutofit/>
          </a:bodyPr>
          <a:lstStyle/>
          <a:p>
            <a:r>
              <a:rPr lang="de-DE"/>
              <a:t>Titelmasterformat durch Klicken bearbeiten</a:t>
            </a:r>
          </a:p>
        </p:txBody>
      </p:sp>
      <p:sp>
        <p:nvSpPr>
          <p:cNvPr id="3" name="Textplatzhalter 2"/>
          <p:cNvSpPr>
            <a:spLocks noGrp="1"/>
          </p:cNvSpPr>
          <p:nvPr>
            <p:ph type="body" idx="1"/>
          </p:nvPr>
        </p:nvSpPr>
        <p:spPr>
          <a:xfrm>
            <a:off x="1513999" y="9988659"/>
            <a:ext cx="27251978" cy="28251648"/>
          </a:xfrm>
          <a:prstGeom prst="rect">
            <a:avLst/>
          </a:prstGeom>
        </p:spPr>
        <p:txBody>
          <a:bodyPr vert="horz" lIns="417643" tIns="208822" rIns="417643" bIns="208822"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1513998" y="39677164"/>
            <a:ext cx="7065328" cy="2279157"/>
          </a:xfrm>
          <a:prstGeom prst="rect">
            <a:avLst/>
          </a:prstGeom>
        </p:spPr>
        <p:txBody>
          <a:bodyPr vert="horz" lIns="417643" tIns="208822" rIns="417643" bIns="208822" rtlCol="0" anchor="ctr"/>
          <a:lstStyle>
            <a:lvl1pPr algn="l">
              <a:defRPr sz="5500">
                <a:solidFill>
                  <a:schemeClr val="tx1">
                    <a:tint val="75000"/>
                  </a:schemeClr>
                </a:solidFill>
              </a:defRPr>
            </a:lvl1pPr>
          </a:lstStyle>
          <a:p>
            <a:fld id="{A7D3A58F-0BB2-41FE-B9B7-35B7882A5422}" type="datetimeFigureOut">
              <a:rPr lang="de-DE" smtClean="0"/>
              <a:t>09.07.19</a:t>
            </a:fld>
            <a:endParaRPr lang="de-DE"/>
          </a:p>
        </p:txBody>
      </p:sp>
      <p:sp>
        <p:nvSpPr>
          <p:cNvPr id="5" name="Fußzeilenplatzhalter 4"/>
          <p:cNvSpPr>
            <a:spLocks noGrp="1"/>
          </p:cNvSpPr>
          <p:nvPr>
            <p:ph type="ftr" sz="quarter" idx="3"/>
          </p:nvPr>
        </p:nvSpPr>
        <p:spPr>
          <a:xfrm>
            <a:off x="10345658" y="39677164"/>
            <a:ext cx="9588659" cy="2279157"/>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21700649" y="39677164"/>
            <a:ext cx="7065328" cy="2279157"/>
          </a:xfrm>
          <a:prstGeom prst="rect">
            <a:avLst/>
          </a:prstGeom>
        </p:spPr>
        <p:txBody>
          <a:bodyPr vert="horz" lIns="417643" tIns="208822" rIns="417643" bIns="208822" rtlCol="0" anchor="ctr"/>
          <a:lstStyle>
            <a:lvl1pPr algn="r">
              <a:defRPr sz="5500">
                <a:solidFill>
                  <a:schemeClr val="tx1">
                    <a:tint val="75000"/>
                  </a:schemeClr>
                </a:solidFill>
              </a:defRPr>
            </a:lvl1pPr>
          </a:lstStyle>
          <a:p>
            <a:fld id="{CFE93916-ECB6-4219-BD85-B388BC18BF01}" type="slidenum">
              <a:rPr lang="de-DE" smtClean="0"/>
              <a:t>‹#›</a:t>
            </a:fld>
            <a:endParaRPr lang="de-DE"/>
          </a:p>
        </p:txBody>
      </p:sp>
    </p:spTree>
    <p:extLst>
      <p:ext uri="{BB962C8B-B14F-4D97-AF65-F5344CB8AC3E}">
        <p14:creationId xmlns:p14="http://schemas.microsoft.com/office/powerpoint/2010/main" val="145534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27198" y="4572392"/>
            <a:ext cx="30279975" cy="3240360"/>
          </a:xfrm>
          <a:prstGeom prst="rect">
            <a:avLst/>
          </a:prstGeom>
          <a:solidFill>
            <a:srgbClr val="E8F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89175" y="0"/>
            <a:ext cx="10090800" cy="4612240"/>
          </a:xfrm>
          <a:prstGeom prst="rect">
            <a:avLst/>
          </a:prstGeom>
        </p:spPr>
      </p:pic>
      <p:sp>
        <p:nvSpPr>
          <p:cNvPr id="5" name="Textfeld 4"/>
          <p:cNvSpPr txBox="1"/>
          <p:nvPr/>
        </p:nvSpPr>
        <p:spPr>
          <a:xfrm>
            <a:off x="1476779" y="4836032"/>
            <a:ext cx="26894678" cy="1415772"/>
          </a:xfrm>
          <a:prstGeom prst="rect">
            <a:avLst/>
          </a:prstGeom>
          <a:noFill/>
        </p:spPr>
        <p:txBody>
          <a:bodyPr wrap="square" rtlCol="0">
            <a:spAutoFit/>
          </a:bodyPr>
          <a:lstStyle/>
          <a:p>
            <a:r>
              <a:rPr lang="de-DE" sz="8600" b="1" dirty="0" err="1">
                <a:latin typeface="Arial" panose="020B0604020202020204" pitchFamily="34" charset="0"/>
                <a:cs typeface="Arial" panose="020B0604020202020204" pitchFamily="34" charset="0"/>
              </a:rPr>
              <a:t>Keystroke</a:t>
            </a:r>
            <a:r>
              <a:rPr lang="de-DE" sz="8600" b="1" dirty="0">
                <a:latin typeface="Arial" panose="020B0604020202020204" pitchFamily="34" charset="0"/>
                <a:cs typeface="Arial" panose="020B0604020202020204" pitchFamily="34" charset="0"/>
              </a:rPr>
              <a:t> </a:t>
            </a:r>
            <a:r>
              <a:rPr lang="de-DE" sz="8600" b="1" dirty="0" err="1">
                <a:latin typeface="Arial" panose="020B0604020202020204" pitchFamily="34" charset="0"/>
                <a:cs typeface="Arial" panose="020B0604020202020204" pitchFamily="34" charset="0"/>
              </a:rPr>
              <a:t>logging</a:t>
            </a:r>
            <a:r>
              <a:rPr lang="de-DE" sz="8600" b="1" dirty="0">
                <a:latin typeface="Arial" panose="020B0604020202020204" pitchFamily="34" charset="0"/>
                <a:cs typeface="Arial" panose="020B0604020202020204" pitchFamily="34" charset="0"/>
              </a:rPr>
              <a:t> in </a:t>
            </a:r>
            <a:r>
              <a:rPr lang="de-DE" sz="8600" b="1" dirty="0" err="1">
                <a:latin typeface="Arial" panose="020B0604020202020204" pitchFamily="34" charset="0"/>
                <a:cs typeface="Arial" panose="020B0604020202020204" pitchFamily="34" charset="0"/>
              </a:rPr>
              <a:t>second</a:t>
            </a:r>
            <a:r>
              <a:rPr lang="de-DE" sz="8600" b="1" dirty="0">
                <a:latin typeface="Arial" panose="020B0604020202020204" pitchFamily="34" charset="0"/>
                <a:cs typeface="Arial" panose="020B0604020202020204" pitchFamily="34" charset="0"/>
              </a:rPr>
              <a:t> </a:t>
            </a:r>
            <a:r>
              <a:rPr lang="de-DE" sz="8600" b="1" dirty="0" err="1">
                <a:latin typeface="Arial" panose="020B0604020202020204" pitchFamily="34" charset="0"/>
                <a:cs typeface="Arial" panose="020B0604020202020204" pitchFamily="34" charset="0"/>
              </a:rPr>
              <a:t>language</a:t>
            </a:r>
            <a:r>
              <a:rPr lang="de-DE" sz="8600" b="1" dirty="0">
                <a:latin typeface="Arial" panose="020B0604020202020204" pitchFamily="34" charset="0"/>
                <a:cs typeface="Arial" panose="020B0604020202020204" pitchFamily="34" charset="0"/>
              </a:rPr>
              <a:t> </a:t>
            </a:r>
            <a:r>
              <a:rPr lang="de-DE" sz="8600" b="1" dirty="0" err="1">
                <a:latin typeface="Arial" panose="020B0604020202020204" pitchFamily="34" charset="0"/>
                <a:cs typeface="Arial" panose="020B0604020202020204" pitchFamily="34" charset="0"/>
              </a:rPr>
              <a:t>writing</a:t>
            </a:r>
            <a:endParaRPr lang="de-DE" sz="8600" b="1" dirty="0">
              <a:latin typeface="Arial" panose="020B0604020202020204" pitchFamily="34" charset="0"/>
              <a:cs typeface="Arial" panose="020B0604020202020204" pitchFamily="34" charset="0"/>
            </a:endParaRPr>
          </a:p>
        </p:txBody>
      </p:sp>
      <p:sp>
        <p:nvSpPr>
          <p:cNvPr id="6" name="Textfeld 5"/>
          <p:cNvSpPr txBox="1"/>
          <p:nvPr/>
        </p:nvSpPr>
        <p:spPr>
          <a:xfrm>
            <a:off x="1436269" y="6287806"/>
            <a:ext cx="26215108" cy="1015663"/>
          </a:xfrm>
          <a:prstGeom prst="rect">
            <a:avLst/>
          </a:prstGeom>
          <a:noFill/>
        </p:spPr>
        <p:txBody>
          <a:bodyPr wrap="square" rtlCol="0">
            <a:spAutoFit/>
          </a:bodyPr>
          <a:lstStyle/>
          <a:p>
            <a:r>
              <a:rPr lang="de-DE" sz="6000" b="1" dirty="0" err="1">
                <a:latin typeface="Arial" panose="020B0604020202020204" pitchFamily="34" charset="0"/>
                <a:cs typeface="Arial" panose="020B0604020202020204" pitchFamily="34" charset="0"/>
              </a:rPr>
              <a:t>Exploring</a:t>
            </a:r>
            <a:r>
              <a:rPr lang="de-DE" sz="6000" b="1" dirty="0">
                <a:latin typeface="Arial" panose="020B0604020202020204" pitchFamily="34" charset="0"/>
                <a:cs typeface="Arial" panose="020B0604020202020204" pitchFamily="34" charset="0"/>
              </a:rPr>
              <a:t> </a:t>
            </a:r>
            <a:r>
              <a:rPr lang="de-DE" sz="6000" b="1" dirty="0" err="1">
                <a:latin typeface="Arial" panose="020B0604020202020204" pitchFamily="34" charset="0"/>
                <a:cs typeface="Arial" panose="020B0604020202020204" pitchFamily="34" charset="0"/>
              </a:rPr>
              <a:t>the</a:t>
            </a:r>
            <a:r>
              <a:rPr lang="de-DE" sz="6000" b="1" dirty="0">
                <a:latin typeface="Arial" panose="020B0604020202020204" pitchFamily="34" charset="0"/>
                <a:cs typeface="Arial" panose="020B0604020202020204" pitchFamily="34" charset="0"/>
              </a:rPr>
              <a:t> </a:t>
            </a:r>
            <a:r>
              <a:rPr lang="de-DE" sz="6000" b="1" dirty="0" err="1">
                <a:latin typeface="Arial" panose="020B0604020202020204" pitchFamily="34" charset="0"/>
                <a:cs typeface="Arial" panose="020B0604020202020204" pitchFamily="34" charset="0"/>
              </a:rPr>
              <a:t>writing</a:t>
            </a:r>
            <a:r>
              <a:rPr lang="de-DE" sz="6000" b="1" dirty="0">
                <a:latin typeface="Arial" panose="020B0604020202020204" pitchFamily="34" charset="0"/>
                <a:cs typeface="Arial" panose="020B0604020202020204" pitchFamily="34" charset="0"/>
              </a:rPr>
              <a:t> </a:t>
            </a:r>
            <a:r>
              <a:rPr lang="de-DE" sz="6000" b="1" dirty="0" err="1">
                <a:latin typeface="Arial" panose="020B0604020202020204" pitchFamily="34" charset="0"/>
                <a:cs typeface="Arial" panose="020B0604020202020204" pitchFamily="34" charset="0"/>
              </a:rPr>
              <a:t>process</a:t>
            </a:r>
            <a:r>
              <a:rPr lang="de-DE" sz="6000" b="1" dirty="0">
                <a:latin typeface="Arial" panose="020B0604020202020204" pitchFamily="34" charset="0"/>
                <a:cs typeface="Arial" panose="020B0604020202020204" pitchFamily="34" charset="0"/>
              </a:rPr>
              <a:t> </a:t>
            </a:r>
            <a:r>
              <a:rPr lang="de-DE" sz="6000" b="1" dirty="0" err="1">
                <a:latin typeface="Arial" panose="020B0604020202020204" pitchFamily="34" charset="0"/>
                <a:cs typeface="Arial" panose="020B0604020202020204" pitchFamily="34" charset="0"/>
              </a:rPr>
              <a:t>through</a:t>
            </a:r>
            <a:r>
              <a:rPr lang="de-DE" sz="6000" b="1" dirty="0">
                <a:latin typeface="Arial" panose="020B0604020202020204" pitchFamily="34" charset="0"/>
                <a:cs typeface="Arial" panose="020B0604020202020204" pitchFamily="34" charset="0"/>
              </a:rPr>
              <a:t> real-time </a:t>
            </a:r>
            <a:r>
              <a:rPr lang="de-DE" sz="6000" b="1" dirty="0" err="1">
                <a:latin typeface="Arial" panose="020B0604020202020204" pitchFamily="34" charset="0"/>
                <a:cs typeface="Arial" panose="020B0604020202020204" pitchFamily="34" charset="0"/>
              </a:rPr>
              <a:t>production</a:t>
            </a:r>
            <a:r>
              <a:rPr lang="de-DE" sz="6000" b="1" dirty="0">
                <a:latin typeface="Arial" panose="020B0604020202020204" pitchFamily="34" charset="0"/>
                <a:cs typeface="Arial" panose="020B0604020202020204" pitchFamily="34" charset="0"/>
              </a:rPr>
              <a:t> </a:t>
            </a:r>
            <a:r>
              <a:rPr lang="de-DE" sz="6000" b="1" dirty="0" err="1">
                <a:latin typeface="Arial" panose="020B0604020202020204" pitchFamily="34" charset="0"/>
                <a:cs typeface="Arial" panose="020B0604020202020204" pitchFamily="34" charset="0"/>
              </a:rPr>
              <a:t>metrics</a:t>
            </a:r>
            <a:endParaRPr lang="de-DE" sz="6000" b="1" dirty="0">
              <a:latin typeface="Arial" panose="020B0604020202020204" pitchFamily="34" charset="0"/>
              <a:cs typeface="Arial" panose="020B0604020202020204" pitchFamily="34" charset="0"/>
            </a:endParaRPr>
          </a:p>
        </p:txBody>
      </p:sp>
      <p:sp>
        <p:nvSpPr>
          <p:cNvPr id="10" name="Textfeld 9"/>
          <p:cNvSpPr txBox="1"/>
          <p:nvPr/>
        </p:nvSpPr>
        <p:spPr>
          <a:xfrm>
            <a:off x="1436269" y="9339280"/>
            <a:ext cx="8622896" cy="8171468"/>
          </a:xfrm>
          <a:prstGeom prst="rect">
            <a:avLst/>
          </a:prstGeom>
          <a:noFill/>
        </p:spPr>
        <p:txBody>
          <a:bodyPr wrap="square" rtlCol="0">
            <a:spAutoFit/>
          </a:bodyPr>
          <a:lstStyle/>
          <a:p>
            <a:endParaRPr lang="en-GB" sz="3500" dirty="0">
              <a:latin typeface="Arial" panose="020B0604020202020204" pitchFamily="34" charset="0"/>
              <a:cs typeface="Arial" panose="020B0604020202020204" pitchFamily="34" charset="0"/>
            </a:endParaRPr>
          </a:p>
          <a:p>
            <a:r>
              <a:rPr lang="en-GB" sz="3500" dirty="0">
                <a:latin typeface="Arial" panose="020B0604020202020204" pitchFamily="34" charset="0"/>
                <a:cs typeface="Arial" panose="020B0604020202020204" pitchFamily="34" charset="0"/>
              </a:rPr>
              <a:t>Extracting information from written text is a challenging task. In the past, research was based on the final output, losing all the information produced during the writing process itself. A form of data that is now more widely available is the </a:t>
            </a:r>
            <a:r>
              <a:rPr lang="en-GB" sz="3500" i="1" dirty="0">
                <a:latin typeface="Arial" panose="020B0604020202020204" pitchFamily="34" charset="0"/>
                <a:cs typeface="Arial" panose="020B0604020202020204" pitchFamily="34" charset="0"/>
              </a:rPr>
              <a:t>keystroke log </a:t>
            </a:r>
            <a:r>
              <a:rPr lang="en-GB" sz="3500" dirty="0">
                <a:latin typeface="Arial" panose="020B0604020202020204" pitchFamily="34" charset="0"/>
                <a:cs typeface="Arial" panose="020B0604020202020204" pitchFamily="34" charset="0"/>
              </a:rPr>
              <a:t>associated with the text that records the exact timestamps of every key press. </a:t>
            </a:r>
          </a:p>
          <a:p>
            <a:endParaRPr lang="en-GB" sz="3500" b="1" u="sng" dirty="0">
              <a:latin typeface="Arial" panose="020B0604020202020204" pitchFamily="34" charset="0"/>
              <a:cs typeface="Arial" panose="020B0604020202020204" pitchFamily="34" charset="0"/>
            </a:endParaRPr>
          </a:p>
          <a:p>
            <a:r>
              <a:rPr lang="en-US" sz="3500" dirty="0">
                <a:latin typeface="Arial" panose="020B0604020202020204" pitchFamily="34" charset="0"/>
                <a:cs typeface="Arial" panose="020B0604020202020204" pitchFamily="34" charset="0"/>
              </a:rPr>
              <a:t>For this project, we built tools to analyze keystroke logs for large corpora. We then explore the texts produced during English classes at RWTH Aachen. To assess the quality of the final product, we compute</a:t>
            </a:r>
            <a:endParaRPr lang="it-IT" sz="3500" b="1" u="sng" dirty="0">
              <a:latin typeface="Arial" panose="020B0604020202020204" pitchFamily="34" charset="0"/>
              <a:cs typeface="Arial" panose="020B0604020202020204" pitchFamily="34" charset="0"/>
            </a:endParaRPr>
          </a:p>
        </p:txBody>
      </p:sp>
      <p:sp>
        <p:nvSpPr>
          <p:cNvPr id="16" name="Textfeld 15"/>
          <p:cNvSpPr txBox="1"/>
          <p:nvPr/>
        </p:nvSpPr>
        <p:spPr>
          <a:xfrm>
            <a:off x="20162095" y="9348926"/>
            <a:ext cx="8622896" cy="2246769"/>
          </a:xfrm>
          <a:prstGeom prst="rect">
            <a:avLst/>
          </a:prstGeom>
          <a:noFill/>
        </p:spPr>
        <p:txBody>
          <a:bodyPr wrap="square" rtlCol="0">
            <a:spAutoFit/>
          </a:bodyPr>
          <a:lstStyle/>
          <a:p>
            <a:endParaRPr lang="de-DE" sz="3500" dirty="0">
              <a:latin typeface="Arial" panose="020B0604020202020204" pitchFamily="34" charset="0"/>
              <a:cs typeface="Arial" panose="020B0604020202020204" pitchFamily="34" charset="0"/>
            </a:endParaRPr>
          </a:p>
          <a:p>
            <a:r>
              <a:rPr lang="de-DE" sz="3500" dirty="0" err="1">
                <a:latin typeface="Arial" panose="020B0604020202020204" pitchFamily="34" charset="0"/>
                <a:cs typeface="Arial" panose="020B0604020202020204" pitchFamily="34" charset="0"/>
              </a:rPr>
              <a:t>We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found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that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our</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metrics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are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good</a:t>
            </a:r>
            <a:r>
              <a:rPr lang="de-DE" sz="3500" dirty="0">
                <a:latin typeface="Arial" panose="020B0604020202020204" pitchFamily="34" charset="0"/>
                <a:cs typeface="Arial" panose="020B0604020202020204" pitchFamily="34" charset="0"/>
              </a:rPr>
              <a:t> at </a:t>
            </a:r>
            <a:r>
              <a:rPr lang="de-DE" sz="3500" dirty="0" err="1">
                <a:latin typeface="Arial" panose="020B0604020202020204" pitchFamily="34" charset="0"/>
                <a:cs typeface="Arial" panose="020B0604020202020204" pitchFamily="34" charset="0"/>
              </a:rPr>
              <a:t>predicting</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linguistic</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complexity</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of</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the</a:t>
            </a:r>
            <a:r>
              <a:rPr lang="de-DE" sz="3500" dirty="0">
                <a:latin typeface="Arial" panose="020B0604020202020204" pitchFamily="34" charset="0"/>
                <a:cs typeface="Arial" panose="020B0604020202020204" pitchFamily="34" charset="0"/>
              </a:rPr>
              <a:t> final </a:t>
            </a:r>
            <a:r>
              <a:rPr lang="de-DE" sz="3500" dirty="0" err="1">
                <a:latin typeface="Arial" panose="020B0604020202020204" pitchFamily="34" charset="0"/>
                <a:cs typeface="Arial" panose="020B0604020202020204" pitchFamily="34" charset="0"/>
              </a:rPr>
              <a:t>sentence</a:t>
            </a:r>
            <a:r>
              <a:rPr lang="de-DE" sz="3500" dirty="0">
                <a:latin typeface="Arial" panose="020B0604020202020204" pitchFamily="34" charset="0"/>
                <a:cs typeface="Arial" panose="020B0604020202020204" pitchFamily="34" charset="0"/>
              </a:rPr>
              <a:t>.</a:t>
            </a:r>
          </a:p>
        </p:txBody>
      </p:sp>
      <p:sp>
        <p:nvSpPr>
          <p:cNvPr id="18" name="Textfeld 17"/>
          <p:cNvSpPr txBox="1"/>
          <p:nvPr/>
        </p:nvSpPr>
        <p:spPr>
          <a:xfrm>
            <a:off x="20206552" y="8452747"/>
            <a:ext cx="8578440" cy="1015663"/>
          </a:xfrm>
          <a:prstGeom prst="rect">
            <a:avLst/>
          </a:prstGeom>
          <a:noFill/>
        </p:spPr>
        <p:txBody>
          <a:bodyPr wrap="square" rtlCol="0">
            <a:spAutoFit/>
          </a:bodyPr>
          <a:lstStyle/>
          <a:p>
            <a:r>
              <a:rPr lang="de-DE" sz="6000" b="1" dirty="0" err="1">
                <a:latin typeface="Arial" panose="020B0604020202020204" pitchFamily="34" charset="0"/>
                <a:cs typeface="Arial" panose="020B0604020202020204" pitchFamily="34" charset="0"/>
              </a:rPr>
              <a:t>Linguistic</a:t>
            </a:r>
            <a:r>
              <a:rPr lang="de-DE" sz="6000" b="1" dirty="0">
                <a:latin typeface="Arial" panose="020B0604020202020204" pitchFamily="34" charset="0"/>
                <a:cs typeface="Arial" panose="020B0604020202020204" pitchFamily="34" charset="0"/>
              </a:rPr>
              <a:t> </a:t>
            </a:r>
            <a:r>
              <a:rPr lang="de-DE" sz="6000" b="1" dirty="0" err="1">
                <a:latin typeface="Arial" panose="020B0604020202020204" pitchFamily="34" charset="0"/>
                <a:cs typeface="Arial" panose="020B0604020202020204" pitchFamily="34" charset="0"/>
              </a:rPr>
              <a:t>complexity</a:t>
            </a:r>
            <a:endParaRPr lang="de-DE" sz="6000" b="1" dirty="0">
              <a:latin typeface="Arial" panose="020B0604020202020204" pitchFamily="34" charset="0"/>
              <a:cs typeface="Arial" panose="020B0604020202020204" pitchFamily="34" charset="0"/>
            </a:endParaRPr>
          </a:p>
        </p:txBody>
      </p:sp>
      <p:sp>
        <p:nvSpPr>
          <p:cNvPr id="19" name="Textfeld 18"/>
          <p:cNvSpPr txBox="1"/>
          <p:nvPr/>
        </p:nvSpPr>
        <p:spPr>
          <a:xfrm>
            <a:off x="10818813" y="9318149"/>
            <a:ext cx="8622896" cy="4939814"/>
          </a:xfrm>
          <a:prstGeom prst="rect">
            <a:avLst/>
          </a:prstGeom>
          <a:noFill/>
        </p:spPr>
        <p:txBody>
          <a:bodyPr wrap="square" rtlCol="0">
            <a:spAutoFit/>
          </a:bodyPr>
          <a:lstStyle/>
          <a:p>
            <a:endParaRPr lang="en-US" sz="3500" dirty="0">
              <a:latin typeface="Arial" panose="020B0604020202020204" pitchFamily="34" charset="0"/>
              <a:cs typeface="Arial" panose="020B0604020202020204" pitchFamily="34" charset="0"/>
            </a:endParaRPr>
          </a:p>
          <a:p>
            <a:r>
              <a:rPr lang="en-US" sz="3500" dirty="0">
                <a:latin typeface="Arial" panose="020B0604020202020204" pitchFamily="34" charset="0"/>
                <a:cs typeface="Arial" panose="020B0604020202020204" pitchFamily="34" charset="0"/>
              </a:rPr>
              <a:t>sentence complexity metrics using a tool</a:t>
            </a:r>
          </a:p>
          <a:p>
            <a:r>
              <a:rPr lang="en-US" sz="3500" dirty="0">
                <a:latin typeface="Arial" panose="020B0604020202020204" pitchFamily="34" charset="0"/>
                <a:cs typeface="Arial" panose="020B0604020202020204" pitchFamily="34" charset="0"/>
              </a:rPr>
              <a:t>developed by the Linguistics department, </a:t>
            </a:r>
            <a:r>
              <a:rPr lang="en-US" sz="3500" i="1" dirty="0">
                <a:latin typeface="Arial" panose="020B0604020202020204" pitchFamily="34" charset="0"/>
                <a:cs typeface="Arial" panose="020B0604020202020204" pitchFamily="34" charset="0"/>
              </a:rPr>
              <a:t>CoCoGen</a:t>
            </a:r>
            <a:r>
              <a:rPr lang="en-US" sz="3500" dirty="0">
                <a:latin typeface="Arial" panose="020B0604020202020204" pitchFamily="34" charset="0"/>
                <a:cs typeface="Arial" panose="020B0604020202020204" pitchFamily="34" charset="0"/>
              </a:rPr>
              <a:t>. By exploring the relationships between keystroke and linguistical metrics, we obtain novel insights about the writing process and the cognitive process that lie behind it, which in turn can be valuable to linguists, cognitive psychologists, etc. </a:t>
            </a:r>
            <a:endParaRPr lang="it-IT" sz="3500" b="1" u="sng" dirty="0">
              <a:latin typeface="Arial" panose="020B0604020202020204" pitchFamily="34" charset="0"/>
              <a:cs typeface="Arial" panose="020B0604020202020204" pitchFamily="34" charset="0"/>
            </a:endParaRPr>
          </a:p>
        </p:txBody>
      </p:sp>
      <p:sp>
        <p:nvSpPr>
          <p:cNvPr id="21" name="Textfeld 20"/>
          <p:cNvSpPr txBox="1"/>
          <p:nvPr/>
        </p:nvSpPr>
        <p:spPr>
          <a:xfrm>
            <a:off x="10723680" y="16736844"/>
            <a:ext cx="8640113"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Sample </a:t>
            </a:r>
            <a:r>
              <a:rPr lang="de-DE" sz="2000" dirty="0" err="1">
                <a:latin typeface="Arial" panose="020B0604020202020204" pitchFamily="34" charset="0"/>
                <a:cs typeface="Arial" panose="020B0604020202020204" pitchFamily="34" charset="0"/>
              </a:rPr>
              <a:t>of</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keystroke</a:t>
            </a:r>
            <a:r>
              <a:rPr lang="de-DE" sz="2000" dirty="0">
                <a:latin typeface="Arial" panose="020B0604020202020204" pitchFamily="34" charset="0"/>
                <a:cs typeface="Arial" panose="020B0604020202020204" pitchFamily="34" charset="0"/>
              </a:rPr>
              <a:t> log in </a:t>
            </a:r>
            <a:r>
              <a:rPr lang="de-DE" sz="2000" dirty="0" err="1">
                <a:latin typeface="Arial" panose="020B0604020202020204" pitchFamily="34" charset="0"/>
                <a:cs typeface="Arial" panose="020B0604020202020204" pitchFamily="34" charset="0"/>
              </a:rPr>
              <a:t>the</a:t>
            </a:r>
            <a:r>
              <a:rPr lang="de-DE" sz="2000" dirty="0">
                <a:latin typeface="Arial" panose="020B0604020202020204" pitchFamily="34" charset="0"/>
                <a:cs typeface="Arial" panose="020B0604020202020204" pitchFamily="34" charset="0"/>
              </a:rPr>
              <a:t> initial </a:t>
            </a:r>
            <a:r>
              <a:rPr lang="de-DE" sz="2000" dirty="0" err="1">
                <a:latin typeface="Arial" panose="020B0604020202020204" pitchFamily="34" charset="0"/>
                <a:cs typeface="Arial" panose="020B0604020202020204" pitchFamily="34" charset="0"/>
              </a:rPr>
              <a:t>compressed</a:t>
            </a:r>
            <a:r>
              <a:rPr lang="de-DE" sz="2000" dirty="0">
                <a:latin typeface="Arial" panose="020B0604020202020204" pitchFamily="34" charset="0"/>
                <a:cs typeface="Arial" panose="020B0604020202020204" pitchFamily="34" charset="0"/>
              </a:rPr>
              <a:t> JSON </a:t>
            </a:r>
            <a:r>
              <a:rPr lang="de-DE" sz="2000" dirty="0" err="1">
                <a:latin typeface="Arial" panose="020B0604020202020204" pitchFamily="34" charset="0"/>
                <a:cs typeface="Arial" panose="020B0604020202020204" pitchFamily="34" charset="0"/>
              </a:rPr>
              <a:t>format</a:t>
            </a:r>
            <a:endParaRPr lang="de-DE" sz="2000" dirty="0">
              <a:latin typeface="Arial" panose="020B0604020202020204" pitchFamily="34" charset="0"/>
              <a:cs typeface="Arial" panose="020B0604020202020204" pitchFamily="34" charset="0"/>
            </a:endParaRPr>
          </a:p>
        </p:txBody>
      </p:sp>
      <p:sp>
        <p:nvSpPr>
          <p:cNvPr id="22" name="Textfeld 21"/>
          <p:cNvSpPr txBox="1"/>
          <p:nvPr/>
        </p:nvSpPr>
        <p:spPr>
          <a:xfrm>
            <a:off x="1472646" y="8462274"/>
            <a:ext cx="17988517" cy="1015663"/>
          </a:xfrm>
          <a:prstGeom prst="rect">
            <a:avLst/>
          </a:prstGeom>
          <a:noFill/>
        </p:spPr>
        <p:txBody>
          <a:bodyPr wrap="square" rtlCol="0">
            <a:spAutoFit/>
          </a:bodyPr>
          <a:lstStyle/>
          <a:p>
            <a:r>
              <a:rPr lang="de-DE" sz="6000" b="1" dirty="0" err="1">
                <a:latin typeface="Arial" panose="020B0604020202020204" pitchFamily="34" charset="0"/>
                <a:cs typeface="Arial" panose="020B0604020202020204" pitchFamily="34" charset="0"/>
              </a:rPr>
              <a:t>Introduction</a:t>
            </a:r>
            <a:r>
              <a:rPr lang="de-DE" sz="6000" b="1" dirty="0">
                <a:latin typeface="Arial" panose="020B0604020202020204" pitchFamily="34" charset="0"/>
                <a:cs typeface="Arial" panose="020B0604020202020204" pitchFamily="34" charset="0"/>
              </a:rPr>
              <a:t> </a:t>
            </a:r>
            <a:r>
              <a:rPr lang="de-DE" sz="6000" b="1" dirty="0" err="1">
                <a:latin typeface="Arial" panose="020B0604020202020204" pitchFamily="34" charset="0"/>
                <a:cs typeface="Arial" panose="020B0604020202020204" pitchFamily="34" charset="0"/>
              </a:rPr>
              <a:t>and</a:t>
            </a:r>
            <a:r>
              <a:rPr lang="de-DE" sz="6000" b="1" dirty="0">
                <a:latin typeface="Arial" panose="020B0604020202020204" pitchFamily="34" charset="0"/>
                <a:cs typeface="Arial" panose="020B0604020202020204" pitchFamily="34" charset="0"/>
              </a:rPr>
              <a:t> </a:t>
            </a:r>
            <a:r>
              <a:rPr lang="de-DE" sz="6000" b="1" dirty="0" err="1">
                <a:latin typeface="Arial" panose="020B0604020202020204" pitchFamily="34" charset="0"/>
                <a:cs typeface="Arial" panose="020B0604020202020204" pitchFamily="34" charset="0"/>
              </a:rPr>
              <a:t>motivation</a:t>
            </a:r>
            <a:endParaRPr lang="de-DE" sz="6000" b="1" dirty="0">
              <a:latin typeface="Arial" panose="020B0604020202020204" pitchFamily="34" charset="0"/>
              <a:cs typeface="Arial" panose="020B0604020202020204" pitchFamily="34" charset="0"/>
            </a:endParaRPr>
          </a:p>
        </p:txBody>
      </p:sp>
      <p:sp>
        <p:nvSpPr>
          <p:cNvPr id="25" name="Textfeld 24"/>
          <p:cNvSpPr txBox="1"/>
          <p:nvPr/>
        </p:nvSpPr>
        <p:spPr>
          <a:xfrm>
            <a:off x="10723680" y="19041759"/>
            <a:ext cx="8622896" cy="6709529"/>
          </a:xfrm>
          <a:prstGeom prst="rect">
            <a:avLst/>
          </a:prstGeom>
          <a:noFill/>
        </p:spPr>
        <p:txBody>
          <a:bodyPr wrap="square" rtlCol="0">
            <a:spAutoFit/>
          </a:bodyPr>
          <a:lstStyle/>
          <a:p>
            <a:endParaRPr lang="de-DE" sz="3500" dirty="0">
              <a:latin typeface="Arial" panose="020B0604020202020204" pitchFamily="34" charset="0"/>
              <a:cs typeface="Arial" panose="020B0604020202020204" pitchFamily="34" charset="0"/>
            </a:endParaRPr>
          </a:p>
          <a:p>
            <a:r>
              <a:rPr lang="de-DE" sz="4500" b="1" dirty="0" err="1">
                <a:latin typeface="Arial" panose="020B0604020202020204" pitchFamily="34" charset="0"/>
                <a:cs typeface="Arial" panose="020B0604020202020204" pitchFamily="34" charset="0"/>
              </a:rPr>
              <a:t>Running</a:t>
            </a:r>
            <a:r>
              <a:rPr lang="de-DE" sz="4500" b="1" dirty="0">
                <a:latin typeface="Arial" panose="020B0604020202020204" pitchFamily="34" charset="0"/>
                <a:cs typeface="Arial" panose="020B0604020202020204" pitchFamily="34" charset="0"/>
              </a:rPr>
              <a:t> CoCoGen</a:t>
            </a:r>
          </a:p>
          <a:p>
            <a:r>
              <a:rPr lang="de-DE" sz="3500" dirty="0" err="1">
                <a:latin typeface="Arial" panose="020B0604020202020204" pitchFamily="34" charset="0"/>
                <a:cs typeface="Arial" panose="020B0604020202020204" pitchFamily="34" charset="0"/>
              </a:rPr>
              <a:t>Our</a:t>
            </a:r>
            <a:r>
              <a:rPr lang="de-DE" sz="3500" dirty="0">
                <a:latin typeface="Arial" panose="020B0604020202020204" pitchFamily="34" charset="0"/>
                <a:cs typeface="Arial" panose="020B0604020202020204" pitchFamily="34" charset="0"/>
              </a:rPr>
              <a:t> last </a:t>
            </a:r>
            <a:r>
              <a:rPr lang="de-DE" sz="3500" dirty="0" err="1">
                <a:latin typeface="Arial" panose="020B0604020202020204" pitchFamily="34" charset="0"/>
                <a:cs typeface="Arial" panose="020B0604020202020204" pitchFamily="34" charset="0"/>
              </a:rPr>
              <a:t>step</a:t>
            </a:r>
            <a:r>
              <a:rPr lang="de-DE" sz="3500" dirty="0">
                <a:latin typeface="Arial" panose="020B0604020202020204" pitchFamily="34" charset="0"/>
                <a:cs typeface="Arial" panose="020B0604020202020204" pitchFamily="34" charset="0"/>
              </a:rPr>
              <a:t> was </a:t>
            </a:r>
            <a:r>
              <a:rPr lang="de-DE" sz="3500" dirty="0" err="1">
                <a:latin typeface="Arial" panose="020B0604020202020204" pitchFamily="34" charset="0"/>
                <a:cs typeface="Arial" panose="020B0604020202020204" pitchFamily="34" charset="0"/>
              </a:rPr>
              <a:t>obtaining</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linguistical</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metrics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about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the</a:t>
            </a:r>
            <a:r>
              <a:rPr lang="de-DE" sz="3500" dirty="0">
                <a:latin typeface="Arial" panose="020B0604020202020204" pitchFamily="34" charset="0"/>
                <a:cs typeface="Arial" panose="020B0604020202020204" pitchFamily="34" charset="0"/>
              </a:rPr>
              <a:t> final </a:t>
            </a:r>
            <a:r>
              <a:rPr lang="de-DE" sz="3500" dirty="0" err="1">
                <a:latin typeface="Arial" panose="020B0604020202020204" pitchFamily="34" charset="0"/>
                <a:cs typeface="Arial" panose="020B0604020202020204" pitchFamily="34" charset="0"/>
              </a:rPr>
              <a:t>output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sentence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by</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sentence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To</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split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our</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files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we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used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the</a:t>
            </a:r>
            <a:r>
              <a:rPr lang="de-DE" sz="3500" dirty="0">
                <a:latin typeface="Arial" panose="020B0604020202020204" pitchFamily="34" charset="0"/>
                <a:cs typeface="Arial" panose="020B0604020202020204" pitchFamily="34" charset="0"/>
              </a:rPr>
              <a:t> Java </a:t>
            </a:r>
            <a:r>
              <a:rPr lang="de-DE" sz="3500" dirty="0" err="1">
                <a:latin typeface="Arial" panose="020B0604020202020204" pitchFamily="34" charset="0"/>
                <a:cs typeface="Arial" panose="020B0604020202020204" pitchFamily="34" charset="0"/>
              </a:rPr>
              <a:t>implementation</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of</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the</a:t>
            </a:r>
            <a:r>
              <a:rPr lang="de-DE" sz="3500" dirty="0">
                <a:latin typeface="Arial" panose="020B0604020202020204" pitchFamily="34" charset="0"/>
                <a:cs typeface="Arial" panose="020B0604020202020204" pitchFamily="34" charset="0"/>
              </a:rPr>
              <a:t> Stanford-CoreNLP </a:t>
            </a:r>
            <a:r>
              <a:rPr lang="de-DE" sz="3500" dirty="0" err="1">
                <a:latin typeface="Arial" panose="020B0604020202020204" pitchFamily="34" charset="0"/>
                <a:cs typeface="Arial" panose="020B0604020202020204" pitchFamily="34" charset="0"/>
              </a:rPr>
              <a:t>library</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We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requested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access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to</a:t>
            </a:r>
            <a:r>
              <a:rPr lang="de-DE" sz="3500" dirty="0">
                <a:latin typeface="Arial" panose="020B0604020202020204" pitchFamily="34" charset="0"/>
                <a:cs typeface="Arial" panose="020B0604020202020204" pitchFamily="34" charset="0"/>
              </a:rPr>
              <a:t> CoCoGen, a </a:t>
            </a:r>
            <a:r>
              <a:rPr lang="de-DE" sz="3500" dirty="0" err="1">
                <a:latin typeface="Arial" panose="020B0604020202020204" pitchFamily="34" charset="0"/>
                <a:cs typeface="Arial" panose="020B0604020202020204" pitchFamily="34" charset="0"/>
              </a:rPr>
              <a:t>tool</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developed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by</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Linguistics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department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here</a:t>
            </a:r>
            <a:r>
              <a:rPr lang="de-DE" sz="3500" dirty="0">
                <a:latin typeface="Arial" panose="020B0604020202020204" pitchFamily="34" charset="0"/>
                <a:cs typeface="Arial" panose="020B0604020202020204" pitchFamily="34" charset="0"/>
              </a:rPr>
              <a:t> at RWTH Aachen </a:t>
            </a:r>
            <a:r>
              <a:rPr lang="de-DE" sz="3500" dirty="0" err="1">
                <a:latin typeface="Arial" panose="020B0604020202020204" pitchFamily="34" charset="0"/>
                <a:cs typeface="Arial" panose="020B0604020202020204" pitchFamily="34" charset="0"/>
              </a:rPr>
              <a:t>We</a:t>
            </a:r>
            <a:r>
              <a:rPr lang="de-DE" sz="3500" dirty="0">
                <a:latin typeface="Arial" panose="020B0604020202020204" pitchFamily="34" charset="0"/>
                <a:cs typeface="Arial" panose="020B0604020202020204" pitchFamily="34" charset="0"/>
              </a:rPr>
              <a:t> ran </a:t>
            </a:r>
            <a:r>
              <a:rPr lang="de-DE" sz="3500" dirty="0" err="1">
                <a:latin typeface="Arial" panose="020B0604020202020204" pitchFamily="34" charset="0"/>
                <a:cs typeface="Arial" panose="020B0604020202020204" pitchFamily="34" charset="0"/>
              </a:rPr>
              <a:t>it</a:t>
            </a:r>
            <a:r>
              <a:rPr lang="de-DE" sz="3500" dirty="0">
                <a:latin typeface="Arial" panose="020B0604020202020204" pitchFamily="34" charset="0"/>
                <a:cs typeface="Arial" panose="020B0604020202020204" pitchFamily="34" charset="0"/>
              </a:rPr>
              <a:t> on all </a:t>
            </a:r>
            <a:r>
              <a:rPr lang="de-DE" sz="3500" dirty="0" err="1">
                <a:latin typeface="Arial" panose="020B0604020202020204" pitchFamily="34" charset="0"/>
                <a:cs typeface="Arial" panose="020B0604020202020204" pitchFamily="34" charset="0"/>
              </a:rPr>
              <a:t>our</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samples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to</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obtain</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more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than</a:t>
            </a:r>
            <a:r>
              <a:rPr lang="de-DE" sz="3500" dirty="0">
                <a:latin typeface="Arial" panose="020B0604020202020204" pitchFamily="34" charset="0"/>
                <a:cs typeface="Arial" panose="020B0604020202020204" pitchFamily="34" charset="0"/>
              </a:rPr>
              <a:t> 30 different </a:t>
            </a:r>
            <a:r>
              <a:rPr lang="de-DE" sz="3500" dirty="0" err="1">
                <a:latin typeface="Arial" panose="020B0604020202020204" pitchFamily="34" charset="0"/>
                <a:cs typeface="Arial" panose="020B0604020202020204" pitchFamily="34" charset="0"/>
              </a:rPr>
              <a:t>complexity</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scores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for</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each</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sentence</a:t>
            </a:r>
            <a:r>
              <a:rPr lang="de-DE" sz="3500" dirty="0">
                <a:latin typeface="Arial" panose="020B0604020202020204" pitchFamily="34" charset="0"/>
                <a:cs typeface="Arial" panose="020B0604020202020204" pitchFamily="34" charset="0"/>
              </a:rPr>
              <a:t>. </a:t>
            </a:r>
          </a:p>
        </p:txBody>
      </p:sp>
      <p:sp>
        <p:nvSpPr>
          <p:cNvPr id="26" name="Textfeld 25"/>
          <p:cNvSpPr txBox="1"/>
          <p:nvPr/>
        </p:nvSpPr>
        <p:spPr>
          <a:xfrm>
            <a:off x="1489207" y="18164753"/>
            <a:ext cx="17971957" cy="1015663"/>
          </a:xfrm>
          <a:prstGeom prst="rect">
            <a:avLst/>
          </a:prstGeom>
          <a:noFill/>
        </p:spPr>
        <p:txBody>
          <a:bodyPr wrap="square" rtlCol="0">
            <a:spAutoFit/>
          </a:bodyPr>
          <a:lstStyle/>
          <a:p>
            <a:r>
              <a:rPr lang="de-DE" sz="6000" b="1" dirty="0" err="1">
                <a:latin typeface="Arial" panose="020B0604020202020204" pitchFamily="34" charset="0"/>
                <a:cs typeface="Arial" panose="020B0604020202020204" pitchFamily="34" charset="0"/>
              </a:rPr>
              <a:t>Preprocessing</a:t>
            </a:r>
            <a:r>
              <a:rPr lang="de-DE" sz="6000" b="1" dirty="0">
                <a:latin typeface="Arial" panose="020B0604020202020204" pitchFamily="34" charset="0"/>
                <a:cs typeface="Arial" panose="020B0604020202020204" pitchFamily="34" charset="0"/>
              </a:rPr>
              <a:t> </a:t>
            </a:r>
            <a:r>
              <a:rPr lang="de-DE" sz="6000" b="1" dirty="0" err="1">
                <a:latin typeface="Arial" panose="020B0604020202020204" pitchFamily="34" charset="0"/>
                <a:cs typeface="Arial" panose="020B0604020202020204" pitchFamily="34" charset="0"/>
              </a:rPr>
              <a:t>and</a:t>
            </a:r>
            <a:r>
              <a:rPr lang="de-DE" sz="6000" b="1" dirty="0">
                <a:latin typeface="Arial" panose="020B0604020202020204" pitchFamily="34" charset="0"/>
                <a:cs typeface="Arial" panose="020B0604020202020204" pitchFamily="34" charset="0"/>
              </a:rPr>
              <a:t> </a:t>
            </a:r>
            <a:r>
              <a:rPr lang="de-DE" sz="6000" b="1" dirty="0" err="1">
                <a:latin typeface="Arial" panose="020B0604020202020204" pitchFamily="34" charset="0"/>
                <a:cs typeface="Arial" panose="020B0604020202020204" pitchFamily="34" charset="0"/>
              </a:rPr>
              <a:t>data</a:t>
            </a:r>
            <a:r>
              <a:rPr lang="de-DE" sz="6000" b="1" dirty="0">
                <a:latin typeface="Arial" panose="020B0604020202020204" pitchFamily="34" charset="0"/>
                <a:cs typeface="Arial" panose="020B0604020202020204" pitchFamily="34" charset="0"/>
              </a:rPr>
              <a:t> </a:t>
            </a:r>
            <a:r>
              <a:rPr lang="de-DE" sz="6000" b="1" dirty="0" err="1">
                <a:latin typeface="Arial" panose="020B0604020202020204" pitchFamily="34" charset="0"/>
                <a:cs typeface="Arial" panose="020B0604020202020204" pitchFamily="34" charset="0"/>
              </a:rPr>
              <a:t>cleaning</a:t>
            </a:r>
            <a:endParaRPr lang="de-DE" sz="6000" b="1" dirty="0">
              <a:latin typeface="Arial" panose="020B0604020202020204" pitchFamily="34" charset="0"/>
              <a:cs typeface="Arial" panose="020B0604020202020204" pitchFamily="34" charset="0"/>
            </a:endParaRPr>
          </a:p>
        </p:txBody>
      </p:sp>
      <p:sp>
        <p:nvSpPr>
          <p:cNvPr id="29" name="Textfeld 28"/>
          <p:cNvSpPr txBox="1"/>
          <p:nvPr/>
        </p:nvSpPr>
        <p:spPr>
          <a:xfrm>
            <a:off x="1452830" y="30202894"/>
            <a:ext cx="8622896" cy="3323987"/>
          </a:xfrm>
          <a:prstGeom prst="rect">
            <a:avLst/>
          </a:prstGeom>
          <a:noFill/>
        </p:spPr>
        <p:txBody>
          <a:bodyPr wrap="square" rtlCol="0">
            <a:spAutoFit/>
          </a:bodyPr>
          <a:lstStyle/>
          <a:p>
            <a:endParaRPr lang="de-DE" sz="3500" dirty="0">
              <a:latin typeface="Arial" panose="020B0604020202020204" pitchFamily="34" charset="0"/>
              <a:cs typeface="Arial" panose="020B0604020202020204" pitchFamily="34" charset="0"/>
            </a:endParaRPr>
          </a:p>
          <a:p>
            <a:r>
              <a:rPr lang="de-DE" sz="3500" dirty="0" err="1">
                <a:latin typeface="Arial" panose="020B0604020202020204" pitchFamily="34" charset="0"/>
                <a:cs typeface="Arial" panose="020B0604020202020204" pitchFamily="34" charset="0"/>
              </a:rPr>
              <a:t>Our</a:t>
            </a:r>
            <a:r>
              <a:rPr lang="de-DE" sz="3500" dirty="0">
                <a:latin typeface="Arial" panose="020B0604020202020204" pitchFamily="34" charset="0"/>
                <a:cs typeface="Arial" panose="020B0604020202020204" pitchFamily="34" charset="0"/>
              </a:rPr>
              <a:t> final </a:t>
            </a:r>
            <a:r>
              <a:rPr lang="de-DE" sz="3500" dirty="0" err="1">
                <a:latin typeface="Arial" panose="020B0604020202020204" pitchFamily="34" charset="0"/>
                <a:cs typeface="Arial" panose="020B0604020202020204" pitchFamily="34" charset="0"/>
              </a:rPr>
              <a:t>dataset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consists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of</a:t>
            </a:r>
            <a:r>
              <a:rPr lang="de-DE" sz="3500" dirty="0">
                <a:latin typeface="Arial" panose="020B0604020202020204" pitchFamily="34" charset="0"/>
                <a:cs typeface="Arial" panose="020B0604020202020204" pitchFamily="34" charset="0"/>
              </a:rPr>
              <a:t> 14,966,923 </a:t>
            </a:r>
            <a:r>
              <a:rPr lang="de-DE" sz="3500" dirty="0" err="1">
                <a:latin typeface="Arial" panose="020B0604020202020204" pitchFamily="34" charset="0"/>
                <a:cs typeface="Arial" panose="020B0604020202020204" pitchFamily="34" charset="0"/>
              </a:rPr>
              <a:t>keystrokes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forming</a:t>
            </a:r>
            <a:r>
              <a:rPr lang="de-DE" sz="3500" dirty="0">
                <a:latin typeface="Arial" panose="020B0604020202020204" pitchFamily="34" charset="0"/>
                <a:cs typeface="Arial" panose="020B0604020202020204" pitchFamily="34" charset="0"/>
              </a:rPr>
              <a:t> 1,831,361 </a:t>
            </a:r>
            <a:r>
              <a:rPr lang="de-DE" sz="3500" dirty="0" err="1">
                <a:latin typeface="Arial" panose="020B0604020202020204" pitchFamily="34" charset="0"/>
                <a:cs typeface="Arial" panose="020B0604020202020204" pitchFamily="34" charset="0"/>
              </a:rPr>
              <a:t>words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and</a:t>
            </a:r>
            <a:r>
              <a:rPr lang="de-DE" sz="3500" dirty="0">
                <a:latin typeface="Arial" panose="020B0604020202020204" pitchFamily="34" charset="0"/>
                <a:cs typeface="Arial" panose="020B0604020202020204" pitchFamily="34" charset="0"/>
              </a:rPr>
              <a:t> 95,354 </a:t>
            </a:r>
            <a:r>
              <a:rPr lang="de-DE" sz="3500" dirty="0" err="1">
                <a:latin typeface="Arial" panose="020B0604020202020204" pitchFamily="34" charset="0"/>
                <a:cs typeface="Arial" panose="020B0604020202020204" pitchFamily="34" charset="0"/>
              </a:rPr>
              <a:t>sentences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over</a:t>
            </a:r>
            <a:r>
              <a:rPr lang="de-DE" sz="3500" dirty="0">
                <a:latin typeface="Arial" panose="020B0604020202020204" pitchFamily="34" charset="0"/>
                <a:cs typeface="Arial" panose="020B0604020202020204" pitchFamily="34" charset="0"/>
              </a:rPr>
              <a:t> 3,466 </a:t>
            </a:r>
            <a:r>
              <a:rPr lang="de-DE" sz="3500" dirty="0" err="1">
                <a:latin typeface="Arial" panose="020B0604020202020204" pitchFamily="34" charset="0"/>
                <a:cs typeface="Arial" panose="020B0604020202020204" pitchFamily="34" charset="0"/>
              </a:rPr>
              <a:t>text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files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Each</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file</a:t>
            </a:r>
            <a:r>
              <a:rPr lang="de-DE" sz="3500" dirty="0">
                <a:latin typeface="Arial" panose="020B0604020202020204" pitchFamily="34" charset="0"/>
                <a:cs typeface="Arial" panose="020B0604020202020204" pitchFamily="34" charset="0"/>
              </a:rPr>
              <a:t> was ~530 </a:t>
            </a:r>
            <a:r>
              <a:rPr lang="de-DE" sz="3500" dirty="0" err="1">
                <a:latin typeface="Arial" panose="020B0604020202020204" pitchFamily="34" charset="0"/>
                <a:cs typeface="Arial" panose="020B0604020202020204" pitchFamily="34" charset="0"/>
              </a:rPr>
              <a:t>words</a:t>
            </a:r>
            <a:r>
              <a:rPr lang="de-DE" sz="3500" dirty="0">
                <a:latin typeface="Arial" panose="020B0604020202020204" pitchFamily="34" charset="0"/>
                <a:cs typeface="Arial" panose="020B0604020202020204" pitchFamily="34" charset="0"/>
              </a:rPr>
              <a:t> in </a:t>
            </a:r>
            <a:r>
              <a:rPr lang="de-DE" sz="3500" dirty="0" err="1">
                <a:latin typeface="Arial" panose="020B0604020202020204" pitchFamily="34" charset="0"/>
                <a:cs typeface="Arial" panose="020B0604020202020204" pitchFamily="34" charset="0"/>
              </a:rPr>
              <a:t>length</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and</a:t>
            </a:r>
            <a:r>
              <a:rPr lang="de-DE" sz="3500" dirty="0">
                <a:latin typeface="Arial" panose="020B0604020202020204" pitchFamily="34" charset="0"/>
                <a:cs typeface="Arial" panose="020B0604020202020204" pitchFamily="34" charset="0"/>
              </a:rPr>
              <a:t> was </a:t>
            </a:r>
            <a:r>
              <a:rPr lang="de-DE" sz="3500" dirty="0" err="1">
                <a:latin typeface="Arial" panose="020B0604020202020204" pitchFamily="34" charset="0"/>
                <a:cs typeface="Arial" panose="020B0604020202020204" pitchFamily="34" charset="0"/>
              </a:rPr>
              <a:t>written</a:t>
            </a:r>
            <a:r>
              <a:rPr lang="de-DE" sz="3500" dirty="0">
                <a:latin typeface="Arial" panose="020B0604020202020204" pitchFamily="34" charset="0"/>
                <a:cs typeface="Arial" panose="020B0604020202020204" pitchFamily="34" charset="0"/>
              </a:rPr>
              <a:t> at </a:t>
            </a:r>
            <a:r>
              <a:rPr lang="de-DE" sz="3500" dirty="0" err="1">
                <a:latin typeface="Arial" panose="020B0604020202020204" pitchFamily="34" charset="0"/>
                <a:cs typeface="Arial" panose="020B0604020202020204" pitchFamily="34" charset="0"/>
              </a:rPr>
              <a:t>around</a:t>
            </a:r>
            <a:r>
              <a:rPr lang="de-DE" sz="3500" dirty="0">
                <a:latin typeface="Arial" panose="020B0604020202020204" pitchFamily="34" charset="0"/>
                <a:cs typeface="Arial" panose="020B0604020202020204" pitchFamily="34" charset="0"/>
              </a:rPr>
              <a:t> ~20 </a:t>
            </a:r>
            <a:r>
              <a:rPr lang="de-DE" sz="3500" dirty="0" err="1">
                <a:latin typeface="Arial" panose="020B0604020202020204" pitchFamily="34" charset="0"/>
                <a:cs typeface="Arial" panose="020B0604020202020204" pitchFamily="34" charset="0"/>
              </a:rPr>
              <a:t>words</a:t>
            </a:r>
            <a:r>
              <a:rPr lang="de-DE" sz="3500" dirty="0">
                <a:latin typeface="Arial" panose="020B0604020202020204" pitchFamily="34" charset="0"/>
                <a:cs typeface="Arial" panose="020B0604020202020204" pitchFamily="34" charset="0"/>
              </a:rPr>
              <a:t> per min.</a:t>
            </a:r>
          </a:p>
        </p:txBody>
      </p:sp>
      <p:sp>
        <p:nvSpPr>
          <p:cNvPr id="30" name="Textfeld 29"/>
          <p:cNvSpPr txBox="1"/>
          <p:nvPr/>
        </p:nvSpPr>
        <p:spPr>
          <a:xfrm>
            <a:off x="1489207" y="29344594"/>
            <a:ext cx="17988517" cy="1015663"/>
          </a:xfrm>
          <a:prstGeom prst="rect">
            <a:avLst/>
          </a:prstGeom>
          <a:noFill/>
        </p:spPr>
        <p:txBody>
          <a:bodyPr wrap="square" rtlCol="0">
            <a:spAutoFit/>
          </a:bodyPr>
          <a:lstStyle/>
          <a:p>
            <a:r>
              <a:rPr lang="de-DE" sz="6000" b="1" dirty="0" err="1">
                <a:latin typeface="Arial" panose="020B0604020202020204" pitchFamily="34" charset="0"/>
                <a:cs typeface="Arial" panose="020B0604020202020204" pitchFamily="34" charset="0"/>
              </a:rPr>
              <a:t>Metrics</a:t>
            </a:r>
            <a:r>
              <a:rPr lang="de-DE" sz="6000" b="1" dirty="0">
                <a:latin typeface="Arial" panose="020B0604020202020204" pitchFamily="34" charset="0"/>
                <a:cs typeface="Arial" panose="020B0604020202020204" pitchFamily="34" charset="0"/>
              </a:rPr>
              <a:t> </a:t>
            </a:r>
            <a:r>
              <a:rPr lang="de-DE" sz="6000" b="1" dirty="0" err="1">
                <a:latin typeface="Arial" panose="020B0604020202020204" pitchFamily="34" charset="0"/>
                <a:cs typeface="Arial" panose="020B0604020202020204" pitchFamily="34" charset="0"/>
              </a:rPr>
              <a:t>from</a:t>
            </a:r>
            <a:r>
              <a:rPr lang="de-DE" sz="6000" b="1" dirty="0">
                <a:latin typeface="Arial" panose="020B0604020202020204" pitchFamily="34" charset="0"/>
                <a:cs typeface="Arial" panose="020B0604020202020204" pitchFamily="34" charset="0"/>
              </a:rPr>
              <a:t> </a:t>
            </a:r>
            <a:r>
              <a:rPr lang="de-DE" sz="6000" b="1" dirty="0" err="1">
                <a:latin typeface="Arial" panose="020B0604020202020204" pitchFamily="34" charset="0"/>
                <a:cs typeface="Arial" panose="020B0604020202020204" pitchFamily="34" charset="0"/>
              </a:rPr>
              <a:t>keystroke</a:t>
            </a:r>
            <a:r>
              <a:rPr lang="de-DE" sz="6000" b="1" dirty="0">
                <a:latin typeface="Arial" panose="020B0604020202020204" pitchFamily="34" charset="0"/>
                <a:cs typeface="Arial" panose="020B0604020202020204" pitchFamily="34" charset="0"/>
              </a:rPr>
              <a:t> </a:t>
            </a:r>
            <a:r>
              <a:rPr lang="de-DE" sz="6000" b="1" dirty="0" err="1">
                <a:latin typeface="Arial" panose="020B0604020202020204" pitchFamily="34" charset="0"/>
                <a:cs typeface="Arial" panose="020B0604020202020204" pitchFamily="34" charset="0"/>
              </a:rPr>
              <a:t>data</a:t>
            </a:r>
            <a:endParaRPr lang="de-DE" sz="6000" b="1" dirty="0">
              <a:latin typeface="Arial" panose="020B0604020202020204" pitchFamily="34" charset="0"/>
              <a:cs typeface="Arial" panose="020B0604020202020204" pitchFamily="34" charset="0"/>
            </a:endParaRPr>
          </a:p>
        </p:txBody>
      </p:sp>
      <p:sp>
        <p:nvSpPr>
          <p:cNvPr id="31" name="Textfeld 30"/>
          <p:cNvSpPr txBox="1"/>
          <p:nvPr/>
        </p:nvSpPr>
        <p:spPr>
          <a:xfrm>
            <a:off x="10799163" y="30186610"/>
            <a:ext cx="8622896" cy="3477875"/>
          </a:xfrm>
          <a:prstGeom prst="rect">
            <a:avLst/>
          </a:prstGeom>
          <a:noFill/>
        </p:spPr>
        <p:txBody>
          <a:bodyPr wrap="square" rtlCol="0">
            <a:spAutoFit/>
          </a:bodyPr>
          <a:lstStyle/>
          <a:p>
            <a:endParaRPr lang="de-DE" sz="3500" dirty="0">
              <a:latin typeface="Arial" panose="020B0604020202020204" pitchFamily="34" charset="0"/>
              <a:cs typeface="Arial" panose="020B0604020202020204" pitchFamily="34" charset="0"/>
            </a:endParaRPr>
          </a:p>
          <a:p>
            <a:r>
              <a:rPr lang="de-DE" sz="4500" b="1" dirty="0" err="1">
                <a:latin typeface="Arial" panose="020B0604020202020204" pitchFamily="34" charset="0"/>
                <a:cs typeface="Arial" panose="020B0604020202020204" pitchFamily="34" charset="0"/>
              </a:rPr>
              <a:t>Fluency</a:t>
            </a:r>
            <a:r>
              <a:rPr lang="de-DE" sz="4500" b="1" dirty="0">
                <a:latin typeface="Arial" panose="020B0604020202020204" pitchFamily="34" charset="0"/>
                <a:cs typeface="Arial" panose="020B0604020202020204" pitchFamily="34" charset="0"/>
              </a:rPr>
              <a:t> </a:t>
            </a:r>
            <a:r>
              <a:rPr lang="de-DE" sz="4500" b="1" dirty="0" err="1">
                <a:latin typeface="Arial" panose="020B0604020202020204" pitchFamily="34" charset="0"/>
                <a:cs typeface="Arial" panose="020B0604020202020204" pitchFamily="34" charset="0"/>
              </a:rPr>
              <a:t>and</a:t>
            </a:r>
            <a:r>
              <a:rPr lang="de-DE" sz="4500" b="1" dirty="0">
                <a:latin typeface="Arial" panose="020B0604020202020204" pitchFamily="34" charset="0"/>
                <a:cs typeface="Arial" panose="020B0604020202020204" pitchFamily="34" charset="0"/>
              </a:rPr>
              <a:t> </a:t>
            </a:r>
            <a:r>
              <a:rPr lang="de-DE" sz="4500" b="1" dirty="0" err="1">
                <a:latin typeface="Arial" panose="020B0604020202020204" pitchFamily="34" charset="0"/>
                <a:cs typeface="Arial" panose="020B0604020202020204" pitchFamily="34" charset="0"/>
              </a:rPr>
              <a:t>latency</a:t>
            </a:r>
            <a:endParaRPr lang="de-DE" sz="4500" b="1" dirty="0">
              <a:latin typeface="Arial" panose="020B0604020202020204" pitchFamily="34" charset="0"/>
              <a:cs typeface="Arial" panose="020B0604020202020204" pitchFamily="34" charset="0"/>
            </a:endParaRPr>
          </a:p>
          <a:p>
            <a:r>
              <a:rPr lang="de-DE" sz="3500" dirty="0" err="1">
                <a:latin typeface="Arial" panose="020B0604020202020204" pitchFamily="34" charset="0"/>
                <a:cs typeface="Arial" panose="020B0604020202020204" pitchFamily="34" charset="0"/>
              </a:rPr>
              <a:t>We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defined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two</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new</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metrics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to</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capture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spectrum</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of</a:t>
            </a:r>
            <a:r>
              <a:rPr lang="de-DE" sz="3500" dirty="0">
                <a:latin typeface="Arial" panose="020B0604020202020204" pitchFamily="34" charset="0"/>
                <a:cs typeface="Arial" panose="020B0604020202020204" pitchFamily="34" charset="0"/>
              </a:rPr>
              <a:t> pause </a:t>
            </a:r>
            <a:r>
              <a:rPr lang="de-DE" sz="3500" dirty="0" err="1">
                <a:latin typeface="Arial" panose="020B0604020202020204" pitchFamily="34" charset="0"/>
                <a:cs typeface="Arial" panose="020B0604020202020204" pitchFamily="34" charset="0"/>
              </a:rPr>
              <a:t>length</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distributions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Together</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they</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describe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process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through</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which</a:t>
            </a:r>
            <a:r>
              <a:rPr lang="de-DE" sz="3500" dirty="0">
                <a:latin typeface="Arial" panose="020B0604020202020204" pitchFamily="34" charset="0"/>
                <a:cs typeface="Arial" panose="020B0604020202020204" pitchFamily="34" charset="0"/>
              </a:rPr>
              <a:t> a </a:t>
            </a:r>
            <a:r>
              <a:rPr lang="de-DE" sz="3500" dirty="0" err="1">
                <a:latin typeface="Arial" panose="020B0604020202020204" pitchFamily="34" charset="0"/>
                <a:cs typeface="Arial" panose="020B0604020202020204" pitchFamily="34" charset="0"/>
              </a:rPr>
              <a:t>sentence</a:t>
            </a:r>
            <a:r>
              <a:rPr lang="de-DE" sz="3500" dirty="0">
                <a:latin typeface="Arial" panose="020B0604020202020204" pitchFamily="34" charset="0"/>
                <a:cs typeface="Arial" panose="020B0604020202020204" pitchFamily="34" charset="0"/>
              </a:rPr>
              <a:t> was </a:t>
            </a:r>
            <a:r>
              <a:rPr lang="de-DE" sz="3500" dirty="0" err="1">
                <a:latin typeface="Arial" panose="020B0604020202020204" pitchFamily="34" charset="0"/>
                <a:cs typeface="Arial" panose="020B0604020202020204" pitchFamily="34" charset="0"/>
              </a:rPr>
              <a:t>written</a:t>
            </a:r>
            <a:r>
              <a:rPr lang="de-DE" sz="3500" dirty="0">
                <a:latin typeface="Arial" panose="020B0604020202020204" pitchFamily="34" charset="0"/>
                <a:cs typeface="Arial" panose="020B0604020202020204" pitchFamily="34" charset="0"/>
              </a:rPr>
              <a:t>.</a:t>
            </a:r>
          </a:p>
        </p:txBody>
      </p:sp>
      <p:sp>
        <p:nvSpPr>
          <p:cNvPr id="14" name="Rechteck 13"/>
          <p:cNvSpPr/>
          <p:nvPr/>
        </p:nvSpPr>
        <p:spPr>
          <a:xfrm>
            <a:off x="1233442" y="8262305"/>
            <a:ext cx="18401455" cy="9316532"/>
          </a:xfrm>
          <a:prstGeom prst="rect">
            <a:avLst/>
          </a:prstGeom>
          <a:noFill/>
          <a:ln>
            <a:solidFill>
              <a:srgbClr val="E8F1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p:cNvSpPr/>
          <p:nvPr/>
        </p:nvSpPr>
        <p:spPr>
          <a:xfrm>
            <a:off x="1233442" y="18028886"/>
            <a:ext cx="18401456" cy="10711191"/>
          </a:xfrm>
          <a:prstGeom prst="rect">
            <a:avLst/>
          </a:prstGeom>
          <a:noFill/>
          <a:ln>
            <a:solidFill>
              <a:srgbClr val="E8F1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p:cNvSpPr/>
          <p:nvPr/>
        </p:nvSpPr>
        <p:spPr>
          <a:xfrm>
            <a:off x="1233441" y="29145122"/>
            <a:ext cx="18401456" cy="11537564"/>
          </a:xfrm>
          <a:prstGeom prst="rect">
            <a:avLst/>
          </a:prstGeom>
          <a:noFill/>
          <a:ln>
            <a:solidFill>
              <a:srgbClr val="E8F1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p:cNvSpPr/>
          <p:nvPr/>
        </p:nvSpPr>
        <p:spPr>
          <a:xfrm>
            <a:off x="20045532" y="8262304"/>
            <a:ext cx="9001000" cy="32420381"/>
          </a:xfrm>
          <a:prstGeom prst="rect">
            <a:avLst/>
          </a:prstGeom>
          <a:noFill/>
          <a:ln>
            <a:solidFill>
              <a:srgbClr val="E8F1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3" name="Picture 32">
            <a:extLst>
              <a:ext uri="{FF2B5EF4-FFF2-40B4-BE49-F238E27FC236}">
                <a16:creationId xmlns:a16="http://schemas.microsoft.com/office/drawing/2014/main" id="{13DBAC8B-C5EE-8C47-AF08-6F12CA0D744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818813" y="14926979"/>
            <a:ext cx="8658911" cy="1540959"/>
          </a:xfrm>
          <a:prstGeom prst="rect">
            <a:avLst/>
          </a:prstGeom>
          <a:noFill/>
          <a:ln>
            <a:noFill/>
          </a:ln>
        </p:spPr>
      </p:pic>
      <p:sp>
        <p:nvSpPr>
          <p:cNvPr id="40" name="Textfeld 24">
            <a:extLst>
              <a:ext uri="{FF2B5EF4-FFF2-40B4-BE49-F238E27FC236}">
                <a16:creationId xmlns:a16="http://schemas.microsoft.com/office/drawing/2014/main" id="{DD70E5C4-E3EB-724F-9998-B9539FE0D894}"/>
              </a:ext>
            </a:extLst>
          </p:cNvPr>
          <p:cNvSpPr txBox="1"/>
          <p:nvPr/>
        </p:nvSpPr>
        <p:spPr>
          <a:xfrm>
            <a:off x="1494483" y="19180416"/>
            <a:ext cx="8622896" cy="2785378"/>
          </a:xfrm>
          <a:prstGeom prst="rect">
            <a:avLst/>
          </a:prstGeom>
          <a:noFill/>
        </p:spPr>
        <p:txBody>
          <a:bodyPr wrap="square" rtlCol="0">
            <a:spAutoFit/>
          </a:bodyPr>
          <a:lstStyle/>
          <a:p>
            <a:endParaRPr lang="de-DE" sz="3500" dirty="0">
              <a:latin typeface="Arial" panose="020B0604020202020204" pitchFamily="34" charset="0"/>
              <a:cs typeface="Arial" panose="020B0604020202020204" pitchFamily="34" charset="0"/>
            </a:endParaRPr>
          </a:p>
          <a:p>
            <a:r>
              <a:rPr lang="de-DE" sz="3500" dirty="0">
                <a:latin typeface="Arial" panose="020B0604020202020204" pitchFamily="34" charset="0"/>
                <a:cs typeface="Arial" panose="020B0604020202020204" pitchFamily="34" charset="0"/>
              </a:rPr>
              <a:t>First, </a:t>
            </a:r>
            <a:r>
              <a:rPr lang="de-DE" sz="3500" dirty="0" err="1">
                <a:latin typeface="Arial" panose="020B0604020202020204" pitchFamily="34" charset="0"/>
                <a:cs typeface="Arial" panose="020B0604020202020204" pitchFamily="34" charset="0"/>
              </a:rPr>
              <a:t>we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build</a:t>
            </a:r>
            <a:r>
              <a:rPr lang="de-DE" sz="3500" dirty="0">
                <a:latin typeface="Arial" panose="020B0604020202020204" pitchFamily="34" charset="0"/>
                <a:cs typeface="Arial" panose="020B0604020202020204" pitchFamily="34" charset="0"/>
              </a:rPr>
              <a:t> a </a:t>
            </a:r>
            <a:r>
              <a:rPr lang="de-DE" sz="3500" dirty="0" err="1">
                <a:latin typeface="Arial" panose="020B0604020202020204" pitchFamily="34" charset="0"/>
                <a:cs typeface="Arial" panose="020B0604020202020204" pitchFamily="34" charset="0"/>
              </a:rPr>
              <a:t>node.js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script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that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parses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the</a:t>
            </a:r>
            <a:r>
              <a:rPr lang="de-DE" sz="3500" dirty="0">
                <a:latin typeface="Arial" panose="020B0604020202020204" pitchFamily="34" charset="0"/>
                <a:cs typeface="Arial" panose="020B0604020202020204" pitchFamily="34" charset="0"/>
              </a:rPr>
              <a:t> JSON, </a:t>
            </a:r>
            <a:r>
              <a:rPr lang="de-DE" sz="3500" dirty="0" err="1">
                <a:latin typeface="Arial" panose="020B0604020202020204" pitchFamily="34" charset="0"/>
                <a:cs typeface="Arial" panose="020B0604020202020204" pitchFamily="34" charset="0"/>
              </a:rPr>
              <a:t>throws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away</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unnecessary</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information</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and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outputs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changesets</a:t>
            </a:r>
            <a:r>
              <a:rPr lang="de-DE" sz="3500" dirty="0">
                <a:latin typeface="Arial" panose="020B0604020202020204" pitchFamily="34" charset="0"/>
                <a:cs typeface="Arial" panose="020B0604020202020204" pitchFamily="34" charset="0"/>
              </a:rPr>
              <a:t> in separate </a:t>
            </a:r>
            <a:r>
              <a:rPr lang="de-DE" sz="3500" dirty="0" err="1">
                <a:latin typeface="Arial" panose="020B0604020202020204" pitchFamily="34" charset="0"/>
                <a:cs typeface="Arial" panose="020B0604020202020204" pitchFamily="34" charset="0"/>
              </a:rPr>
              <a:t>lines</a:t>
            </a:r>
            <a:r>
              <a:rPr lang="de-DE" sz="3500" dirty="0">
                <a:latin typeface="Arial" panose="020B0604020202020204" pitchFamily="34" charset="0"/>
                <a:cs typeface="Arial" panose="020B0604020202020204" pitchFamily="34" charset="0"/>
              </a:rPr>
              <a:t> in a </a:t>
            </a:r>
            <a:r>
              <a:rPr lang="de-DE" sz="3500" dirty="0" err="1">
                <a:latin typeface="Arial" panose="020B0604020202020204" pitchFamily="34" charset="0"/>
                <a:cs typeface="Arial" panose="020B0604020202020204" pitchFamily="34" charset="0"/>
              </a:rPr>
              <a:t>new</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file</a:t>
            </a:r>
            <a:r>
              <a:rPr lang="de-DE" sz="3500" dirty="0">
                <a:latin typeface="Arial" panose="020B0604020202020204" pitchFamily="34" charset="0"/>
                <a:cs typeface="Arial" panose="020B0604020202020204" pitchFamily="34" charset="0"/>
              </a:rPr>
              <a:t>. </a:t>
            </a:r>
          </a:p>
        </p:txBody>
      </p:sp>
      <p:pic>
        <p:nvPicPr>
          <p:cNvPr id="41" name="Picture 40">
            <a:extLst>
              <a:ext uri="{FF2B5EF4-FFF2-40B4-BE49-F238E27FC236}">
                <a16:creationId xmlns:a16="http://schemas.microsoft.com/office/drawing/2014/main" id="{0CAD6454-1C48-A947-B660-588C0A58D8B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472646" y="22390220"/>
            <a:ext cx="8610876" cy="1312368"/>
          </a:xfrm>
          <a:prstGeom prst="rect">
            <a:avLst/>
          </a:prstGeom>
          <a:noFill/>
          <a:ln>
            <a:noFill/>
          </a:ln>
        </p:spPr>
      </p:pic>
      <p:sp>
        <p:nvSpPr>
          <p:cNvPr id="44" name="Textfeld 24">
            <a:extLst>
              <a:ext uri="{FF2B5EF4-FFF2-40B4-BE49-F238E27FC236}">
                <a16:creationId xmlns:a16="http://schemas.microsoft.com/office/drawing/2014/main" id="{60C024A3-EEA5-034F-874E-94DD83D51031}"/>
              </a:ext>
            </a:extLst>
          </p:cNvPr>
          <p:cNvSpPr txBox="1"/>
          <p:nvPr/>
        </p:nvSpPr>
        <p:spPr>
          <a:xfrm>
            <a:off x="1512519" y="23609507"/>
            <a:ext cx="8622896" cy="4939814"/>
          </a:xfrm>
          <a:prstGeom prst="rect">
            <a:avLst/>
          </a:prstGeom>
          <a:noFill/>
        </p:spPr>
        <p:txBody>
          <a:bodyPr wrap="square" rtlCol="0">
            <a:spAutoFit/>
          </a:bodyPr>
          <a:lstStyle/>
          <a:p>
            <a:endParaRPr lang="de-DE" sz="3500" dirty="0">
              <a:latin typeface="Arial" panose="020B0604020202020204" pitchFamily="34" charset="0"/>
              <a:cs typeface="Arial" panose="020B0604020202020204" pitchFamily="34" charset="0"/>
            </a:endParaRPr>
          </a:p>
          <a:p>
            <a:r>
              <a:rPr lang="de-DE" sz="3500" dirty="0" err="1">
                <a:latin typeface="Arial" panose="020B0604020202020204" pitchFamily="34" charset="0"/>
                <a:cs typeface="Arial" panose="020B0604020202020204" pitchFamily="34" charset="0"/>
              </a:rPr>
              <a:t>Then</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we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removed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contaminated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data</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Our</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solution</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consisted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of</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several</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filters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and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conditions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that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sentences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had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to</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satisfy</a:t>
            </a:r>
            <a:r>
              <a:rPr lang="de-DE" sz="3500" dirty="0">
                <a:latin typeface="Arial" panose="020B0604020202020204" pitchFamily="34" charset="0"/>
                <a:cs typeface="Arial" panose="020B0604020202020204" pitchFamily="34" charset="0"/>
              </a:rPr>
              <a:t> in </a:t>
            </a:r>
            <a:r>
              <a:rPr lang="de-DE" sz="3500" dirty="0" err="1">
                <a:latin typeface="Arial" panose="020B0604020202020204" pitchFamily="34" charset="0"/>
                <a:cs typeface="Arial" panose="020B0604020202020204" pitchFamily="34" charset="0"/>
              </a:rPr>
              <a:t>order</a:t>
            </a:r>
            <a:r>
              <a:rPr lang="de-DE" sz="3500" dirty="0">
                <a:latin typeface="Arial" panose="020B0604020202020204" pitchFamily="34" charset="0"/>
                <a:cs typeface="Arial" panose="020B0604020202020204" pitchFamily="34" charset="0"/>
              </a:rPr>
              <a:t> not </a:t>
            </a:r>
            <a:r>
              <a:rPr lang="de-DE" sz="3500" dirty="0" err="1">
                <a:latin typeface="Arial" panose="020B0604020202020204" pitchFamily="34" charset="0"/>
                <a:cs typeface="Arial" panose="020B0604020202020204" pitchFamily="34" charset="0"/>
              </a:rPr>
              <a:t>to</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be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marked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as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copy-pasted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and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removed</a:t>
            </a:r>
            <a:r>
              <a:rPr lang="de-DE" sz="3500" dirty="0">
                <a:latin typeface="Arial" panose="020B0604020202020204" pitchFamily="34" charset="0"/>
                <a:cs typeface="Arial" panose="020B0604020202020204" pitchFamily="34" charset="0"/>
              </a:rPr>
              <a:t>. These </a:t>
            </a:r>
            <a:r>
              <a:rPr lang="de-DE" sz="3500" dirty="0" err="1">
                <a:latin typeface="Arial" panose="020B0604020202020204" pitchFamily="34" charset="0"/>
                <a:cs typeface="Arial" panose="020B0604020202020204" pitchFamily="34" charset="0"/>
              </a:rPr>
              <a:t>included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being</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written</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with</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uneven</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spacings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or</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occasional</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deletions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along</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with</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other</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subtler</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criteria</a:t>
            </a:r>
            <a:r>
              <a:rPr lang="de-DE" sz="3500" dirty="0">
                <a:latin typeface="Arial" panose="020B0604020202020204" pitchFamily="34" charset="0"/>
                <a:cs typeface="Arial" panose="020B0604020202020204" pitchFamily="34" charset="0"/>
              </a:rPr>
              <a:t>.</a:t>
            </a:r>
          </a:p>
        </p:txBody>
      </p:sp>
      <p:pic>
        <p:nvPicPr>
          <p:cNvPr id="9" name="Picture 8">
            <a:extLst>
              <a:ext uri="{FF2B5EF4-FFF2-40B4-BE49-F238E27FC236}">
                <a16:creationId xmlns:a16="http://schemas.microsoft.com/office/drawing/2014/main" id="{9C1BC9EF-D4ED-E64A-8185-AE107E36D07A}"/>
              </a:ext>
            </a:extLst>
          </p:cNvPr>
          <p:cNvPicPr>
            <a:picLocks noChangeAspect="1"/>
          </p:cNvPicPr>
          <p:nvPr/>
        </p:nvPicPr>
        <p:blipFill>
          <a:blip r:embed="rId6"/>
          <a:stretch>
            <a:fillRect/>
          </a:stretch>
        </p:blipFill>
        <p:spPr>
          <a:xfrm>
            <a:off x="10790793" y="26289313"/>
            <a:ext cx="8650916" cy="1765493"/>
          </a:xfrm>
          <a:prstGeom prst="rect">
            <a:avLst/>
          </a:prstGeom>
        </p:spPr>
      </p:pic>
      <p:pic>
        <p:nvPicPr>
          <p:cNvPr id="45" name="Picture 44">
            <a:extLst>
              <a:ext uri="{FF2B5EF4-FFF2-40B4-BE49-F238E27FC236}">
                <a16:creationId xmlns:a16="http://schemas.microsoft.com/office/drawing/2014/main" id="{C7016CB3-FA4E-DE4B-874D-00F8E2551D3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57448" y="33749314"/>
            <a:ext cx="4186484" cy="2686618"/>
          </a:xfrm>
          <a:prstGeom prst="rect">
            <a:avLst/>
          </a:prstGeom>
          <a:noFill/>
          <a:ln>
            <a:noFill/>
          </a:ln>
        </p:spPr>
      </p:pic>
      <p:pic>
        <p:nvPicPr>
          <p:cNvPr id="46" name="Picture 45">
            <a:extLst>
              <a:ext uri="{FF2B5EF4-FFF2-40B4-BE49-F238E27FC236}">
                <a16:creationId xmlns:a16="http://schemas.microsoft.com/office/drawing/2014/main" id="{B69E5E3B-5FD7-6A40-BAD4-EA82D9F0DA71}"/>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5867939" y="33764150"/>
            <a:ext cx="4191226" cy="2671781"/>
          </a:xfrm>
          <a:prstGeom prst="rect">
            <a:avLst/>
          </a:prstGeom>
          <a:noFill/>
          <a:ln>
            <a:noFill/>
          </a:ln>
        </p:spPr>
      </p:pic>
      <p:pic>
        <p:nvPicPr>
          <p:cNvPr id="47" name="Picture 46">
            <a:extLst>
              <a:ext uri="{FF2B5EF4-FFF2-40B4-BE49-F238E27FC236}">
                <a16:creationId xmlns:a16="http://schemas.microsoft.com/office/drawing/2014/main" id="{D1B21075-1F96-774D-9258-BF53F4FF30E4}"/>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1308830" y="37260258"/>
            <a:ext cx="4207663" cy="2930043"/>
          </a:xfrm>
          <a:prstGeom prst="rect">
            <a:avLst/>
          </a:prstGeom>
          <a:noFill/>
          <a:ln>
            <a:noFill/>
          </a:ln>
        </p:spPr>
      </p:pic>
      <p:pic>
        <p:nvPicPr>
          <p:cNvPr id="48" name="Picture 47">
            <a:extLst>
              <a:ext uri="{FF2B5EF4-FFF2-40B4-BE49-F238E27FC236}">
                <a16:creationId xmlns:a16="http://schemas.microsoft.com/office/drawing/2014/main" id="{DD0095F0-BE1A-EB45-9846-A04FA52CCE73}"/>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5816287" y="37348956"/>
            <a:ext cx="4287048" cy="2930044"/>
          </a:xfrm>
          <a:prstGeom prst="rect">
            <a:avLst/>
          </a:prstGeom>
          <a:noFill/>
          <a:ln>
            <a:noFill/>
          </a:ln>
        </p:spPr>
      </p:pic>
      <p:sp>
        <p:nvSpPr>
          <p:cNvPr id="49" name="Textfeld 20">
            <a:extLst>
              <a:ext uri="{FF2B5EF4-FFF2-40B4-BE49-F238E27FC236}">
                <a16:creationId xmlns:a16="http://schemas.microsoft.com/office/drawing/2014/main" id="{58E577EB-78AC-444F-98CD-184EAB20992C}"/>
              </a:ext>
            </a:extLst>
          </p:cNvPr>
          <p:cNvSpPr txBox="1"/>
          <p:nvPr/>
        </p:nvSpPr>
        <p:spPr>
          <a:xfrm>
            <a:off x="1547882" y="36648040"/>
            <a:ext cx="8640113" cy="400110"/>
          </a:xfrm>
          <a:prstGeom prst="rect">
            <a:avLst/>
          </a:prstGeom>
          <a:noFill/>
        </p:spPr>
        <p:txBody>
          <a:bodyPr wrap="square" rtlCol="0">
            <a:spAutoFit/>
          </a:bodyPr>
          <a:lstStyle/>
          <a:p>
            <a:r>
              <a:rPr lang="de-DE" sz="2000" dirty="0">
                <a:latin typeface="Arial" panose="020B0604020202020204" pitchFamily="34" charset="0"/>
                <a:cs typeface="Arial" panose="020B0604020202020204" pitchFamily="34" charset="0"/>
              </a:rPr>
              <a:t>List </a:t>
            </a:r>
            <a:r>
              <a:rPr lang="de-DE" sz="2000" dirty="0" err="1">
                <a:latin typeface="Arial" panose="020B0604020202020204" pitchFamily="34" charset="0"/>
                <a:cs typeface="Arial" panose="020B0604020202020204" pitchFamily="34" charset="0"/>
              </a:rPr>
              <a:t>of</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the</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most</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common</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keystrokes</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histogram</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of</a:t>
            </a:r>
            <a:r>
              <a:rPr lang="de-DE" sz="2000" dirty="0">
                <a:latin typeface="Arial" panose="020B0604020202020204" pitchFamily="34" charset="0"/>
                <a:cs typeface="Arial" panose="020B0604020202020204" pitchFamily="34" charset="0"/>
              </a:rPr>
              <a:t> pause </a:t>
            </a:r>
            <a:r>
              <a:rPr lang="de-DE" sz="2000" dirty="0" err="1">
                <a:latin typeface="Arial" panose="020B0604020202020204" pitchFamily="34" charset="0"/>
                <a:cs typeface="Arial" panose="020B0604020202020204" pitchFamily="34" charset="0"/>
              </a:rPr>
              <a:t>length</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distribution</a:t>
            </a:r>
            <a:endParaRPr lang="de-DE" sz="2000" dirty="0">
              <a:latin typeface="Arial" panose="020B0604020202020204" pitchFamily="34" charset="0"/>
              <a:cs typeface="Arial" panose="020B0604020202020204" pitchFamily="34" charset="0"/>
            </a:endParaRPr>
          </a:p>
        </p:txBody>
      </p:sp>
      <p:sp>
        <p:nvSpPr>
          <p:cNvPr id="51" name="Textfeld 20">
            <a:extLst>
              <a:ext uri="{FF2B5EF4-FFF2-40B4-BE49-F238E27FC236}">
                <a16:creationId xmlns:a16="http://schemas.microsoft.com/office/drawing/2014/main" id="{F348B149-97F1-AF40-9F48-80353A619AFA}"/>
              </a:ext>
            </a:extLst>
          </p:cNvPr>
          <p:cNvSpPr txBox="1"/>
          <p:nvPr/>
        </p:nvSpPr>
        <p:spPr>
          <a:xfrm>
            <a:off x="1343595" y="40169308"/>
            <a:ext cx="8640113" cy="400110"/>
          </a:xfrm>
          <a:prstGeom prst="rect">
            <a:avLst/>
          </a:prstGeom>
          <a:noFill/>
        </p:spPr>
        <p:txBody>
          <a:bodyPr wrap="square" rtlCol="0">
            <a:spAutoFit/>
          </a:bodyPr>
          <a:lstStyle/>
          <a:p>
            <a:r>
              <a:rPr lang="de-DE" sz="2000" dirty="0" err="1">
                <a:latin typeface="Arial" panose="020B0604020202020204" pitchFamily="34" charset="0"/>
                <a:cs typeface="Arial" panose="020B0604020202020204" pitchFamily="34" charset="0"/>
              </a:rPr>
              <a:t>Relationship</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between</a:t>
            </a:r>
            <a:r>
              <a:rPr lang="de-DE" sz="2000" dirty="0">
                <a:latin typeface="Arial" panose="020B0604020202020204" pitchFamily="34" charset="0"/>
                <a:cs typeface="Arial" panose="020B0604020202020204" pitchFamily="34" charset="0"/>
              </a:rPr>
              <a:t> time </a:t>
            </a:r>
            <a:r>
              <a:rPr lang="de-DE" sz="2000" dirty="0" err="1">
                <a:latin typeface="Arial" panose="020B0604020202020204" pitchFamily="34" charset="0"/>
                <a:cs typeface="Arial" panose="020B0604020202020204" pitchFamily="34" charset="0"/>
              </a:rPr>
              <a:t>and</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length</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number</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of</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pauses</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above</a:t>
            </a:r>
            <a:r>
              <a:rPr lang="de-DE" sz="2000" dirty="0">
                <a:latin typeface="Arial" panose="020B0604020202020204" pitchFamily="34" charset="0"/>
                <a:cs typeface="Arial" panose="020B0604020202020204" pitchFamily="34" charset="0"/>
              </a:rPr>
              <a:t> 2 </a:t>
            </a:r>
            <a:r>
              <a:rPr lang="de-DE" sz="2000" dirty="0" err="1">
                <a:latin typeface="Arial" panose="020B0604020202020204" pitchFamily="34" charset="0"/>
                <a:cs typeface="Arial" panose="020B0604020202020204" pitchFamily="34" charset="0"/>
              </a:rPr>
              <a:t>seconds</a:t>
            </a:r>
            <a:endParaRPr lang="de-DE" sz="2000" dirty="0">
              <a:latin typeface="Arial" panose="020B0604020202020204" pitchFamily="34" charset="0"/>
              <a:cs typeface="Arial" panose="020B0604020202020204" pitchFamily="34" charset="0"/>
            </a:endParaRPr>
          </a:p>
        </p:txBody>
      </p:sp>
      <p:pic>
        <p:nvPicPr>
          <p:cNvPr id="54" name="Picture 53">
            <a:extLst>
              <a:ext uri="{FF2B5EF4-FFF2-40B4-BE49-F238E27FC236}">
                <a16:creationId xmlns:a16="http://schemas.microsoft.com/office/drawing/2014/main" id="{9467E26B-E80B-7245-BAFE-D0E13E98230A}"/>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11715991" y="33967892"/>
            <a:ext cx="6390910" cy="6070801"/>
          </a:xfrm>
          <a:prstGeom prst="rect">
            <a:avLst/>
          </a:prstGeom>
          <a:noFill/>
          <a:ln>
            <a:noFill/>
          </a:ln>
        </p:spPr>
      </p:pic>
      <p:sp>
        <p:nvSpPr>
          <p:cNvPr id="55" name="Textfeld 20">
            <a:extLst>
              <a:ext uri="{FF2B5EF4-FFF2-40B4-BE49-F238E27FC236}">
                <a16:creationId xmlns:a16="http://schemas.microsoft.com/office/drawing/2014/main" id="{BF67E1AC-8B7C-B04D-AE09-9CE7D4DB525A}"/>
              </a:ext>
            </a:extLst>
          </p:cNvPr>
          <p:cNvSpPr txBox="1"/>
          <p:nvPr/>
        </p:nvSpPr>
        <p:spPr>
          <a:xfrm>
            <a:off x="10837611" y="40160634"/>
            <a:ext cx="8640113" cy="400110"/>
          </a:xfrm>
          <a:prstGeom prst="rect">
            <a:avLst/>
          </a:prstGeom>
          <a:noFill/>
        </p:spPr>
        <p:txBody>
          <a:bodyPr wrap="square" rtlCol="0">
            <a:spAutoFit/>
          </a:bodyPr>
          <a:lstStyle/>
          <a:p>
            <a:r>
              <a:rPr lang="de-DE" sz="2000" dirty="0" err="1">
                <a:latin typeface="Arial" panose="020B0604020202020204" pitchFamily="34" charset="0"/>
                <a:cs typeface="Arial" panose="020B0604020202020204" pitchFamily="34" charset="0"/>
              </a:rPr>
              <a:t>Fluency-Latency</a:t>
            </a:r>
            <a:r>
              <a:rPr lang="de-DE" sz="2000" dirty="0">
                <a:latin typeface="Arial" panose="020B0604020202020204" pitchFamily="34" charset="0"/>
                <a:cs typeface="Arial" panose="020B0604020202020204" pitchFamily="34" charset="0"/>
              </a:rPr>
              <a:t> in </a:t>
            </a:r>
            <a:r>
              <a:rPr lang="de-DE" sz="2000" dirty="0" err="1">
                <a:latin typeface="Arial" panose="020B0604020202020204" pitchFamily="34" charset="0"/>
                <a:cs typeface="Arial" panose="020B0604020202020204" pitchFamily="34" charset="0"/>
              </a:rPr>
              <a:t>the</a:t>
            </a:r>
            <a:r>
              <a:rPr lang="de-DE" sz="2000" dirty="0">
                <a:latin typeface="Arial" panose="020B0604020202020204" pitchFamily="34" charset="0"/>
                <a:cs typeface="Arial" panose="020B0604020202020204" pitchFamily="34" charset="0"/>
              </a:rPr>
              <a:t> x-</a:t>
            </a:r>
            <a:r>
              <a:rPr lang="de-DE" sz="2000" dirty="0" err="1">
                <a:latin typeface="Arial" panose="020B0604020202020204" pitchFamily="34" charset="0"/>
                <a:cs typeface="Arial" panose="020B0604020202020204" pitchFamily="34" charset="0"/>
              </a:rPr>
              <a:t>y</a:t>
            </a:r>
            <a:r>
              <a:rPr lang="de-DE" sz="2000" dirty="0">
                <a:latin typeface="Arial" panose="020B0604020202020204" pitchFamily="34" charset="0"/>
                <a:cs typeface="Arial" panose="020B0604020202020204" pitchFamily="34" charset="0"/>
              </a:rPr>
              <a:t> plane </a:t>
            </a:r>
            <a:r>
              <a:rPr lang="de-DE" sz="2000" dirty="0" err="1">
                <a:latin typeface="Arial" panose="020B0604020202020204" pitchFamily="34" charset="0"/>
                <a:cs typeface="Arial" panose="020B0604020202020204" pitchFamily="34" charset="0"/>
              </a:rPr>
              <a:t>for</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selected</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groups</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of</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sentences</a:t>
            </a:r>
            <a:endParaRPr lang="de-DE" sz="2000" dirty="0">
              <a:latin typeface="Arial" panose="020B0604020202020204" pitchFamily="34" charset="0"/>
              <a:cs typeface="Arial" panose="020B0604020202020204" pitchFamily="34" charset="0"/>
            </a:endParaRPr>
          </a:p>
        </p:txBody>
      </p:sp>
      <p:pic>
        <p:nvPicPr>
          <p:cNvPr id="56" name="Picture 55">
            <a:extLst>
              <a:ext uri="{FF2B5EF4-FFF2-40B4-BE49-F238E27FC236}">
                <a16:creationId xmlns:a16="http://schemas.microsoft.com/office/drawing/2014/main" id="{8EA2E73B-20ED-D44B-90EB-A6B4228D15B4}"/>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0355660" y="11957358"/>
            <a:ext cx="8411950" cy="4510580"/>
          </a:xfrm>
          <a:prstGeom prst="rect">
            <a:avLst/>
          </a:prstGeom>
          <a:noFill/>
          <a:ln>
            <a:noFill/>
          </a:ln>
        </p:spPr>
      </p:pic>
      <p:sp>
        <p:nvSpPr>
          <p:cNvPr id="57" name="Textfeld 20">
            <a:extLst>
              <a:ext uri="{FF2B5EF4-FFF2-40B4-BE49-F238E27FC236}">
                <a16:creationId xmlns:a16="http://schemas.microsoft.com/office/drawing/2014/main" id="{568C7F4E-0C35-664F-8C6A-BC03F3E9DA0C}"/>
              </a:ext>
            </a:extLst>
          </p:cNvPr>
          <p:cNvSpPr txBox="1"/>
          <p:nvPr/>
        </p:nvSpPr>
        <p:spPr>
          <a:xfrm>
            <a:off x="20207688" y="16759046"/>
            <a:ext cx="8640113" cy="400110"/>
          </a:xfrm>
          <a:prstGeom prst="rect">
            <a:avLst/>
          </a:prstGeom>
          <a:noFill/>
        </p:spPr>
        <p:txBody>
          <a:bodyPr wrap="square" rtlCol="0">
            <a:spAutoFit/>
          </a:bodyPr>
          <a:lstStyle/>
          <a:p>
            <a:r>
              <a:rPr lang="de-DE" sz="2000" dirty="0" err="1">
                <a:latin typeface="Arial" panose="020B0604020202020204" pitchFamily="34" charset="0"/>
                <a:cs typeface="Arial" panose="020B0604020202020204" pitchFamily="34" charset="0"/>
              </a:rPr>
              <a:t>Correlation</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between</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keystroke</a:t>
            </a:r>
            <a:r>
              <a:rPr lang="de-DE" sz="2000" dirty="0">
                <a:latin typeface="Arial" panose="020B0604020202020204" pitchFamily="34" charset="0"/>
                <a:cs typeface="Arial" panose="020B0604020202020204" pitchFamily="34" charset="0"/>
              </a:rPr>
              <a:t>/</a:t>
            </a:r>
            <a:r>
              <a:rPr lang="de-DE" sz="2000" dirty="0" err="1">
                <a:latin typeface="Arial" panose="020B0604020202020204" pitchFamily="34" charset="0"/>
                <a:cs typeface="Arial" panose="020B0604020202020204" pitchFamily="34" charset="0"/>
              </a:rPr>
              <a:t>linguistic</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metrics</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Brighter</a:t>
            </a:r>
            <a:r>
              <a:rPr lang="de-DE" sz="2000" dirty="0">
                <a:latin typeface="Arial" panose="020B0604020202020204" pitchFamily="34" charset="0"/>
                <a:cs typeface="Arial" panose="020B0604020202020204" pitchFamily="34" charset="0"/>
              </a:rPr>
              <a:t> = </a:t>
            </a:r>
            <a:r>
              <a:rPr lang="de-DE" sz="2000" dirty="0" err="1">
                <a:latin typeface="Arial" panose="020B0604020202020204" pitchFamily="34" charset="0"/>
                <a:cs typeface="Arial" panose="020B0604020202020204" pitchFamily="34" charset="0"/>
              </a:rPr>
              <a:t>better</a:t>
            </a:r>
            <a:r>
              <a:rPr lang="de-DE" sz="2000" dirty="0">
                <a:latin typeface="Arial" panose="020B0604020202020204" pitchFamily="34" charset="0"/>
                <a:cs typeface="Arial" panose="020B0604020202020204" pitchFamily="34" charset="0"/>
              </a:rPr>
              <a:t> </a:t>
            </a:r>
            <a:r>
              <a:rPr lang="de-DE" sz="2000" dirty="0" err="1">
                <a:latin typeface="Arial" panose="020B0604020202020204" pitchFamily="34" charset="0"/>
                <a:cs typeface="Arial" panose="020B0604020202020204" pitchFamily="34" charset="0"/>
              </a:rPr>
              <a:t>predictor</a:t>
            </a:r>
            <a:endParaRPr lang="de-DE" sz="2000" dirty="0">
              <a:latin typeface="Arial" panose="020B0604020202020204" pitchFamily="34" charset="0"/>
              <a:cs typeface="Arial" panose="020B0604020202020204" pitchFamily="34" charset="0"/>
            </a:endParaRPr>
          </a:p>
        </p:txBody>
      </p:sp>
      <p:sp>
        <p:nvSpPr>
          <p:cNvPr id="58" name="Textfeld 15">
            <a:extLst>
              <a:ext uri="{FF2B5EF4-FFF2-40B4-BE49-F238E27FC236}">
                <a16:creationId xmlns:a16="http://schemas.microsoft.com/office/drawing/2014/main" id="{1712FBD6-4EA9-BF4B-A179-E49883AF023D}"/>
              </a:ext>
            </a:extLst>
          </p:cNvPr>
          <p:cNvSpPr txBox="1"/>
          <p:nvPr/>
        </p:nvSpPr>
        <p:spPr>
          <a:xfrm>
            <a:off x="20216296" y="17041368"/>
            <a:ext cx="8622896" cy="5632311"/>
          </a:xfrm>
          <a:prstGeom prst="rect">
            <a:avLst/>
          </a:prstGeom>
          <a:noFill/>
        </p:spPr>
        <p:txBody>
          <a:bodyPr wrap="square" rtlCol="0">
            <a:spAutoFit/>
          </a:bodyPr>
          <a:lstStyle/>
          <a:p>
            <a:endParaRPr lang="de-DE" sz="3500" dirty="0">
              <a:latin typeface="Arial" panose="020B0604020202020204" pitchFamily="34" charset="0"/>
              <a:cs typeface="Arial" panose="020B0604020202020204" pitchFamily="34" charset="0"/>
            </a:endParaRPr>
          </a:p>
          <a:p>
            <a:r>
              <a:rPr lang="de-DE" sz="4500" b="1" dirty="0" err="1">
                <a:latin typeface="Arial" panose="020B0604020202020204" pitchFamily="34" charset="0"/>
                <a:cs typeface="Arial" panose="020B0604020202020204" pitchFamily="34" charset="0"/>
              </a:rPr>
              <a:t>Number</a:t>
            </a:r>
            <a:r>
              <a:rPr lang="de-DE" sz="4500" b="1" dirty="0">
                <a:latin typeface="Arial" panose="020B0604020202020204" pitchFamily="34" charset="0"/>
                <a:cs typeface="Arial" panose="020B0604020202020204" pitchFamily="34" charset="0"/>
              </a:rPr>
              <a:t> </a:t>
            </a:r>
            <a:r>
              <a:rPr lang="de-DE" sz="4500" b="1" dirty="0" err="1">
                <a:latin typeface="Arial" panose="020B0604020202020204" pitchFamily="34" charset="0"/>
                <a:cs typeface="Arial" panose="020B0604020202020204" pitchFamily="34" charset="0"/>
              </a:rPr>
              <a:t>of</a:t>
            </a:r>
            <a:r>
              <a:rPr lang="de-DE" sz="4500" b="1" dirty="0">
                <a:latin typeface="Arial" panose="020B0604020202020204" pitchFamily="34" charset="0"/>
                <a:cs typeface="Arial" panose="020B0604020202020204" pitchFamily="34" charset="0"/>
              </a:rPr>
              <a:t> </a:t>
            </a:r>
            <a:r>
              <a:rPr lang="de-DE" sz="4500" b="1" dirty="0" err="1">
                <a:latin typeface="Arial" panose="020B0604020202020204" pitchFamily="34" charset="0"/>
                <a:cs typeface="Arial" panose="020B0604020202020204" pitchFamily="34" charset="0"/>
              </a:rPr>
              <a:t>clauses</a:t>
            </a:r>
            <a:endParaRPr lang="de-DE" sz="4500" b="1" dirty="0">
              <a:latin typeface="Arial" panose="020B0604020202020204" pitchFamily="34" charset="0"/>
              <a:cs typeface="Arial" panose="020B0604020202020204" pitchFamily="34" charset="0"/>
            </a:endParaRPr>
          </a:p>
          <a:p>
            <a:r>
              <a:rPr lang="de-DE" sz="3500" dirty="0" err="1">
                <a:latin typeface="Arial" panose="020B0604020202020204" pitchFamily="34" charset="0"/>
                <a:cs typeface="Arial" panose="020B0604020202020204" pitchFamily="34" charset="0"/>
              </a:rPr>
              <a:t>We</a:t>
            </a:r>
            <a:r>
              <a:rPr lang="de-DE" sz="3500" dirty="0">
                <a:latin typeface="Arial" panose="020B0604020202020204" pitchFamily="34" charset="0"/>
                <a:cs typeface="Arial" panose="020B0604020202020204" pitchFamily="34" charset="0"/>
              </a:rPr>
              <a:t> find </a:t>
            </a:r>
            <a:r>
              <a:rPr lang="de-DE" sz="3500" dirty="0" err="1">
                <a:latin typeface="Arial" panose="020B0604020202020204" pitchFamily="34" charset="0"/>
                <a:cs typeface="Arial" panose="020B0604020202020204" pitchFamily="34" charset="0"/>
              </a:rPr>
              <a:t>that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for</a:t>
            </a:r>
            <a:r>
              <a:rPr lang="de-DE" sz="3500" dirty="0">
                <a:latin typeface="Arial" panose="020B0604020202020204" pitchFamily="34" charset="0"/>
                <a:cs typeface="Arial" panose="020B0604020202020204" pitchFamily="34" charset="0"/>
              </a:rPr>
              <a:t> a </a:t>
            </a:r>
            <a:r>
              <a:rPr lang="de-DE" sz="3500" dirty="0" err="1">
                <a:latin typeface="Arial" panose="020B0604020202020204" pitchFamily="34" charset="0"/>
                <a:cs typeface="Arial" panose="020B0604020202020204" pitchFamily="34" charset="0"/>
              </a:rPr>
              <a:t>given</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user</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and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length</a:t>
            </a:r>
            <a:r>
              <a:rPr lang="de-DE" sz="3500" dirty="0">
                <a:latin typeface="Arial" panose="020B0604020202020204" pitchFamily="34" charset="0"/>
                <a:cs typeface="Arial" panose="020B0604020202020204" pitchFamily="34" charset="0"/>
              </a:rPr>
              <a:t>, single-</a:t>
            </a:r>
            <a:r>
              <a:rPr lang="de-DE" sz="3500" dirty="0" err="1">
                <a:latin typeface="Arial" panose="020B0604020202020204" pitchFamily="34" charset="0"/>
                <a:cs typeface="Arial" panose="020B0604020202020204" pitchFamily="34" charset="0"/>
              </a:rPr>
              <a:t>clause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sentences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take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longer</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to</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write</a:t>
            </a:r>
            <a:r>
              <a:rPr lang="de-DE" sz="3500" dirty="0">
                <a:latin typeface="Arial" panose="020B0604020202020204" pitchFamily="34" charset="0"/>
                <a:cs typeface="Arial" panose="020B0604020202020204" pitchFamily="34" charset="0"/>
              </a:rPr>
              <a:t> (p = 2 x 10-9). This </a:t>
            </a:r>
            <a:r>
              <a:rPr lang="de-DE" sz="3500" dirty="0" err="1">
                <a:latin typeface="Arial" panose="020B0604020202020204" pitchFamily="34" charset="0"/>
                <a:cs typeface="Arial" panose="020B0604020202020204" pitchFamily="34" charset="0"/>
              </a:rPr>
              <a:t>might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be</a:t>
            </a:r>
            <a:r>
              <a:rPr lang="de-DE" sz="3500" dirty="0">
                <a:latin typeface="Arial" panose="020B0604020202020204" pitchFamily="34" charset="0"/>
                <a:cs typeface="Arial" panose="020B0604020202020204" pitchFamily="34" charset="0"/>
              </a:rPr>
              <a:t> counterintuitive at </a:t>
            </a:r>
            <a:r>
              <a:rPr lang="de-DE" sz="3500" dirty="0" err="1">
                <a:latin typeface="Arial" panose="020B0604020202020204" pitchFamily="34" charset="0"/>
                <a:cs typeface="Arial" panose="020B0604020202020204" pitchFamily="34" charset="0"/>
              </a:rPr>
              <a:t>first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glance</a:t>
            </a:r>
            <a:r>
              <a:rPr lang="de-DE" sz="3500" dirty="0">
                <a:latin typeface="Arial" panose="020B0604020202020204" pitchFamily="34" charset="0"/>
                <a:cs typeface="Arial" panose="020B0604020202020204" pitchFamily="34" charset="0"/>
              </a:rPr>
              <a:t>, but </a:t>
            </a:r>
            <a:r>
              <a:rPr lang="de-DE" sz="3500" dirty="0" err="1">
                <a:latin typeface="Arial" panose="020B0604020202020204" pitchFamily="34" charset="0"/>
                <a:cs typeface="Arial" panose="020B0604020202020204" pitchFamily="34" charset="0"/>
              </a:rPr>
              <a:t>it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is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often</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more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challenging</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to</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write</a:t>
            </a:r>
            <a:r>
              <a:rPr lang="de-DE" sz="3500" dirty="0">
                <a:latin typeface="Arial" panose="020B0604020202020204" pitchFamily="34" charset="0"/>
                <a:cs typeface="Arial" panose="020B0604020202020204" pitchFamily="34" charset="0"/>
              </a:rPr>
              <a:t> a </a:t>
            </a:r>
            <a:r>
              <a:rPr lang="de-DE" sz="3500" dirty="0" err="1">
                <a:latin typeface="Arial" panose="020B0604020202020204" pitchFamily="34" charset="0"/>
                <a:cs typeface="Arial" panose="020B0604020202020204" pitchFamily="34" charset="0"/>
              </a:rPr>
              <a:t>long</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continuous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sentence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rather</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than</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breaking</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it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up</a:t>
            </a:r>
            <a:r>
              <a:rPr lang="de-DE" sz="3500" dirty="0">
                <a:latin typeface="Arial" panose="020B0604020202020204" pitchFamily="34" charset="0"/>
                <a:cs typeface="Arial" panose="020B0604020202020204" pitchFamily="34" charset="0"/>
              </a:rPr>
              <a:t> in multiple </a:t>
            </a:r>
            <a:r>
              <a:rPr lang="de-DE" sz="3500" dirty="0" err="1">
                <a:latin typeface="Arial" panose="020B0604020202020204" pitchFamily="34" charset="0"/>
                <a:cs typeface="Arial" panose="020B0604020202020204" pitchFamily="34" charset="0"/>
              </a:rPr>
              <a:t>chunks</a:t>
            </a:r>
            <a:r>
              <a:rPr lang="de-DE" sz="3500" dirty="0">
                <a:latin typeface="Arial" panose="020B0604020202020204" pitchFamily="34" charset="0"/>
                <a:cs typeface="Arial" panose="020B0604020202020204" pitchFamily="34" charset="0"/>
              </a:rPr>
              <a:t>.</a:t>
            </a:r>
          </a:p>
          <a:p>
            <a:endParaRPr lang="de-DE" sz="3500" dirty="0">
              <a:latin typeface="Arial" panose="020B0604020202020204" pitchFamily="34" charset="0"/>
              <a:cs typeface="Arial" panose="020B0604020202020204" pitchFamily="34" charset="0"/>
            </a:endParaRPr>
          </a:p>
        </p:txBody>
      </p:sp>
      <p:pic>
        <p:nvPicPr>
          <p:cNvPr id="59" name="Picture 58">
            <a:extLst>
              <a:ext uri="{FF2B5EF4-FFF2-40B4-BE49-F238E27FC236}">
                <a16:creationId xmlns:a16="http://schemas.microsoft.com/office/drawing/2014/main" id="{E08CDF88-3359-AF43-A0E6-5F0623CDE1F2}"/>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20381543" y="22623259"/>
            <a:ext cx="7989913" cy="3960000"/>
          </a:xfrm>
          <a:prstGeom prst="rect">
            <a:avLst/>
          </a:prstGeom>
          <a:noFill/>
          <a:ln>
            <a:noFill/>
          </a:ln>
        </p:spPr>
      </p:pic>
      <p:sp>
        <p:nvSpPr>
          <p:cNvPr id="60" name="Textfeld 15">
            <a:extLst>
              <a:ext uri="{FF2B5EF4-FFF2-40B4-BE49-F238E27FC236}">
                <a16:creationId xmlns:a16="http://schemas.microsoft.com/office/drawing/2014/main" id="{76F69A0D-6604-F847-B245-6A8642D8EFEE}"/>
              </a:ext>
            </a:extLst>
          </p:cNvPr>
          <p:cNvSpPr txBox="1"/>
          <p:nvPr/>
        </p:nvSpPr>
        <p:spPr>
          <a:xfrm>
            <a:off x="20426615" y="27047410"/>
            <a:ext cx="8622896" cy="5093702"/>
          </a:xfrm>
          <a:prstGeom prst="rect">
            <a:avLst/>
          </a:prstGeom>
          <a:noFill/>
        </p:spPr>
        <p:txBody>
          <a:bodyPr wrap="square" rtlCol="0">
            <a:spAutoFit/>
          </a:bodyPr>
          <a:lstStyle/>
          <a:p>
            <a:r>
              <a:rPr lang="de-DE" sz="4500" b="1" dirty="0" err="1">
                <a:latin typeface="Arial" panose="020B0604020202020204" pitchFamily="34" charset="0"/>
                <a:cs typeface="Arial" panose="020B0604020202020204" pitchFamily="34" charset="0"/>
              </a:rPr>
              <a:t>Kolmogorov</a:t>
            </a:r>
            <a:r>
              <a:rPr lang="de-DE" sz="4500" b="1" dirty="0">
                <a:latin typeface="Arial" panose="020B0604020202020204" pitchFamily="34" charset="0"/>
                <a:cs typeface="Arial" panose="020B0604020202020204" pitchFamily="34" charset="0"/>
              </a:rPr>
              <a:t> </a:t>
            </a:r>
            <a:r>
              <a:rPr lang="de-DE" sz="4500" b="1" dirty="0" err="1">
                <a:latin typeface="Arial" panose="020B0604020202020204" pitchFamily="34" charset="0"/>
                <a:cs typeface="Arial" panose="020B0604020202020204" pitchFamily="34" charset="0"/>
              </a:rPr>
              <a:t>complexity</a:t>
            </a:r>
            <a:endParaRPr lang="de-DE" sz="4500" b="1" dirty="0">
              <a:latin typeface="Arial" panose="020B0604020202020204" pitchFamily="34" charset="0"/>
              <a:cs typeface="Arial" panose="020B0604020202020204" pitchFamily="34" charset="0"/>
            </a:endParaRPr>
          </a:p>
          <a:p>
            <a:r>
              <a:rPr lang="de-DE" sz="3500" dirty="0" err="1">
                <a:latin typeface="Arial" panose="020B0604020202020204" pitchFamily="34" charset="0"/>
                <a:cs typeface="Arial" panose="020B0604020202020204" pitchFamily="34" charset="0"/>
              </a:rPr>
              <a:t>Numerous</a:t>
            </a:r>
            <a:r>
              <a:rPr lang="de-DE" sz="3500" dirty="0">
                <a:latin typeface="Arial" panose="020B0604020202020204" pitchFamily="34" charset="0"/>
                <a:cs typeface="Arial" panose="020B0604020202020204" pitchFamily="34" charset="0"/>
              </a:rPr>
              <a:t> computer-</a:t>
            </a:r>
            <a:r>
              <a:rPr lang="de-DE" sz="3500" dirty="0" err="1">
                <a:latin typeface="Arial" panose="020B0604020202020204" pitchFamily="34" charset="0"/>
                <a:cs typeface="Arial" panose="020B0604020202020204" pitchFamily="34" charset="0"/>
              </a:rPr>
              <a:t>generated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metrics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assess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complexity</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without</a:t>
            </a:r>
            <a:r>
              <a:rPr lang="de-DE" sz="3500" dirty="0">
                <a:latin typeface="Arial" panose="020B0604020202020204" pitchFamily="34" charset="0"/>
                <a:cs typeface="Arial" panose="020B0604020202020204" pitchFamily="34" charset="0"/>
              </a:rPr>
              <a:t> human </a:t>
            </a:r>
            <a:r>
              <a:rPr lang="de-DE" sz="3500" dirty="0" err="1">
                <a:latin typeface="Arial" panose="020B0604020202020204" pitchFamily="34" charset="0"/>
                <a:cs typeface="Arial" panose="020B0604020202020204" pitchFamily="34" charset="0"/>
              </a:rPr>
              <a:t>knowledge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about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language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Kolmogorov</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Deflate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roughly</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measures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by</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what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factor</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given</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text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can</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be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compressed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through</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standard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algorithms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We</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found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that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this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metric</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is</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correlated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with</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most</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of</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our</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keystroke-derived</a:t>
            </a:r>
            <a:r>
              <a:rPr lang="de-DE" sz="3500" dirty="0">
                <a:latin typeface="Arial" panose="020B0604020202020204" pitchFamily="34" charset="0"/>
                <a:cs typeface="Arial" panose="020B0604020202020204" pitchFamily="34" charset="0"/>
              </a:rPr>
              <a:t> </a:t>
            </a:r>
            <a:r>
              <a:rPr lang="de-DE" sz="3500" dirty="0" err="1">
                <a:latin typeface="Arial" panose="020B0604020202020204" pitchFamily="34" charset="0"/>
                <a:cs typeface="Arial" panose="020B0604020202020204" pitchFamily="34" charset="0"/>
              </a:rPr>
              <a:t>measures</a:t>
            </a:r>
            <a:r>
              <a:rPr lang="de-DE" sz="3500" dirty="0">
                <a:latin typeface="Arial" panose="020B0604020202020204" pitchFamily="34" charset="0"/>
                <a:cs typeface="Arial" panose="020B0604020202020204" pitchFamily="34" charset="0"/>
              </a:rPr>
              <a:t>.</a:t>
            </a:r>
          </a:p>
        </p:txBody>
      </p:sp>
      <p:pic>
        <p:nvPicPr>
          <p:cNvPr id="61" name="Picture 60">
            <a:extLst>
              <a:ext uri="{FF2B5EF4-FFF2-40B4-BE49-F238E27FC236}">
                <a16:creationId xmlns:a16="http://schemas.microsoft.com/office/drawing/2014/main" id="{846B9271-AC55-4348-BA0D-4578750C18CE}"/>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0432368" y="32375890"/>
            <a:ext cx="7988400" cy="3960000"/>
          </a:xfrm>
          <a:prstGeom prst="rect">
            <a:avLst/>
          </a:prstGeom>
          <a:noFill/>
          <a:ln>
            <a:noFill/>
          </a:ln>
        </p:spPr>
      </p:pic>
      <p:pic>
        <p:nvPicPr>
          <p:cNvPr id="62" name="Picture 61">
            <a:extLst>
              <a:ext uri="{FF2B5EF4-FFF2-40B4-BE49-F238E27FC236}">
                <a16:creationId xmlns:a16="http://schemas.microsoft.com/office/drawing/2014/main" id="{A0C17ADE-F7F5-864E-8289-DE8FA6C3CD49}"/>
              </a:ext>
            </a:extLst>
          </p:cNvPr>
          <p:cNvPicPr/>
          <p:nvPr/>
        </p:nvPicPr>
        <p:blipFill>
          <a:blip r:embed="rId15">
            <a:extLst>
              <a:ext uri="{28A0092B-C50C-407E-A947-70E740481C1C}">
                <a14:useLocalDpi xmlns:a14="http://schemas.microsoft.com/office/drawing/2010/main" val="0"/>
              </a:ext>
            </a:extLst>
          </a:blip>
          <a:srcRect/>
          <a:stretch>
            <a:fillRect/>
          </a:stretch>
        </p:blipFill>
        <p:spPr bwMode="auto">
          <a:xfrm>
            <a:off x="20432368" y="36570668"/>
            <a:ext cx="7988400" cy="3960000"/>
          </a:xfrm>
          <a:prstGeom prst="rect">
            <a:avLst/>
          </a:prstGeom>
          <a:noFill/>
          <a:ln>
            <a:noFill/>
          </a:ln>
        </p:spPr>
      </p:pic>
    </p:spTree>
    <p:extLst>
      <p:ext uri="{BB962C8B-B14F-4D97-AF65-F5344CB8AC3E}">
        <p14:creationId xmlns:p14="http://schemas.microsoft.com/office/powerpoint/2010/main" val="2576812077"/>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3334</TotalTime>
  <Words>572</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Larissa</vt:lpstr>
      <vt:lpstr>PowerPoint Presentation</vt:lpstr>
    </vt:vector>
  </TitlesOfParts>
  <Company>ZHV RWTH Aachen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Pankanin, Claudia</dc:creator>
  <cp:lastModifiedBy>Microsoft Office User</cp:lastModifiedBy>
  <cp:revision>34</cp:revision>
  <dcterms:created xsi:type="dcterms:W3CDTF">2018-06-28T13:44:59Z</dcterms:created>
  <dcterms:modified xsi:type="dcterms:W3CDTF">2019-07-11T16:16:21Z</dcterms:modified>
</cp:coreProperties>
</file>