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  <p:sldMasterId id="2147483714" r:id="rId2"/>
  </p:sldMasterIdLst>
  <p:notesMasterIdLst>
    <p:notesMasterId r:id="rId19"/>
  </p:notesMasterIdLst>
  <p:handoutMasterIdLst>
    <p:handoutMasterId r:id="rId20"/>
  </p:handoutMasterIdLst>
  <p:sldIdLst>
    <p:sldId id="349" r:id="rId3"/>
    <p:sldId id="335" r:id="rId4"/>
    <p:sldId id="345" r:id="rId5"/>
    <p:sldId id="338" r:id="rId6"/>
    <p:sldId id="336" r:id="rId7"/>
    <p:sldId id="343" r:id="rId8"/>
    <p:sldId id="346" r:id="rId9"/>
    <p:sldId id="344" r:id="rId10"/>
    <p:sldId id="337" r:id="rId11"/>
    <p:sldId id="352" r:id="rId12"/>
    <p:sldId id="339" r:id="rId13"/>
    <p:sldId id="353" r:id="rId14"/>
    <p:sldId id="342" r:id="rId15"/>
    <p:sldId id="341" r:id="rId16"/>
    <p:sldId id="347" r:id="rId17"/>
    <p:sldId id="348" r:id="rId18"/>
  </p:sldIdLst>
  <p:sldSz cx="9144000" cy="6858000" type="screen4x3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F6699"/>
    <a:srgbClr val="BFBFBF"/>
    <a:srgbClr val="A9D18E"/>
    <a:srgbClr val="FFD15F"/>
    <a:srgbClr val="CFD5EA"/>
    <a:srgbClr val="384A1C"/>
    <a:srgbClr val="3ED645"/>
    <a:srgbClr val="03ABEC"/>
    <a:srgbClr val="38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70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image" Target="../media/image5.gif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image" Target="../media/image5.gif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775F7-703E-4B48-81E4-E3E6567F3E69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185445AA-E483-4F06-A33E-FA4ED47D4257}">
      <dgm:prSet phldrT="[Text]" custT="1"/>
      <dgm:spPr/>
      <dgm:t>
        <a:bodyPr/>
        <a:lstStyle/>
        <a:p>
          <a:r>
            <a:rPr lang="pt-PT" sz="3200" dirty="0">
              <a:solidFill>
                <a:schemeClr val="bg1"/>
              </a:solidFill>
              <a:latin typeface="Arial Nova" panose="020B0504020202020204" pitchFamily="34" charset="0"/>
              <a:ea typeface="+mj-ea"/>
              <a:cs typeface="+mj-cs"/>
            </a:rPr>
            <a:t>Programa</a:t>
          </a:r>
        </a:p>
      </dgm:t>
    </dgm:pt>
    <dgm:pt modelId="{DD4599B9-FC61-4456-BA17-4E424D2B2028}" type="parTrans" cxnId="{BF43919B-EDD6-408D-902D-C01C2F52139D}">
      <dgm:prSet/>
      <dgm:spPr/>
      <dgm:t>
        <a:bodyPr/>
        <a:lstStyle/>
        <a:p>
          <a:endParaRPr lang="pt-PT"/>
        </a:p>
      </dgm:t>
    </dgm:pt>
    <dgm:pt modelId="{391D8D90-1411-423B-8F73-EC8A7028B707}" type="sibTrans" cxnId="{BF43919B-EDD6-408D-902D-C01C2F52139D}">
      <dgm:prSet/>
      <dgm:spPr/>
      <dgm:t>
        <a:bodyPr/>
        <a:lstStyle/>
        <a:p>
          <a:endParaRPr lang="pt-PT"/>
        </a:p>
      </dgm:t>
    </dgm:pt>
    <dgm:pt modelId="{0FA9328B-F205-4CD3-8B23-420DB5053277}">
      <dgm:prSet phldrT="[Text]" custT="1"/>
      <dgm:spPr/>
      <dgm:t>
        <a:bodyPr/>
        <a:lstStyle/>
        <a:p>
          <a:r>
            <a:rPr lang="pt-PT" sz="3200" dirty="0">
              <a:solidFill>
                <a:schemeClr val="bg1"/>
              </a:solidFill>
              <a:latin typeface="Arial Nova" panose="020B0504020202020204" pitchFamily="34" charset="0"/>
              <a:ea typeface="+mj-ea"/>
              <a:cs typeface="+mj-cs"/>
            </a:rPr>
            <a:t>Calendário</a:t>
          </a:r>
        </a:p>
      </dgm:t>
    </dgm:pt>
    <dgm:pt modelId="{1D1C5EB0-0833-4E30-AFB3-033AA8F1D794}" type="parTrans" cxnId="{76516AEB-F673-407C-BBAA-E5B93765A45E}">
      <dgm:prSet/>
      <dgm:spPr/>
      <dgm:t>
        <a:bodyPr/>
        <a:lstStyle/>
        <a:p>
          <a:endParaRPr lang="pt-PT"/>
        </a:p>
      </dgm:t>
    </dgm:pt>
    <dgm:pt modelId="{18ECE01D-5B43-4879-95AA-BF8A61639488}" type="sibTrans" cxnId="{76516AEB-F673-407C-BBAA-E5B93765A45E}">
      <dgm:prSet/>
      <dgm:spPr/>
      <dgm:t>
        <a:bodyPr/>
        <a:lstStyle/>
        <a:p>
          <a:endParaRPr lang="pt-PT"/>
        </a:p>
      </dgm:t>
    </dgm:pt>
    <dgm:pt modelId="{8EB7FCA4-F761-45B7-8CB4-1C9E14D6C98C}">
      <dgm:prSet phldrT="[Text]" custT="1"/>
      <dgm:spPr/>
      <dgm:t>
        <a:bodyPr/>
        <a:lstStyle/>
        <a:p>
          <a:r>
            <a:rPr lang="pt-PT" sz="3200" dirty="0">
              <a:solidFill>
                <a:srgbClr val="384A1C"/>
              </a:solidFill>
              <a:latin typeface="Arial Nova" panose="020B0504020202020204" pitchFamily="34" charset="0"/>
              <a:ea typeface="+mj-ea"/>
              <a:cs typeface="+mj-cs"/>
            </a:rPr>
            <a:t>Regras</a:t>
          </a:r>
          <a:r>
            <a:rPr lang="pt-PT" sz="3200" dirty="0">
              <a:solidFill>
                <a:srgbClr val="384A1C"/>
              </a:solidFill>
              <a:latin typeface="Arial Nova" panose="020B0504020202020204" pitchFamily="34" charset="0"/>
            </a:rPr>
            <a:t> </a:t>
          </a:r>
          <a:r>
            <a:rPr lang="pt-PT" sz="3200" dirty="0">
              <a:solidFill>
                <a:srgbClr val="384A1C"/>
              </a:solidFill>
              <a:latin typeface="Arial Nova" panose="020B0504020202020204" pitchFamily="34" charset="0"/>
              <a:ea typeface="+mj-ea"/>
              <a:cs typeface="+mj-cs"/>
            </a:rPr>
            <a:t>de</a:t>
          </a:r>
          <a:r>
            <a:rPr lang="pt-PT" sz="3200" dirty="0">
              <a:solidFill>
                <a:srgbClr val="384A1C"/>
              </a:solidFill>
              <a:latin typeface="Arial Nova" panose="020B0504020202020204" pitchFamily="34" charset="0"/>
            </a:rPr>
            <a:t> </a:t>
          </a:r>
          <a:r>
            <a:rPr lang="pt-PT" sz="3200" dirty="0">
              <a:solidFill>
                <a:srgbClr val="384A1C"/>
              </a:solidFill>
              <a:latin typeface="Arial Nova" panose="020B0504020202020204" pitchFamily="34" charset="0"/>
              <a:ea typeface="+mj-ea"/>
              <a:cs typeface="+mj-cs"/>
            </a:rPr>
            <a:t>avaliação</a:t>
          </a:r>
        </a:p>
      </dgm:t>
    </dgm:pt>
    <dgm:pt modelId="{9F43BC2C-349F-44AA-ACF9-50BE223A10C5}" type="parTrans" cxnId="{5751E7AE-59DF-4A3A-BCD6-6B27A11CFF4F}">
      <dgm:prSet/>
      <dgm:spPr/>
      <dgm:t>
        <a:bodyPr/>
        <a:lstStyle/>
        <a:p>
          <a:endParaRPr lang="pt-PT"/>
        </a:p>
      </dgm:t>
    </dgm:pt>
    <dgm:pt modelId="{F2D034AC-CC0B-4730-9036-1B2FABA38349}" type="sibTrans" cxnId="{5751E7AE-59DF-4A3A-BCD6-6B27A11CFF4F}">
      <dgm:prSet/>
      <dgm:spPr/>
      <dgm:t>
        <a:bodyPr/>
        <a:lstStyle/>
        <a:p>
          <a:endParaRPr lang="pt-PT"/>
        </a:p>
      </dgm:t>
    </dgm:pt>
    <dgm:pt modelId="{A6ACF7ED-3F07-439E-B2F9-D8BF0590548A}">
      <dgm:prSet phldrT="[Text]" custT="1"/>
      <dgm:spPr/>
      <dgm:t>
        <a:bodyPr/>
        <a:lstStyle/>
        <a:p>
          <a:r>
            <a:rPr lang="pt-PT" sz="3200" dirty="0">
              <a:solidFill>
                <a:srgbClr val="FFDD87"/>
              </a:solidFill>
              <a:latin typeface="Arial Nova" panose="020B0504020202020204" pitchFamily="34" charset="0"/>
              <a:ea typeface="+mj-ea"/>
              <a:cs typeface="+mj-cs"/>
            </a:rPr>
            <a:t>Ferramentas de Desenvolvimento</a:t>
          </a:r>
        </a:p>
      </dgm:t>
    </dgm:pt>
    <dgm:pt modelId="{7536154D-44FB-4ABF-8E83-9AE0F9B94B73}" type="parTrans" cxnId="{45104894-0E63-45EC-9AEF-C4BFE67EF75B}">
      <dgm:prSet/>
      <dgm:spPr/>
      <dgm:t>
        <a:bodyPr/>
        <a:lstStyle/>
        <a:p>
          <a:endParaRPr lang="pt-PT"/>
        </a:p>
      </dgm:t>
    </dgm:pt>
    <dgm:pt modelId="{EF8ECFAD-D479-4B0F-BB40-E14C59B9BAD1}" type="sibTrans" cxnId="{45104894-0E63-45EC-9AEF-C4BFE67EF75B}">
      <dgm:prSet/>
      <dgm:spPr/>
      <dgm:t>
        <a:bodyPr/>
        <a:lstStyle/>
        <a:p>
          <a:endParaRPr lang="pt-PT"/>
        </a:p>
      </dgm:t>
    </dgm:pt>
    <dgm:pt modelId="{5AFFB7BA-7F73-4C9B-BBC5-6AA0EEFD4EF1}">
      <dgm:prSet phldrT="[Text]" custT="1"/>
      <dgm:spPr/>
      <dgm:t>
        <a:bodyPr/>
        <a:lstStyle/>
        <a:p>
          <a:r>
            <a:rPr lang="pt-PT" sz="3200" dirty="0">
              <a:solidFill>
                <a:schemeClr val="bg1"/>
              </a:solidFill>
              <a:latin typeface="Arial Nova" panose="020B0504020202020204" pitchFamily="34" charset="0"/>
              <a:ea typeface="+mj-ea"/>
              <a:cs typeface="+mj-cs"/>
            </a:rPr>
            <a:t>Bibliografia</a:t>
          </a:r>
        </a:p>
      </dgm:t>
    </dgm:pt>
    <dgm:pt modelId="{83B66100-7126-480D-95BC-655085555A28}" type="parTrans" cxnId="{706A823A-2847-4FC5-8D1F-3C6C425CBE42}">
      <dgm:prSet/>
      <dgm:spPr/>
      <dgm:t>
        <a:bodyPr/>
        <a:lstStyle/>
        <a:p>
          <a:endParaRPr lang="pt-PT"/>
        </a:p>
      </dgm:t>
    </dgm:pt>
    <dgm:pt modelId="{7DF30419-5BCA-4EBA-8248-D76A0C11495D}" type="sibTrans" cxnId="{706A823A-2847-4FC5-8D1F-3C6C425CBE42}">
      <dgm:prSet/>
      <dgm:spPr/>
      <dgm:t>
        <a:bodyPr/>
        <a:lstStyle/>
        <a:p>
          <a:endParaRPr lang="pt-PT"/>
        </a:p>
      </dgm:t>
    </dgm:pt>
    <dgm:pt modelId="{A65B0B15-BDD3-4B8F-8920-43B5C95B3A13}" type="pres">
      <dgm:prSet presAssocID="{3D8775F7-703E-4B48-81E4-E3E6567F3E69}" presName="linear" presStyleCnt="0">
        <dgm:presLayoutVars>
          <dgm:dir/>
          <dgm:resizeHandles val="exact"/>
        </dgm:presLayoutVars>
      </dgm:prSet>
      <dgm:spPr/>
    </dgm:pt>
    <dgm:pt modelId="{70EC9262-74E0-4C88-8A5A-29C3571B006B}" type="pres">
      <dgm:prSet presAssocID="{185445AA-E483-4F06-A33E-FA4ED47D4257}" presName="comp" presStyleCnt="0"/>
      <dgm:spPr/>
    </dgm:pt>
    <dgm:pt modelId="{A2C306DE-AC96-4085-8572-C575125B2AD2}" type="pres">
      <dgm:prSet presAssocID="{185445AA-E483-4F06-A33E-FA4ED47D4257}" presName="box" presStyleLbl="node1" presStyleIdx="0" presStyleCnt="5"/>
      <dgm:spPr/>
    </dgm:pt>
    <dgm:pt modelId="{4FCA7667-3803-4CED-BA27-7840A6FC99D5}" type="pres">
      <dgm:prSet presAssocID="{185445AA-E483-4F06-A33E-FA4ED47D4257}" presName="img" presStyleLbl="fgImgPlace1" presStyleIdx="0" presStyleCnt="5" custScaleX="44994" custScaleY="981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D6709A1C-0B15-4486-B725-259E7E2938CB}" type="pres">
      <dgm:prSet presAssocID="{185445AA-E483-4F06-A33E-FA4ED47D4257}" presName="text" presStyleLbl="node1" presStyleIdx="0" presStyleCnt="5">
        <dgm:presLayoutVars>
          <dgm:bulletEnabled val="1"/>
        </dgm:presLayoutVars>
      </dgm:prSet>
      <dgm:spPr/>
    </dgm:pt>
    <dgm:pt modelId="{B13C1120-7078-4650-B365-2C2B9F064461}" type="pres">
      <dgm:prSet presAssocID="{391D8D90-1411-423B-8F73-EC8A7028B707}" presName="spacer" presStyleCnt="0"/>
      <dgm:spPr/>
    </dgm:pt>
    <dgm:pt modelId="{698BDDAB-61A7-460F-AD03-7BDA10CA8864}" type="pres">
      <dgm:prSet presAssocID="{0FA9328B-F205-4CD3-8B23-420DB5053277}" presName="comp" presStyleCnt="0"/>
      <dgm:spPr/>
    </dgm:pt>
    <dgm:pt modelId="{40C4D7B6-11E1-44FA-988C-46E35142299E}" type="pres">
      <dgm:prSet presAssocID="{0FA9328B-F205-4CD3-8B23-420DB5053277}" presName="box" presStyleLbl="node1" presStyleIdx="1" presStyleCnt="5"/>
      <dgm:spPr/>
    </dgm:pt>
    <dgm:pt modelId="{8E4B5F6F-5360-4FB5-8186-80B29D10B01B}" type="pres">
      <dgm:prSet presAssocID="{0FA9328B-F205-4CD3-8B23-420DB5053277}" presName="img" presStyleLbl="fgImgPlace1" presStyleIdx="1" presStyleCnt="5" custScaleX="44994" custScaleY="981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4CC3D5DC-D4EE-48CC-8CD4-FABF5F35B20E}" type="pres">
      <dgm:prSet presAssocID="{0FA9328B-F205-4CD3-8B23-420DB5053277}" presName="text" presStyleLbl="node1" presStyleIdx="1" presStyleCnt="5">
        <dgm:presLayoutVars>
          <dgm:bulletEnabled val="1"/>
        </dgm:presLayoutVars>
      </dgm:prSet>
      <dgm:spPr/>
    </dgm:pt>
    <dgm:pt modelId="{A3B4157F-F951-4A20-A820-2BC5E1D48EA1}" type="pres">
      <dgm:prSet presAssocID="{18ECE01D-5B43-4879-95AA-BF8A61639488}" presName="spacer" presStyleCnt="0"/>
      <dgm:spPr/>
    </dgm:pt>
    <dgm:pt modelId="{50BC2EEE-8C4C-46DC-A9DB-F69FEC73B975}" type="pres">
      <dgm:prSet presAssocID="{8EB7FCA4-F761-45B7-8CB4-1C9E14D6C98C}" presName="comp" presStyleCnt="0"/>
      <dgm:spPr/>
    </dgm:pt>
    <dgm:pt modelId="{5431607A-1EB0-4232-A4ED-8D29B6EEC7EA}" type="pres">
      <dgm:prSet presAssocID="{8EB7FCA4-F761-45B7-8CB4-1C9E14D6C98C}" presName="box" presStyleLbl="node1" presStyleIdx="2" presStyleCnt="5"/>
      <dgm:spPr/>
    </dgm:pt>
    <dgm:pt modelId="{1602A526-237C-44FB-9FB2-3E847F631D13}" type="pres">
      <dgm:prSet presAssocID="{8EB7FCA4-F761-45B7-8CB4-1C9E14D6C98C}" presName="img" presStyleLbl="fgImgPlace1" presStyleIdx="2" presStyleCnt="5" custScaleX="44994" custScaleY="981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B45C4A5D-5502-4C12-ADDA-36BC849E2903}" type="pres">
      <dgm:prSet presAssocID="{8EB7FCA4-F761-45B7-8CB4-1C9E14D6C98C}" presName="text" presStyleLbl="node1" presStyleIdx="2" presStyleCnt="5">
        <dgm:presLayoutVars>
          <dgm:bulletEnabled val="1"/>
        </dgm:presLayoutVars>
      </dgm:prSet>
      <dgm:spPr/>
    </dgm:pt>
    <dgm:pt modelId="{D5EA5683-898C-4ACB-B950-795B2C0765F2}" type="pres">
      <dgm:prSet presAssocID="{F2D034AC-CC0B-4730-9036-1B2FABA38349}" presName="spacer" presStyleCnt="0"/>
      <dgm:spPr/>
    </dgm:pt>
    <dgm:pt modelId="{49796D17-DC30-4EF4-A4CA-5353AEDA9809}" type="pres">
      <dgm:prSet presAssocID="{A6ACF7ED-3F07-439E-B2F9-D8BF0590548A}" presName="comp" presStyleCnt="0"/>
      <dgm:spPr/>
    </dgm:pt>
    <dgm:pt modelId="{E975DAE4-6FCE-4B49-A39E-5AF353A9A2CB}" type="pres">
      <dgm:prSet presAssocID="{A6ACF7ED-3F07-439E-B2F9-D8BF0590548A}" presName="box" presStyleLbl="node1" presStyleIdx="3" presStyleCnt="5"/>
      <dgm:spPr/>
    </dgm:pt>
    <dgm:pt modelId="{525E826F-5BD2-4426-85E5-3E53AE84A2D0}" type="pres">
      <dgm:prSet presAssocID="{A6ACF7ED-3F07-439E-B2F9-D8BF0590548A}" presName="img" presStyleLbl="fgImgPlace1" presStyleIdx="3" presStyleCnt="5" custScaleX="44994" custScaleY="9818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629708E6-C72C-457C-8A81-69C35339C2F6}" type="pres">
      <dgm:prSet presAssocID="{A6ACF7ED-3F07-439E-B2F9-D8BF0590548A}" presName="text" presStyleLbl="node1" presStyleIdx="3" presStyleCnt="5">
        <dgm:presLayoutVars>
          <dgm:bulletEnabled val="1"/>
        </dgm:presLayoutVars>
      </dgm:prSet>
      <dgm:spPr/>
    </dgm:pt>
    <dgm:pt modelId="{5FD2EEDA-F6B0-400B-87CC-466E8E7CDE62}" type="pres">
      <dgm:prSet presAssocID="{EF8ECFAD-D479-4B0F-BB40-E14C59B9BAD1}" presName="spacer" presStyleCnt="0"/>
      <dgm:spPr/>
    </dgm:pt>
    <dgm:pt modelId="{8B1722AB-82E2-4127-B629-9E1224982E0A}" type="pres">
      <dgm:prSet presAssocID="{5AFFB7BA-7F73-4C9B-BBC5-6AA0EEFD4EF1}" presName="comp" presStyleCnt="0"/>
      <dgm:spPr/>
    </dgm:pt>
    <dgm:pt modelId="{F6BB6236-AA66-4100-9C0D-5234D14A181A}" type="pres">
      <dgm:prSet presAssocID="{5AFFB7BA-7F73-4C9B-BBC5-6AA0EEFD4EF1}" presName="box" presStyleLbl="node1" presStyleIdx="4" presStyleCnt="5"/>
      <dgm:spPr/>
    </dgm:pt>
    <dgm:pt modelId="{95127BF1-E570-4002-A8BC-99F92AFAC6C0}" type="pres">
      <dgm:prSet presAssocID="{5AFFB7BA-7F73-4C9B-BBC5-6AA0EEFD4EF1}" presName="img" presStyleLbl="fgImgPlace1" presStyleIdx="4" presStyleCnt="5" custScaleX="44994" custScaleY="981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7000" b="-77000"/>
          </a:stretch>
        </a:blipFill>
      </dgm:spPr>
    </dgm:pt>
    <dgm:pt modelId="{5A37A909-8498-4908-905D-51BC6CFB2899}" type="pres">
      <dgm:prSet presAssocID="{5AFFB7BA-7F73-4C9B-BBC5-6AA0EEFD4EF1}" presName="text" presStyleLbl="node1" presStyleIdx="4" presStyleCnt="5">
        <dgm:presLayoutVars>
          <dgm:bulletEnabled val="1"/>
        </dgm:presLayoutVars>
      </dgm:prSet>
      <dgm:spPr/>
    </dgm:pt>
  </dgm:ptLst>
  <dgm:cxnLst>
    <dgm:cxn modelId="{2AE8C80E-65F0-4FE8-B3A5-D82FFC3887F1}" type="presOf" srcId="{3D8775F7-703E-4B48-81E4-E3E6567F3E69}" destId="{A65B0B15-BDD3-4B8F-8920-43B5C95B3A13}" srcOrd="0" destOrd="0" presId="urn:microsoft.com/office/officeart/2005/8/layout/vList4"/>
    <dgm:cxn modelId="{706A823A-2847-4FC5-8D1F-3C6C425CBE42}" srcId="{3D8775F7-703E-4B48-81E4-E3E6567F3E69}" destId="{5AFFB7BA-7F73-4C9B-BBC5-6AA0EEFD4EF1}" srcOrd="4" destOrd="0" parTransId="{83B66100-7126-480D-95BC-655085555A28}" sibTransId="{7DF30419-5BCA-4EBA-8248-D76A0C11495D}"/>
    <dgm:cxn modelId="{87A0133D-3928-407F-8940-EBD4D138A05A}" type="presOf" srcId="{A6ACF7ED-3F07-439E-B2F9-D8BF0590548A}" destId="{629708E6-C72C-457C-8A81-69C35339C2F6}" srcOrd="1" destOrd="0" presId="urn:microsoft.com/office/officeart/2005/8/layout/vList4"/>
    <dgm:cxn modelId="{2EC5BF56-72A3-435A-AA2B-8D4027B2B53D}" type="presOf" srcId="{5AFFB7BA-7F73-4C9B-BBC5-6AA0EEFD4EF1}" destId="{5A37A909-8498-4908-905D-51BC6CFB2899}" srcOrd="1" destOrd="0" presId="urn:microsoft.com/office/officeart/2005/8/layout/vList4"/>
    <dgm:cxn modelId="{CDCD1194-5C44-4A0C-9E7C-23C8B3059FC4}" type="presOf" srcId="{0FA9328B-F205-4CD3-8B23-420DB5053277}" destId="{4CC3D5DC-D4EE-48CC-8CD4-FABF5F35B20E}" srcOrd="1" destOrd="0" presId="urn:microsoft.com/office/officeart/2005/8/layout/vList4"/>
    <dgm:cxn modelId="{45104894-0E63-45EC-9AEF-C4BFE67EF75B}" srcId="{3D8775F7-703E-4B48-81E4-E3E6567F3E69}" destId="{A6ACF7ED-3F07-439E-B2F9-D8BF0590548A}" srcOrd="3" destOrd="0" parTransId="{7536154D-44FB-4ABF-8E83-9AE0F9B94B73}" sibTransId="{EF8ECFAD-D479-4B0F-BB40-E14C59B9BAD1}"/>
    <dgm:cxn modelId="{9E912A99-2D2F-4EFF-BE20-C3E906A89D33}" type="presOf" srcId="{8EB7FCA4-F761-45B7-8CB4-1C9E14D6C98C}" destId="{B45C4A5D-5502-4C12-ADDA-36BC849E2903}" srcOrd="1" destOrd="0" presId="urn:microsoft.com/office/officeart/2005/8/layout/vList4"/>
    <dgm:cxn modelId="{BF43919B-EDD6-408D-902D-C01C2F52139D}" srcId="{3D8775F7-703E-4B48-81E4-E3E6567F3E69}" destId="{185445AA-E483-4F06-A33E-FA4ED47D4257}" srcOrd="0" destOrd="0" parTransId="{DD4599B9-FC61-4456-BA17-4E424D2B2028}" sibTransId="{391D8D90-1411-423B-8F73-EC8A7028B707}"/>
    <dgm:cxn modelId="{DDD8B3A0-5654-4FFA-A8D1-EBA96CD91E30}" type="presOf" srcId="{0FA9328B-F205-4CD3-8B23-420DB5053277}" destId="{40C4D7B6-11E1-44FA-988C-46E35142299E}" srcOrd="0" destOrd="0" presId="urn:microsoft.com/office/officeart/2005/8/layout/vList4"/>
    <dgm:cxn modelId="{5751E7AE-59DF-4A3A-BCD6-6B27A11CFF4F}" srcId="{3D8775F7-703E-4B48-81E4-E3E6567F3E69}" destId="{8EB7FCA4-F761-45B7-8CB4-1C9E14D6C98C}" srcOrd="2" destOrd="0" parTransId="{9F43BC2C-349F-44AA-ACF9-50BE223A10C5}" sibTransId="{F2D034AC-CC0B-4730-9036-1B2FABA38349}"/>
    <dgm:cxn modelId="{3786D0BB-E3CE-4FBE-8AB5-0898B96D54EE}" type="presOf" srcId="{5AFFB7BA-7F73-4C9B-BBC5-6AA0EEFD4EF1}" destId="{F6BB6236-AA66-4100-9C0D-5234D14A181A}" srcOrd="0" destOrd="0" presId="urn:microsoft.com/office/officeart/2005/8/layout/vList4"/>
    <dgm:cxn modelId="{29273EBF-2426-438C-B361-E4AB0888A2C9}" type="presOf" srcId="{8EB7FCA4-F761-45B7-8CB4-1C9E14D6C98C}" destId="{5431607A-1EB0-4232-A4ED-8D29B6EEC7EA}" srcOrd="0" destOrd="0" presId="urn:microsoft.com/office/officeart/2005/8/layout/vList4"/>
    <dgm:cxn modelId="{734D94D7-76C3-413E-9078-404B8FA39749}" type="presOf" srcId="{A6ACF7ED-3F07-439E-B2F9-D8BF0590548A}" destId="{E975DAE4-6FCE-4B49-A39E-5AF353A9A2CB}" srcOrd="0" destOrd="0" presId="urn:microsoft.com/office/officeart/2005/8/layout/vList4"/>
    <dgm:cxn modelId="{76516AEB-F673-407C-BBAA-E5B93765A45E}" srcId="{3D8775F7-703E-4B48-81E4-E3E6567F3E69}" destId="{0FA9328B-F205-4CD3-8B23-420DB5053277}" srcOrd="1" destOrd="0" parTransId="{1D1C5EB0-0833-4E30-AFB3-033AA8F1D794}" sibTransId="{18ECE01D-5B43-4879-95AA-BF8A61639488}"/>
    <dgm:cxn modelId="{5E7C91F4-1056-4D6B-A707-41501D36A49E}" type="presOf" srcId="{185445AA-E483-4F06-A33E-FA4ED47D4257}" destId="{D6709A1C-0B15-4486-B725-259E7E2938CB}" srcOrd="1" destOrd="0" presId="urn:microsoft.com/office/officeart/2005/8/layout/vList4"/>
    <dgm:cxn modelId="{D38509F8-798E-4B33-8137-C646C41D48BC}" type="presOf" srcId="{185445AA-E483-4F06-A33E-FA4ED47D4257}" destId="{A2C306DE-AC96-4085-8572-C575125B2AD2}" srcOrd="0" destOrd="0" presId="urn:microsoft.com/office/officeart/2005/8/layout/vList4"/>
    <dgm:cxn modelId="{9DD57C40-05B1-4367-B106-543B12513450}" type="presParOf" srcId="{A65B0B15-BDD3-4B8F-8920-43B5C95B3A13}" destId="{70EC9262-74E0-4C88-8A5A-29C3571B006B}" srcOrd="0" destOrd="0" presId="urn:microsoft.com/office/officeart/2005/8/layout/vList4"/>
    <dgm:cxn modelId="{41D371F5-357D-4538-94A5-3A16BBA5A180}" type="presParOf" srcId="{70EC9262-74E0-4C88-8A5A-29C3571B006B}" destId="{A2C306DE-AC96-4085-8572-C575125B2AD2}" srcOrd="0" destOrd="0" presId="urn:microsoft.com/office/officeart/2005/8/layout/vList4"/>
    <dgm:cxn modelId="{52CF3B97-BEB1-4BE2-A6E8-9648BA1802FF}" type="presParOf" srcId="{70EC9262-74E0-4C88-8A5A-29C3571B006B}" destId="{4FCA7667-3803-4CED-BA27-7840A6FC99D5}" srcOrd="1" destOrd="0" presId="urn:microsoft.com/office/officeart/2005/8/layout/vList4"/>
    <dgm:cxn modelId="{5E11F0B7-CA85-4537-8925-8B29DAB46F26}" type="presParOf" srcId="{70EC9262-74E0-4C88-8A5A-29C3571B006B}" destId="{D6709A1C-0B15-4486-B725-259E7E2938CB}" srcOrd="2" destOrd="0" presId="urn:microsoft.com/office/officeart/2005/8/layout/vList4"/>
    <dgm:cxn modelId="{CE975396-04B3-49FB-99F8-E1751EA1A1D9}" type="presParOf" srcId="{A65B0B15-BDD3-4B8F-8920-43B5C95B3A13}" destId="{B13C1120-7078-4650-B365-2C2B9F064461}" srcOrd="1" destOrd="0" presId="urn:microsoft.com/office/officeart/2005/8/layout/vList4"/>
    <dgm:cxn modelId="{4A28C030-C19D-4C0E-B761-C5A412B40DC7}" type="presParOf" srcId="{A65B0B15-BDD3-4B8F-8920-43B5C95B3A13}" destId="{698BDDAB-61A7-460F-AD03-7BDA10CA8864}" srcOrd="2" destOrd="0" presId="urn:microsoft.com/office/officeart/2005/8/layout/vList4"/>
    <dgm:cxn modelId="{DABB1F3D-DDA0-4879-B062-85948AFE54E7}" type="presParOf" srcId="{698BDDAB-61A7-460F-AD03-7BDA10CA8864}" destId="{40C4D7B6-11E1-44FA-988C-46E35142299E}" srcOrd="0" destOrd="0" presId="urn:microsoft.com/office/officeart/2005/8/layout/vList4"/>
    <dgm:cxn modelId="{89517830-F03B-46E5-93D4-B394364435D5}" type="presParOf" srcId="{698BDDAB-61A7-460F-AD03-7BDA10CA8864}" destId="{8E4B5F6F-5360-4FB5-8186-80B29D10B01B}" srcOrd="1" destOrd="0" presId="urn:microsoft.com/office/officeart/2005/8/layout/vList4"/>
    <dgm:cxn modelId="{73B2373B-C676-4DF9-8516-BD1634EBB9B6}" type="presParOf" srcId="{698BDDAB-61A7-460F-AD03-7BDA10CA8864}" destId="{4CC3D5DC-D4EE-48CC-8CD4-FABF5F35B20E}" srcOrd="2" destOrd="0" presId="urn:microsoft.com/office/officeart/2005/8/layout/vList4"/>
    <dgm:cxn modelId="{BE14723D-40B7-438A-A1B2-37FED57AC3C4}" type="presParOf" srcId="{A65B0B15-BDD3-4B8F-8920-43B5C95B3A13}" destId="{A3B4157F-F951-4A20-A820-2BC5E1D48EA1}" srcOrd="3" destOrd="0" presId="urn:microsoft.com/office/officeart/2005/8/layout/vList4"/>
    <dgm:cxn modelId="{D8EC3E79-C5EA-42D0-89D1-FCA631137793}" type="presParOf" srcId="{A65B0B15-BDD3-4B8F-8920-43B5C95B3A13}" destId="{50BC2EEE-8C4C-46DC-A9DB-F69FEC73B975}" srcOrd="4" destOrd="0" presId="urn:microsoft.com/office/officeart/2005/8/layout/vList4"/>
    <dgm:cxn modelId="{7763D4CD-3B48-43CD-97A7-7E39619003DF}" type="presParOf" srcId="{50BC2EEE-8C4C-46DC-A9DB-F69FEC73B975}" destId="{5431607A-1EB0-4232-A4ED-8D29B6EEC7EA}" srcOrd="0" destOrd="0" presId="urn:microsoft.com/office/officeart/2005/8/layout/vList4"/>
    <dgm:cxn modelId="{594A2D39-3F3E-4112-BD96-D47AEA2198A0}" type="presParOf" srcId="{50BC2EEE-8C4C-46DC-A9DB-F69FEC73B975}" destId="{1602A526-237C-44FB-9FB2-3E847F631D13}" srcOrd="1" destOrd="0" presId="urn:microsoft.com/office/officeart/2005/8/layout/vList4"/>
    <dgm:cxn modelId="{EFF60A9B-7565-4123-A2D4-2723A99F5AFC}" type="presParOf" srcId="{50BC2EEE-8C4C-46DC-A9DB-F69FEC73B975}" destId="{B45C4A5D-5502-4C12-ADDA-36BC849E2903}" srcOrd="2" destOrd="0" presId="urn:microsoft.com/office/officeart/2005/8/layout/vList4"/>
    <dgm:cxn modelId="{7BD8C0F6-9A74-4C01-BE37-14DDD25EC5A3}" type="presParOf" srcId="{A65B0B15-BDD3-4B8F-8920-43B5C95B3A13}" destId="{D5EA5683-898C-4ACB-B950-795B2C0765F2}" srcOrd="5" destOrd="0" presId="urn:microsoft.com/office/officeart/2005/8/layout/vList4"/>
    <dgm:cxn modelId="{5256FBD7-64B7-45F1-B195-42A8CEA641F2}" type="presParOf" srcId="{A65B0B15-BDD3-4B8F-8920-43B5C95B3A13}" destId="{49796D17-DC30-4EF4-A4CA-5353AEDA9809}" srcOrd="6" destOrd="0" presId="urn:microsoft.com/office/officeart/2005/8/layout/vList4"/>
    <dgm:cxn modelId="{74BB488C-8DBC-4170-9B51-F799A5E4BA71}" type="presParOf" srcId="{49796D17-DC30-4EF4-A4CA-5353AEDA9809}" destId="{E975DAE4-6FCE-4B49-A39E-5AF353A9A2CB}" srcOrd="0" destOrd="0" presId="urn:microsoft.com/office/officeart/2005/8/layout/vList4"/>
    <dgm:cxn modelId="{D092ACA2-F2DF-46D2-B221-065DFA8A61CA}" type="presParOf" srcId="{49796D17-DC30-4EF4-A4CA-5353AEDA9809}" destId="{525E826F-5BD2-4426-85E5-3E53AE84A2D0}" srcOrd="1" destOrd="0" presId="urn:microsoft.com/office/officeart/2005/8/layout/vList4"/>
    <dgm:cxn modelId="{8308201C-6365-468E-A675-59585CC9BB23}" type="presParOf" srcId="{49796D17-DC30-4EF4-A4CA-5353AEDA9809}" destId="{629708E6-C72C-457C-8A81-69C35339C2F6}" srcOrd="2" destOrd="0" presId="urn:microsoft.com/office/officeart/2005/8/layout/vList4"/>
    <dgm:cxn modelId="{FFD9D6E4-7677-46B2-9280-B49CC0950855}" type="presParOf" srcId="{A65B0B15-BDD3-4B8F-8920-43B5C95B3A13}" destId="{5FD2EEDA-F6B0-400B-87CC-466E8E7CDE62}" srcOrd="7" destOrd="0" presId="urn:microsoft.com/office/officeart/2005/8/layout/vList4"/>
    <dgm:cxn modelId="{83A1389C-154F-4E44-AF02-232E65F21584}" type="presParOf" srcId="{A65B0B15-BDD3-4B8F-8920-43B5C95B3A13}" destId="{8B1722AB-82E2-4127-B629-9E1224982E0A}" srcOrd="8" destOrd="0" presId="urn:microsoft.com/office/officeart/2005/8/layout/vList4"/>
    <dgm:cxn modelId="{F42E1FC0-5B55-45E6-BF47-7126FE67F10B}" type="presParOf" srcId="{8B1722AB-82E2-4127-B629-9E1224982E0A}" destId="{F6BB6236-AA66-4100-9C0D-5234D14A181A}" srcOrd="0" destOrd="0" presId="urn:microsoft.com/office/officeart/2005/8/layout/vList4"/>
    <dgm:cxn modelId="{60404431-7BCF-48A4-9CC7-A0A9ECE38349}" type="presParOf" srcId="{8B1722AB-82E2-4127-B629-9E1224982E0A}" destId="{95127BF1-E570-4002-A8BC-99F92AFAC6C0}" srcOrd="1" destOrd="0" presId="urn:microsoft.com/office/officeart/2005/8/layout/vList4"/>
    <dgm:cxn modelId="{43DE406C-608C-4F9C-B390-091AB13D37CD}" type="presParOf" srcId="{8B1722AB-82E2-4127-B629-9E1224982E0A}" destId="{5A37A909-8498-4908-905D-51BC6CFB289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306DE-AC96-4085-8572-C575125B2AD2}">
      <dsp:nvSpPr>
        <dsp:cNvPr id="0" name=""/>
        <dsp:cNvSpPr/>
      </dsp:nvSpPr>
      <dsp:spPr>
        <a:xfrm>
          <a:off x="0" y="0"/>
          <a:ext cx="8001000" cy="9165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>
              <a:solidFill>
                <a:schemeClr val="bg1"/>
              </a:solidFill>
              <a:latin typeface="Arial Nova" panose="020B0504020202020204" pitchFamily="34" charset="0"/>
              <a:ea typeface="+mj-ea"/>
              <a:cs typeface="+mj-cs"/>
            </a:rPr>
            <a:t>Programa</a:t>
          </a:r>
        </a:p>
      </dsp:txBody>
      <dsp:txXfrm>
        <a:off x="1691859" y="0"/>
        <a:ext cx="6309140" cy="916595"/>
      </dsp:txXfrm>
    </dsp:sp>
    <dsp:sp modelId="{4FCA7667-3803-4CED-BA27-7840A6FC99D5}">
      <dsp:nvSpPr>
        <dsp:cNvPr id="0" name=""/>
        <dsp:cNvSpPr/>
      </dsp:nvSpPr>
      <dsp:spPr>
        <a:xfrm>
          <a:off x="531762" y="98299"/>
          <a:ext cx="719993" cy="7199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4D7B6-11E1-44FA-988C-46E35142299E}">
      <dsp:nvSpPr>
        <dsp:cNvPr id="0" name=""/>
        <dsp:cNvSpPr/>
      </dsp:nvSpPr>
      <dsp:spPr>
        <a:xfrm>
          <a:off x="0" y="1008254"/>
          <a:ext cx="8001000" cy="916595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>
              <a:solidFill>
                <a:schemeClr val="bg1"/>
              </a:solidFill>
              <a:latin typeface="Arial Nova" panose="020B0504020202020204" pitchFamily="34" charset="0"/>
              <a:ea typeface="+mj-ea"/>
              <a:cs typeface="+mj-cs"/>
            </a:rPr>
            <a:t>Calendário</a:t>
          </a:r>
        </a:p>
      </dsp:txBody>
      <dsp:txXfrm>
        <a:off x="1691859" y="1008254"/>
        <a:ext cx="6309140" cy="916595"/>
      </dsp:txXfrm>
    </dsp:sp>
    <dsp:sp modelId="{8E4B5F6F-5360-4FB5-8186-80B29D10B01B}">
      <dsp:nvSpPr>
        <dsp:cNvPr id="0" name=""/>
        <dsp:cNvSpPr/>
      </dsp:nvSpPr>
      <dsp:spPr>
        <a:xfrm>
          <a:off x="531762" y="1106554"/>
          <a:ext cx="719993" cy="7199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1607A-1EB0-4232-A4ED-8D29B6EEC7EA}">
      <dsp:nvSpPr>
        <dsp:cNvPr id="0" name=""/>
        <dsp:cNvSpPr/>
      </dsp:nvSpPr>
      <dsp:spPr>
        <a:xfrm>
          <a:off x="0" y="2016509"/>
          <a:ext cx="8001000" cy="91659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>
              <a:solidFill>
                <a:srgbClr val="384A1C"/>
              </a:solidFill>
              <a:latin typeface="Arial Nova" panose="020B0504020202020204" pitchFamily="34" charset="0"/>
              <a:ea typeface="+mj-ea"/>
              <a:cs typeface="+mj-cs"/>
            </a:rPr>
            <a:t>Regras</a:t>
          </a:r>
          <a:r>
            <a:rPr lang="pt-PT" sz="3200" kern="1200" dirty="0">
              <a:solidFill>
                <a:srgbClr val="384A1C"/>
              </a:solidFill>
              <a:latin typeface="Arial Nova" panose="020B0504020202020204" pitchFamily="34" charset="0"/>
            </a:rPr>
            <a:t> </a:t>
          </a:r>
          <a:r>
            <a:rPr lang="pt-PT" sz="3200" kern="1200" dirty="0">
              <a:solidFill>
                <a:srgbClr val="384A1C"/>
              </a:solidFill>
              <a:latin typeface="Arial Nova" panose="020B0504020202020204" pitchFamily="34" charset="0"/>
              <a:ea typeface="+mj-ea"/>
              <a:cs typeface="+mj-cs"/>
            </a:rPr>
            <a:t>de</a:t>
          </a:r>
          <a:r>
            <a:rPr lang="pt-PT" sz="3200" kern="1200" dirty="0">
              <a:solidFill>
                <a:srgbClr val="384A1C"/>
              </a:solidFill>
              <a:latin typeface="Arial Nova" panose="020B0504020202020204" pitchFamily="34" charset="0"/>
            </a:rPr>
            <a:t> </a:t>
          </a:r>
          <a:r>
            <a:rPr lang="pt-PT" sz="3200" kern="1200" dirty="0">
              <a:solidFill>
                <a:srgbClr val="384A1C"/>
              </a:solidFill>
              <a:latin typeface="Arial Nova" panose="020B0504020202020204" pitchFamily="34" charset="0"/>
              <a:ea typeface="+mj-ea"/>
              <a:cs typeface="+mj-cs"/>
            </a:rPr>
            <a:t>avaliação</a:t>
          </a:r>
        </a:p>
      </dsp:txBody>
      <dsp:txXfrm>
        <a:off x="1691859" y="2016509"/>
        <a:ext cx="6309140" cy="916595"/>
      </dsp:txXfrm>
    </dsp:sp>
    <dsp:sp modelId="{1602A526-237C-44FB-9FB2-3E847F631D13}">
      <dsp:nvSpPr>
        <dsp:cNvPr id="0" name=""/>
        <dsp:cNvSpPr/>
      </dsp:nvSpPr>
      <dsp:spPr>
        <a:xfrm>
          <a:off x="531762" y="2114808"/>
          <a:ext cx="719993" cy="7199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5DAE4-6FCE-4B49-A39E-5AF353A9A2CB}">
      <dsp:nvSpPr>
        <dsp:cNvPr id="0" name=""/>
        <dsp:cNvSpPr/>
      </dsp:nvSpPr>
      <dsp:spPr>
        <a:xfrm>
          <a:off x="0" y="3024764"/>
          <a:ext cx="8001000" cy="916595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>
              <a:solidFill>
                <a:srgbClr val="FFDD87"/>
              </a:solidFill>
              <a:latin typeface="Arial Nova" panose="020B0504020202020204" pitchFamily="34" charset="0"/>
              <a:ea typeface="+mj-ea"/>
              <a:cs typeface="+mj-cs"/>
            </a:rPr>
            <a:t>Ferramentas de Desenvolvimento</a:t>
          </a:r>
        </a:p>
      </dsp:txBody>
      <dsp:txXfrm>
        <a:off x="1691859" y="3024764"/>
        <a:ext cx="6309140" cy="916595"/>
      </dsp:txXfrm>
    </dsp:sp>
    <dsp:sp modelId="{525E826F-5BD2-4426-85E5-3E53AE84A2D0}">
      <dsp:nvSpPr>
        <dsp:cNvPr id="0" name=""/>
        <dsp:cNvSpPr/>
      </dsp:nvSpPr>
      <dsp:spPr>
        <a:xfrm>
          <a:off x="531762" y="3123063"/>
          <a:ext cx="719993" cy="7199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B6236-AA66-4100-9C0D-5234D14A181A}">
      <dsp:nvSpPr>
        <dsp:cNvPr id="0" name=""/>
        <dsp:cNvSpPr/>
      </dsp:nvSpPr>
      <dsp:spPr>
        <a:xfrm>
          <a:off x="0" y="4033018"/>
          <a:ext cx="8001000" cy="91659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>
              <a:solidFill>
                <a:schemeClr val="bg1"/>
              </a:solidFill>
              <a:latin typeface="Arial Nova" panose="020B0504020202020204" pitchFamily="34" charset="0"/>
              <a:ea typeface="+mj-ea"/>
              <a:cs typeface="+mj-cs"/>
            </a:rPr>
            <a:t>Bibliografia</a:t>
          </a:r>
        </a:p>
      </dsp:txBody>
      <dsp:txXfrm>
        <a:off x="1691859" y="4033018"/>
        <a:ext cx="6309140" cy="916595"/>
      </dsp:txXfrm>
    </dsp:sp>
    <dsp:sp modelId="{95127BF1-E570-4002-A8BC-99F92AFAC6C0}">
      <dsp:nvSpPr>
        <dsp:cNvPr id="0" name=""/>
        <dsp:cNvSpPr/>
      </dsp:nvSpPr>
      <dsp:spPr>
        <a:xfrm>
          <a:off x="531762" y="4131318"/>
          <a:ext cx="719993" cy="7199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7000" b="-7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06A86D-DF7A-45DA-A729-204BD26F714B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/>
          </a:p>
        </p:txBody>
      </p:sp>
      <p:sp>
        <p:nvSpPr>
          <p:cNvPr id="1843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D49FE-710F-4A48-8CA4-EC82A862A8B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47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3" indent="-285713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1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99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3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7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1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54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95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AE7875-7A5C-473A-A400-5C3E9041250D}" type="slidenum">
              <a:rPr lang="pt-PT"/>
              <a:pPr eaLnBrk="1" hangingPunct="1"/>
              <a:t>6</a:t>
            </a:fld>
            <a:endParaRPr lang="pt-PT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47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3" indent="-285713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1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99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3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7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1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54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95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AE7875-7A5C-473A-A400-5C3E9041250D}" type="slidenum">
              <a:rPr lang="pt-PT"/>
              <a:pPr eaLnBrk="1" hangingPunct="1"/>
              <a:t>7</a:t>
            </a:fld>
            <a:endParaRPr lang="pt-PT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47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3" indent="-285713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1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99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3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7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1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54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95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CE56EB-37D1-4F26-AA73-0DFFC7332556}" type="slidenum">
              <a:rPr lang="pt-PT"/>
              <a:pPr eaLnBrk="1" hangingPunct="1"/>
              <a:t>8</a:t>
            </a:fld>
            <a:endParaRPr lang="pt-PT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47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3" indent="-285713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1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99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3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7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1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54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95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865D0D-211E-4F97-AC1F-8CA8033B14AE}" type="slidenum">
              <a:rPr lang="pt-PT"/>
              <a:pPr eaLnBrk="1" hangingPunct="1"/>
              <a:t>13</a:t>
            </a:fld>
            <a:endParaRPr lang="pt-PT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47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3" indent="-285713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1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99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32" indent="-228570" defTabSz="9904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7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13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54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95" indent="-228570" defTabSz="9904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7E2BBD-2432-45B8-A558-9573E41F8D73}" type="slidenum">
              <a:rPr lang="pt-PT"/>
              <a:pPr eaLnBrk="1" hangingPunct="1"/>
              <a:t>14</a:t>
            </a:fld>
            <a:endParaRPr lang="pt-PT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327F-78A2-418F-8053-234D0B51A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F1BE-049B-4701-A571-4A04C77A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5D0A-6CC2-4127-8AEB-877CD61F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E9D7-0769-4B72-985A-5D7DD345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CA66-B889-4EFF-BC5E-723674C6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0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449F-16BD-4FEB-A372-4820DD28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1A6B4-092F-4D91-B4DD-1EE0A446B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65BA-6E1C-46EC-A42D-78263D8FD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F47B-DF01-44F7-8323-A09E0E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309AE-66B5-4EDB-A284-EAA34E1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230A-7712-4CED-80D5-A54FED7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DA9B-19B5-4D52-82E6-F83B1D56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4FD2E-9573-461D-B256-FF8D507D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C5BF-9AC5-4889-B333-C88497AD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81C9-86AC-44D2-B4FD-C5271E83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3AC0-28BC-4BC0-B43D-C9EDD7DC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46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69AD6-8E87-44DC-9D67-340E83DA2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A34F-4E1C-40D1-B2C1-30E0BBCC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CE9C-4210-4A07-AD95-EBEA76E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5352-DFC0-4081-AC87-282CB94C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E679-A9E2-45FE-9B8B-39F7CC64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85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EA19-BCB8-4505-B14E-1C47CDA1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5B61-6ECF-4CED-921D-999D75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6AB0-C8E7-40B6-8AA4-DFF45E9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F581-7E51-44B9-B36F-481893C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3B66-25F8-402E-A194-AFB09099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17248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2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1E7F-693D-4D08-86C0-57493214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344E-C0BB-4BBA-978A-BAF3FB200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ABAA-5434-4723-AD57-BE1C91C2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000-0D9F-419B-9B53-783B04DA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51E1-B816-4F4A-8F51-9715BA51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52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CE94-A63F-463D-A413-2D508042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3A53-6C3F-4E63-A566-9539606C3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A2DD9-8837-4E99-A7C9-565C01641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43B0-5558-465C-AF12-E1B3EE6E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0466-C1D7-4365-B306-0211293F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7132-AC7F-4030-A126-C64853F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0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0AB5-33A1-4392-8183-5667F7C3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8D94A-DC37-4B0B-AA0A-4D44A949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B5288-1568-46A9-A867-05DEC43F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0F6CB-1A4D-46DF-94D1-7412F187A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DDAA2-F635-4578-AC36-1B59B444A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67823-3241-4241-84EE-6E3F008E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A9DC9-D5D7-487B-BAD7-EF3BC50B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FDD95-66BB-4BF0-93BA-70E4A148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81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9BC-F420-4EB2-A243-B6B98A46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D378-E46F-4E6C-8EB9-020935D0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1E814-CA58-45D0-B53A-285CA68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188B4-9D55-42BE-BB57-81A8713A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5FC5E-1D74-4962-958A-B0CC64D7CEAF}" type="slidenum">
              <a:rPr lang="pt-PT" altLang="en-US" smtClean="0"/>
              <a:pPr>
                <a:defRPr/>
              </a:pPr>
              <a:t>‹#›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7397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4CC4A-1307-4F43-852A-C89FB8F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D634B-76E8-4131-865B-4E261063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E279A-45EE-4693-B60D-BA80D7F4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39C23-C3D6-4B13-9FA8-1E055E1CF342}" type="slidenum">
              <a:rPr lang="pt-PT" altLang="en-US" smtClean="0"/>
              <a:pPr>
                <a:defRPr/>
              </a:pPr>
              <a:t>‹#›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10383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5F52-84F6-4F34-98BD-9AB58D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7E7D-8CF1-4F3F-AB32-2A9522EE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EA4E9-9681-4202-AC86-0C50BBF9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D12B3-DDAA-4E19-A098-23B27F7B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A5322-8CDB-4CBE-9090-976071C0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49C9-824A-4EE8-AC1B-E7A81CA6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89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0A226-67FE-4269-9E3C-6149CDC5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7AE8-528F-43C5-BD0C-0F443C6F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D2D7-3E97-4AC4-8990-DCE30E869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35D0-AACB-466D-92B1-D3E7BBFB6C00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A5CD-5D6A-4A97-9959-402C69E24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PT"/>
              <a:t>MoP 00 - Apresentação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731D-09E5-4294-9B23-57BE7CC9F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7A3E-D3B9-4231-A6E2-F48335865E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84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3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31965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hyperlink" Target="https://www.oracle.com/java/technologies/javase-downloads.html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gif"/><Relationship Id="rId5" Type="http://schemas.openxmlformats.org/officeDocument/2006/relationships/hyperlink" Target="https://www.eclipse.org/downloads/packages/eclipse-ide-java-developers/oxygen2" TargetMode="External"/><Relationship Id="rId4" Type="http://schemas.openxmlformats.org/officeDocument/2006/relationships/hyperlink" Target="https://www.eclipse.org/downloads/packag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images/0132162709/ref=dp_image_0?ie=UTF8&amp;n=283155&amp;s=boo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docs.oracle.com/javase/tutorial/index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://www.youtube.com/playlist?list=PLE7E8B7F4856C9B1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index.html?overview-summary.html" TargetMode="External"/><Relationship Id="rId2" Type="http://schemas.openxmlformats.org/officeDocument/2006/relationships/hyperlink" Target="https://docs.oracle.com/javase/8/docs/api/index.html?overview-summary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http://docs.oracle.com/javase/8/docs/index.html" TargetMode="External"/><Relationship Id="rId4" Type="http://schemas.openxmlformats.org/officeDocument/2006/relationships/hyperlink" Target="http://docs.oracle.com/javase/tutorial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dro.fazenda@isel.p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2FCBC2-26C6-4E39-8C3C-7616AEAF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79086">
            <a:off x="709169" y="3312646"/>
            <a:ext cx="1615386" cy="3833964"/>
          </a:xfrm>
          <a:prstGeom prst="snip2DiagRect">
            <a:avLst>
              <a:gd name="adj1" fmla="val 0"/>
              <a:gd name="adj2" fmla="val 33925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7F2ED-18BC-4728-9585-46CE214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103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7F0E7BF1-FD80-4DF8-B257-68563AACD220}"/>
              </a:ext>
            </a:extLst>
          </p:cNvPr>
          <p:cNvSpPr/>
          <p:nvPr/>
        </p:nvSpPr>
        <p:spPr>
          <a:xfrm>
            <a:off x="1600200" y="1295400"/>
            <a:ext cx="2057400" cy="1752600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A33A3E8-4694-4FFC-BD55-7E89675E3A00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724399"/>
            <a:ext cx="6858000" cy="128438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>
                <a:solidFill>
                  <a:srgbClr val="002060"/>
                </a:solidFill>
                <a:latin typeface="Arial Nova" panose="020B0504020202020204" pitchFamily="34" charset="0"/>
              </a:rPr>
              <a:t>Modelação e Programação (MOP)</a:t>
            </a:r>
            <a:br>
              <a:rPr lang="pt-PT" sz="3200" b="1" dirty="0">
                <a:solidFill>
                  <a:srgbClr val="002060"/>
                </a:solidFill>
                <a:latin typeface="Arial Nova" panose="020B0504020202020204" pitchFamily="34" charset="0"/>
              </a:rPr>
            </a:br>
            <a:r>
              <a:rPr lang="pt-PT" sz="3200" b="1" dirty="0">
                <a:solidFill>
                  <a:srgbClr val="002060"/>
                </a:solidFill>
                <a:latin typeface="Arial Nova" panose="020B0504020202020204" pitchFamily="34" charset="0"/>
              </a:rPr>
              <a:t>Apresentação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D2870-ABCA-4401-B222-137DC30CE4FD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pattFill prst="narVert">
            <a:fgClr>
              <a:srgbClr val="38BBE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697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77724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Calendário</a:t>
            </a:r>
            <a:r>
              <a:rPr lang="pt-PT" dirty="0"/>
              <a:t> 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previsto – Plano do Semestre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2C3CDFC-DC49-4FC3-B332-6D2D45A27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84337"/>
              </p:ext>
            </p:extLst>
          </p:nvPr>
        </p:nvGraphicFramePr>
        <p:xfrm>
          <a:off x="533400" y="1173480"/>
          <a:ext cx="82296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2009666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11119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0549081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328676577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92115006"/>
                    </a:ext>
                  </a:extLst>
                </a:gridCol>
              </a:tblGrid>
              <a:tr h="264695">
                <a:tc>
                  <a:txBody>
                    <a:bodyPr/>
                    <a:lstStyle/>
                    <a:p>
                      <a:r>
                        <a:rPr lang="pt-PT" sz="135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Feriados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3917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r>
                        <a:rPr lang="pt-PT" sz="1200" dirty="0"/>
                        <a:t>20/06/2022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6475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r>
                        <a:rPr lang="pt-PT" sz="1200" dirty="0"/>
                        <a:t>27/06/2021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Semana das Discussões Individuais do TP4/Avaliação</a:t>
                      </a:r>
                    </a:p>
                    <a:p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13528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200" dirty="0"/>
                        <a:t>04/07/2021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7066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11/07/2021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89332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18/07/2021</a:t>
                      </a:r>
                    </a:p>
                    <a:p>
                      <a:r>
                        <a:rPr lang="pt-P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25/07/2021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62884"/>
                  </a:ext>
                </a:extLst>
              </a:tr>
            </a:tbl>
          </a:graphicData>
        </a:graphic>
      </p:graphicFrame>
      <p:pic>
        <p:nvPicPr>
          <p:cNvPr id="1026" name="Picture 2" descr="CS 106A | Assignment 2">
            <a:extLst>
              <a:ext uri="{FF2B5EF4-FFF2-40B4-BE49-F238E27FC236}">
                <a16:creationId xmlns:a16="http://schemas.microsoft.com/office/drawing/2014/main" id="{9BD1AEAC-B464-4600-821C-4AF80CAA9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56346"/>
            <a:ext cx="183719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8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849"/>
            <a:ext cx="8229600" cy="4968551"/>
          </a:xfrm>
        </p:spPr>
        <p:txBody>
          <a:bodyPr/>
          <a:lstStyle/>
          <a:p>
            <a:r>
              <a:rPr lang="pt-PT" dirty="0"/>
              <a:t>Componente Prática – 3 Trabalhos de Laboratório</a:t>
            </a:r>
          </a:p>
          <a:p>
            <a:pPr lvl="1"/>
            <a:r>
              <a:rPr lang="pt-PT" dirty="0"/>
              <a:t>valem </a:t>
            </a:r>
            <a:r>
              <a:rPr lang="pt-PT" b="1" dirty="0"/>
              <a:t>30% </a:t>
            </a:r>
            <a:r>
              <a:rPr lang="pt-PT" dirty="0"/>
              <a:t>da nota final da disciplina</a:t>
            </a:r>
          </a:p>
          <a:p>
            <a:pPr lvl="1"/>
            <a:r>
              <a:rPr lang="pt-PT" sz="1800" dirty="0"/>
              <a:t>Realizados em grupos de até </a:t>
            </a:r>
            <a:r>
              <a:rPr lang="pt-PT" sz="1800" b="1" dirty="0">
                <a:solidFill>
                  <a:srgbClr val="C00000"/>
                </a:solidFill>
              </a:rPr>
              <a:t>2 alunos</a:t>
            </a:r>
          </a:p>
          <a:p>
            <a:pPr lvl="1"/>
            <a:r>
              <a:rPr lang="pt-PT" sz="1800" dirty="0"/>
              <a:t>Cada trabalho necessita de ter uma apreciação positiva (&gt;=10 valores)</a:t>
            </a:r>
            <a:endParaRPr lang="pt-PT" dirty="0"/>
          </a:p>
          <a:p>
            <a:pPr lvl="1"/>
            <a:r>
              <a:rPr lang="pt-PT" sz="1800" dirty="0"/>
              <a:t>Nota global atribuída em discussão oral, com valor mínimo de 10v</a:t>
            </a:r>
          </a:p>
          <a:p>
            <a:pPr lvl="1"/>
            <a:r>
              <a:rPr lang="pt-PT" sz="1800" dirty="0"/>
              <a:t>Qualquer plágio detetado implica a reprovação de todo o grupo</a:t>
            </a:r>
          </a:p>
          <a:p>
            <a:pPr lvl="1"/>
            <a:r>
              <a:rPr lang="pt-PT" sz="1800" dirty="0"/>
              <a:t>Em cada grupo, todos os alunos desse grupo são responsáveis por todos os trabalhos do grupo</a:t>
            </a:r>
          </a:p>
          <a:p>
            <a:pPr lvl="2"/>
            <a:endParaRPr lang="pt-PT" sz="1800" dirty="0"/>
          </a:p>
          <a:p>
            <a:pPr marL="629600" lvl="2" indent="0">
              <a:buNone/>
            </a:pPr>
            <a:r>
              <a:rPr lang="pt-PT" sz="1800" dirty="0"/>
              <a:t>Trabalhos: </a:t>
            </a:r>
          </a:p>
          <a:p>
            <a:pPr marL="1008000" lvl="3" indent="0">
              <a:buNone/>
            </a:pPr>
            <a:r>
              <a:rPr lang="pt-PT" sz="1600" b="1" dirty="0"/>
              <a:t>TP1</a:t>
            </a:r>
            <a:r>
              <a:rPr lang="pt-PT" sz="1600" dirty="0"/>
              <a:t> – </a:t>
            </a:r>
            <a:r>
              <a:rPr lang="pt-PT" sz="1600" b="1" dirty="0"/>
              <a:t>10%</a:t>
            </a:r>
            <a:r>
              <a:rPr lang="pt-PT" sz="1600" dirty="0"/>
              <a:t> da nota final  (Classes e </a:t>
            </a:r>
            <a:r>
              <a:rPr lang="pt-PT" sz="1600" dirty="0" err="1"/>
              <a:t>Objectos</a:t>
            </a:r>
            <a:r>
              <a:rPr lang="pt-PT" sz="1600" dirty="0"/>
              <a:t>)</a:t>
            </a:r>
          </a:p>
          <a:p>
            <a:pPr marL="1008000" lvl="3" indent="0">
              <a:buNone/>
            </a:pPr>
            <a:r>
              <a:rPr lang="pt-PT" sz="1600" b="1" dirty="0"/>
              <a:t>TP2</a:t>
            </a:r>
            <a:r>
              <a:rPr lang="pt-PT" sz="1600" dirty="0"/>
              <a:t> – </a:t>
            </a:r>
            <a:r>
              <a:rPr lang="pt-PT" sz="1600" b="1" dirty="0"/>
              <a:t>10%</a:t>
            </a:r>
            <a:r>
              <a:rPr lang="pt-PT" sz="1600" dirty="0"/>
              <a:t> da nota final  (Herança e Interfaces)</a:t>
            </a:r>
          </a:p>
          <a:p>
            <a:pPr marL="1008000" lvl="3" indent="0">
              <a:buNone/>
            </a:pPr>
            <a:r>
              <a:rPr lang="pt-PT" sz="1600" b="1" dirty="0"/>
              <a:t>TP3</a:t>
            </a:r>
            <a:r>
              <a:rPr lang="pt-PT" sz="1600" dirty="0"/>
              <a:t> – </a:t>
            </a:r>
            <a:r>
              <a:rPr lang="pt-PT" sz="1600" b="1" dirty="0"/>
              <a:t>10%</a:t>
            </a:r>
            <a:r>
              <a:rPr lang="pt-PT" sz="1600" dirty="0"/>
              <a:t> da nota final  (XML, DTD e XPATH)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77813"/>
            <a:ext cx="76200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Regras de avaliação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7816"/>
            <a:ext cx="1933492" cy="13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8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849"/>
            <a:ext cx="8229600" cy="4968551"/>
          </a:xfrm>
        </p:spPr>
        <p:txBody>
          <a:bodyPr/>
          <a:lstStyle/>
          <a:p>
            <a:pPr marL="1008000" lvl="3" indent="0">
              <a:buNone/>
            </a:pPr>
            <a:endParaRPr lang="pt-PT" sz="1600" dirty="0"/>
          </a:p>
          <a:p>
            <a:r>
              <a:rPr lang="pt-PT" dirty="0"/>
              <a:t>Avaliação Individual (substitui o exame)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Tem de ser feito individualmente sem apoio dos colegas (é um exame)</a:t>
            </a:r>
          </a:p>
          <a:p>
            <a:pPr lvl="1"/>
            <a:r>
              <a:rPr lang="pt-PT" dirty="0"/>
              <a:t>Vale 70% da nota final</a:t>
            </a:r>
          </a:p>
          <a:p>
            <a:pPr lvl="1"/>
            <a:r>
              <a:rPr lang="pt-PT" sz="1800" dirty="0"/>
              <a:t>O trabalho é dividido em duas partes </a:t>
            </a:r>
          </a:p>
          <a:p>
            <a:pPr marL="268287" lvl="1" indent="0">
              <a:buNone/>
            </a:pPr>
            <a:r>
              <a:rPr lang="pt-PT" dirty="0"/>
              <a:t>	</a:t>
            </a:r>
            <a:r>
              <a:rPr lang="pt-PT" b="1" dirty="0"/>
              <a:t>TP4</a:t>
            </a:r>
            <a:r>
              <a:rPr lang="pt-PT" dirty="0"/>
              <a:t> – </a:t>
            </a:r>
            <a:r>
              <a:rPr lang="pt-PT" sz="1800" b="1" dirty="0"/>
              <a:t>Parte A</a:t>
            </a:r>
            <a:r>
              <a:rPr lang="pt-PT" sz="1800" dirty="0"/>
              <a:t>, 20% da nota final (Pleanamento de uma Aplicação/Jogo)</a:t>
            </a:r>
          </a:p>
          <a:p>
            <a:pPr marL="268287" lvl="1" indent="0">
              <a:buNone/>
            </a:pPr>
            <a:r>
              <a:rPr lang="pt-PT" dirty="0"/>
              <a:t>	</a:t>
            </a:r>
            <a:r>
              <a:rPr lang="pt-PT" b="1" dirty="0"/>
              <a:t>TP4</a:t>
            </a:r>
            <a:r>
              <a:rPr lang="pt-PT" dirty="0"/>
              <a:t> – </a:t>
            </a:r>
            <a:r>
              <a:rPr lang="pt-PT" b="1" dirty="0"/>
              <a:t>Parte B</a:t>
            </a:r>
            <a:r>
              <a:rPr lang="pt-PT" dirty="0"/>
              <a:t>, 50% da nota final (Implementação da Parte A)</a:t>
            </a:r>
            <a:endParaRPr lang="pt-PT" sz="1800" dirty="0"/>
          </a:p>
          <a:p>
            <a:pPr lvl="1"/>
            <a:r>
              <a:rPr lang="pt-PT" dirty="0"/>
              <a:t>Cada parte necessita de ter uma apreciação positiva</a:t>
            </a:r>
          </a:p>
          <a:p>
            <a:pPr lvl="1"/>
            <a:r>
              <a:rPr lang="pt-PT" dirty="0"/>
              <a:t>Para ter apreciação positiva, a parte B terá que estar 100% funcional</a:t>
            </a:r>
          </a:p>
          <a:p>
            <a:pPr lvl="1"/>
            <a:r>
              <a:rPr lang="pt-PT" sz="1800" dirty="0"/>
              <a:t>A discussão deste trabalho abrange toda a matéria</a:t>
            </a:r>
          </a:p>
          <a:p>
            <a:pPr lvl="1"/>
            <a:r>
              <a:rPr lang="pt-PT" dirty="0"/>
              <a:t>Notas atribuídas em discussão oral, com valor mínimo de 10v</a:t>
            </a:r>
          </a:p>
          <a:p>
            <a:pPr lvl="1"/>
            <a:r>
              <a:rPr lang="pt-PT" sz="1800" dirty="0"/>
              <a:t>Qualquer plágio detectado implica a reprovação imediata</a:t>
            </a:r>
          </a:p>
          <a:p>
            <a:pPr lvl="1"/>
            <a:r>
              <a:rPr lang="pt-PT" dirty="0"/>
              <a:t>O apoio dos docentes ao trabalho termina no último dia de aulas</a:t>
            </a:r>
            <a:endParaRPr lang="pt-PT" sz="1800" dirty="0"/>
          </a:p>
          <a:p>
            <a:pPr marL="1008000" lvl="3" indent="0">
              <a:buNone/>
            </a:pPr>
            <a:endParaRPr lang="pt-PT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77813"/>
            <a:ext cx="76200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Regras de avaliação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7816"/>
            <a:ext cx="1933492" cy="13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" name="Rectangle 204">
            <a:extLst>
              <a:ext uri="{FF2B5EF4-FFF2-40B4-BE49-F238E27FC236}">
                <a16:creationId xmlns:a16="http://schemas.microsoft.com/office/drawing/2014/main" id="{FB4A44DB-AB1B-4482-851A-2438D3C36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989" y="349664"/>
            <a:ext cx="5087776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dirty="0"/>
              <a:t>Ferramentas de </a:t>
            </a:r>
            <a:r>
              <a:rPr lang="en-US" sz="4200" dirty="0" err="1"/>
              <a:t>desenvolvimento</a:t>
            </a:r>
            <a:endParaRPr lang="en-US" sz="4200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622040" y="2620641"/>
            <a:ext cx="5080969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200" dirty="0"/>
              <a:t>Plataforma de </a:t>
            </a:r>
            <a:r>
              <a:rPr lang="en-US" sz="1200" dirty="0" err="1"/>
              <a:t>execução</a:t>
            </a:r>
            <a:r>
              <a:rPr lang="en-US" sz="1200" dirty="0"/>
              <a:t>: Java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200" b="1" dirty="0"/>
              <a:t>JDK 8</a:t>
            </a:r>
            <a:r>
              <a:rPr lang="en-US" sz="1200" dirty="0"/>
              <a:t> (Java SE Development Kit)</a:t>
            </a:r>
          </a:p>
          <a:p>
            <a:pPr lvl="2" indent="-228600" defTabSz="914400"/>
            <a:r>
              <a:rPr lang="en-US" sz="1200" dirty="0" err="1"/>
              <a:t>Versão</a:t>
            </a:r>
            <a:r>
              <a:rPr lang="en-US" sz="1200" dirty="0"/>
              <a:t> </a:t>
            </a:r>
            <a:r>
              <a:rPr lang="en-US" sz="1200" dirty="0" err="1"/>
              <a:t>corrente</a:t>
            </a:r>
            <a:r>
              <a:rPr lang="en-US" sz="1200" dirty="0"/>
              <a:t>: JDK 8u241</a:t>
            </a:r>
          </a:p>
          <a:p>
            <a:pPr lvl="2" indent="-228600" defTabSz="914400"/>
            <a:r>
              <a:rPr lang="en-US" sz="1200" dirty="0"/>
              <a:t>Download: </a:t>
            </a:r>
            <a:r>
              <a:rPr lang="en-US" sz="1200" dirty="0">
                <a:hlinkClick r:id="rId3"/>
              </a:rPr>
              <a:t>https://www.oracle.com/java/technologies/javase-downloads.html</a:t>
            </a:r>
            <a:endParaRPr lang="en-US" sz="1200" dirty="0"/>
          </a:p>
          <a:p>
            <a:pPr lvl="3" indent="-228600" defTabSz="914400"/>
            <a:r>
              <a:rPr lang="en-US" sz="1200" dirty="0"/>
              <a:t>Java SE Downloads, Java SE 8u241, JDK Download, </a:t>
            </a:r>
            <a:r>
              <a:rPr lang="en-US" sz="1200" dirty="0" err="1"/>
              <a:t>escolher</a:t>
            </a:r>
            <a:r>
              <a:rPr lang="en-US" sz="1200" dirty="0"/>
              <a:t> </a:t>
            </a:r>
            <a:r>
              <a:rPr lang="en-US" sz="1200" dirty="0" err="1"/>
              <a:t>versão</a:t>
            </a:r>
            <a:r>
              <a:rPr lang="en-US" sz="1200" dirty="0"/>
              <a:t> (S.O.)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200" dirty="0"/>
              <a:t>Plataforma de </a:t>
            </a:r>
            <a:r>
              <a:rPr lang="en-US" sz="1200" dirty="0" err="1"/>
              <a:t>desenvolvimento</a:t>
            </a:r>
            <a:r>
              <a:rPr lang="en-US" sz="1200" dirty="0"/>
              <a:t>: Eclipse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200" b="1" dirty="0"/>
              <a:t>Eclipse</a:t>
            </a:r>
            <a:r>
              <a:rPr lang="en-US" sz="1200" dirty="0"/>
              <a:t>, </a:t>
            </a:r>
            <a:r>
              <a:rPr lang="en-US" sz="1200" dirty="0" err="1"/>
              <a:t>versão</a:t>
            </a:r>
            <a:r>
              <a:rPr lang="en-US" sz="1200" dirty="0"/>
              <a:t> </a:t>
            </a:r>
            <a:r>
              <a:rPr lang="en-US" sz="1200" dirty="0" err="1"/>
              <a:t>corrente</a:t>
            </a:r>
            <a:r>
              <a:rPr lang="en-US" sz="1200" dirty="0"/>
              <a:t> Eclipse 2019-12:</a:t>
            </a:r>
          </a:p>
          <a:p>
            <a:pPr lvl="2" indent="-228600" defTabSz="914400"/>
            <a:r>
              <a:rPr lang="en-US" sz="1200" dirty="0"/>
              <a:t>Download </a:t>
            </a:r>
            <a:r>
              <a:rPr lang="en-US" sz="1200" dirty="0" err="1"/>
              <a:t>em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https://www.eclipse.org/downloads/packages/</a:t>
            </a:r>
            <a:endParaRPr lang="en-US" sz="1200" dirty="0"/>
          </a:p>
          <a:p>
            <a:pPr lvl="2" indent="-228600" defTabSz="914400"/>
            <a:r>
              <a:rPr lang="en-US" sz="1200" dirty="0"/>
              <a:t>Package: </a:t>
            </a:r>
            <a:r>
              <a:rPr lang="en-US" sz="1200" b="1" u="sng" dirty="0">
                <a:hlinkClick r:id="rId5"/>
              </a:rPr>
              <a:t>Eclipse IDE for Java Developers</a:t>
            </a:r>
            <a:endParaRPr lang="en-US" sz="1200" dirty="0"/>
          </a:p>
          <a:p>
            <a:pPr lvl="2" indent="-228600" defTabSz="914400"/>
            <a:r>
              <a:rPr lang="en-US" sz="1200" dirty="0"/>
              <a:t>: Eclipse IDE for Java Developers</a:t>
            </a:r>
          </a:p>
          <a:p>
            <a:pPr lvl="2" indent="-228600" defTabSz="914400"/>
            <a:endParaRPr lang="en-US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45363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433100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216088"/>
            <a:ext cx="2888668" cy="6435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ateofilo\Desktop\34732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38" y="425669"/>
            <a:ext cx="2106901" cy="18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2D7BA-9666-4347-81AF-1E259D205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34" y="2575829"/>
            <a:ext cx="2542710" cy="1703615"/>
          </a:xfrm>
          <a:prstGeom prst="rect">
            <a:avLst/>
          </a:prstGeom>
        </p:spPr>
      </p:pic>
      <p:pic>
        <p:nvPicPr>
          <p:cNvPr id="2051" name="Picture 3" descr="C:\Users\ateofilo\Desktop\New Pictur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35" y="4814497"/>
            <a:ext cx="2542710" cy="13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416143" y="6492240"/>
            <a:ext cx="213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MoP 00 -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629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170" y="856180"/>
            <a:ext cx="342043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/>
              <a:t>Bibliografia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700"/>
              <a:t>Java: An Introduction to Problem Solving and Programming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700"/>
              <a:t>6ª edição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700"/>
              <a:t>Walter Savitch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70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700"/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700"/>
              <a:t>Disponibilizado:</a:t>
            </a:r>
          </a:p>
          <a:p>
            <a:pPr lvl="2" indent="-228600" defTabSz="914400"/>
            <a:r>
              <a:rPr lang="en-US" sz="1700"/>
              <a:t>Livro em PDF</a:t>
            </a:r>
          </a:p>
          <a:p>
            <a:pPr lvl="2" indent="-228600" defTabSz="914400"/>
            <a:r>
              <a:rPr lang="en-US" sz="1700"/>
              <a:t>Slides em PDF</a:t>
            </a:r>
          </a:p>
          <a:p>
            <a:pPr lvl="2" indent="-228600" defTabSz="914400"/>
            <a:r>
              <a:rPr lang="en-US" sz="1700"/>
              <a:t>Código</a:t>
            </a:r>
          </a:p>
          <a:p>
            <a:pPr lvl="2" indent="-228600" defTabSz="914400"/>
            <a:endParaRPr lang="en-US" sz="1700"/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700"/>
              <a:t>Edição corrente: 8ª</a:t>
            </a:r>
            <a:br>
              <a:rPr lang="en-US" sz="1700"/>
            </a:br>
            <a:endParaRPr lang="en-US" sz="17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9" descr="Java: An Introduction to Problem Solving and Programming (6th Edition) (MyprogrammingLab)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r="17986"/>
          <a:stretch/>
        </p:blipFill>
        <p:spPr bwMode="auto">
          <a:xfrm>
            <a:off x="4483341" y="799352"/>
            <a:ext cx="4069057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264357" y="6492240"/>
            <a:ext cx="2288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MoP 00 -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07018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52322" y="839286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Bibliografia complementar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147568"/>
            <a:ext cx="5508485" cy="3351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300"/>
              <a:t>Teach your self Java in 21 days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300"/>
              <a:t>PDF disponibilizado no moodle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/>
              <a:t>Tutorial oficial do java, no site da Oracle: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300">
                <a:hlinkClick r:id="rId2"/>
              </a:rPr>
              <a:t>http://docs.oracle.com/javase/tutorial/index.html</a:t>
            </a:r>
            <a:endParaRPr lang="en-US" sz="1300"/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300"/>
              <a:t>As nossas matérias encontram-se em: </a:t>
            </a:r>
            <a:r>
              <a:rPr lang="en-US" sz="1300" b="1"/>
              <a:t>Trails Covering the Basics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300"/>
              <a:t>Este tutorial é o tutorial oficial do java, por isso seria excelente que conseguissem aprender por ele. Tal dava-vos um excelente traquejo para qualquer tarefa Java que tenham que vir a realizar no futuro, dentro das nossa matéria ou fora dela.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/>
              <a:t>Tutoriais do java online</a:t>
            </a:r>
          </a:p>
          <a:p>
            <a:pPr lvl="1" indent="-228600" defTabSz="914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>
                <a:hlinkClick r:id="rId3"/>
              </a:rPr>
              <a:t>http://www.tutorialspoint.com/java/</a:t>
            </a:r>
            <a:endParaRPr lang="en-US" sz="1300"/>
          </a:p>
          <a:p>
            <a:pPr lvl="1" indent="-228600" defTabSz="914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/>
              <a:t>Derek Banas: </a:t>
            </a:r>
            <a:r>
              <a:rPr lang="en-US" sz="1300">
                <a:hlinkClick r:id="rId4"/>
              </a:rPr>
              <a:t>www.youtube.com/playlist?list=PLE7E8B7F4856C9B19</a:t>
            </a:r>
            <a:endParaRPr lang="en-US" sz="1300"/>
          </a:p>
          <a:p>
            <a:pPr lvl="1" indent="-228600" defTabSz="9144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/>
              <a:t>…</a:t>
            </a:r>
          </a:p>
          <a:p>
            <a:pPr marL="268287" lvl="1" indent="-228600" defTabSz="914400">
              <a:buFont typeface="Arial" panose="020B0604020202020204" pitchFamily="34" charset="0"/>
              <a:buChar char="•"/>
            </a:pPr>
            <a:endParaRPr lang="en-US" sz="130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27895" y="6367463"/>
            <a:ext cx="3670627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78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MoP 00 - Apresentação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rgbClr val="594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54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19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CDFE4-295F-4BB4-A0BC-89DB72DBA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3"/>
          <a:stretch/>
        </p:blipFill>
        <p:spPr bwMode="auto"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8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52322" y="839286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Outras 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147568"/>
            <a:ext cx="5508485" cy="3351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/>
              <a:t>Preparar o browser para produtividade Java:</a:t>
            </a:r>
          </a:p>
          <a:p>
            <a:pPr lvl="1" indent="-228600" defTabSz="9144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400"/>
              <a:t>Criar uma pasta de nome </a:t>
            </a:r>
            <a:r>
              <a:rPr lang="en-US" sz="1400" b="1"/>
              <a:t>Java</a:t>
            </a:r>
            <a:r>
              <a:rPr lang="en-US" sz="1400"/>
              <a:t> nos </a:t>
            </a:r>
            <a:r>
              <a:rPr lang="en-US" sz="1400" b="1"/>
              <a:t>favoritos</a:t>
            </a:r>
            <a:r>
              <a:rPr lang="en-US" sz="1400"/>
              <a:t> do vosso </a:t>
            </a:r>
            <a:r>
              <a:rPr lang="en-US" sz="1400" b="1"/>
              <a:t>browser </a:t>
            </a:r>
            <a:r>
              <a:rPr lang="en-US" sz="1400"/>
              <a:t>e nela colocar com os seguintes links:</a:t>
            </a:r>
          </a:p>
          <a:p>
            <a:pPr lvl="2" indent="-228600" defTabSz="914400">
              <a:spcBef>
                <a:spcPts val="432"/>
              </a:spcBef>
            </a:pPr>
            <a:r>
              <a:rPr lang="en-US" sz="1400"/>
              <a:t>API Java: </a:t>
            </a:r>
          </a:p>
          <a:p>
            <a:pPr lvl="3" indent="-228600" defTabSz="914400">
              <a:spcBef>
                <a:spcPts val="432"/>
              </a:spcBef>
            </a:pPr>
            <a:r>
              <a:rPr lang="en-US"/>
              <a:t>JSE 8: </a:t>
            </a:r>
            <a:r>
              <a:rPr lang="en-US">
                <a:hlinkClick r:id="rId2"/>
              </a:rPr>
              <a:t>https://docs.oracle.com/javase/8/docs/api/index.html?overview-summary.html</a:t>
            </a:r>
            <a:endParaRPr lang="en-US">
              <a:hlinkClick r:id="rId3"/>
            </a:endParaRPr>
          </a:p>
          <a:p>
            <a:pPr lvl="3" indent="-228600" defTabSz="914400">
              <a:spcBef>
                <a:spcPts val="432"/>
              </a:spcBef>
            </a:pPr>
            <a:r>
              <a:rPr lang="en-US"/>
              <a:t>JSE 9: </a:t>
            </a:r>
            <a:r>
              <a:rPr lang="en-US">
                <a:hlinkClick r:id="rId3"/>
              </a:rPr>
              <a:t>https://docs.oracle.com/javase/9/docs/api/index.html?overview-summary.html</a:t>
            </a:r>
            <a:endParaRPr lang="en-US"/>
          </a:p>
          <a:p>
            <a:pPr lvl="2" indent="-228600" defTabSz="914400">
              <a:spcBef>
                <a:spcPts val="432"/>
              </a:spcBef>
            </a:pPr>
            <a:r>
              <a:rPr lang="en-US" sz="1400"/>
              <a:t>Tutorial java </a:t>
            </a:r>
          </a:p>
          <a:p>
            <a:pPr lvl="3" indent="-228600" defTabSz="914400">
              <a:spcBef>
                <a:spcPts val="432"/>
              </a:spcBef>
            </a:pPr>
            <a:r>
              <a:rPr lang="en-US">
                <a:hlinkClick r:id="rId4"/>
              </a:rPr>
              <a:t>http://docs.oracle.com/javase/tutorial/index.html</a:t>
            </a:r>
            <a:endParaRPr lang="en-US"/>
          </a:p>
          <a:p>
            <a:pPr lvl="2" indent="-228600" defTabSz="914400">
              <a:spcBef>
                <a:spcPts val="432"/>
              </a:spcBef>
            </a:pPr>
            <a:r>
              <a:rPr lang="en-US" sz="1400"/>
              <a:t>Várias APIs, Java 8, facultativo </a:t>
            </a:r>
          </a:p>
          <a:p>
            <a:pPr lvl="3" indent="-228600" defTabSz="914400">
              <a:spcBef>
                <a:spcPts val="432"/>
              </a:spcBef>
            </a:pPr>
            <a:r>
              <a:rPr lang="en-US">
                <a:hlinkClick r:id="rId5"/>
              </a:rPr>
              <a:t>http://docs.oracle.com/javase/8/docs/index.html</a:t>
            </a:r>
            <a:endParaRPr lang="en-US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40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27895" y="6367463"/>
            <a:ext cx="3670627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78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MoP 00 - Apresentação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683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74" name="Picture 2" descr="JAVA WEB | Java na veia">
            <a:extLst>
              <a:ext uri="{FF2B5EF4-FFF2-40B4-BE49-F238E27FC236}">
                <a16:creationId xmlns:a16="http://schemas.microsoft.com/office/drawing/2014/main" id="{45A0FFC8-D0DE-4140-A699-48780167F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/>
          <a:stretch/>
        </p:blipFill>
        <p:spPr bwMode="auto"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6300" y="1673940"/>
            <a:ext cx="4191000" cy="914400"/>
          </a:xfrm>
        </p:spPr>
        <p:txBody>
          <a:bodyPr>
            <a:normAutofit/>
          </a:bodyPr>
          <a:lstStyle/>
          <a:p>
            <a:r>
              <a:rPr lang="pt-PT" sz="2400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Semestre de verão, 2021/22</a:t>
            </a:r>
          </a:p>
          <a:p>
            <a:pPr>
              <a:spcBef>
                <a:spcPts val="1200"/>
              </a:spcBef>
            </a:pPr>
            <a:r>
              <a:rPr lang="pt-PT" sz="2400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2º Semestre</a:t>
            </a:r>
          </a:p>
          <a:p>
            <a:endParaRPr lang="pt-PT" sz="2400" b="1" dirty="0">
              <a:latin typeface="Arial Nova" panose="020B05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pic>
        <p:nvPicPr>
          <p:cNvPr id="2050" name="Picture 2" descr="Java and the New Duke Personality | The Java Source">
            <a:extLst>
              <a:ext uri="{FF2B5EF4-FFF2-40B4-BE49-F238E27FC236}">
                <a16:creationId xmlns:a16="http://schemas.microsoft.com/office/drawing/2014/main" id="{ADB47CE1-3FCB-478D-A065-3CDC9297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2590800" cy="17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 and the New Duke Personality | The Java Source">
            <a:extLst>
              <a:ext uri="{FF2B5EF4-FFF2-40B4-BE49-F238E27FC236}">
                <a16:creationId xmlns:a16="http://schemas.microsoft.com/office/drawing/2014/main" id="{729CBD7E-7A36-4500-A8BE-37CEB318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2131140"/>
            <a:ext cx="2590800" cy="17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BFB7C-468F-44BF-917F-ECF8350EB52B}"/>
              </a:ext>
            </a:extLst>
          </p:cNvPr>
          <p:cNvSpPr txBox="1"/>
          <p:nvPr/>
        </p:nvSpPr>
        <p:spPr>
          <a:xfrm>
            <a:off x="304800" y="3402211"/>
            <a:ext cx="8458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Professores</a:t>
            </a:r>
          </a:p>
          <a:p>
            <a:endParaRPr lang="pt-PT" sz="2400" dirty="0">
              <a:solidFill>
                <a:srgbClr val="002060"/>
              </a:solidFill>
              <a:latin typeface="Arial Nova" panose="020B0504020202020204" pitchFamily="34" charset="0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   </a:t>
            </a:r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António Teófilo (com dispensa de serviço docente)</a:t>
            </a:r>
          </a:p>
          <a:p>
            <a:pPr>
              <a:lnSpc>
                <a:spcPct val="150000"/>
              </a:lnSpc>
            </a:pPr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   Carlos </a:t>
            </a:r>
            <a:r>
              <a:rPr lang="pt-PT" b="1" dirty="0" err="1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Junior</a:t>
            </a:r>
            <a:endParaRPr lang="pt-PT" b="1" dirty="0">
              <a:solidFill>
                <a:srgbClr val="002060"/>
              </a:solidFill>
              <a:latin typeface="Arial Nova" panose="020B0504020202020204" pitchFamily="34" charset="0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   Pedro Fazenda (Responsável), </a:t>
            </a:r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  <a:hlinkClick r:id="rId4"/>
              </a:rPr>
              <a:t>pedro.fazenda@isel.pt</a:t>
            </a:r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, Gab. C, CEDET</a:t>
            </a:r>
          </a:p>
          <a:p>
            <a:pPr>
              <a:lnSpc>
                <a:spcPct val="150000"/>
              </a:lnSpc>
            </a:pPr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  <a:ea typeface="+mj-ea"/>
                <a:cs typeface="+mj-cs"/>
              </a:rPr>
              <a:t>   João Ventura </a:t>
            </a:r>
          </a:p>
          <a:p>
            <a:endParaRPr lang="pt-PT" dirty="0">
              <a:solidFill>
                <a:srgbClr val="002060"/>
              </a:solidFill>
              <a:latin typeface="Arial Nova" panose="020B0504020202020204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66973-FCC3-438A-A26A-FB7B73D2773A}"/>
              </a:ext>
            </a:extLst>
          </p:cNvPr>
          <p:cNvSpPr txBox="1"/>
          <p:nvPr/>
        </p:nvSpPr>
        <p:spPr>
          <a:xfrm>
            <a:off x="76200" y="36263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2060"/>
                </a:solidFill>
                <a:latin typeface="Arial Nova" panose="020B0504020202020204" pitchFamily="34" charset="0"/>
              </a:rPr>
              <a:t>Licenciatura em Engenharia Informática  e Multimédia</a:t>
            </a:r>
          </a:p>
          <a:p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31643 L -0.24982 -0.05023 C -0.20243 0.00949 -0.13194 0.04445 -0.05816 0.04445 C 0.02605 0.04445 0.09341 0.00949 0.14063 -0.05023 L 0.36667 -0.31643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334 -0.58263 L -0.18003 -0.04745 C -0.24566 0.07385 -0.34392 0.13936 -0.44583 0.13936 C -0.56267 0.13936 -0.65573 0.07385 -0.72135 -0.04745 L -1.03333 -0.58263 " pathEditMode="relative" rAng="0" ptsTypes="AAAAA">
                                      <p:cBhvr>
                                        <p:cTn id="9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3" y="3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7271" y="145339"/>
            <a:ext cx="82296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Percurso</a:t>
            </a:r>
            <a:r>
              <a:rPr lang="pt-PT" dirty="0"/>
              <a:t> 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em Sistemas Informáticos</a:t>
            </a: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7162800" y="4114800"/>
            <a:ext cx="1619250" cy="719138"/>
          </a:xfrm>
          <a:prstGeom prst="rect">
            <a:avLst/>
          </a:prstGeom>
          <a:gradFill rotWithShape="1">
            <a:gsLst>
              <a:gs pos="0">
                <a:srgbClr val="6F898F"/>
              </a:gs>
              <a:gs pos="100000">
                <a:srgbClr val="495A5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Aprendizagem Automática</a:t>
            </a:r>
          </a:p>
        </p:txBody>
      </p:sp>
      <p:sp>
        <p:nvSpPr>
          <p:cNvPr id="75" name="Rectangle 55"/>
          <p:cNvSpPr>
            <a:spLocks noChangeArrowheads="1"/>
          </p:cNvSpPr>
          <p:nvPr/>
        </p:nvSpPr>
        <p:spPr bwMode="auto">
          <a:xfrm>
            <a:off x="7162800" y="3352800"/>
            <a:ext cx="1619250" cy="719138"/>
          </a:xfrm>
          <a:prstGeom prst="rect">
            <a:avLst/>
          </a:prstGeom>
          <a:gradFill rotWithShape="1">
            <a:gsLst>
              <a:gs pos="0">
                <a:srgbClr val="6F898F"/>
              </a:gs>
              <a:gs pos="100000">
                <a:srgbClr val="495A5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Inteligência Artificial para Sistemas Autónomos</a:t>
            </a: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7162800" y="1828800"/>
            <a:ext cx="1619250" cy="719138"/>
          </a:xfrm>
          <a:prstGeom prst="rect">
            <a:avLst/>
          </a:prstGeom>
          <a:gradFill rotWithShape="1">
            <a:gsLst>
              <a:gs pos="0">
                <a:srgbClr val="6F898F"/>
              </a:gs>
              <a:gs pos="100000">
                <a:srgbClr val="495A5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Raciocínio Probabilístico e Simulação</a:t>
            </a:r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7162800" y="1066800"/>
            <a:ext cx="1619250" cy="719138"/>
          </a:xfrm>
          <a:prstGeom prst="rect">
            <a:avLst/>
          </a:prstGeom>
          <a:gradFill rotWithShape="1">
            <a:gsLst>
              <a:gs pos="0">
                <a:srgbClr val="6F898F"/>
              </a:gs>
              <a:gs pos="100000">
                <a:srgbClr val="495A5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Matemática e Programação</a:t>
            </a:r>
          </a:p>
        </p:txBody>
      </p:sp>
      <p:sp>
        <p:nvSpPr>
          <p:cNvPr id="79" name="Rectangle 45"/>
          <p:cNvSpPr>
            <a:spLocks noChangeArrowheads="1"/>
          </p:cNvSpPr>
          <p:nvPr/>
        </p:nvSpPr>
        <p:spPr bwMode="auto">
          <a:xfrm>
            <a:off x="7162800" y="2590800"/>
            <a:ext cx="1619250" cy="719138"/>
          </a:xfrm>
          <a:prstGeom prst="rect">
            <a:avLst/>
          </a:prstGeom>
          <a:gradFill rotWithShape="1">
            <a:gsLst>
              <a:gs pos="0">
                <a:srgbClr val="6F898F"/>
              </a:gs>
              <a:gs pos="100000">
                <a:srgbClr val="495A5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Modelação e  Simulação de</a:t>
            </a:r>
          </a:p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 Sistemas Naturais</a:t>
            </a:r>
          </a:p>
        </p:txBody>
      </p:sp>
      <p:sp>
        <p:nvSpPr>
          <p:cNvPr id="80" name="Rectangle 26"/>
          <p:cNvSpPr>
            <a:spLocks noChangeArrowheads="1"/>
          </p:cNvSpPr>
          <p:nvPr/>
        </p:nvSpPr>
        <p:spPr bwMode="auto">
          <a:xfrm>
            <a:off x="3810000" y="1066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Matemática Aplicada à Engenharia</a:t>
            </a:r>
          </a:p>
        </p:txBody>
      </p:sp>
      <p:sp>
        <p:nvSpPr>
          <p:cNvPr id="81" name="Rectangle 27"/>
          <p:cNvSpPr>
            <a:spLocks noChangeArrowheads="1"/>
          </p:cNvSpPr>
          <p:nvPr/>
        </p:nvSpPr>
        <p:spPr bwMode="auto">
          <a:xfrm>
            <a:off x="2133600" y="1828800"/>
            <a:ext cx="1619250" cy="719138"/>
          </a:xfrm>
          <a:prstGeom prst="rect">
            <a:avLst/>
          </a:prstGeom>
          <a:gradFill rotWithShape="1">
            <a:gsLst>
              <a:gs pos="0">
                <a:srgbClr val="597521"/>
              </a:gs>
              <a:gs pos="100000">
                <a:srgbClr val="8DB03E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Matemática para Computação Gráfica</a:t>
            </a:r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5486400" y="1066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Sensores e </a:t>
            </a:r>
          </a:p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Actuadores</a:t>
            </a:r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3810000" y="2590800"/>
            <a:ext cx="1619250" cy="719138"/>
          </a:xfrm>
          <a:prstGeom prst="rect">
            <a:avLst/>
          </a:prstGeom>
          <a:gradFill rotWithShape="1">
            <a:gsLst>
              <a:gs pos="0">
                <a:srgbClr val="ABABAB"/>
              </a:gs>
              <a:gs pos="100000">
                <a:srgbClr val="606060"/>
              </a:gs>
            </a:gsLst>
            <a:lin ang="5400000" scaled="1"/>
          </a:gradFill>
          <a:ln w="9525" algn="ctr">
            <a:solidFill>
              <a:srgbClr val="A6A6A6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Formação</a:t>
            </a:r>
            <a:b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Complementar</a:t>
            </a: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2133600" y="1066800"/>
            <a:ext cx="1619250" cy="719138"/>
          </a:xfrm>
          <a:prstGeom prst="rect">
            <a:avLst/>
          </a:prstGeom>
          <a:gradFill rotWithShape="1">
            <a:gsLst>
              <a:gs pos="0">
                <a:srgbClr val="597521"/>
              </a:gs>
              <a:gs pos="100000">
                <a:srgbClr val="8DB03E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Modelação em Ambientes Virtuais</a:t>
            </a:r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133600" y="2590800"/>
            <a:ext cx="1619250" cy="719138"/>
          </a:xfrm>
          <a:prstGeom prst="rect">
            <a:avLst/>
          </a:prstGeom>
          <a:gradFill rotWithShape="1">
            <a:gsLst>
              <a:gs pos="0">
                <a:srgbClr val="597521"/>
              </a:gs>
              <a:gs pos="100000">
                <a:srgbClr val="8DB03E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Animação em Ambientes Virtuais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476250" y="5838825"/>
            <a:ext cx="1752600" cy="719138"/>
          </a:xfrm>
          <a:prstGeom prst="rect">
            <a:avLst/>
          </a:prstGeom>
          <a:gradFill rotWithShape="1">
            <a:gsLst>
              <a:gs pos="0">
                <a:srgbClr val="597521"/>
              </a:gs>
              <a:gs pos="100000">
                <a:srgbClr val="8DB03E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Interacção em Ambientes Virtuais</a:t>
            </a:r>
          </a:p>
        </p:txBody>
      </p:sp>
      <p:sp>
        <p:nvSpPr>
          <p:cNvPr id="87" name="Rectangle 38"/>
          <p:cNvSpPr>
            <a:spLocks noChangeArrowheads="1"/>
          </p:cNvSpPr>
          <p:nvPr/>
        </p:nvSpPr>
        <p:spPr bwMode="auto">
          <a:xfrm>
            <a:off x="5486400" y="3352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Codificação de Sinais </a:t>
            </a:r>
          </a:p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Multimédia</a:t>
            </a:r>
          </a:p>
        </p:txBody>
      </p: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5486400" y="4114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Processamento de Imagem e Visão</a:t>
            </a:r>
          </a:p>
        </p:txBody>
      </p: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3810000" y="3352800"/>
            <a:ext cx="1619250" cy="719138"/>
          </a:xfrm>
          <a:prstGeom prst="rect">
            <a:avLst/>
          </a:prstGeom>
          <a:gradFill rotWithShape="1">
            <a:gsLst>
              <a:gs pos="0">
                <a:srgbClr val="933603"/>
              </a:gs>
              <a:gs pos="100000">
                <a:srgbClr val="D64F04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Redes de Computadores</a:t>
            </a:r>
          </a:p>
        </p:txBody>
      </p:sp>
      <p:sp>
        <p:nvSpPr>
          <p:cNvPr id="90" name="Rectangle 41"/>
          <p:cNvSpPr>
            <a:spLocks noChangeArrowheads="1"/>
          </p:cNvSpPr>
          <p:nvPr/>
        </p:nvSpPr>
        <p:spPr bwMode="auto">
          <a:xfrm>
            <a:off x="3810000" y="4114800"/>
            <a:ext cx="1619250" cy="719138"/>
          </a:xfrm>
          <a:prstGeom prst="rect">
            <a:avLst/>
          </a:prstGeom>
          <a:gradFill rotWithShape="1">
            <a:gsLst>
              <a:gs pos="0">
                <a:srgbClr val="933603"/>
              </a:gs>
              <a:gs pos="100000">
                <a:srgbClr val="D64F04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Redes de </a:t>
            </a:r>
            <a:b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Internet</a:t>
            </a:r>
          </a:p>
        </p:txBody>
      </p:sp>
      <p:sp>
        <p:nvSpPr>
          <p:cNvPr id="91" name="Rectangle 42"/>
          <p:cNvSpPr>
            <a:spLocks noChangeArrowheads="1"/>
          </p:cNvSpPr>
          <p:nvPr/>
        </p:nvSpPr>
        <p:spPr bwMode="auto">
          <a:xfrm>
            <a:off x="2133600" y="4114800"/>
            <a:ext cx="1619250" cy="719138"/>
          </a:xfrm>
          <a:prstGeom prst="rect">
            <a:avLst/>
          </a:prstGeom>
          <a:gradFill rotWithShape="1">
            <a:gsLst>
              <a:gs pos="0">
                <a:srgbClr val="933603"/>
              </a:gs>
              <a:gs pos="100000">
                <a:srgbClr val="D64F04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Redes e Serviços de Comunicação Multimédia</a:t>
            </a:r>
          </a:p>
        </p:txBody>
      </p:sp>
      <p:sp>
        <p:nvSpPr>
          <p:cNvPr id="92" name="Rectangle 43"/>
          <p:cNvSpPr>
            <a:spLocks noChangeArrowheads="1"/>
          </p:cNvSpPr>
          <p:nvPr/>
        </p:nvSpPr>
        <p:spPr bwMode="auto">
          <a:xfrm>
            <a:off x="2286000" y="5838117"/>
            <a:ext cx="1619250" cy="719138"/>
          </a:xfrm>
          <a:prstGeom prst="rect">
            <a:avLst/>
          </a:prstGeom>
          <a:gradFill rotWithShape="1">
            <a:gsLst>
              <a:gs pos="0">
                <a:srgbClr val="933603"/>
              </a:gs>
              <a:gs pos="100000">
                <a:srgbClr val="D64F04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Segurança em Redes</a:t>
            </a:r>
          </a:p>
        </p:txBody>
      </p:sp>
      <p:sp>
        <p:nvSpPr>
          <p:cNvPr id="93" name="Rectangle 44"/>
          <p:cNvSpPr>
            <a:spLocks noChangeArrowheads="1"/>
          </p:cNvSpPr>
          <p:nvPr/>
        </p:nvSpPr>
        <p:spPr bwMode="auto">
          <a:xfrm>
            <a:off x="3810000" y="4876800"/>
            <a:ext cx="1619250" cy="719138"/>
          </a:xfrm>
          <a:prstGeom prst="rect">
            <a:avLst/>
          </a:prstGeom>
          <a:gradFill rotWithShape="1">
            <a:gsLst>
              <a:gs pos="0">
                <a:srgbClr val="933603"/>
              </a:gs>
              <a:gs pos="100000">
                <a:srgbClr val="D64F04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Tecnologias Avançadas de Redes</a:t>
            </a:r>
          </a:p>
        </p:txBody>
      </p:sp>
      <p:sp>
        <p:nvSpPr>
          <p:cNvPr id="94" name="Rectangle 26"/>
          <p:cNvSpPr>
            <a:spLocks noChangeArrowheads="1"/>
          </p:cNvSpPr>
          <p:nvPr/>
        </p:nvSpPr>
        <p:spPr bwMode="auto">
          <a:xfrm>
            <a:off x="5486400" y="4876800"/>
            <a:ext cx="3276600" cy="719138"/>
          </a:xfrm>
          <a:prstGeom prst="rect">
            <a:avLst/>
          </a:prstGeom>
          <a:gradFill rotWithShape="1">
            <a:gsLst>
              <a:gs pos="0">
                <a:srgbClr val="CFB82F"/>
              </a:gs>
              <a:gs pos="100000">
                <a:srgbClr val="74671A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400" b="1" dirty="0">
                <a:solidFill>
                  <a:schemeClr val="bg1"/>
                </a:solidFill>
                <a:latin typeface="Calibri" pitchFamily="34" charset="0"/>
              </a:rPr>
              <a:t>Projecto LERCM</a:t>
            </a: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5486400" y="1828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Computação </a:t>
            </a:r>
            <a:b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Física</a:t>
            </a: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2133600" y="3352800"/>
            <a:ext cx="1619250" cy="719138"/>
          </a:xfrm>
          <a:prstGeom prst="rect">
            <a:avLst/>
          </a:prstGeom>
          <a:gradFill rotWithShape="1">
            <a:gsLst>
              <a:gs pos="0">
                <a:srgbClr val="597521"/>
              </a:gs>
              <a:gs pos="100000">
                <a:srgbClr val="8DB03E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Produção de Conteúdos Multimédia</a:t>
            </a:r>
          </a:p>
        </p:txBody>
      </p:sp>
      <p:sp>
        <p:nvSpPr>
          <p:cNvPr id="97" name="Rectangle 52"/>
          <p:cNvSpPr>
            <a:spLocks noChangeArrowheads="1"/>
          </p:cNvSpPr>
          <p:nvPr/>
        </p:nvSpPr>
        <p:spPr bwMode="auto">
          <a:xfrm>
            <a:off x="3810000" y="1828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Processamento Digital de Sinais </a:t>
            </a:r>
          </a:p>
        </p:txBody>
      </p:sp>
      <p:sp>
        <p:nvSpPr>
          <p:cNvPr id="98" name="Rectangle 53"/>
          <p:cNvSpPr>
            <a:spLocks noChangeArrowheads="1"/>
          </p:cNvSpPr>
          <p:nvPr/>
        </p:nvSpPr>
        <p:spPr bwMode="auto">
          <a:xfrm>
            <a:off x="5486400" y="2590800"/>
            <a:ext cx="1619250" cy="719138"/>
          </a:xfrm>
          <a:prstGeom prst="rect">
            <a:avLst/>
          </a:prstGeom>
          <a:gradFill rotWithShape="1">
            <a:gsLst>
              <a:gs pos="0">
                <a:srgbClr val="7C81AC"/>
              </a:gs>
              <a:gs pos="100000">
                <a:srgbClr val="52557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Comunicações e Processamento </a:t>
            </a:r>
          </a:p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de Sinais</a:t>
            </a: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2133600" y="4876800"/>
            <a:ext cx="1619250" cy="719138"/>
          </a:xfrm>
          <a:prstGeom prst="rect">
            <a:avLst/>
          </a:prstGeom>
          <a:gradFill rotWithShape="1">
            <a:gsLst>
              <a:gs pos="0">
                <a:srgbClr val="ABABAB"/>
              </a:gs>
              <a:gs pos="100000">
                <a:srgbClr val="606060"/>
              </a:gs>
            </a:gsLst>
            <a:lin ang="5400000" scaled="1"/>
          </a:gradFill>
          <a:ln w="9525" algn="ctr">
            <a:solidFill>
              <a:srgbClr val="A6A6A6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Opção</a:t>
            </a: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57200" y="2590800"/>
            <a:ext cx="1619250" cy="7191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100000">
                <a:srgbClr val="29578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Fundamentos de Sistemas Operativos</a:t>
            </a:r>
          </a:p>
        </p:txBody>
      </p:sp>
      <p:sp>
        <p:nvSpPr>
          <p:cNvPr id="101" name="Rectangle 30"/>
          <p:cNvSpPr>
            <a:spLocks noChangeArrowheads="1"/>
          </p:cNvSpPr>
          <p:nvPr/>
        </p:nvSpPr>
        <p:spPr bwMode="auto">
          <a:xfrm>
            <a:off x="457200" y="3352800"/>
            <a:ext cx="1619250" cy="7191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100000">
                <a:srgbClr val="29578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Infra-estruturas  Computacionais Distribuídas</a:t>
            </a:r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457200" y="4114800"/>
            <a:ext cx="1619250" cy="7191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100000">
                <a:srgbClr val="29578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Sistemas de </a:t>
            </a:r>
            <a:b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Bases de Dados</a:t>
            </a:r>
          </a:p>
        </p:txBody>
      </p:sp>
      <p:sp>
        <p:nvSpPr>
          <p:cNvPr id="103" name="Rectangle 23"/>
          <p:cNvSpPr>
            <a:spLocks noChangeArrowheads="1"/>
          </p:cNvSpPr>
          <p:nvPr/>
        </p:nvSpPr>
        <p:spPr bwMode="auto">
          <a:xfrm>
            <a:off x="457200" y="4876800"/>
            <a:ext cx="1619250" cy="7191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100000">
                <a:srgbClr val="29578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Sistemas Multimédia para a Internet</a:t>
            </a:r>
          </a:p>
        </p:txBody>
      </p:sp>
      <p:sp>
        <p:nvSpPr>
          <p:cNvPr id="104" name="Rectangle 47"/>
          <p:cNvSpPr>
            <a:spLocks noChangeArrowheads="1"/>
          </p:cNvSpPr>
          <p:nvPr/>
        </p:nvSpPr>
        <p:spPr bwMode="auto">
          <a:xfrm>
            <a:off x="457200" y="1066800"/>
            <a:ext cx="1619250" cy="7191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100000">
                <a:srgbClr val="29578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Tecnologias de Informação</a:t>
            </a:r>
          </a:p>
        </p:txBody>
      </p:sp>
      <p:sp>
        <p:nvSpPr>
          <p:cNvPr id="105" name="Rectangle 23"/>
          <p:cNvSpPr>
            <a:spLocks noChangeArrowheads="1"/>
          </p:cNvSpPr>
          <p:nvPr/>
        </p:nvSpPr>
        <p:spPr bwMode="auto">
          <a:xfrm>
            <a:off x="457200" y="1828800"/>
            <a:ext cx="1619250" cy="7191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100000">
                <a:srgbClr val="29578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Modelação e Programação</a:t>
            </a: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81000" y="990600"/>
            <a:ext cx="1752600" cy="467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2514600" y="5635625"/>
            <a:ext cx="762000" cy="152400"/>
            <a:chOff x="2514600" y="5791200"/>
            <a:chExt cx="838200" cy="22860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514600" y="5791200"/>
              <a:ext cx="381000" cy="2286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971800" y="5791200"/>
              <a:ext cx="381000" cy="2286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Picture 3" descr="C:\workClasses\fso 1112SI\materiais\images\duke_CANYYW7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4" y="1444625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C:\workClasses\fso 1112SI\materiais\images\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03" y="5901207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6" descr="C:\workClasses\fso 1112SI\materiais\images\php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40" y="5367009"/>
            <a:ext cx="364760" cy="1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7" descr="C:\workClasses\fso 1112SI\materiais\images\sql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71" y="449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5" descr="C:\workClasses\fso 1112SI\materiais\images\xml_logo_new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59" y="4218716"/>
            <a:ext cx="451411" cy="1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9" descr="C:\workClasses\fso 1112SI\materiais\images\jsp_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3025"/>
            <a:ext cx="425453" cy="1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9" descr="C:\workClasses\fso 1112SI\materiais\images\jsp_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340580"/>
            <a:ext cx="533400" cy="2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36">
            <a:extLst>
              <a:ext uri="{FF2B5EF4-FFF2-40B4-BE49-F238E27FC236}">
                <a16:creationId xmlns:a16="http://schemas.microsoft.com/office/drawing/2014/main" id="{C3D1A705-2AD6-4122-A7B0-25945DCC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25" y="5832487"/>
            <a:ext cx="2181225" cy="719138"/>
          </a:xfrm>
          <a:prstGeom prst="rect">
            <a:avLst/>
          </a:prstGeom>
          <a:gradFill rotWithShape="1">
            <a:gsLst>
              <a:gs pos="0">
                <a:srgbClr val="597521"/>
              </a:gs>
              <a:gs pos="100000">
                <a:srgbClr val="8DB03E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pt-PT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Desenvolvimento de Aplicações Móveis</a:t>
            </a:r>
          </a:p>
        </p:txBody>
      </p:sp>
      <p:pic>
        <p:nvPicPr>
          <p:cNvPr id="121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337A0FC0-A911-4251-A693-225B003E7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4" y="2206625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4D378C33-9A83-4B33-B8A0-5624F226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4" y="2968625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C6BFD2E5-15D8-4E77-A0C3-8C47E486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4" y="3502025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8C13180F-2315-4CD4-A18A-A438090C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2625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4412CE6B-535F-44B0-903C-37048669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4" y="5254625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C:\workClasses\fso 1112SI\materiais\images\python.png">
            <a:extLst>
              <a:ext uri="{FF2B5EF4-FFF2-40B4-BE49-F238E27FC236}">
                <a16:creationId xmlns:a16="http://schemas.microsoft.com/office/drawing/2014/main" id="{165120E1-EF33-46FF-B60A-CDBDF053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90" y="2165070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C:\workClasses\fso 1112SI\materiais\images\python.png">
            <a:extLst>
              <a:ext uri="{FF2B5EF4-FFF2-40B4-BE49-F238E27FC236}">
                <a16:creationId xmlns:a16="http://schemas.microsoft.com/office/drawing/2014/main" id="{2C8379FE-B4EE-414F-B611-D838DCAD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37" y="1885822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Script – Wikipédia, a enciclopédia livre">
            <a:extLst>
              <a:ext uri="{FF2B5EF4-FFF2-40B4-BE49-F238E27FC236}">
                <a16:creationId xmlns:a16="http://schemas.microsoft.com/office/drawing/2014/main" id="{59AB9391-FC7D-48E5-9C11-41D7C01C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06" y="3730625"/>
            <a:ext cx="310530" cy="31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F7ACB9A3-C82F-4317-BE17-D30532F2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67" y="6134672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upload.wikimedia.org/wikipedia/commons/7/74/Kot...">
            <a:extLst>
              <a:ext uri="{FF2B5EF4-FFF2-40B4-BE49-F238E27FC236}">
                <a16:creationId xmlns:a16="http://schemas.microsoft.com/office/drawing/2014/main" id="{3C581F33-0373-447E-BE9C-86611978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37" y="6174537"/>
            <a:ext cx="277571" cy="2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ve me 'C' | The Lazy Project Manager's Blog">
            <a:extLst>
              <a:ext uri="{FF2B5EF4-FFF2-40B4-BE49-F238E27FC236}">
                <a16:creationId xmlns:a16="http://schemas.microsoft.com/office/drawing/2014/main" id="{78744505-FA38-43CE-8132-A3040B24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63" y="1390738"/>
            <a:ext cx="332223" cy="3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Give me 'C' | The Lazy Project Manager's Blog">
            <a:extLst>
              <a:ext uri="{FF2B5EF4-FFF2-40B4-BE49-F238E27FC236}">
                <a16:creationId xmlns:a16="http://schemas.microsoft.com/office/drawing/2014/main" id="{37057807-A612-4EA1-84DD-C03CB127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63" y="2162640"/>
            <a:ext cx="332223" cy="3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 descr="C:\workClasses\fso 1112SI\materiais\images\python.png">
            <a:extLst>
              <a:ext uri="{FF2B5EF4-FFF2-40B4-BE49-F238E27FC236}">
                <a16:creationId xmlns:a16="http://schemas.microsoft.com/office/drawing/2014/main" id="{794C0B58-19A5-4DEE-838C-B35D4CE6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56" y="2971800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C:\workClasses\fso 1112SI\materiais\images\python.png">
            <a:extLst>
              <a:ext uri="{FF2B5EF4-FFF2-40B4-BE49-F238E27FC236}">
                <a16:creationId xmlns:a16="http://schemas.microsoft.com/office/drawing/2014/main" id="{EE3F3023-DB78-42AD-93CC-16682F1C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56" y="3765270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C:\workClasses\fso 1112SI\materiais\images\python.png">
            <a:extLst>
              <a:ext uri="{FF2B5EF4-FFF2-40B4-BE49-F238E27FC236}">
                <a16:creationId xmlns:a16="http://schemas.microsoft.com/office/drawing/2014/main" id="{82FCC11C-9EC0-4DDD-8846-5C67209B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56" y="4508360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C:\workClasses\fso 1112SI\materiais\images\python.png">
            <a:extLst>
              <a:ext uri="{FF2B5EF4-FFF2-40B4-BE49-F238E27FC236}">
                <a16:creationId xmlns:a16="http://schemas.microsoft.com/office/drawing/2014/main" id="{74664D46-E5C2-4691-9613-25BCB277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17" y="1449631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C:\workClasses\fso 1112SI\materiais\images\python.png">
            <a:extLst>
              <a:ext uri="{FF2B5EF4-FFF2-40B4-BE49-F238E27FC236}">
                <a16:creationId xmlns:a16="http://schemas.microsoft.com/office/drawing/2014/main" id="{2253D251-91DE-49BD-8B9C-B3B67A3C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17" y="4508360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D18BB0C7-DB3D-499C-96D1-54264602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667000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3BE79D99-A3D3-4E46-A7F5-79FF4EDD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399849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" descr="C:\workClasses\fso 1112SI\materiais\images\python.png">
            <a:extLst>
              <a:ext uri="{FF2B5EF4-FFF2-40B4-BE49-F238E27FC236}">
                <a16:creationId xmlns:a16="http://schemas.microsoft.com/office/drawing/2014/main" id="{724F668B-8C4D-43A7-96B1-08B1907B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17" y="3739553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3" descr="C:\workClasses\fso 1112SI\materiais\images\duke_CANYYW76.jpg">
            <a:extLst>
              <a:ext uri="{FF2B5EF4-FFF2-40B4-BE49-F238E27FC236}">
                <a16:creationId xmlns:a16="http://schemas.microsoft.com/office/drawing/2014/main" id="{C2E77238-A0BE-48D5-BE53-B4AEE539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67" y="4938413"/>
            <a:ext cx="175536" cy="317436"/>
          </a:xfrm>
          <a:prstGeom prst="rect">
            <a:avLst/>
          </a:prstGeom>
          <a:noFill/>
          <a:ln w="3175">
            <a:solidFill>
              <a:srgbClr val="3ED6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4" descr="C:\workClasses\fso 1112SI\materiais\images\python.png">
            <a:extLst>
              <a:ext uri="{FF2B5EF4-FFF2-40B4-BE49-F238E27FC236}">
                <a16:creationId xmlns:a16="http://schemas.microsoft.com/office/drawing/2014/main" id="{5F3D1D68-D5F2-4D93-9D84-003940759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478" y="4960466"/>
            <a:ext cx="310530" cy="273330"/>
          </a:xfrm>
          <a:prstGeom prst="rect">
            <a:avLst/>
          </a:prstGeom>
          <a:noFill/>
          <a:ln w="3175">
            <a:solidFill>
              <a:srgbClr val="CB7A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7" descr="C:\workClasses\fso 1112SI\materiais\images\sql-logo.png">
            <a:extLst>
              <a:ext uri="{FF2B5EF4-FFF2-40B4-BE49-F238E27FC236}">
                <a16:creationId xmlns:a16="http://schemas.microsoft.com/office/drawing/2014/main" id="{C44ECABE-79AD-425F-B367-56A4EC43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94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5" descr="C:\workClasses\fso 1112SI\materiais\images\xml_logo_new.gif">
            <a:extLst>
              <a:ext uri="{FF2B5EF4-FFF2-40B4-BE49-F238E27FC236}">
                <a16:creationId xmlns:a16="http://schemas.microsoft.com/office/drawing/2014/main" id="{F8F75442-E8DF-4826-A51B-D501D8A0D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25" y="5357037"/>
            <a:ext cx="451411" cy="1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6" descr="C:\workClasses\fso 1112SI\materiais\images\php-logo.png">
            <a:extLst>
              <a:ext uri="{FF2B5EF4-FFF2-40B4-BE49-F238E27FC236}">
                <a16:creationId xmlns:a16="http://schemas.microsoft.com/office/drawing/2014/main" id="{2137AD87-EF67-413D-A8B9-070C2A9B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1" y="4972910"/>
            <a:ext cx="364760" cy="1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Give me 'C' | The Lazy Project Manager's Blog">
            <a:extLst>
              <a:ext uri="{FF2B5EF4-FFF2-40B4-BE49-F238E27FC236}">
                <a16:creationId xmlns:a16="http://schemas.microsoft.com/office/drawing/2014/main" id="{6B1B75C2-6BAF-4FC6-B193-5842F74E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459" y="4906207"/>
            <a:ext cx="332223" cy="3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02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77813"/>
            <a:ext cx="5105400" cy="774700"/>
          </a:xfrm>
        </p:spPr>
        <p:txBody>
          <a:bodyPr/>
          <a:lstStyle/>
          <a:p>
            <a:r>
              <a:rPr lang="pt-PT" sz="1800" b="1" dirty="0" err="1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MoP</a:t>
            </a:r>
            <a:r>
              <a:rPr lang="pt-PT" dirty="0"/>
              <a:t> 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Apresentação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28181355"/>
              </p:ext>
            </p:extLst>
          </p:nvPr>
        </p:nvGraphicFramePr>
        <p:xfrm>
          <a:off x="381000" y="1219200"/>
          <a:ext cx="8001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50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sz="1800" strike="sngStrike" dirty="0">
                <a:latin typeface="Arial Nova" panose="020B0504020202020204" pitchFamily="34" charset="0"/>
                <a:cs typeface="Calibri" panose="020F0502020204030204" pitchFamily="34" charset="0"/>
              </a:rPr>
              <a:t>Breve Revisão /Indrodução ao Java(Matéria de TI)</a:t>
            </a:r>
          </a:p>
          <a:p>
            <a:pPr lvl="1"/>
            <a:r>
              <a:rPr lang="pt-PT" strike="sngStrike" dirty="0">
                <a:latin typeface="Arial Nova" panose="020B0504020202020204" pitchFamily="34" charset="0"/>
                <a:cs typeface="Calibri" panose="020F0502020204030204" pitchFamily="34" charset="0"/>
              </a:rPr>
              <a:t>Tipos primitivos, controlo de fluxo, etc. </a:t>
            </a:r>
          </a:p>
          <a:p>
            <a:pPr>
              <a:spcBef>
                <a:spcPts val="1200"/>
              </a:spcBef>
            </a:pPr>
            <a:r>
              <a:rPr lang="pt-PT" sz="1800" strike="sngStrike" dirty="0">
                <a:latin typeface="Arial Nova" panose="020B0504020202020204" pitchFamily="34" charset="0"/>
                <a:cs typeface="Calibri" panose="020F0502020204030204" pitchFamily="34" charset="0"/>
              </a:rPr>
              <a:t>Recursividade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Classes, métodos e objectos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Herança 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Lançamento e tratamento de excepções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I/O para e de ficheiros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Estruturas de dados dinâmicas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Programação com eventos sobre a interface gráfica Swing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Multimédia sobre swing 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Padrões de desenho</a:t>
            </a:r>
          </a:p>
          <a:p>
            <a:pPr>
              <a:spcBef>
                <a:spcPts val="1200"/>
              </a:spcBef>
            </a:pPr>
            <a:r>
              <a:rPr lang="pt-PT" sz="1800" dirty="0">
                <a:latin typeface="Arial Nova" panose="020B0504020202020204" pitchFamily="34" charset="0"/>
                <a:cs typeface="Calibri" panose="020F0502020204030204" pitchFamily="34" charset="0"/>
              </a:rPr>
              <a:t>XML, DTD e </a:t>
            </a:r>
            <a:r>
              <a:rPr lang="pt-PT" sz="1800" dirty="0" err="1">
                <a:latin typeface="Arial Nova" panose="020B0504020202020204" pitchFamily="34" charset="0"/>
                <a:cs typeface="Calibri" panose="020F0502020204030204" pitchFamily="34" charset="0"/>
              </a:rPr>
              <a:t>XPath</a:t>
            </a:r>
            <a:endParaRPr lang="pt-PT" sz="1800" dirty="0">
              <a:latin typeface="Arial Nova" panose="020B050402020202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pt-PT" sz="1800" dirty="0">
              <a:latin typeface="Arial Nova" panose="020B0504020202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7813"/>
            <a:ext cx="5867400" cy="774700"/>
          </a:xfrm>
        </p:spPr>
        <p:txBody>
          <a:bodyPr>
            <a:normAutofit/>
          </a:bodyPr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Programa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53200" y="665276"/>
            <a:ext cx="2057400" cy="1752600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6876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strike="sngStrike" dirty="0">
                <a:latin typeface="Arial Nova" panose="020B0504020202020204" pitchFamily="34" charset="0"/>
              </a:rPr>
              <a:t>Introdução ao Java (Revisão de Tecnologias de Informação)</a:t>
            </a:r>
          </a:p>
          <a:p>
            <a:pPr lvl="1"/>
            <a:r>
              <a:rPr lang="pt-PT" strike="sngStrike" dirty="0">
                <a:latin typeface="Arial Nova" panose="020B0504020202020204" pitchFamily="34" charset="0"/>
              </a:rPr>
              <a:t>O básico </a:t>
            </a:r>
            <a:endParaRPr lang="pt-PT" strike="sngStrike" dirty="0">
              <a:latin typeface="Arial Nova" panose="020B0504020202020204" pitchFamily="34" charset="0"/>
              <a:sym typeface="Wingdings" pitchFamily="2" charset="2"/>
            </a:endParaRPr>
          </a:p>
          <a:p>
            <a:pPr lvl="1"/>
            <a:r>
              <a:rPr lang="pt-PT" strike="sngStrike" dirty="0">
                <a:latin typeface="Arial Nova" panose="020B0504020202020204" pitchFamily="34" charset="0"/>
              </a:rPr>
              <a:t>recursividade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</a:rPr>
              <a:t>Classes, métodos e objectos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Classes com métodos estáticos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Objectos, classes com contexto de instância, criar objectos e usá-los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Modelar problemas com objectos 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</a:rPr>
              <a:t>Herança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Classes que estendem a funcionalidade de outras classes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Assim poupamos trabalho, por não ter de fazer tudo de início e todos objectos dessas podem ser guardadas como se fossem uma instância da classe base </a:t>
            </a:r>
            <a:endParaRPr lang="pt-PT" dirty="0">
              <a:latin typeface="Arial Nova" panose="020B05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64008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Programa – breve perspectiva</a:t>
            </a:r>
          </a:p>
        </p:txBody>
      </p:sp>
    </p:spTree>
    <p:extLst>
      <p:ext uri="{BB962C8B-B14F-4D97-AF65-F5344CB8AC3E}">
        <p14:creationId xmlns:p14="http://schemas.microsoft.com/office/powerpoint/2010/main" val="373863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</a:rPr>
              <a:t>Tratamento de excepções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Em caso de erro lançar uma excepção; fazer código para reagir a essa excepção e definir onde esse código será executado.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Assim faz-se o código normal separado do código de tratamento de erros. </a:t>
            </a:r>
            <a:endParaRPr lang="pt-PT" dirty="0">
              <a:latin typeface="Arial Nova" panose="020B0504020202020204" pitchFamily="34" charset="0"/>
              <a:sym typeface="Wingdings" pitchFamily="2" charset="2"/>
            </a:endParaRPr>
          </a:p>
          <a:p>
            <a:pPr marL="268287" lvl="1" indent="0">
              <a:buNone/>
            </a:pPr>
            <a:endParaRPr lang="pt-PT" dirty="0">
              <a:latin typeface="Arial Nova" panose="020B0504020202020204" pitchFamily="34" charset="0"/>
            </a:endParaRPr>
          </a:p>
          <a:p>
            <a:r>
              <a:rPr lang="pt-PT" dirty="0" err="1">
                <a:latin typeface="Arial Nova" panose="020B0504020202020204" pitchFamily="34" charset="0"/>
              </a:rPr>
              <a:t>Streams</a:t>
            </a:r>
            <a:r>
              <a:rPr lang="pt-PT" dirty="0">
                <a:latin typeface="Arial Nova" panose="020B0504020202020204" pitchFamily="34" charset="0"/>
              </a:rPr>
              <a:t> e I/O (input/Output) em ficheiros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Escrita e leitura em ficheiros em modo texto.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Permite: guardar o estado de uma aplicação em ficheiro e mais tarde ler. esse estado; e também importar e exportar dados.  </a:t>
            </a:r>
            <a:endParaRPr lang="pt-PT" dirty="0">
              <a:latin typeface="Arial Nova" panose="020B0504020202020204" pitchFamily="34" charset="0"/>
              <a:sym typeface="Wingdings" pitchFamily="2" charset="2"/>
            </a:endParaRPr>
          </a:p>
          <a:p>
            <a:pPr lvl="1"/>
            <a:endParaRPr lang="pt-PT" dirty="0">
              <a:latin typeface="Arial Nova" panose="020B0504020202020204" pitchFamily="34" charset="0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</a:rPr>
              <a:t>Estruturas de dados dinâmicas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Estruturas cuja capacidade é flexível.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Com elas podemos suportar qualquer número de objectos.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E genéricos, iteradores e enumerados.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77724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Programa – breve perspectiva (</a:t>
            </a:r>
            <a:r>
              <a:rPr lang="pt-PT" sz="1800" b="1" dirty="0" err="1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cont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99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</a:rPr>
              <a:t>Programação com eventos sobre a interface gráfica Swing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Componentes gráficos:  </a:t>
            </a:r>
            <a:r>
              <a:rPr lang="pt-PT" i="1" dirty="0" err="1">
                <a:latin typeface="Arial Nova" panose="020B0504020202020204" pitchFamily="34" charset="0"/>
              </a:rPr>
              <a:t>label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button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checkBox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comboBox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list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table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>
                <a:latin typeface="Arial Nova" panose="020B0504020202020204" pitchFamily="34" charset="0"/>
              </a:rPr>
              <a:t>timer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panel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>
                <a:latin typeface="Arial Nova" panose="020B0504020202020204" pitchFamily="34" charset="0"/>
              </a:rPr>
              <a:t>menu</a:t>
            </a:r>
            <a:r>
              <a:rPr lang="pt-PT" dirty="0">
                <a:latin typeface="Arial Nova" panose="020B0504020202020204" pitchFamily="34" charset="0"/>
              </a:rPr>
              <a:t>, </a:t>
            </a:r>
            <a:r>
              <a:rPr lang="pt-PT" i="1" dirty="0" err="1">
                <a:latin typeface="Arial Nova" panose="020B0504020202020204" pitchFamily="34" charset="0"/>
              </a:rPr>
              <a:t>menuItem</a:t>
            </a:r>
            <a:r>
              <a:rPr lang="pt-PT" dirty="0">
                <a:latin typeface="Arial Nova" panose="020B0504020202020204" pitchFamily="34" charset="0"/>
              </a:rPr>
              <a:t>, etc.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Adicionar </a:t>
            </a:r>
            <a:r>
              <a:rPr lang="pt-PT" i="1" dirty="0" err="1">
                <a:latin typeface="Arial Nova" panose="020B0504020202020204" pitchFamily="34" charset="0"/>
              </a:rPr>
              <a:t>listeners</a:t>
            </a:r>
            <a:r>
              <a:rPr lang="pt-PT" dirty="0">
                <a:latin typeface="Arial Nova" panose="020B0504020202020204" pitchFamily="34" charset="0"/>
              </a:rPr>
              <a:t> aos vários componentes gráficos, que permitem a execução de um método quando ocorre um evento.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Escrever o código desses </a:t>
            </a:r>
            <a:r>
              <a:rPr lang="pt-PT" i="1" dirty="0" err="1">
                <a:latin typeface="Arial Nova" panose="020B0504020202020204" pitchFamily="34" charset="0"/>
              </a:rPr>
              <a:t>listeners</a:t>
            </a:r>
            <a:r>
              <a:rPr lang="pt-PT" dirty="0">
                <a:latin typeface="Arial Nova" panose="020B0504020202020204" pitchFamily="34" charset="0"/>
              </a:rPr>
              <a:t> e definir as respectivas acções a executar (quando ocorre um determinado evento num componente gráfico). </a:t>
            </a:r>
          </a:p>
          <a:p>
            <a:pPr lvl="1"/>
            <a:r>
              <a:rPr lang="pt-PT" dirty="0">
                <a:latin typeface="Arial Nova" panose="020B0504020202020204" pitchFamily="34" charset="0"/>
              </a:rPr>
              <a:t>Finalmente a interface gráfica – Swing.</a:t>
            </a:r>
            <a:endParaRPr lang="pt-PT" dirty="0">
              <a:latin typeface="Arial Nova" panose="020B0504020202020204" pitchFamily="34" charset="0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  <a:sym typeface="Wingdings" pitchFamily="2" charset="2"/>
              </a:rPr>
              <a:t>Multimédia</a:t>
            </a:r>
          </a:p>
          <a:p>
            <a:pPr lvl="1"/>
            <a:r>
              <a:rPr lang="pt-PT" dirty="0">
                <a:latin typeface="Arial Nova" panose="020B0504020202020204" pitchFamily="34" charset="0"/>
                <a:sym typeface="Wingdings" pitchFamily="2" charset="2"/>
              </a:rPr>
              <a:t>Som e vídeo em Swing.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  <a:sym typeface="Wingdings" pitchFamily="2" charset="2"/>
              </a:rPr>
              <a:t>Padrões de desenho</a:t>
            </a:r>
          </a:p>
          <a:p>
            <a:pPr lvl="1"/>
            <a:r>
              <a:rPr lang="pt-PT" dirty="0">
                <a:latin typeface="Arial Nova" panose="020B0504020202020204" pitchFamily="34" charset="0"/>
                <a:sym typeface="Wingdings" pitchFamily="2" charset="2"/>
              </a:rPr>
              <a:t>Padrões de desenho populares e UML.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Arial Nova" panose="020B0504020202020204" pitchFamily="34" charset="0"/>
                <a:sym typeface="Wingdings" pitchFamily="2" charset="2"/>
              </a:rPr>
              <a:t>XML DTD e XPATH</a:t>
            </a:r>
          </a:p>
          <a:p>
            <a:pPr lvl="1"/>
            <a:r>
              <a:rPr lang="pt-PT" dirty="0">
                <a:latin typeface="Arial Nova" panose="020B0504020202020204" pitchFamily="34" charset="0"/>
                <a:sym typeface="Wingdings" pitchFamily="2" charset="2"/>
              </a:rPr>
              <a:t>Gramáticas e documentos XML, utilização do XPATH para selecionar informação do XML</a:t>
            </a:r>
          </a:p>
          <a:p>
            <a:pPr marL="268287" lvl="1" indent="0">
              <a:buNone/>
            </a:pPr>
            <a:endParaRPr lang="pt-PT" dirty="0">
              <a:sym typeface="Wingdings" pitchFamily="2" charset="2"/>
            </a:endParaRPr>
          </a:p>
          <a:p>
            <a:pPr marL="268287" lvl="1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00 - Apresentação</a:t>
            </a:r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77724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Programa</a:t>
            </a:r>
            <a:r>
              <a:rPr lang="pt-PT" dirty="0"/>
              <a:t> 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– breve perspectiva (</a:t>
            </a:r>
            <a:r>
              <a:rPr lang="pt-PT" sz="1800" b="1" dirty="0" err="1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cont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4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00 - Apresentação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7772400" cy="774700"/>
          </a:xfrm>
        </p:spPr>
        <p:txBody>
          <a:bodyPr/>
          <a:lstStyle/>
          <a:p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Calendário</a:t>
            </a:r>
            <a:r>
              <a:rPr lang="pt-PT" dirty="0"/>
              <a:t> </a:t>
            </a:r>
            <a:r>
              <a:rPr lang="pt-PT" sz="1800" b="1" dirty="0">
                <a:solidFill>
                  <a:srgbClr val="002060"/>
                </a:solidFill>
                <a:latin typeface="Arial Nova" panose="020B0504020202020204" pitchFamily="34" charset="0"/>
                <a:ea typeface="+mn-ea"/>
                <a:cs typeface="+mn-cs"/>
              </a:rPr>
              <a:t>previsto – Plano do Semestre de Verão 2021/2022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2C3CDFC-DC49-4FC3-B332-6D2D45A27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41906"/>
              </p:ext>
            </p:extLst>
          </p:nvPr>
        </p:nvGraphicFramePr>
        <p:xfrm>
          <a:off x="533400" y="1066800"/>
          <a:ext cx="8229600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20096664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611119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0054908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28676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2115006"/>
                    </a:ext>
                  </a:extLst>
                </a:gridCol>
              </a:tblGrid>
              <a:tr h="264695">
                <a:tc>
                  <a:txBody>
                    <a:bodyPr/>
                    <a:lstStyle/>
                    <a:p>
                      <a:r>
                        <a:rPr lang="pt-PT" sz="135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Feriados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Matéria da 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TPs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39173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dirty="0"/>
                        <a:t>07/03/2022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pt-P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Apresentação, C</a:t>
                      </a: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lasses instanciáveis, atributos e métodos de instância e objetos, UML</a:t>
                      </a:r>
                      <a:endParaRPr lang="pt-PT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pt-PT" dirty="0"/>
                        <a:t>TP1</a:t>
                      </a:r>
                    </a:p>
                    <a:p>
                      <a:r>
                        <a:rPr lang="pt-PT" dirty="0"/>
                        <a:t>20/04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26470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189332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PT" sz="1200" dirty="0"/>
                        <a:t>Herança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Herança – classes </a:t>
                      </a:r>
                      <a:r>
                        <a:rPr lang="pt-PT" dirty="0" err="1"/>
                        <a:t>abstractas</a:t>
                      </a:r>
                      <a:r>
                        <a:rPr lang="pt-PT" dirty="0"/>
                        <a:t> e interfaces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Genéricos, Introdução às </a:t>
                      </a:r>
                      <a:r>
                        <a:rPr lang="pt-PT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Excepções</a:t>
                      </a: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EDD, </a:t>
                      </a:r>
                      <a:r>
                        <a:rPr lang="pt-PT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Iteradores</a:t>
                      </a: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pt-PT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PT" dirty="0"/>
                        <a:t>TP2</a:t>
                      </a:r>
                    </a:p>
                    <a:p>
                      <a:r>
                        <a:rPr lang="pt-PT" dirty="0"/>
                        <a:t>10/04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62884"/>
                  </a:ext>
                </a:extLst>
              </a:tr>
              <a:tr h="25707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28/04/2022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Herança – classes </a:t>
                      </a:r>
                      <a:r>
                        <a:rPr lang="pt-PT" dirty="0" err="1"/>
                        <a:t>abstractas</a:t>
                      </a:r>
                      <a:r>
                        <a:rPr lang="pt-PT" dirty="0"/>
                        <a:t> e interfaces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53791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04/04/2022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Genéricos, Introdução às </a:t>
                      </a:r>
                      <a:r>
                        <a:rPr lang="pt-PT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Excepções</a:t>
                      </a: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EDD, </a:t>
                      </a:r>
                      <a:r>
                        <a:rPr lang="pt-PT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Iteradores</a:t>
                      </a:r>
                      <a:r>
                        <a:rPr lang="pt-PT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pt-PT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TP2</a:t>
                      </a:r>
                    </a:p>
                    <a:p>
                      <a:r>
                        <a:rPr lang="pt-PT" dirty="0"/>
                        <a:t>25/04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1973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11/04/2022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 (</a:t>
                      </a:r>
                      <a:r>
                        <a:rPr lang="pt-PT" dirty="0" err="1"/>
                        <a:t>Sex</a:t>
                      </a:r>
                      <a:r>
                        <a:rPr lang="pt-PT" dirty="0"/>
                        <a:t>), 17 (Dom)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PT" dirty="0"/>
                        <a:t>Interrupção de Actividades Letivas – Páscoa  (14/04 – 18/04)</a:t>
                      </a:r>
                    </a:p>
                    <a:p>
                      <a:r>
                        <a:rPr lang="pt-PT" dirty="0"/>
                        <a:t>XML + DTD</a:t>
                      </a:r>
                    </a:p>
                    <a:p>
                      <a:r>
                        <a:rPr lang="pt-PT" dirty="0"/>
                        <a:t>XPATH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PT" dirty="0"/>
                        <a:t>TP3</a:t>
                      </a:r>
                    </a:p>
                    <a:p>
                      <a:r>
                        <a:rPr lang="pt-PT" dirty="0"/>
                        <a:t>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457644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18/04/2022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XML + DTD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TP3</a:t>
                      </a:r>
                    </a:p>
                    <a:p>
                      <a:r>
                        <a:rPr lang="pt-PT" dirty="0"/>
                        <a:t>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23746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25/04/2022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25 (</a:t>
                      </a:r>
                      <a:r>
                        <a:rPr lang="pt-PT" dirty="0" err="1"/>
                        <a:t>Seg</a:t>
                      </a:r>
                      <a:r>
                        <a:rPr lang="pt-PT" dirty="0"/>
                        <a:t>) 1(Dom)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XPATH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65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02/05/2022</a:t>
                      </a:r>
                      <a:endParaRPr lang="pt-PT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PT" dirty="0"/>
                        <a:t>Swing</a:t>
                      </a:r>
                    </a:p>
                    <a:p>
                      <a:r>
                        <a:rPr lang="pt-PT" dirty="0"/>
                        <a:t>Swing e </a:t>
                      </a:r>
                      <a:r>
                        <a:rPr lang="pt-PT" dirty="0" err="1"/>
                        <a:t>Multimedia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PT" dirty="0"/>
                        <a:t>TP4 </a:t>
                      </a:r>
                      <a:r>
                        <a:rPr lang="pt-PT" sz="1100" dirty="0"/>
                        <a:t>Parte A</a:t>
                      </a:r>
                    </a:p>
                    <a:p>
                      <a:r>
                        <a:rPr lang="pt-PT" sz="1100" dirty="0"/>
                        <a:t>22/05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11609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09/05/2022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Swing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TP4 </a:t>
                      </a:r>
                      <a:r>
                        <a:rPr lang="pt-PT" sz="1100" dirty="0"/>
                        <a:t>Parte A</a:t>
                      </a:r>
                    </a:p>
                    <a:p>
                      <a:r>
                        <a:rPr lang="pt-PT" sz="1100" dirty="0"/>
                        <a:t>30/05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1678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16/05/2022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dirty="0"/>
                        <a:t>Swing e Multimedia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004085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23/05/2022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Excepções, I/O em Streams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pt-PT" sz="1350" dirty="0"/>
                        <a:t>TP4</a:t>
                      </a:r>
                    </a:p>
                    <a:p>
                      <a:r>
                        <a:rPr lang="pt-PT" sz="1100" dirty="0"/>
                        <a:t>Parte B</a:t>
                      </a:r>
                    </a:p>
                    <a:p>
                      <a:r>
                        <a:rPr lang="pt-PT" sz="1100" dirty="0"/>
                        <a:t>18/06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19200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30/05/2022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Programação Funcional/ Sintaxe de Expressões Lambda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80751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06/06/2022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 (</a:t>
                      </a:r>
                      <a:r>
                        <a:rPr lang="pt-PT" dirty="0" err="1"/>
                        <a:t>Sex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Padrões de desenho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81992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13/06/2022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13(</a:t>
                      </a:r>
                      <a:r>
                        <a:rPr lang="pt-PT" dirty="0" err="1"/>
                        <a:t>Seg</a:t>
                      </a:r>
                      <a:r>
                        <a:rPr lang="pt-PT" dirty="0"/>
                        <a:t>), 16 (Qui)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Fim das aulas (18/06)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1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1443</Words>
  <Application>Microsoft Office PowerPoint</Application>
  <PresentationFormat>On-screen Show (4:3)</PresentationFormat>
  <Paragraphs>273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  <vt:lpstr>Percurso em Sistemas Informáticos</vt:lpstr>
      <vt:lpstr>MoP Apresentação</vt:lpstr>
      <vt:lpstr>Programa</vt:lpstr>
      <vt:lpstr>Programa – breve perspectiva</vt:lpstr>
      <vt:lpstr>Programa – breve perspectiva (cont)</vt:lpstr>
      <vt:lpstr>Programa – breve perspectiva (cont)</vt:lpstr>
      <vt:lpstr>Calendário previsto – Plano do Semestre de Verão 2021/2022</vt:lpstr>
      <vt:lpstr>Calendário previsto – Plano do Semestre</vt:lpstr>
      <vt:lpstr>Regras de avaliação</vt:lpstr>
      <vt:lpstr>Regras de avaliação</vt:lpstr>
      <vt:lpstr>Ferramentas de desenvolvimento</vt:lpstr>
      <vt:lpstr>Bibliografia</vt:lpstr>
      <vt:lpstr>Bibliografia complementar</vt:lpstr>
      <vt:lpstr>Outras notas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pfazenda pfazenda</dc:creator>
  <cp:lastModifiedBy>Pedro Fazenda</cp:lastModifiedBy>
  <cp:revision>83</cp:revision>
  <dcterms:created xsi:type="dcterms:W3CDTF">2021-02-23T00:21:45Z</dcterms:created>
  <dcterms:modified xsi:type="dcterms:W3CDTF">2022-03-09T13:29:35Z</dcterms:modified>
</cp:coreProperties>
</file>