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46" r:id="rId2"/>
    <p:sldId id="366" r:id="rId3"/>
    <p:sldId id="352" r:id="rId4"/>
    <p:sldId id="351" r:id="rId5"/>
    <p:sldId id="353" r:id="rId6"/>
    <p:sldId id="354" r:id="rId7"/>
    <p:sldId id="357" r:id="rId8"/>
    <p:sldId id="356" r:id="rId9"/>
    <p:sldId id="370" r:id="rId10"/>
    <p:sldId id="371" r:id="rId11"/>
    <p:sldId id="362" r:id="rId12"/>
    <p:sldId id="363" r:id="rId13"/>
    <p:sldId id="364" r:id="rId14"/>
    <p:sldId id="358" r:id="rId15"/>
    <p:sldId id="369" r:id="rId16"/>
    <p:sldId id="359" r:id="rId17"/>
    <p:sldId id="360" r:id="rId18"/>
    <p:sldId id="361" r:id="rId19"/>
    <p:sldId id="373" r:id="rId20"/>
    <p:sldId id="367" r:id="rId21"/>
    <p:sldId id="368" r:id="rId22"/>
    <p:sldId id="372" r:id="rId23"/>
    <p:sldId id="374" r:id="rId2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A0F"/>
    <a:srgbClr val="3ED645"/>
    <a:srgbClr val="FFD15F"/>
    <a:srgbClr val="384A1C"/>
    <a:srgbClr val="FFD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 varScale="1">
        <p:scale>
          <a:sx n="68" d="100"/>
          <a:sy n="68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CA352-F192-46EE-A515-053007DC8C8D}" type="slidenum">
              <a:rPr lang="en-US"/>
              <a:pPr/>
              <a:t>14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DEEDD-8EB9-4AE4-8A20-9EFE552DD00C}" type="slidenum">
              <a:rPr lang="en-US"/>
              <a:pPr/>
              <a:t>16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D70CA-A76A-476C-BE33-261771089852}" type="slidenum">
              <a:rPr lang="en-US"/>
              <a:pPr/>
              <a:t>17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310B5-88E6-434E-B992-1F410B85013B}" type="slidenum">
              <a:rPr lang="en-US"/>
              <a:pPr/>
              <a:t>18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CC78F-4926-4CB1-9D5D-C1A472BC111E}" type="slidenum">
              <a:rPr lang="en-US"/>
              <a:pPr/>
              <a:t>20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CC78F-4926-4CB1-9D5D-C1A472BC111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B0F4A-4F3A-4307-A1A1-7F5C480C3266}" type="slidenum">
              <a:rPr lang="en-US"/>
              <a:pPr/>
              <a:t>4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11C4F-3EE3-48F3-A6C1-7D86E14608D0}" type="slidenum">
              <a:rPr lang="en-US"/>
              <a:pPr/>
              <a:t>7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A6E2F-50D9-4817-B42F-FF6FE7A41C52}" type="slidenum">
              <a:rPr lang="en-US"/>
              <a:pPr/>
              <a:t>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A6E2F-50D9-4817-B42F-FF6FE7A41C52}" type="slidenum">
              <a:rPr lang="en-US"/>
              <a:pPr/>
              <a:t>9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A6E2F-50D9-4817-B42F-FF6FE7A41C52}" type="slidenum">
              <a:rPr lang="en-US"/>
              <a:pPr/>
              <a:t>10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1ED02-C053-4CC4-9E55-10AB0CB80926}" type="slidenum">
              <a:rPr lang="en-US"/>
              <a:pPr/>
              <a:t>11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C51D8-E6E0-4F13-BEB9-7F25B9AD4DDF}" type="slidenum">
              <a:rPr lang="en-US"/>
              <a:pPr/>
              <a:t>12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09018-0880-4AE0-8FD3-0C2B52A46CB0}" type="slidenum">
              <a:rPr lang="en-US"/>
              <a:pPr/>
              <a:t>13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463"/>
            <a:ext cx="28956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01 - Introdução ao java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math/BigDecim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01 Introdução ao java</a:t>
            </a:r>
            <a:br>
              <a:rPr lang="pt-PT" dirty="0"/>
            </a:br>
            <a:endParaRPr lang="pt-PT" dirty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Capítulo 2</a:t>
            </a:r>
          </a:p>
          <a:p>
            <a:r>
              <a:rPr lang="pt-PT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Hello</a:t>
            </a:r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World</a:t>
            </a:r>
            <a:b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 básicos e </a:t>
            </a:r>
            <a:r>
              <a:rPr lang="pt-PT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String</a:t>
            </a:r>
            <a:b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Operadores, conversões</a:t>
            </a:r>
            <a:b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 e Output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bit a bit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46700"/>
          </a:xfrm>
        </p:spPr>
        <p:txBody>
          <a:bodyPr/>
          <a:lstStyle/>
          <a:p>
            <a:r>
              <a:rPr lang="pt-PT" dirty="0"/>
              <a:t>Operadores bit a bit – podem ser aplicados a </a:t>
            </a:r>
            <a:r>
              <a:rPr lang="pt-PT" dirty="0" err="1"/>
              <a:t>boolean</a:t>
            </a:r>
            <a:r>
              <a:rPr lang="pt-PT" dirty="0"/>
              <a:t>, byte, short, </a:t>
            </a:r>
            <a:r>
              <a:rPr lang="pt-PT" dirty="0" err="1"/>
              <a:t>int</a:t>
            </a:r>
            <a:r>
              <a:rPr lang="pt-PT" dirty="0"/>
              <a:t>, </a:t>
            </a:r>
            <a:r>
              <a:rPr lang="pt-PT" dirty="0" err="1"/>
              <a:t>long</a:t>
            </a:r>
            <a:r>
              <a:rPr lang="pt-PT" dirty="0"/>
              <a:t> e </a:t>
            </a:r>
            <a:r>
              <a:rPr lang="pt-PT" dirty="0" err="1"/>
              <a:t>char</a:t>
            </a:r>
            <a:r>
              <a:rPr lang="pt-PT" dirty="0"/>
              <a:t> (ver tabela booleana, mas agora aplicada aos bits)</a:t>
            </a:r>
          </a:p>
          <a:p>
            <a:pPr lvl="1"/>
            <a:r>
              <a:rPr lang="pt-PT" dirty="0"/>
              <a:t>AND: &amp;       OR: |       XOR: ^         NOT: ~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Exemplo com AND bit a bit</a:t>
            </a:r>
          </a:p>
          <a:p>
            <a:pPr marL="268287" lvl="1" indent="0">
              <a:buNone/>
            </a:pPr>
            <a:r>
              <a:rPr lang="pt-PT" sz="1600" b="1" kern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bitmask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0x000F;</a:t>
            </a:r>
          </a:p>
          <a:p>
            <a:pPr marL="268287" lvl="1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	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0x2222;</a:t>
            </a:r>
          </a:p>
          <a:p>
            <a:pPr marL="268287" lvl="1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	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&amp;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bitmask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>
                <a:solidFill>
                  <a:schemeClr val="accent6"/>
                </a:solidFill>
                <a:latin typeface="Consolas"/>
              </a:rPr>
              <a:t>// vai mostrar: 2</a:t>
            </a:r>
          </a:p>
          <a:p>
            <a:pPr marL="268287" lvl="1" indent="0">
              <a:buNone/>
            </a:pPr>
            <a:endParaRPr lang="pt-PT" dirty="0">
              <a:solidFill>
                <a:schemeClr val="accent6"/>
              </a:solidFill>
              <a:latin typeface="Consolas"/>
            </a:endParaRPr>
          </a:p>
          <a:p>
            <a:pPr>
              <a:buClr>
                <a:srgbClr val="3B812F"/>
              </a:buClr>
            </a:pPr>
            <a:r>
              <a:rPr lang="pt-PT" dirty="0">
                <a:solidFill>
                  <a:srgbClr val="000000"/>
                </a:solidFill>
              </a:rPr>
              <a:t>Operadores de deslocamento – SHIFT</a:t>
            </a:r>
          </a:p>
          <a:p>
            <a:pPr lvl="1">
              <a:buClr>
                <a:srgbClr val="3B812F"/>
              </a:buClr>
            </a:pPr>
            <a:r>
              <a:rPr lang="pt-PT" dirty="0" err="1">
                <a:solidFill>
                  <a:srgbClr val="000000"/>
                </a:solidFill>
              </a:rPr>
              <a:t>val</a:t>
            </a:r>
            <a:r>
              <a:rPr lang="pt-PT" dirty="0">
                <a:solidFill>
                  <a:srgbClr val="000000"/>
                </a:solidFill>
              </a:rPr>
              <a:t> &lt;&lt; </a:t>
            </a:r>
            <a:r>
              <a:rPr lang="pt-PT" dirty="0" err="1">
                <a:solidFill>
                  <a:srgbClr val="000000"/>
                </a:solidFill>
              </a:rPr>
              <a:t>nbits</a:t>
            </a:r>
            <a:r>
              <a:rPr lang="pt-PT" dirty="0">
                <a:solidFill>
                  <a:srgbClr val="000000"/>
                </a:solidFill>
              </a:rPr>
              <a:t>,   desloca, o conteúdo de </a:t>
            </a:r>
            <a:r>
              <a:rPr lang="pt-PT" dirty="0" err="1">
                <a:solidFill>
                  <a:srgbClr val="000000"/>
                </a:solidFill>
              </a:rPr>
              <a:t>val</a:t>
            </a:r>
            <a:r>
              <a:rPr lang="pt-PT" dirty="0">
                <a:solidFill>
                  <a:srgbClr val="000000"/>
                </a:solidFill>
              </a:rPr>
              <a:t>, </a:t>
            </a:r>
            <a:r>
              <a:rPr lang="pt-PT" dirty="0" err="1">
                <a:solidFill>
                  <a:srgbClr val="000000"/>
                </a:solidFill>
              </a:rPr>
              <a:t>nbits</a:t>
            </a:r>
            <a:r>
              <a:rPr lang="pt-PT" dirty="0">
                <a:solidFill>
                  <a:srgbClr val="000000"/>
                </a:solidFill>
              </a:rPr>
              <a:t> para a esquerda </a:t>
            </a:r>
          </a:p>
          <a:p>
            <a:pPr lvl="1">
              <a:buClr>
                <a:srgbClr val="3B812F"/>
              </a:buClr>
            </a:pPr>
            <a:r>
              <a:rPr lang="pt-PT" dirty="0" err="1">
                <a:solidFill>
                  <a:srgbClr val="000000"/>
                </a:solidFill>
              </a:rPr>
              <a:t>val</a:t>
            </a:r>
            <a:r>
              <a:rPr lang="pt-PT" dirty="0">
                <a:solidFill>
                  <a:srgbClr val="000000"/>
                </a:solidFill>
              </a:rPr>
              <a:t> &gt;&gt; </a:t>
            </a:r>
            <a:r>
              <a:rPr lang="pt-PT" dirty="0" err="1">
                <a:solidFill>
                  <a:srgbClr val="000000"/>
                </a:solidFill>
              </a:rPr>
              <a:t>nbits</a:t>
            </a:r>
            <a:r>
              <a:rPr lang="pt-PT" dirty="0">
                <a:solidFill>
                  <a:srgbClr val="000000"/>
                </a:solidFill>
              </a:rPr>
              <a:t>,   desloca, o conteúdo de </a:t>
            </a:r>
            <a:r>
              <a:rPr lang="pt-PT" dirty="0" err="1">
                <a:solidFill>
                  <a:srgbClr val="000000"/>
                </a:solidFill>
              </a:rPr>
              <a:t>val</a:t>
            </a:r>
            <a:r>
              <a:rPr lang="pt-PT" dirty="0">
                <a:solidFill>
                  <a:srgbClr val="000000"/>
                </a:solidFill>
              </a:rPr>
              <a:t>, </a:t>
            </a:r>
            <a:r>
              <a:rPr lang="pt-PT" dirty="0" err="1">
                <a:solidFill>
                  <a:srgbClr val="000000"/>
                </a:solidFill>
              </a:rPr>
              <a:t>nbits</a:t>
            </a:r>
            <a:r>
              <a:rPr lang="pt-PT" dirty="0">
                <a:solidFill>
                  <a:srgbClr val="000000"/>
                </a:solidFill>
              </a:rPr>
              <a:t> para a direita</a:t>
            </a:r>
          </a:p>
          <a:p>
            <a:pPr lvl="1">
              <a:buClr>
                <a:srgbClr val="3B812F"/>
              </a:buClr>
            </a:pPr>
            <a:r>
              <a:rPr lang="pt-PT" dirty="0" err="1">
                <a:solidFill>
                  <a:srgbClr val="000000"/>
                </a:solidFill>
              </a:rPr>
              <a:t>val</a:t>
            </a:r>
            <a:r>
              <a:rPr lang="pt-PT" dirty="0">
                <a:solidFill>
                  <a:srgbClr val="000000"/>
                </a:solidFill>
              </a:rPr>
              <a:t> &gt;&gt;&gt; </a:t>
            </a:r>
            <a:r>
              <a:rPr lang="pt-PT" dirty="0" err="1">
                <a:solidFill>
                  <a:srgbClr val="000000"/>
                </a:solidFill>
              </a:rPr>
              <a:t>nbits</a:t>
            </a:r>
            <a:r>
              <a:rPr lang="pt-PT" dirty="0">
                <a:solidFill>
                  <a:srgbClr val="000000"/>
                </a:solidFill>
              </a:rPr>
              <a:t>,  desloca, o conteúdo de </a:t>
            </a:r>
            <a:r>
              <a:rPr lang="pt-PT" dirty="0" err="1">
                <a:solidFill>
                  <a:srgbClr val="000000"/>
                </a:solidFill>
              </a:rPr>
              <a:t>val</a:t>
            </a:r>
            <a:r>
              <a:rPr lang="pt-PT" dirty="0">
                <a:solidFill>
                  <a:srgbClr val="000000"/>
                </a:solidFill>
              </a:rPr>
              <a:t>, </a:t>
            </a:r>
            <a:r>
              <a:rPr lang="pt-PT" dirty="0" err="1">
                <a:solidFill>
                  <a:srgbClr val="000000"/>
                </a:solidFill>
              </a:rPr>
              <a:t>nbits</a:t>
            </a:r>
            <a:r>
              <a:rPr lang="pt-PT" dirty="0">
                <a:solidFill>
                  <a:srgbClr val="000000"/>
                </a:solidFill>
              </a:rPr>
              <a:t> para a direita, mas coloca zero no bit de sinal</a:t>
            </a:r>
          </a:p>
          <a:p>
            <a:pPr lvl="2">
              <a:buClr>
                <a:srgbClr val="3B812F"/>
              </a:buClr>
            </a:pPr>
            <a:r>
              <a:rPr lang="pt-PT" dirty="0">
                <a:solidFill>
                  <a:srgbClr val="000000"/>
                </a:solidFill>
              </a:rPr>
              <a:t>Bit de sinal é o bit mais á esquerda, indica se o nº é positivo (0) ou negativo (1)</a:t>
            </a:r>
          </a:p>
          <a:p>
            <a:pPr lvl="1">
              <a:buClr>
                <a:srgbClr val="3B812F"/>
              </a:buClr>
            </a:pPr>
            <a:r>
              <a:rPr lang="pt-PT" dirty="0">
                <a:solidFill>
                  <a:srgbClr val="000000"/>
                </a:solidFill>
              </a:rPr>
              <a:t>&gt;&gt; e &lt;&lt; preservam o bit de sinal</a:t>
            </a:r>
          </a:p>
          <a:p>
            <a:pPr marL="268287" lvl="1" indent="0">
              <a:buNone/>
            </a:pPr>
            <a:endParaRPr lang="pt-PT" dirty="0">
              <a:solidFill>
                <a:schemeClr val="accent6"/>
              </a:solidFill>
              <a:latin typeface="Consolas"/>
            </a:endParaRPr>
          </a:p>
          <a:p>
            <a:pPr marL="268287" lvl="1" indent="0">
              <a:buNone/>
            </a:pP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2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 de precedência e expressões com tipos diferentes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968551"/>
          </a:xfrm>
        </p:spPr>
        <p:txBody>
          <a:bodyPr/>
          <a:lstStyle/>
          <a:p>
            <a:r>
              <a:rPr lang="pt-PT" dirty="0"/>
              <a:t>Parênteses podem ser usados para indicar a ordem de operações.</a:t>
            </a:r>
          </a:p>
          <a:p>
            <a:pPr>
              <a:spcBef>
                <a:spcPts val="1200"/>
              </a:spcBef>
            </a:pPr>
            <a:r>
              <a:rPr lang="pt-PT" dirty="0"/>
              <a:t>Quando os parênteses são omitidos, 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a ordem de operações  é determinada pelas regras de precedência.</a:t>
            </a:r>
          </a:p>
          <a:p>
            <a:pPr>
              <a:spcBef>
                <a:spcPts val="1200"/>
              </a:spcBef>
            </a:pPr>
            <a:r>
              <a:rPr lang="pt-PT" dirty="0"/>
              <a:t>Operações com maior precedência 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são realizadas antes das operações com mais baixa precedência.</a:t>
            </a:r>
          </a:p>
          <a:p>
            <a:pPr>
              <a:spcBef>
                <a:spcPts val="1200"/>
              </a:spcBef>
            </a:pPr>
            <a:r>
              <a:rPr lang="pt-PT" dirty="0"/>
              <a:t>Operações com igual precedência 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são realizadas da esquerda para a direita 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excepto para os operadores unários que são realizadas da direita para a esquerda</a:t>
            </a:r>
          </a:p>
          <a:p>
            <a:pPr lvl="1">
              <a:spcBef>
                <a:spcPts val="600"/>
              </a:spcBef>
            </a:pPr>
            <a:endParaRPr lang="pt-PT" dirty="0"/>
          </a:p>
          <a:p>
            <a:pPr>
              <a:spcBef>
                <a:spcPts val="600"/>
              </a:spcBef>
            </a:pPr>
            <a:r>
              <a:rPr lang="pt-PT" dirty="0"/>
              <a:t>Um operador aplicado a dois operandos de tipos diferentes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O operando com o menor tipo é convertido para o maior tipo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Regras de precedência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68551"/>
          </a:xfrm>
        </p:spPr>
        <p:txBody>
          <a:bodyPr/>
          <a:lstStyle/>
          <a:p>
            <a:r>
              <a:rPr lang="pt-PT" dirty="0"/>
              <a:t>Precedência mais alta</a:t>
            </a:r>
          </a:p>
          <a:p>
            <a:pPr lvl="1"/>
            <a:r>
              <a:rPr lang="pt-PT" dirty="0"/>
              <a:t>Operadores unários de </a:t>
            </a:r>
            <a:r>
              <a:rPr lang="pt-PT" dirty="0" err="1"/>
              <a:t>posfixo</a:t>
            </a:r>
            <a:r>
              <a:rPr lang="pt-PT" dirty="0"/>
              <a:t>:	</a:t>
            </a:r>
            <a:r>
              <a:rPr lang="pt-PT" dirty="0" err="1"/>
              <a:t>expr</a:t>
            </a:r>
            <a:r>
              <a:rPr lang="pt-PT" dirty="0"/>
              <a:t>++, </a:t>
            </a:r>
            <a:r>
              <a:rPr lang="pt-PT" dirty="0" err="1"/>
              <a:t>expr</a:t>
            </a:r>
            <a:r>
              <a:rPr lang="pt-PT" dirty="0"/>
              <a:t>-- </a:t>
            </a:r>
          </a:p>
          <a:p>
            <a:pPr lvl="1"/>
            <a:r>
              <a:rPr lang="pt-PT" dirty="0"/>
              <a:t>Operadores unários: 			+, -, ++</a:t>
            </a:r>
            <a:r>
              <a:rPr lang="pt-PT" dirty="0" err="1"/>
              <a:t>expr</a:t>
            </a:r>
            <a:r>
              <a:rPr lang="pt-PT" dirty="0"/>
              <a:t>, --</a:t>
            </a:r>
            <a:r>
              <a:rPr lang="pt-PT" dirty="0" err="1"/>
              <a:t>expr</a:t>
            </a:r>
            <a:r>
              <a:rPr lang="pt-PT" dirty="0"/>
              <a:t>, (bit a bit) ~ , !</a:t>
            </a:r>
          </a:p>
          <a:p>
            <a:pPr lvl="1"/>
            <a:r>
              <a:rPr lang="pt-PT" dirty="0"/>
              <a:t>Operadores aritméticos binários: 	*, /, %</a:t>
            </a:r>
          </a:p>
          <a:p>
            <a:pPr lvl="1"/>
            <a:r>
              <a:rPr lang="pt-PT" dirty="0"/>
              <a:t>Operadores aritméticos binários: 	+, –</a:t>
            </a:r>
          </a:p>
          <a:p>
            <a:pPr lvl="1"/>
            <a:r>
              <a:rPr lang="pt-PT" dirty="0"/>
              <a:t>Operadores bit de deslocamento: 	&lt;&lt;, &gt;&gt;, &gt;&gt;&gt;</a:t>
            </a:r>
          </a:p>
          <a:p>
            <a:pPr lvl="1"/>
            <a:r>
              <a:rPr lang="pt-PT" dirty="0"/>
              <a:t>Operadores relacionais: 		&lt;, &gt;, &lt;=, &gt;=, </a:t>
            </a:r>
            <a:r>
              <a:rPr lang="pt-PT" dirty="0" err="1"/>
              <a:t>instanceof</a:t>
            </a:r>
            <a:endParaRPr lang="pt-PT" dirty="0"/>
          </a:p>
          <a:p>
            <a:pPr lvl="1"/>
            <a:r>
              <a:rPr lang="pt-PT" dirty="0"/>
              <a:t>Operadores de comparação: 		==, !=</a:t>
            </a:r>
          </a:p>
          <a:p>
            <a:pPr lvl="1"/>
            <a:r>
              <a:rPr lang="pt-PT" dirty="0"/>
              <a:t>Operador bit a bit </a:t>
            </a:r>
            <a:r>
              <a:rPr lang="pt-PT" dirty="0" err="1"/>
              <a:t>and</a:t>
            </a:r>
            <a:r>
              <a:rPr lang="pt-PT" dirty="0"/>
              <a:t>: 		&amp;</a:t>
            </a:r>
          </a:p>
          <a:p>
            <a:pPr lvl="1"/>
            <a:r>
              <a:rPr lang="pt-PT" dirty="0"/>
              <a:t>Operador bit a bit </a:t>
            </a:r>
            <a:r>
              <a:rPr lang="pt-PT" dirty="0" err="1"/>
              <a:t>xor</a:t>
            </a:r>
            <a:r>
              <a:rPr lang="pt-PT" dirty="0"/>
              <a:t> (exclusive </a:t>
            </a:r>
            <a:r>
              <a:rPr lang="pt-PT" dirty="0" err="1"/>
              <a:t>or</a:t>
            </a:r>
            <a:r>
              <a:rPr lang="pt-PT" dirty="0"/>
              <a:t>): 	^</a:t>
            </a:r>
          </a:p>
          <a:p>
            <a:pPr lvl="1"/>
            <a:r>
              <a:rPr lang="pt-PT" dirty="0"/>
              <a:t>Operador bit a bit </a:t>
            </a:r>
            <a:r>
              <a:rPr lang="pt-PT" dirty="0" err="1"/>
              <a:t>or</a:t>
            </a:r>
            <a:r>
              <a:rPr lang="pt-PT" dirty="0"/>
              <a:t> (inclusive </a:t>
            </a:r>
            <a:r>
              <a:rPr lang="pt-PT" dirty="0" err="1"/>
              <a:t>or</a:t>
            </a:r>
            <a:r>
              <a:rPr lang="pt-PT" dirty="0"/>
              <a:t>): 	|</a:t>
            </a:r>
          </a:p>
          <a:p>
            <a:pPr lvl="1"/>
            <a:r>
              <a:rPr lang="pt-PT" dirty="0"/>
              <a:t>Operador booleano </a:t>
            </a:r>
            <a:r>
              <a:rPr lang="pt-PT" dirty="0" err="1"/>
              <a:t>and</a:t>
            </a:r>
            <a:r>
              <a:rPr lang="pt-PT" dirty="0"/>
              <a:t>: 		&amp;&amp;</a:t>
            </a:r>
          </a:p>
          <a:p>
            <a:pPr lvl="1"/>
            <a:r>
              <a:rPr lang="pt-PT" dirty="0"/>
              <a:t>Operador booleano </a:t>
            </a:r>
            <a:r>
              <a:rPr lang="pt-PT" dirty="0" err="1"/>
              <a:t>or</a:t>
            </a:r>
            <a:r>
              <a:rPr lang="pt-PT" dirty="0"/>
              <a:t>: 		|| </a:t>
            </a:r>
          </a:p>
          <a:p>
            <a:pPr lvl="1"/>
            <a:r>
              <a:rPr lang="pt-PT" dirty="0"/>
              <a:t>Operador ternário 			… </a:t>
            </a:r>
            <a:r>
              <a:rPr lang="pt-PT" b="1" dirty="0"/>
              <a:t>?</a:t>
            </a:r>
            <a:r>
              <a:rPr lang="pt-PT" dirty="0"/>
              <a:t> … </a:t>
            </a:r>
            <a:r>
              <a:rPr lang="pt-PT" b="1" dirty="0"/>
              <a:t>:</a:t>
            </a:r>
            <a:r>
              <a:rPr lang="pt-PT" dirty="0"/>
              <a:t> … </a:t>
            </a:r>
            <a:r>
              <a:rPr lang="pt-PT" b="1" dirty="0"/>
              <a:t>;</a:t>
            </a:r>
          </a:p>
          <a:p>
            <a:pPr lvl="1"/>
            <a:r>
              <a:rPr lang="pt-PT" dirty="0"/>
              <a:t>Operadores afectação:     =, +=, -=, *=, /=, %=, &amp;=, ^=, |=, &lt;&lt;=, &gt;&gt;=, &gt;&gt;&gt;=</a:t>
            </a:r>
          </a:p>
          <a:p>
            <a:r>
              <a:rPr lang="pt-PT" dirty="0"/>
              <a:t>Precedência mais baixa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curta de expressões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9"/>
            <a:ext cx="8382000" cy="4968551"/>
          </a:xfrm>
        </p:spPr>
        <p:txBody>
          <a:bodyPr/>
          <a:lstStyle/>
          <a:p>
            <a:r>
              <a:rPr lang="pt-PT" dirty="0"/>
              <a:t> A &amp;&amp; B em que A é false</a:t>
            </a:r>
          </a:p>
          <a:p>
            <a:pPr lvl="1"/>
            <a:r>
              <a:rPr lang="pt-PT" dirty="0"/>
              <a:t>O resultado da expressão será </a:t>
            </a:r>
            <a:r>
              <a:rPr lang="pt-PT" i="1" dirty="0"/>
              <a:t>false</a:t>
            </a:r>
            <a:r>
              <a:rPr lang="pt-PT" dirty="0"/>
              <a:t> independentemente do valor de B</a:t>
            </a:r>
          </a:p>
          <a:p>
            <a:pPr lvl="1"/>
            <a:r>
              <a:rPr lang="pt-PT" dirty="0"/>
              <a:t>Pelo que se torna desnecessário avaliar/executar B</a:t>
            </a:r>
          </a:p>
          <a:p>
            <a:pPr lvl="1"/>
            <a:r>
              <a:rPr lang="pt-PT" dirty="0"/>
              <a:t>O java neste caso não avalia/executa B</a:t>
            </a:r>
          </a:p>
          <a:p>
            <a:r>
              <a:rPr lang="pt-PT" dirty="0"/>
              <a:t>A || B em que A é </a:t>
            </a:r>
            <a:r>
              <a:rPr lang="pt-PT" dirty="0" err="1"/>
              <a:t>true</a:t>
            </a:r>
            <a:endParaRPr lang="pt-PT" dirty="0"/>
          </a:p>
          <a:p>
            <a:pPr lvl="1"/>
            <a:r>
              <a:rPr lang="pt-PT" dirty="0"/>
              <a:t>O resultado da expressão será </a:t>
            </a:r>
            <a:r>
              <a:rPr lang="pt-PT" i="1" dirty="0" err="1"/>
              <a:t>true</a:t>
            </a:r>
            <a:r>
              <a:rPr lang="pt-PT" dirty="0"/>
              <a:t> independentemente do valor de B</a:t>
            </a:r>
          </a:p>
          <a:p>
            <a:pPr lvl="1"/>
            <a:r>
              <a:rPr lang="pt-PT" dirty="0"/>
              <a:t>Pelo que se torna desnecessário avaliar/executar B</a:t>
            </a:r>
          </a:p>
          <a:p>
            <a:pPr lvl="1"/>
            <a:r>
              <a:rPr lang="pt-PT" dirty="0"/>
              <a:t>O java neste caso não avalia/executa B</a:t>
            </a:r>
          </a:p>
          <a:p>
            <a:pPr>
              <a:spcBef>
                <a:spcPts val="1200"/>
              </a:spcBef>
            </a:pPr>
            <a:r>
              <a:rPr lang="pt-PT" dirty="0"/>
              <a:t>Este comportamento é denominado de: avaliação curta (AC)</a:t>
            </a:r>
          </a:p>
          <a:p>
            <a:pPr>
              <a:spcBef>
                <a:spcPts val="1200"/>
              </a:spcBef>
            </a:pPr>
            <a:r>
              <a:rPr lang="pt-PT" dirty="0"/>
              <a:t>A AC não só é eficiente como muitas vezes é essencial!</a:t>
            </a:r>
          </a:p>
          <a:p>
            <a:pPr lvl="1"/>
            <a:r>
              <a:rPr lang="pt-PT" dirty="0"/>
              <a:t>A seguinte situação, sem AC, resultaria num erro se </a:t>
            </a:r>
            <a:r>
              <a:rPr lang="pt-PT" dirty="0" err="1"/>
              <a:t>number</a:t>
            </a:r>
            <a:r>
              <a:rPr lang="pt-PT" dirty="0"/>
              <a:t>=0:</a:t>
            </a:r>
          </a:p>
          <a:p>
            <a:pPr marL="629600" lvl="2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 ( number != 0 ) &amp;&amp; ( sum / number &gt; 5 ) ) ...;</a:t>
            </a:r>
          </a:p>
          <a:p>
            <a:pPr>
              <a:spcBef>
                <a:spcPts val="1200"/>
              </a:spcBef>
            </a:pPr>
            <a:r>
              <a:rPr lang="pt-PT" dirty="0"/>
              <a:t>A avaliação completa pode ser realizada utilizando os operadores bit a bit AND (“&amp;”)  e OR (“|”)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6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Operador igual</a:t>
            </a:r>
            <a:r>
              <a:rPr lang="en-US"/>
              <a:t> ==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operador == é apropriado para verificar se dois operandos de um tipo preciso (</a:t>
            </a:r>
            <a:r>
              <a:rPr lang="pt-PT" dirty="0" err="1"/>
              <a:t>boolean</a:t>
            </a:r>
            <a:r>
              <a:rPr lang="pt-PT" dirty="0"/>
              <a:t>, </a:t>
            </a:r>
            <a:r>
              <a:rPr lang="pt-PT" dirty="0" err="1"/>
              <a:t>char</a:t>
            </a:r>
            <a:r>
              <a:rPr lang="pt-PT" dirty="0"/>
              <a:t>, byte, short, </a:t>
            </a:r>
            <a:r>
              <a:rPr lang="pt-PT" dirty="0" err="1"/>
              <a:t>int</a:t>
            </a:r>
            <a:r>
              <a:rPr lang="pt-PT" dirty="0"/>
              <a:t> e </a:t>
            </a:r>
            <a:r>
              <a:rPr lang="pt-PT" dirty="0" err="1"/>
              <a:t>long</a:t>
            </a:r>
            <a:r>
              <a:rPr lang="pt-PT" dirty="0"/>
              <a:t>) são iguais. Exº com “a” do tipo inteiro (</a:t>
            </a:r>
            <a:r>
              <a:rPr lang="pt-PT" dirty="0" err="1"/>
              <a:t>int</a:t>
            </a:r>
            <a:r>
              <a:rPr lang="pt-PT" dirty="0"/>
              <a:t>):</a:t>
            </a:r>
          </a:p>
          <a:p>
            <a:pPr marL="268287" lvl="1" indent="0">
              <a:buNone/>
            </a:pPr>
            <a:r>
              <a:rPr lang="pt-PT" dirty="0"/>
              <a:t>	</a:t>
            </a:r>
            <a:r>
              <a:rPr lang="pt-PT" sz="1600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if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 (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a == 3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	   ...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68287" lvl="1" indent="0">
              <a:buNone/>
            </a:pPr>
            <a:endParaRPr lang="pt-PT" sz="1400" dirty="0"/>
          </a:p>
          <a:p>
            <a:r>
              <a:rPr lang="pt-PT" dirty="0"/>
              <a:t>O operador == com valores de vírgula flutuante: </a:t>
            </a:r>
            <a:r>
              <a:rPr lang="pt-PT" dirty="0" err="1"/>
              <a:t>float</a:t>
            </a:r>
            <a:r>
              <a:rPr lang="pt-PT" dirty="0"/>
              <a:t> e </a:t>
            </a:r>
            <a:r>
              <a:rPr lang="pt-PT" dirty="0" err="1"/>
              <a:t>double</a:t>
            </a:r>
            <a:endParaRPr lang="pt-PT" dirty="0"/>
          </a:p>
          <a:p>
            <a:pPr lvl="1"/>
            <a:r>
              <a:rPr lang="pt-PT" dirty="0"/>
              <a:t>não é apropriado para verificar se dois valores de virgula flutuante são iguais (devidos às imprecisões intrínsecas à representação em vírgula flutuante) – como já visto. </a:t>
            </a:r>
          </a:p>
          <a:p>
            <a:pPr lvl="1"/>
            <a:r>
              <a:rPr lang="pt-PT" dirty="0"/>
              <a:t>Neste caso deve-se verificar se a diferença entre eles é menor que uma tolerância admitida.</a:t>
            </a:r>
          </a:p>
          <a:p>
            <a:pPr lvl="1"/>
            <a:r>
              <a:rPr lang="pt-PT" dirty="0"/>
              <a:t>Exº em que b, c e </a:t>
            </a:r>
            <a:r>
              <a:rPr lang="pt-PT" dirty="0" err="1"/>
              <a:t>epsilon</a:t>
            </a:r>
            <a:r>
              <a:rPr lang="pt-PT" dirty="0"/>
              <a:t> são do tipo vírgula flutuante</a:t>
            </a:r>
          </a:p>
          <a:p>
            <a:pPr marL="268287" lvl="1" indent="0">
              <a:buNone/>
            </a:pPr>
            <a:r>
              <a:rPr lang="pt-PT" dirty="0"/>
              <a:t>	</a:t>
            </a:r>
            <a:r>
              <a:rPr lang="pt-PT" sz="1600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if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 (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Math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.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abs(b - c) &lt; epsilon) {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        . . .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5715000"/>
            <a:ext cx="2590800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r>
              <a:rPr lang="pt-PT" sz="1400" dirty="0">
                <a:latin typeface="+mn-lt"/>
              </a:rPr>
              <a:t>Utilizar </a:t>
            </a:r>
            <a:r>
              <a:rPr lang="pt-PT" sz="1400" dirty="0" err="1">
                <a:latin typeface="+mn-lt"/>
              </a:rPr>
              <a:t>epsilon</a:t>
            </a:r>
            <a:r>
              <a:rPr lang="pt-PT" sz="1400" dirty="0">
                <a:latin typeface="+mn-lt"/>
              </a:rPr>
              <a:t> com 0.00001 por exemplo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3687" y="5181600"/>
            <a:ext cx="1905000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r>
              <a:rPr lang="pt-PT" sz="1400" dirty="0" err="1">
                <a:latin typeface="+mn-lt"/>
              </a:rPr>
              <a:t>java.lang.Math</a:t>
            </a:r>
            <a:endParaRPr lang="pt-P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55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String</a:t>
            </a:r>
            <a:r>
              <a:rPr lang="pt-PT" dirty="0"/>
              <a:t> – </a:t>
            </a:r>
            <a:r>
              <a:rPr lang="pt-PT" dirty="0" err="1"/>
              <a:t>java.lang.String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68551"/>
          </a:xfrm>
        </p:spPr>
        <p:txBody>
          <a:bodyPr/>
          <a:lstStyle/>
          <a:p>
            <a:r>
              <a:rPr lang="pt-PT" dirty="0"/>
              <a:t>A classe </a:t>
            </a:r>
            <a:r>
              <a:rPr lang="pt-PT" dirty="0" err="1"/>
              <a:t>String</a:t>
            </a:r>
            <a:r>
              <a:rPr lang="pt-PT" dirty="0"/>
              <a:t> permite guardar um conjunto de caracteres</a:t>
            </a:r>
          </a:p>
          <a:p>
            <a:pPr lvl="1"/>
            <a:r>
              <a:rPr lang="pt-PT" dirty="0"/>
              <a:t>Uma </a:t>
            </a:r>
            <a:r>
              <a:rPr lang="pt-PT" b="1" dirty="0" err="1"/>
              <a:t>String</a:t>
            </a:r>
            <a:r>
              <a:rPr lang="pt-PT" dirty="0"/>
              <a:t> é um objecto e </a:t>
            </a:r>
            <a:r>
              <a:rPr lang="pt-PT" b="1" dirty="0"/>
              <a:t>é imutável</a:t>
            </a:r>
            <a:r>
              <a:rPr lang="pt-PT" dirty="0"/>
              <a:t>, ou seja, não é alterável; para se alterar uma </a:t>
            </a:r>
            <a:r>
              <a:rPr lang="pt-PT" dirty="0" err="1"/>
              <a:t>String</a:t>
            </a:r>
            <a:r>
              <a:rPr lang="pt-PT" dirty="0"/>
              <a:t> é necessário produzir uma </a:t>
            </a:r>
            <a:r>
              <a:rPr lang="pt-PT" dirty="0" err="1"/>
              <a:t>String</a:t>
            </a:r>
            <a:r>
              <a:rPr lang="pt-PT" dirty="0"/>
              <a:t> nova</a:t>
            </a:r>
          </a:p>
          <a:p>
            <a:r>
              <a:rPr lang="pt-PT" dirty="0"/>
              <a:t>Métodos que se destacam na classe </a:t>
            </a:r>
            <a:r>
              <a:rPr lang="pt-PT" dirty="0" err="1"/>
              <a:t>String</a:t>
            </a:r>
            <a:r>
              <a:rPr lang="pt-PT" dirty="0"/>
              <a:t>:</a:t>
            </a:r>
          </a:p>
          <a:p>
            <a:pPr lvl="1"/>
            <a:r>
              <a:rPr lang="pt-PT" b="1" dirty="0" err="1"/>
              <a:t>lenght</a:t>
            </a:r>
            <a:r>
              <a:rPr lang="pt-PT" dirty="0"/>
              <a:t>()</a:t>
            </a:r>
          </a:p>
          <a:p>
            <a:pPr lvl="1"/>
            <a:r>
              <a:rPr lang="pt-PT" b="1" dirty="0" err="1"/>
              <a:t>charAt</a:t>
            </a:r>
            <a:r>
              <a:rPr lang="pt-PT" b="1" dirty="0"/>
              <a:t>(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index</a:t>
            </a:r>
            <a:r>
              <a:rPr lang="pt-PT" dirty="0"/>
              <a:t>)</a:t>
            </a:r>
          </a:p>
          <a:p>
            <a:pPr lvl="1"/>
            <a:r>
              <a:rPr lang="pt-PT" b="1" dirty="0" err="1"/>
              <a:t>equals</a:t>
            </a:r>
            <a:r>
              <a:rPr lang="pt-PT" b="1" dirty="0"/>
              <a:t>(</a:t>
            </a:r>
            <a:r>
              <a:rPr lang="pt-PT" dirty="0" err="1"/>
              <a:t>Object</a:t>
            </a:r>
            <a:r>
              <a:rPr lang="pt-PT" dirty="0"/>
              <a:t> o),  </a:t>
            </a:r>
            <a:r>
              <a:rPr lang="pt-PT" b="1" dirty="0" err="1"/>
              <a:t>equalsIgnoreCase</a:t>
            </a:r>
            <a:r>
              <a:rPr lang="pt-PT" b="1" dirty="0"/>
              <a:t>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str</a:t>
            </a:r>
            <a:r>
              <a:rPr lang="pt-PT" dirty="0"/>
              <a:t>)</a:t>
            </a:r>
          </a:p>
          <a:p>
            <a:pPr lvl="1"/>
            <a:r>
              <a:rPr lang="pt-PT" b="1" dirty="0" err="1"/>
              <a:t>compareTo</a:t>
            </a:r>
            <a:r>
              <a:rPr lang="pt-PT" b="1" dirty="0"/>
              <a:t>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str</a:t>
            </a:r>
            <a:r>
              <a:rPr lang="pt-PT" dirty="0"/>
              <a:t>),  </a:t>
            </a:r>
            <a:r>
              <a:rPr lang="pt-PT" b="1" dirty="0" err="1"/>
              <a:t>compareToIgnoreCase</a:t>
            </a:r>
            <a:r>
              <a:rPr lang="pt-PT" b="1" dirty="0"/>
              <a:t>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str</a:t>
            </a:r>
            <a:r>
              <a:rPr lang="pt-PT" dirty="0"/>
              <a:t>)</a:t>
            </a:r>
          </a:p>
          <a:p>
            <a:pPr lvl="1"/>
            <a:r>
              <a:rPr lang="pt-PT" b="1" dirty="0" err="1"/>
              <a:t>indexOf</a:t>
            </a:r>
            <a:r>
              <a:rPr lang="pt-PT" b="1" dirty="0"/>
              <a:t>(</a:t>
            </a:r>
            <a:r>
              <a:rPr lang="pt-PT" dirty="0" err="1"/>
              <a:t>char</a:t>
            </a:r>
            <a:r>
              <a:rPr lang="pt-PT" dirty="0"/>
              <a:t> c),  </a:t>
            </a:r>
            <a:r>
              <a:rPr lang="pt-PT" b="1" dirty="0" err="1"/>
              <a:t>indexOf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str</a:t>
            </a:r>
            <a:r>
              <a:rPr lang="pt-PT" dirty="0"/>
              <a:t>)   </a:t>
            </a:r>
            <a:r>
              <a:rPr lang="pt-PT" sz="1400" dirty="0">
                <a:solidFill>
                  <a:schemeClr val="accent6"/>
                </a:solidFill>
                <a:latin typeface="Consolas"/>
              </a:rPr>
              <a:t>// índex da primeira ocorrência</a:t>
            </a:r>
          </a:p>
          <a:p>
            <a:pPr lvl="1"/>
            <a:r>
              <a:rPr lang="pt-PT" b="1" dirty="0" err="1"/>
              <a:t>isEmpty</a:t>
            </a:r>
            <a:r>
              <a:rPr lang="pt-PT" dirty="0"/>
              <a:t>()</a:t>
            </a:r>
          </a:p>
          <a:p>
            <a:pPr lvl="1"/>
            <a:r>
              <a:rPr lang="pt-PT" dirty="0" err="1"/>
              <a:t>l</a:t>
            </a:r>
            <a:r>
              <a:rPr lang="pt-PT" b="1" dirty="0" err="1"/>
              <a:t>astIndexOf</a:t>
            </a:r>
            <a:r>
              <a:rPr lang="pt-PT" dirty="0"/>
              <a:t>(</a:t>
            </a:r>
            <a:r>
              <a:rPr lang="pt-PT" dirty="0" err="1"/>
              <a:t>char</a:t>
            </a:r>
            <a:r>
              <a:rPr lang="pt-PT" dirty="0"/>
              <a:t> c),  </a:t>
            </a:r>
            <a:r>
              <a:rPr lang="pt-PT" b="1" dirty="0" err="1"/>
              <a:t>lastIndexOf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str</a:t>
            </a:r>
            <a:r>
              <a:rPr lang="pt-PT" dirty="0"/>
              <a:t>)</a:t>
            </a:r>
          </a:p>
          <a:p>
            <a:pPr lvl="1"/>
            <a:r>
              <a:rPr lang="pt-PT" b="1" dirty="0" err="1"/>
              <a:t>subString</a:t>
            </a:r>
            <a:r>
              <a:rPr lang="pt-PT" dirty="0"/>
              <a:t>(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beginIdx</a:t>
            </a:r>
            <a:r>
              <a:rPr lang="pt-PT" dirty="0"/>
              <a:t>, 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endIdx</a:t>
            </a:r>
            <a:r>
              <a:rPr lang="pt-PT" dirty="0"/>
              <a:t>)</a:t>
            </a:r>
          </a:p>
          <a:p>
            <a:pPr lvl="1"/>
            <a:r>
              <a:rPr lang="pt-PT" b="1" dirty="0" err="1"/>
              <a:t>toLowerCase</a:t>
            </a:r>
            <a:r>
              <a:rPr lang="pt-PT" dirty="0"/>
              <a:t>(),  </a:t>
            </a:r>
            <a:r>
              <a:rPr lang="pt-PT" b="1" dirty="0" err="1"/>
              <a:t>toUppercase</a:t>
            </a:r>
            <a:r>
              <a:rPr lang="pt-PT" dirty="0"/>
              <a:t>()</a:t>
            </a:r>
          </a:p>
          <a:p>
            <a:pPr lvl="1"/>
            <a:r>
              <a:rPr lang="pt-PT" b="1" dirty="0" err="1"/>
              <a:t>trim</a:t>
            </a:r>
            <a:r>
              <a:rPr lang="pt-PT" dirty="0"/>
              <a:t>()   </a:t>
            </a:r>
            <a:r>
              <a:rPr lang="pt-PT" sz="1400" dirty="0">
                <a:solidFill>
                  <a:schemeClr val="accent6"/>
                </a:solidFill>
                <a:latin typeface="Consolas"/>
              </a:rPr>
              <a:t>// remoção dos espaços existentes no início e no fim da </a:t>
            </a:r>
            <a:r>
              <a:rPr lang="pt-PT" sz="1400" dirty="0" err="1">
                <a:solidFill>
                  <a:schemeClr val="accent6"/>
                </a:solidFill>
                <a:latin typeface="Consolas"/>
              </a:rPr>
              <a:t>String</a:t>
            </a:r>
            <a:endParaRPr lang="pt-PT" sz="1400" dirty="0">
              <a:solidFill>
                <a:schemeClr val="accent6"/>
              </a:solidFill>
              <a:latin typeface="Consolas"/>
            </a:endParaRPr>
          </a:p>
          <a:p>
            <a:pPr lvl="1"/>
            <a:r>
              <a:rPr lang="pt-PT" dirty="0" err="1"/>
              <a:t>String.</a:t>
            </a:r>
            <a:r>
              <a:rPr lang="pt-PT" b="1" dirty="0" err="1"/>
              <a:t>valueOf</a:t>
            </a:r>
            <a:r>
              <a:rPr lang="pt-PT" dirty="0"/>
              <a:t>(byte b),  </a:t>
            </a:r>
            <a:r>
              <a:rPr lang="pt-PT" dirty="0" err="1"/>
              <a:t>String.</a:t>
            </a:r>
            <a:r>
              <a:rPr lang="pt-PT" b="1" dirty="0" err="1"/>
              <a:t>valueOf</a:t>
            </a:r>
            <a:r>
              <a:rPr lang="pt-PT" dirty="0"/>
              <a:t>(short s),  </a:t>
            </a:r>
            <a:r>
              <a:rPr lang="pt-PT" dirty="0" err="1"/>
              <a:t>String.</a:t>
            </a:r>
            <a:r>
              <a:rPr lang="pt-PT" b="1" dirty="0" err="1"/>
              <a:t>valueOf</a:t>
            </a:r>
            <a:r>
              <a:rPr lang="pt-PT" dirty="0"/>
              <a:t>(</a:t>
            </a:r>
            <a:r>
              <a:rPr lang="pt-PT" dirty="0" err="1"/>
              <a:t>int</a:t>
            </a:r>
            <a:r>
              <a:rPr lang="pt-PT" dirty="0"/>
              <a:t> i), </a:t>
            </a:r>
            <a:r>
              <a:rPr lang="pt-PT" sz="1600" dirty="0"/>
              <a:t>…  </a:t>
            </a:r>
          </a:p>
          <a:p>
            <a:pPr lvl="2"/>
            <a:r>
              <a:rPr lang="pt-PT" sz="1400" dirty="0">
                <a:solidFill>
                  <a:schemeClr val="accent6"/>
                </a:solidFill>
                <a:latin typeface="Consolas"/>
              </a:rPr>
              <a:t>// estes métodos permitem transformar um byte, um short, ou um </a:t>
            </a:r>
            <a:r>
              <a:rPr lang="pt-PT" sz="1400" dirty="0" err="1">
                <a:solidFill>
                  <a:schemeClr val="accent6"/>
                </a:solidFill>
                <a:latin typeface="Consolas"/>
              </a:rPr>
              <a:t>int</a:t>
            </a:r>
            <a:r>
              <a:rPr lang="pt-PT" sz="1400" dirty="0">
                <a:solidFill>
                  <a:schemeClr val="accent6"/>
                </a:solidFill>
                <a:latin typeface="Consolas"/>
              </a:rPr>
              <a:t>, ou .... na sua representação em </a:t>
            </a:r>
            <a:r>
              <a:rPr lang="pt-PT" sz="1400" dirty="0" err="1">
                <a:solidFill>
                  <a:schemeClr val="accent6"/>
                </a:solidFill>
                <a:latin typeface="Consolas"/>
              </a:rPr>
              <a:t>String</a:t>
            </a:r>
            <a:endParaRPr lang="pt-PT" sz="1400" dirty="0">
              <a:solidFill>
                <a:schemeClr val="accent6"/>
              </a:solidFill>
              <a:latin typeface="Consolas"/>
            </a:endParaRP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Operador igual</a:t>
            </a:r>
            <a:r>
              <a:rPr lang="en-US"/>
              <a:t> == em Strings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operador == não é apropriado para verificar se duas referências para objectos referenciam o mesmo conceito</a:t>
            </a:r>
          </a:p>
          <a:p>
            <a:pPr lvl="1"/>
            <a:r>
              <a:rPr lang="pt-PT" dirty="0"/>
              <a:t>Geralmente dois objectos com igual conteúdo representam o mesmo conceito e devem ser encarados com iguais</a:t>
            </a:r>
          </a:p>
          <a:p>
            <a:pPr lvl="1"/>
            <a:r>
              <a:rPr lang="pt-PT" dirty="0"/>
              <a:t>Mas no caso de se utilizar a comparação por ==, esse operador vai comparar as referências ou seja os endereços, contidos nelas. Se forem dois objectos iguais a comparação dará false.</a:t>
            </a:r>
          </a:p>
          <a:p>
            <a:pPr lvl="1"/>
            <a:r>
              <a:rPr lang="pt-PT" dirty="0"/>
              <a:t>Para se comparar objectos deve-se utilizar o método </a:t>
            </a:r>
            <a:r>
              <a:rPr lang="pt-PT" b="1" i="1" dirty="0" err="1"/>
              <a:t>equals</a:t>
            </a:r>
            <a:r>
              <a:rPr lang="pt-PT" dirty="0"/>
              <a:t>, que é um método que existe em todos os objectos</a:t>
            </a:r>
          </a:p>
          <a:p>
            <a:pPr lvl="1"/>
            <a:endParaRPr lang="pt-PT" dirty="0"/>
          </a:p>
          <a:p>
            <a:r>
              <a:rPr lang="pt-PT" dirty="0"/>
              <a:t>Sendo s1 e s2 duas </a:t>
            </a:r>
            <a:r>
              <a:rPr lang="en-US" dirty="0"/>
              <a:t>strings</a:t>
            </a:r>
            <a:endParaRPr lang="pt-PT" dirty="0"/>
          </a:p>
          <a:p>
            <a:pPr lvl="1"/>
            <a:r>
              <a:rPr lang="pt-PT" dirty="0"/>
              <a:t>s1 == s2 resulta em </a:t>
            </a:r>
            <a:r>
              <a:rPr lang="pt-PT" noProof="1"/>
              <a:t>true</a:t>
            </a:r>
            <a:r>
              <a:rPr lang="pt-PT" dirty="0"/>
              <a:t>, se s1 e s2 referem o mesmo objecto (igual localização em memória).</a:t>
            </a:r>
          </a:p>
          <a:p>
            <a:pPr lvl="1"/>
            <a:r>
              <a:rPr lang="pt-PT" dirty="0"/>
              <a:t>Se s1 e s2 referem duas </a:t>
            </a:r>
            <a:r>
              <a:rPr lang="en-US" dirty="0"/>
              <a:t>strings</a:t>
            </a:r>
            <a:r>
              <a:rPr lang="pt-PT" dirty="0"/>
              <a:t> com a mesma sequência de caracteres, mas em diferente localização em memoria: </a:t>
            </a:r>
            <a:r>
              <a:rPr lang="en-US" dirty="0"/>
              <a:t>s1 == s2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 Comparação de objectos </a:t>
            </a:r>
            <a:r>
              <a:rPr lang="en-US"/>
              <a:t>String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o teste de igualdade de Strings (objetos da classe</a:t>
            </a:r>
            <a:r>
              <a:rPr lang="en-US" dirty="0"/>
              <a:t> String) </a:t>
            </a:r>
            <a:r>
              <a:rPr lang="pt-PT" dirty="0"/>
              <a:t>deve-se utilizar o método</a:t>
            </a:r>
            <a:r>
              <a:rPr lang="en-US" dirty="0"/>
              <a:t> </a:t>
            </a:r>
            <a:r>
              <a:rPr lang="en-US" b="1" dirty="0"/>
              <a:t>equals</a:t>
            </a:r>
          </a:p>
          <a:p>
            <a:pPr marL="268287" lvl="1" indent="0">
              <a:buNone/>
            </a:pPr>
            <a:r>
              <a:rPr lang="en-US" dirty="0"/>
              <a:t>s1.</a:t>
            </a:r>
            <a:r>
              <a:rPr lang="en-US" b="1" dirty="0"/>
              <a:t>equals</a:t>
            </a:r>
            <a:r>
              <a:rPr lang="en-US" dirty="0"/>
              <a:t>(s2) </a:t>
            </a:r>
            <a:r>
              <a:rPr lang="pt-PT" dirty="0"/>
              <a:t>ou</a:t>
            </a:r>
            <a:r>
              <a:rPr lang="en-US" dirty="0"/>
              <a:t>  s2.equals(s1)</a:t>
            </a:r>
          </a:p>
          <a:p>
            <a:pPr>
              <a:spcBef>
                <a:spcPts val="1800"/>
              </a:spcBef>
            </a:pPr>
            <a:r>
              <a:rPr lang="pt-PT" dirty="0"/>
              <a:t>Para o teste de igualdade de duas </a:t>
            </a:r>
            <a:r>
              <a:rPr lang="en-US" dirty="0"/>
              <a:t>strings</a:t>
            </a:r>
            <a:r>
              <a:rPr lang="pt-PT" dirty="0"/>
              <a:t> ignorando letras minúsculas e maiúsculas, usa-se o método</a:t>
            </a:r>
            <a:r>
              <a:rPr lang="en-US" dirty="0"/>
              <a:t> </a:t>
            </a:r>
            <a:r>
              <a:rPr lang="en-US" noProof="1"/>
              <a:t>equalsIgnoreCase</a:t>
            </a:r>
          </a:p>
          <a:p>
            <a:pPr marL="268287" lvl="1" indent="0">
              <a:buNone/>
            </a:pPr>
            <a:r>
              <a:rPr lang="en-US" noProof="1"/>
              <a:t>"Hello".</a:t>
            </a:r>
            <a:r>
              <a:rPr lang="en-US" b="1" noProof="1"/>
              <a:t>equalsIgnoreCase</a:t>
            </a:r>
            <a:r>
              <a:rPr lang="en-US" noProof="1"/>
              <a:t>("hello")    resulta em: true</a:t>
            </a:r>
          </a:p>
          <a:p>
            <a:pPr>
              <a:spcBef>
                <a:spcPts val="1800"/>
              </a:spcBef>
            </a:pPr>
            <a:r>
              <a:rPr lang="en-US" dirty="0"/>
              <a:t>Strings</a:t>
            </a:r>
            <a:r>
              <a:rPr lang="pt-PT" dirty="0"/>
              <a:t> podem ser comparadas usando o método </a:t>
            </a:r>
            <a:r>
              <a:rPr lang="pt-PT" b="1" noProof="1"/>
              <a:t>compareTo</a:t>
            </a:r>
          </a:p>
          <a:p>
            <a:pPr marL="268287" lvl="1" indent="0">
              <a:buNone/>
            </a:pPr>
            <a:r>
              <a:rPr lang="pt-PT" noProof="1"/>
              <a:t>"Hello".</a:t>
            </a:r>
            <a:r>
              <a:rPr lang="pt-PT" b="1" noProof="1"/>
              <a:t>compareTo</a:t>
            </a:r>
            <a:r>
              <a:rPr lang="pt-PT" noProof="1"/>
              <a:t>("hello")                    devolve valor &lt; 0</a:t>
            </a:r>
          </a:p>
          <a:p>
            <a:pPr marL="268287" lvl="1" indent="0">
              <a:buNone/>
            </a:pPr>
            <a:r>
              <a:rPr lang="pt-PT" noProof="1"/>
              <a:t>"Hello".</a:t>
            </a:r>
            <a:r>
              <a:rPr lang="pt-PT" b="1" noProof="1"/>
              <a:t>compareToIgnoreCase</a:t>
            </a:r>
            <a:r>
              <a:rPr lang="pt-PT" noProof="1"/>
              <a:t>("hello") devolve 0 (significa igual)</a:t>
            </a:r>
          </a:p>
          <a:p>
            <a:pPr>
              <a:spcBef>
                <a:spcPts val="1800"/>
              </a:spcBef>
            </a:pPr>
            <a:r>
              <a:rPr lang="pt-PT" dirty="0"/>
              <a:t>S1.</a:t>
            </a:r>
            <a:r>
              <a:rPr lang="pt-PT" b="1" dirty="0"/>
              <a:t>compareTo</a:t>
            </a:r>
            <a:r>
              <a:rPr lang="pt-PT" dirty="0"/>
              <a:t>(s2),  “Faz”:  s1 – s2</a:t>
            </a:r>
          </a:p>
          <a:p>
            <a:pPr marL="268287" lvl="1" indent="0">
              <a:buNone/>
            </a:pPr>
            <a:r>
              <a:rPr lang="pt-PT" dirty="0"/>
              <a:t>Devolve valor &gt; 0, se s1 &gt; s2</a:t>
            </a:r>
          </a:p>
          <a:p>
            <a:pPr marL="268287" lvl="1" indent="0">
              <a:buNone/>
            </a:pPr>
            <a:r>
              <a:rPr lang="pt-PT" dirty="0"/>
              <a:t>Devolve valor &lt; 0, se s1 &lt; s2</a:t>
            </a:r>
          </a:p>
          <a:p>
            <a:pPr marL="268287" lvl="1" indent="0">
              <a:buNone/>
            </a:pPr>
            <a:r>
              <a:rPr lang="pt-PT" dirty="0"/>
              <a:t>Devolve valor = 0, se s1 “==“ s2</a:t>
            </a:r>
          </a:p>
          <a:p>
            <a:pPr lvl="1"/>
            <a:endParaRPr lang="pt-PT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91332" y="5065693"/>
            <a:ext cx="3824068" cy="954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>
              <a:buNone/>
            </a:pPr>
            <a:r>
              <a:rPr lang="pt-PT" sz="1400" dirty="0"/>
              <a:t>A comparação de </a:t>
            </a:r>
            <a:r>
              <a:rPr lang="pt-PT" sz="1400" dirty="0" err="1"/>
              <a:t>Strings</a:t>
            </a:r>
            <a:r>
              <a:rPr lang="pt-PT" sz="1400" dirty="0"/>
              <a:t> utiliza a ordem lexicográfica caracter a caracter e termina assim que houver diferença. Se uma das </a:t>
            </a:r>
            <a:r>
              <a:rPr lang="pt-PT" sz="1400" dirty="0" err="1"/>
              <a:t>strings</a:t>
            </a:r>
            <a:r>
              <a:rPr lang="pt-PT" sz="1400" dirty="0"/>
              <a:t> terminar primeiro que a outra, ela será a menor </a:t>
            </a:r>
            <a:r>
              <a:rPr lang="pt-PT" sz="1400" dirty="0" err="1"/>
              <a:t>String</a:t>
            </a:r>
            <a:r>
              <a:rPr lang="pt-P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61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Ordem Lexicográfica</a:t>
            </a:r>
            <a:r>
              <a:rPr lang="en-US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2"/>
            <a:ext cx="5334000" cy="4530725"/>
          </a:xfrm>
        </p:spPr>
        <p:txBody>
          <a:bodyPr/>
          <a:lstStyle/>
          <a:p>
            <a:r>
              <a:rPr lang="pt-PT" sz="1800" dirty="0"/>
              <a:t>Ordem lexicográfica é baseada na ordem dos caracteres em código</a:t>
            </a:r>
            <a:r>
              <a:rPr lang="en-US" sz="1800" dirty="0"/>
              <a:t> Unicode (ASCII).</a:t>
            </a:r>
          </a:p>
          <a:p>
            <a:pPr lvl="1"/>
            <a:r>
              <a:rPr lang="pt-PT" sz="1600" dirty="0"/>
              <a:t>Por ordem: dígitos, letras maiúsculas, letras minúsculas.</a:t>
            </a:r>
          </a:p>
          <a:p>
            <a:pPr lvl="1"/>
            <a:endParaRPr lang="pt-PT" sz="1600" dirty="0"/>
          </a:p>
          <a:p>
            <a:r>
              <a:rPr lang="pt-PT" sz="1800" dirty="0"/>
              <a:t>Os métodos </a:t>
            </a:r>
            <a:r>
              <a:rPr lang="pt-PT" sz="1800" noProof="1"/>
              <a:t>toUpperCase</a:t>
            </a:r>
            <a:r>
              <a:rPr lang="pt-PT" sz="1800" dirty="0"/>
              <a:t> ou </a:t>
            </a:r>
            <a:r>
              <a:rPr lang="pt-PT" sz="1800" noProof="1"/>
              <a:t>toLowerCase</a:t>
            </a:r>
            <a:r>
              <a:rPr lang="pt-PT" sz="1800" dirty="0"/>
              <a:t> permitem obter </a:t>
            </a:r>
            <a:r>
              <a:rPr lang="en-US" sz="1800" dirty="0"/>
              <a:t>strings</a:t>
            </a:r>
            <a:r>
              <a:rPr lang="pt-PT" sz="1800" dirty="0"/>
              <a:t> com todos os caracteres em maiúsculas ou em minúsculas .</a:t>
            </a:r>
          </a:p>
          <a:p>
            <a:pPr marL="269875" lvl="1" indent="0"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String s1 = “Olá BOM dia”;</a:t>
            </a:r>
          </a:p>
          <a:p>
            <a:pPr marL="269875" lvl="1" indent="0"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String s2 = s1.toLowerCase();</a:t>
            </a:r>
          </a:p>
          <a:p>
            <a:pPr marL="269875" lvl="1" indent="0">
              <a:buNone/>
            </a:pPr>
            <a:endParaRPr lang="pt-PT" sz="1600" noProof="1"/>
          </a:p>
          <a:p>
            <a:pPr marL="269875" lvl="1" indent="0"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S2 -&gt; “olá bom dia”;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  <p:pic>
        <p:nvPicPr>
          <p:cNvPr id="8" name="Picture 2" descr="u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2946004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9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Literais – valores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534400" cy="517064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b1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100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byte literal</a:t>
            </a:r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short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s1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10000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          // short literal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i1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1000000000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literal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iBinary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0b110011111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in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binary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format</a:t>
            </a:r>
            <a:endParaRPr lang="pt-PT" sz="1600" dirty="0">
              <a:latin typeface="Consolas"/>
            </a:endParaRP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iOctal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0234;      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in octal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format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start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with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0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iHexadecimal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0x234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in hexadecimal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format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starts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with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0x</a:t>
            </a:r>
          </a:p>
          <a:p>
            <a:pPr lvl="0"/>
            <a:r>
              <a:rPr lang="en-US" sz="16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l =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1000000000000000000L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long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literal,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ends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with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‘l’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or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‘L’</a:t>
            </a:r>
            <a:endParaRPr lang="pt-PT" sz="4000" dirty="0"/>
          </a:p>
          <a:p>
            <a:pPr lvl="0"/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f1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1.2f;        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float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literal,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ends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with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‘f’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or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‘F’</a:t>
            </a:r>
            <a:endParaRPr lang="pt-PT" sz="4000" dirty="0"/>
          </a:p>
          <a:p>
            <a:r>
              <a:rPr lang="fr-FR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d1 =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0.1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, d2 = 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0.2d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600" dirty="0">
                <a:solidFill>
                  <a:srgbClr val="3F7F5F"/>
                </a:solidFill>
                <a:latin typeface="Consolas"/>
              </a:rPr>
              <a:t>// double </a:t>
            </a:r>
            <a:r>
              <a:rPr lang="fr-FR" sz="1600" dirty="0" err="1">
                <a:solidFill>
                  <a:srgbClr val="3F7F5F"/>
                </a:solidFill>
                <a:latin typeface="Consolas"/>
              </a:rPr>
              <a:t>literals</a:t>
            </a:r>
            <a:r>
              <a:rPr lang="fr-FR" sz="1600" dirty="0">
                <a:solidFill>
                  <a:srgbClr val="3F7F5F"/>
                </a:solidFill>
                <a:latin typeface="Consolas"/>
              </a:rPr>
              <a:t>, end </a:t>
            </a:r>
            <a:r>
              <a:rPr lang="fr-FR" sz="1600" dirty="0" err="1">
                <a:solidFill>
                  <a:srgbClr val="3F7F5F"/>
                </a:solidFill>
                <a:latin typeface="Consolas"/>
              </a:rPr>
              <a:t>with</a:t>
            </a:r>
            <a:r>
              <a:rPr lang="fr-FR" sz="1600" dirty="0">
                <a:solidFill>
                  <a:srgbClr val="3F7F5F"/>
                </a:solidFill>
                <a:latin typeface="Consolas"/>
              </a:rPr>
              <a:t> ‘d’ or ‘D’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c1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char literals - char literals always use ''</a:t>
            </a:r>
            <a:endParaRPr lang="pt-PT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c2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'\n'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'\n'(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new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line), '\r' (carriage return),'\t' (tab),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           // '\b' (backspace), '\f' (form feed), '\'' the ' character,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           // '\"' (the "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caracter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),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'\\' (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\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character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c3 =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'\u0034'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unicode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char - value must have 4 hex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digits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// we can put a underscore in any place in the middle of two digits.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j1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1_000_000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endParaRPr lang="pt-PT" sz="1600" dirty="0"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str1 =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"olá"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String literals - string literals always use " "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String str2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String(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/>
              </a:rPr>
              <a:t>Olá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explicitly creates a new object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str3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b1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literal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452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r>
              <a:rPr lang="pt-PT" dirty="0"/>
              <a:t> </a:t>
            </a:r>
            <a:r>
              <a:rPr lang="pt-PT" dirty="0" err="1"/>
              <a:t>program</a:t>
            </a:r>
            <a:r>
              <a:rPr lang="pt-PT" dirty="0"/>
              <a:t> &amp; Outputs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8458200" cy="403187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C01HelloWorld {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5FBF"/>
                </a:solidFill>
                <a:latin typeface="Consolas"/>
              </a:rPr>
              <a:t>  /**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* Main method, is the entry point where the execution starts, in this    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* class. But the main is a method like any other.</a:t>
            </a:r>
          </a:p>
          <a:p>
            <a:r>
              <a:rPr lang="pt-PT" sz="1600" dirty="0">
                <a:solidFill>
                  <a:srgbClr val="3F5FBF"/>
                </a:solidFill>
                <a:latin typeface="Consolas"/>
              </a:rPr>
              <a:t>   * </a:t>
            </a:r>
          </a:p>
          <a:p>
            <a:r>
              <a:rPr lang="pt-PT" sz="1600" dirty="0">
                <a:solidFill>
                  <a:srgbClr val="3F5FBF"/>
                </a:solidFill>
                <a:latin typeface="Consolas"/>
              </a:rPr>
              <a:t>   * </a:t>
            </a:r>
            <a:r>
              <a:rPr lang="pt-PT" sz="1600" b="1" dirty="0">
                <a:solidFill>
                  <a:srgbClr val="7F9FBF"/>
                </a:solidFill>
                <a:latin typeface="Consolas"/>
              </a:rPr>
              <a:t>@param</a:t>
            </a:r>
            <a:r>
              <a:rPr lang="pt-PT" sz="16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3F5FBF"/>
                </a:solidFill>
                <a:latin typeface="Consolas"/>
              </a:rPr>
              <a:t>args</a:t>
            </a:r>
            <a:endParaRPr lang="pt-PT" sz="1600" b="1" dirty="0">
              <a:solidFill>
                <a:srgbClr val="3F5FBF"/>
              </a:solidFill>
              <a:latin typeface="Consolas"/>
            </a:endParaRP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*            the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must by String[] to be a startable main</a:t>
            </a:r>
          </a:p>
          <a:p>
            <a:r>
              <a:rPr lang="pt-PT" sz="16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print "Hello World" in the console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Hello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World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5509736"/>
            <a:ext cx="8458200" cy="7386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  <a:latin typeface="Consolas"/>
              </a:rPr>
              <a:t>O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System.out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é o objecto que permite escrever na consola. Existem métodos de print e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para os tipos básicos java e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e os objectos em geral são “convertidos” para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.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é semelhante a um print mas com mudança de linha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1580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 dados – </a:t>
            </a:r>
            <a:r>
              <a:rPr lang="en-US" dirty="0" err="1"/>
              <a:t>java.util.Scanner</a:t>
            </a:r>
            <a:endParaRPr 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classe Scanner, quando ligada a </a:t>
            </a:r>
            <a:r>
              <a:rPr lang="pt-PT" b="1" dirty="0"/>
              <a:t>System.in</a:t>
            </a:r>
            <a:r>
              <a:rPr lang="pt-PT" dirty="0"/>
              <a:t>, permite ler da consola, ou seja, do teclado.</a:t>
            </a:r>
          </a:p>
          <a:p>
            <a:pPr lvl="1"/>
            <a:r>
              <a:rPr lang="pt-PT" dirty="0"/>
              <a:t>Exº: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Scanner keyboard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Scanner (System.</a:t>
            </a:r>
            <a:r>
              <a:rPr lang="en-US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pt-PT" sz="1200" dirty="0"/>
          </a:p>
          <a:p>
            <a:pPr lvl="1"/>
            <a:r>
              <a:rPr lang="pt-PT" dirty="0"/>
              <a:t>De classe Scanner destaca-se os seguintes métodos</a:t>
            </a:r>
          </a:p>
          <a:p>
            <a:pPr lvl="1"/>
            <a:r>
              <a:rPr lang="pt-PT" b="1" dirty="0" err="1"/>
              <a:t>hasNext</a:t>
            </a:r>
            <a:r>
              <a:rPr lang="pt-PT" dirty="0"/>
              <a:t>(), </a:t>
            </a:r>
            <a:r>
              <a:rPr lang="pt-PT" dirty="0" err="1"/>
              <a:t>hasNextByte</a:t>
            </a:r>
            <a:r>
              <a:rPr lang="pt-PT" dirty="0"/>
              <a:t>, </a:t>
            </a:r>
            <a:r>
              <a:rPr lang="pt-PT" dirty="0" err="1"/>
              <a:t>hasNextShort</a:t>
            </a:r>
            <a:r>
              <a:rPr lang="pt-PT" dirty="0"/>
              <a:t>, </a:t>
            </a:r>
            <a:r>
              <a:rPr lang="pt-PT" b="1" dirty="0" err="1"/>
              <a:t>hasNextInt</a:t>
            </a:r>
            <a:r>
              <a:rPr lang="pt-PT" dirty="0"/>
              <a:t>, … : são métodos que </a:t>
            </a:r>
            <a:r>
              <a:rPr lang="pt-PT" b="1" dirty="0"/>
              <a:t>perguntam</a:t>
            </a:r>
            <a:r>
              <a:rPr lang="pt-PT" dirty="0"/>
              <a:t> se o próximo conjunto de caracteres* pode ser lido como uma </a:t>
            </a:r>
            <a:r>
              <a:rPr lang="pt-PT" dirty="0" err="1"/>
              <a:t>String</a:t>
            </a:r>
            <a:r>
              <a:rPr lang="pt-PT" dirty="0"/>
              <a:t> como um byte, como um short, como um </a:t>
            </a:r>
            <a:r>
              <a:rPr lang="pt-PT" dirty="0" err="1"/>
              <a:t>int</a:t>
            </a:r>
            <a:r>
              <a:rPr lang="pt-PT" dirty="0"/>
              <a:t>, </a:t>
            </a:r>
            <a:r>
              <a:rPr lang="pt-PT" dirty="0" err="1"/>
              <a:t>etc</a:t>
            </a:r>
            <a:endParaRPr lang="pt-PT" dirty="0"/>
          </a:p>
          <a:p>
            <a:pPr lvl="1"/>
            <a:r>
              <a:rPr lang="pt-PT" b="1" dirty="0" err="1"/>
              <a:t>next</a:t>
            </a:r>
            <a:r>
              <a:rPr lang="pt-PT" dirty="0"/>
              <a:t>(), </a:t>
            </a:r>
            <a:r>
              <a:rPr lang="pt-PT" dirty="0" err="1"/>
              <a:t>nextByte</a:t>
            </a:r>
            <a:r>
              <a:rPr lang="pt-PT" dirty="0"/>
              <a:t>(), </a:t>
            </a:r>
            <a:r>
              <a:rPr lang="pt-PT" dirty="0" err="1"/>
              <a:t>nextShort</a:t>
            </a:r>
            <a:r>
              <a:rPr lang="pt-PT" dirty="0"/>
              <a:t>, </a:t>
            </a:r>
            <a:r>
              <a:rPr lang="pt-PT" b="1" dirty="0" err="1"/>
              <a:t>nextInt</a:t>
            </a:r>
            <a:r>
              <a:rPr lang="pt-PT" dirty="0"/>
              <a:t>(), … :  </a:t>
            </a:r>
            <a:r>
              <a:rPr lang="pt-PT" b="1" dirty="0"/>
              <a:t>leem</a:t>
            </a:r>
            <a:r>
              <a:rPr lang="pt-PT" dirty="0"/>
              <a:t> o próximo conjunto de caracteres* como uma </a:t>
            </a:r>
            <a:r>
              <a:rPr lang="pt-PT" dirty="0" err="1"/>
              <a:t>String</a:t>
            </a:r>
            <a:r>
              <a:rPr lang="pt-PT" dirty="0"/>
              <a:t>, um byte, um short, um </a:t>
            </a:r>
            <a:r>
              <a:rPr lang="pt-PT" dirty="0" err="1"/>
              <a:t>int</a:t>
            </a:r>
            <a:r>
              <a:rPr lang="pt-PT" dirty="0"/>
              <a:t>, </a:t>
            </a:r>
            <a:r>
              <a:rPr lang="pt-PT" dirty="0" err="1"/>
              <a:t>etc</a:t>
            </a:r>
            <a:endParaRPr lang="pt-PT" dirty="0"/>
          </a:p>
          <a:p>
            <a:pPr lvl="1"/>
            <a:r>
              <a:rPr lang="pt-PT" dirty="0" err="1"/>
              <a:t>hasNextLine</a:t>
            </a:r>
            <a:r>
              <a:rPr lang="pt-PT" dirty="0"/>
              <a:t>(), </a:t>
            </a:r>
            <a:r>
              <a:rPr lang="pt-PT" b="1" dirty="0" err="1"/>
              <a:t>nextLine</a:t>
            </a:r>
            <a:r>
              <a:rPr lang="pt-PT" dirty="0"/>
              <a:t>(), pergunta se existe mais uma linha; lê os dados até ao final da linha</a:t>
            </a:r>
          </a:p>
          <a:p>
            <a:pPr lvl="1"/>
            <a:endParaRPr lang="pt-PT" sz="1400" dirty="0"/>
          </a:p>
          <a:p>
            <a:pPr lvl="1"/>
            <a:r>
              <a:rPr lang="pt-PT" dirty="0"/>
              <a:t>Trata internamente os separadores e não os devolve como dados</a:t>
            </a:r>
          </a:p>
          <a:p>
            <a:pPr lvl="2"/>
            <a:r>
              <a:rPr lang="pt-PT" dirty="0"/>
              <a:t>Os separadores por omissão são: ‘\n’, ‘\r’, ‘ ‘, ‘\t’</a:t>
            </a:r>
          </a:p>
          <a:p>
            <a:pPr marL="629600" lvl="2" indent="0">
              <a:buNone/>
            </a:pPr>
            <a:endParaRPr lang="pt-PT" sz="1200" dirty="0"/>
          </a:p>
          <a:p>
            <a:pPr marL="629600" lvl="2" indent="0">
              <a:buNone/>
            </a:pPr>
            <a:r>
              <a:rPr lang="pt-PT" dirty="0"/>
              <a:t>* Delimitados por um separador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 dados - Scanner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237017"/>
            <a:ext cx="7315200" cy="427809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C12ScannerDemo3 {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Scanner keyboard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Scanner (System.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boo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“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Boo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-&gt; " 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boo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"Introduza um valor booleano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boo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keyboard.nextBoolean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"Valor introduzido -&gt; "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boo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pt-PT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close</a:t>
            </a:r>
            <a:r>
              <a:rPr lang="pt-PT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the</a:t>
            </a:r>
            <a:r>
              <a:rPr lang="pt-PT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keyboard</a:t>
            </a:r>
            <a:r>
              <a:rPr lang="pt-PT" sz="1600" dirty="0">
                <a:solidFill>
                  <a:srgbClr val="3F7F5F"/>
                </a:solidFill>
                <a:latin typeface="Consolas" panose="020B0609020204030204" pitchFamily="49" charset="0"/>
              </a:rPr>
              <a:t>/Scanner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keyboard.close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5023449"/>
            <a:ext cx="4648200" cy="12249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kern="0" dirty="0">
                <a:solidFill>
                  <a:srgbClr val="000000"/>
                </a:solidFill>
                <a:latin typeface="Arial"/>
              </a:rPr>
              <a:t>Resultado na consola:</a:t>
            </a:r>
          </a:p>
          <a:p>
            <a:pPr marL="268287" lvl="1" eaLnBrk="1" hangingPunct="1">
              <a:spcBef>
                <a:spcPct val="20000"/>
              </a:spcBef>
              <a:buClr>
                <a:srgbClr val="3B812F"/>
              </a:buClr>
              <a:buSzPct val="120000"/>
            </a:pPr>
            <a:r>
              <a:rPr lang="en-US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 -&gt; false</a:t>
            </a:r>
          </a:p>
          <a:p>
            <a:pPr marL="268287" lvl="1" eaLnBrk="1" hangingPunct="1">
              <a:spcBef>
                <a:spcPct val="20000"/>
              </a:spcBef>
              <a:buClr>
                <a:srgbClr val="3B812F"/>
              </a:buClr>
              <a:buSzPct val="120000"/>
            </a:pPr>
            <a:r>
              <a:rPr lang="en-US" sz="1600" kern="0" noProof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Introduza </a:t>
            </a:r>
            <a:r>
              <a:rPr lang="pt-PT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um</a:t>
            </a:r>
            <a:r>
              <a:rPr lang="pt-PT" sz="1600" kern="0" noProof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valor boolean</a:t>
            </a:r>
            <a:r>
              <a:rPr lang="pt-PT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 -&gt;</a:t>
            </a:r>
            <a:r>
              <a:rPr lang="pt-PT" sz="1600" kern="0" noProof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/>
              </a:rPr>
              <a:t>true</a:t>
            </a:r>
          </a:p>
          <a:p>
            <a:pPr marL="268287" lvl="1" eaLnBrk="1" hangingPunct="1">
              <a:spcBef>
                <a:spcPct val="20000"/>
              </a:spcBef>
              <a:buClr>
                <a:srgbClr val="3B812F"/>
              </a:buClr>
              <a:buSzPct val="120000"/>
            </a:pPr>
            <a:r>
              <a:rPr lang="en-US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Valor </a:t>
            </a:r>
            <a:r>
              <a:rPr lang="pt-PT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introduzido</a:t>
            </a:r>
            <a:r>
              <a:rPr lang="en-US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-&gt; true</a:t>
            </a:r>
          </a:p>
        </p:txBody>
      </p:sp>
    </p:spTree>
    <p:extLst>
      <p:ext uri="{BB962C8B-B14F-4D97-AF65-F5344CB8AC3E}">
        <p14:creationId xmlns:p14="http://schemas.microsoft.com/office/powerpoint/2010/main" val="197158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Conversão de </a:t>
            </a:r>
            <a:r>
              <a:rPr lang="pt-PT" dirty="0" err="1"/>
              <a:t>String</a:t>
            </a:r>
            <a:r>
              <a:rPr lang="pt-PT" dirty="0"/>
              <a:t> para tipos básicos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tipos básicos têm uma classe correspondente (classe </a:t>
            </a:r>
            <a:r>
              <a:rPr lang="pt-PT" dirty="0" err="1"/>
              <a:t>wrapper</a:t>
            </a:r>
            <a:r>
              <a:rPr lang="pt-PT" dirty="0"/>
              <a:t>) que tem um nome similar mas que começa por maiúscula: </a:t>
            </a:r>
          </a:p>
          <a:p>
            <a:pPr lvl="1"/>
            <a:r>
              <a:rPr lang="en-US" b="1" dirty="0"/>
              <a:t>Byte, Short, Integer, Long, Double, Float  Boolean</a:t>
            </a:r>
            <a:r>
              <a:rPr lang="en-US" dirty="0"/>
              <a:t> e </a:t>
            </a:r>
            <a:r>
              <a:rPr lang="en-US" b="1" dirty="0"/>
              <a:t>Character</a:t>
            </a:r>
          </a:p>
          <a:p>
            <a:r>
              <a:rPr lang="en-US" dirty="0" err="1"/>
              <a:t>Estas</a:t>
            </a:r>
            <a:r>
              <a:rPr lang="en-US" dirty="0"/>
              <a:t> classes </a:t>
            </a:r>
            <a:r>
              <a:rPr lang="en-US" dirty="0" err="1"/>
              <a:t>permitem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um valor de um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objecto</a:t>
            </a:r>
            <a:r>
              <a:rPr lang="en-US" dirty="0"/>
              <a:t> e </a:t>
            </a:r>
            <a:r>
              <a:rPr lang="en-US" dirty="0" err="1"/>
              <a:t>disponibilizam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com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auxiliares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Integer</a:t>
            </a:r>
            <a:r>
              <a:rPr lang="en-US" dirty="0"/>
              <a:t> tem o </a:t>
            </a:r>
            <a:r>
              <a:rPr lang="en-US" dirty="0" err="1"/>
              <a:t>método</a:t>
            </a:r>
            <a:r>
              <a:rPr lang="en-US" dirty="0"/>
              <a:t>  </a:t>
            </a:r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parseInt</a:t>
            </a:r>
            <a:r>
              <a:rPr lang="en-US" b="1" dirty="0"/>
              <a:t>(String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r>
              <a:rPr lang="en-US" dirty="0"/>
              <a:t> que devolve o valor de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convertido</a:t>
            </a:r>
            <a:r>
              <a:rPr lang="en-US" dirty="0"/>
              <a:t> para um “</a:t>
            </a:r>
            <a:r>
              <a:rPr lang="en-US" dirty="0" err="1"/>
              <a:t>int</a:t>
            </a:r>
            <a:r>
              <a:rPr lang="en-US" dirty="0"/>
              <a:t>” (se </a:t>
            </a:r>
            <a:r>
              <a:rPr lang="en-US" dirty="0" err="1"/>
              <a:t>possível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Byte</a:t>
            </a:r>
            <a:r>
              <a:rPr lang="en-US" dirty="0"/>
              <a:t> tem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 err="1"/>
              <a:t>parseByte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), …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en-US" sz="1600" kern="1200" dirty="0">
              <a:solidFill>
                <a:srgbClr val="000000"/>
              </a:solidFill>
              <a:latin typeface="Consolas"/>
              <a:ea typeface="+mn-ea"/>
              <a:cs typeface="+mn-cs"/>
            </a:endParaRPr>
          </a:p>
          <a:p>
            <a:pPr marL="268287" lvl="1" indent="0">
              <a:buNone/>
            </a:pPr>
            <a:r>
              <a:rPr lang="en-US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kern="12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en-US" sz="1600" kern="1200" dirty="0" err="1">
                <a:solidFill>
                  <a:srgbClr val="000000"/>
                </a:solidFill>
                <a:latin typeface="Consolas"/>
              </a:rPr>
              <a:t>Integer.parseInt</a:t>
            </a:r>
            <a:r>
              <a:rPr lang="en-US" sz="1600" kern="1200" dirty="0">
                <a:solidFill>
                  <a:srgbClr val="000000"/>
                </a:solidFill>
                <a:latin typeface="Consolas"/>
              </a:rPr>
              <a:t>(“234”);    </a:t>
            </a:r>
            <a:r>
              <a:rPr lang="en-US" sz="1600" kern="1200" dirty="0">
                <a:solidFill>
                  <a:schemeClr val="accent6"/>
                </a:solidFill>
                <a:latin typeface="Consolas"/>
                <a:ea typeface="+mn-ea"/>
                <a:cs typeface="+mn-cs"/>
              </a:rPr>
              <a:t>// devolve um valor </a:t>
            </a:r>
            <a:r>
              <a:rPr lang="en-US" sz="1600" kern="1200" dirty="0" err="1">
                <a:solidFill>
                  <a:schemeClr val="accent6"/>
                </a:solidFill>
                <a:latin typeface="Consolas"/>
                <a:ea typeface="+mn-ea"/>
                <a:cs typeface="+mn-cs"/>
              </a:rPr>
              <a:t>int</a:t>
            </a:r>
            <a:endParaRPr lang="en-US" sz="1600" kern="1200" dirty="0">
              <a:solidFill>
                <a:schemeClr val="accent6"/>
              </a:solidFill>
              <a:latin typeface="Consolas"/>
              <a:ea typeface="+mn-ea"/>
              <a:cs typeface="+mn-cs"/>
            </a:endParaRPr>
          </a:p>
          <a:p>
            <a:pPr marL="268287" lvl="1" indent="0">
              <a:buNone/>
            </a:pPr>
            <a:r>
              <a:rPr lang="en-US" sz="1600" kern="1200" dirty="0">
                <a:solidFill>
                  <a:srgbClr val="000000"/>
                </a:solidFill>
                <a:latin typeface="Consolas"/>
              </a:rPr>
              <a:t>Integer i1 = </a:t>
            </a:r>
            <a:r>
              <a:rPr lang="en-US" sz="1600" kern="1200" dirty="0" err="1">
                <a:solidFill>
                  <a:srgbClr val="000000"/>
                </a:solidFill>
                <a:latin typeface="Consolas"/>
              </a:rPr>
              <a:t>Integer.valueOf</a:t>
            </a:r>
            <a:r>
              <a:rPr lang="en-US" sz="1600" kern="1200" dirty="0">
                <a:solidFill>
                  <a:srgbClr val="000000"/>
                </a:solidFill>
                <a:latin typeface="Consolas"/>
              </a:rPr>
              <a:t>(“234”) </a:t>
            </a:r>
            <a:r>
              <a:rPr lang="en-US" sz="1600" kern="1200" dirty="0">
                <a:solidFill>
                  <a:schemeClr val="accent6"/>
                </a:solidFill>
                <a:latin typeface="Consolas"/>
              </a:rPr>
              <a:t>// devolve um valor Integer</a:t>
            </a:r>
          </a:p>
          <a:p>
            <a:pPr marL="268287" lvl="1" indent="0">
              <a:buNone/>
            </a:pPr>
            <a:r>
              <a:rPr lang="en-US" sz="1600" kern="1200" dirty="0">
                <a:solidFill>
                  <a:srgbClr val="000000"/>
                </a:solidFill>
                <a:latin typeface="Consolas"/>
              </a:rPr>
              <a:t>j = i1.intValue(); 		     </a:t>
            </a:r>
            <a:r>
              <a:rPr lang="en-US" sz="1600" kern="1200" dirty="0">
                <a:solidFill>
                  <a:schemeClr val="accent6"/>
                </a:solidFill>
                <a:latin typeface="Consolas"/>
              </a:rPr>
              <a:t>// devolve um valor </a:t>
            </a:r>
            <a:r>
              <a:rPr lang="en-US" sz="1600" kern="1200" dirty="0" err="1">
                <a:solidFill>
                  <a:schemeClr val="accent6"/>
                </a:solidFill>
                <a:latin typeface="Consolas"/>
              </a:rPr>
              <a:t>int</a:t>
            </a:r>
            <a:endParaRPr lang="en-US" sz="1600" kern="1200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6172200"/>
            <a:ext cx="4572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kern="0" dirty="0">
                <a:solidFill>
                  <a:srgbClr val="000000"/>
                </a:solidFill>
                <a:latin typeface="Arial"/>
              </a:rPr>
              <a:t>As classes Byte, Short, </a:t>
            </a:r>
            <a:r>
              <a:rPr lang="pt-PT" sz="1600" kern="0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pt-PT" sz="1600" kern="0" dirty="0">
                <a:solidFill>
                  <a:srgbClr val="000000"/>
                </a:solidFill>
                <a:latin typeface="Arial"/>
              </a:rPr>
              <a:t>, Long, </a:t>
            </a:r>
            <a:r>
              <a:rPr lang="pt-PT" sz="1600" kern="0" dirty="0" err="1">
                <a:solidFill>
                  <a:srgbClr val="000000"/>
                </a:solidFill>
                <a:latin typeface="Arial"/>
              </a:rPr>
              <a:t>Float</a:t>
            </a:r>
            <a:r>
              <a:rPr lang="pt-PT" sz="1600" kern="0" dirty="0">
                <a:solidFill>
                  <a:srgbClr val="000000"/>
                </a:solidFill>
                <a:latin typeface="Arial"/>
              </a:rPr>
              <a:t>, </a:t>
            </a:r>
            <a:r>
              <a:rPr lang="pt-PT" sz="1600" kern="0" dirty="0" err="1">
                <a:solidFill>
                  <a:srgbClr val="000000"/>
                </a:solidFill>
                <a:latin typeface="Arial"/>
              </a:rPr>
              <a:t>Double</a:t>
            </a:r>
            <a:r>
              <a:rPr lang="pt-PT" sz="1600" kern="0" dirty="0">
                <a:solidFill>
                  <a:srgbClr val="000000"/>
                </a:solidFill>
                <a:latin typeface="Arial"/>
              </a:rPr>
              <a:t>, </a:t>
            </a:r>
            <a:r>
              <a:rPr lang="pt-PT" sz="1600" kern="0" dirty="0" err="1">
                <a:solidFill>
                  <a:srgbClr val="000000"/>
                </a:solidFill>
                <a:latin typeface="Arial"/>
              </a:rPr>
              <a:t>Boolean</a:t>
            </a:r>
            <a:r>
              <a:rPr lang="pt-PT" sz="1600" kern="0" dirty="0">
                <a:solidFill>
                  <a:srgbClr val="000000"/>
                </a:solidFill>
                <a:latin typeface="Arial"/>
              </a:rPr>
              <a:t> existem no package </a:t>
            </a:r>
            <a:r>
              <a:rPr lang="pt-PT" sz="1600" kern="0" dirty="0" err="1">
                <a:solidFill>
                  <a:srgbClr val="000000"/>
                </a:solidFill>
                <a:latin typeface="Arial"/>
              </a:rPr>
              <a:t>java.lang</a:t>
            </a:r>
            <a:endParaRPr lang="en-US" sz="1400" dirty="0">
              <a:solidFill>
                <a:schemeClr val="accent6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1159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Boxing</a:t>
            </a:r>
            <a:r>
              <a:rPr lang="pt-PT" dirty="0"/>
              <a:t> e </a:t>
            </a:r>
            <a:r>
              <a:rPr lang="pt-PT" dirty="0" err="1"/>
              <a:t>Unboxing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dirty="0" err="1"/>
              <a:t>Boxing</a:t>
            </a:r>
            <a:r>
              <a:rPr lang="pt-PT" dirty="0"/>
              <a:t>  - conversão do tipo básico para uma instância da respectiva classe </a:t>
            </a:r>
            <a:r>
              <a:rPr lang="pt-PT" dirty="0" err="1"/>
              <a:t>wrapper</a:t>
            </a:r>
            <a:r>
              <a:rPr lang="pt-PT" dirty="0"/>
              <a:t>. </a:t>
            </a:r>
          </a:p>
          <a:p>
            <a:pPr lvl="1"/>
            <a:r>
              <a:rPr lang="pt-PT" dirty="0"/>
              <a:t>A partir do java 1.5 (Java 5) o </a:t>
            </a:r>
            <a:r>
              <a:rPr lang="pt-PT" dirty="0" err="1"/>
              <a:t>boxing</a:t>
            </a:r>
            <a:r>
              <a:rPr lang="pt-PT" dirty="0"/>
              <a:t> e o </a:t>
            </a:r>
            <a:r>
              <a:rPr lang="pt-PT" dirty="0" err="1"/>
              <a:t>unboxing</a:t>
            </a:r>
            <a:r>
              <a:rPr lang="pt-PT" dirty="0"/>
              <a:t> são automáticos.</a:t>
            </a:r>
          </a:p>
          <a:p>
            <a:pPr lvl="1"/>
            <a:r>
              <a:rPr lang="pt-PT" dirty="0"/>
              <a:t>Exº: conversão automática de </a:t>
            </a:r>
            <a:r>
              <a:rPr lang="pt-PT" dirty="0" err="1"/>
              <a:t>int</a:t>
            </a:r>
            <a:r>
              <a:rPr lang="pt-PT" dirty="0"/>
              <a:t> para </a:t>
            </a:r>
            <a:r>
              <a:rPr lang="pt-PT" dirty="0" err="1"/>
              <a:t>integer</a:t>
            </a:r>
            <a:endParaRPr lang="pt-PT" dirty="0"/>
          </a:p>
          <a:p>
            <a:pPr lvl="2"/>
            <a:r>
              <a:rPr lang="pt-PT" dirty="0" err="1">
                <a:latin typeface="Consolas" panose="020B0609020204030204" pitchFamily="49" charset="0"/>
              </a:rPr>
              <a:t>Integer</a:t>
            </a:r>
            <a:r>
              <a:rPr lang="pt-PT" dirty="0">
                <a:latin typeface="Consolas" panose="020B0609020204030204" pitchFamily="49" charset="0"/>
              </a:rPr>
              <a:t> n = 20;</a:t>
            </a:r>
          </a:p>
          <a:p>
            <a:pPr lvl="2"/>
            <a:r>
              <a:rPr lang="pt-PT" dirty="0"/>
              <a:t>Este código equivale a: </a:t>
            </a:r>
            <a:r>
              <a:rPr lang="pt-PT" dirty="0" err="1">
                <a:latin typeface="Consolas" panose="020B0609020204030204" pitchFamily="49" charset="0"/>
              </a:rPr>
              <a:t>Integer</a:t>
            </a:r>
            <a:r>
              <a:rPr lang="pt-PT" dirty="0">
                <a:latin typeface="Consolas" panose="020B0609020204030204" pitchFamily="49" charset="0"/>
              </a:rPr>
              <a:t> n = </a:t>
            </a:r>
            <a:r>
              <a:rPr lang="pt-PT" dirty="0" err="1">
                <a:latin typeface="Consolas" panose="020B0609020204030204" pitchFamily="49" charset="0"/>
              </a:rPr>
              <a:t>Integer.valueOf</a:t>
            </a:r>
            <a:r>
              <a:rPr lang="pt-PT" dirty="0">
                <a:latin typeface="Consolas" panose="020B0609020204030204" pitchFamily="49" charset="0"/>
              </a:rPr>
              <a:t>(20);</a:t>
            </a:r>
          </a:p>
          <a:p>
            <a:pPr lvl="1"/>
            <a:r>
              <a:rPr lang="pt-PT" dirty="0"/>
              <a:t>Em qualquer lugar, ou seja, num operador, num argumento de um método, num valor de retorno, </a:t>
            </a:r>
            <a:r>
              <a:rPr lang="pt-PT" dirty="0" err="1"/>
              <a:t>etc</a:t>
            </a:r>
            <a:r>
              <a:rPr lang="pt-PT" dirty="0"/>
              <a:t>, onde seja esperado o tipo </a:t>
            </a:r>
            <a:r>
              <a:rPr lang="pt-PT" dirty="0" err="1"/>
              <a:t>wrapper</a:t>
            </a:r>
            <a:r>
              <a:rPr lang="pt-PT" dirty="0"/>
              <a:t>, pode-se colocar o tipo primitivo que ele é convertido automaticamente</a:t>
            </a:r>
          </a:p>
          <a:p>
            <a:pPr lvl="1"/>
            <a:endParaRPr lang="pt-PT" dirty="0"/>
          </a:p>
          <a:p>
            <a:r>
              <a:rPr lang="pt-PT" dirty="0" err="1"/>
              <a:t>Unboxing</a:t>
            </a:r>
            <a:r>
              <a:rPr lang="pt-PT" dirty="0"/>
              <a:t> – conversão de uma instância de uma classe </a:t>
            </a:r>
            <a:r>
              <a:rPr lang="pt-PT" dirty="0" err="1"/>
              <a:t>wrapper</a:t>
            </a:r>
            <a:r>
              <a:rPr lang="pt-PT" dirty="0"/>
              <a:t> para o seu valor em tipo primitivo.</a:t>
            </a:r>
          </a:p>
          <a:p>
            <a:pPr lvl="1"/>
            <a:r>
              <a:rPr lang="pt-PT" dirty="0"/>
              <a:t>Exº conversão de </a:t>
            </a:r>
            <a:r>
              <a:rPr lang="pt-PT" dirty="0" err="1"/>
              <a:t>Integer</a:t>
            </a:r>
            <a:r>
              <a:rPr lang="pt-PT" dirty="0"/>
              <a:t> para </a:t>
            </a:r>
            <a:r>
              <a:rPr lang="pt-PT" dirty="0" err="1"/>
              <a:t>int</a:t>
            </a:r>
            <a:endParaRPr lang="pt-PT" dirty="0"/>
          </a:p>
          <a:p>
            <a:pPr lvl="2"/>
            <a:r>
              <a:rPr lang="pt-PT" dirty="0" err="1"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x = n;</a:t>
            </a:r>
          </a:p>
          <a:p>
            <a:pPr lvl="2"/>
            <a:r>
              <a:rPr lang="pt-PT" dirty="0"/>
              <a:t>Este código equivale a: </a:t>
            </a:r>
            <a:r>
              <a:rPr lang="pt-PT" dirty="0" err="1"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x = </a:t>
            </a:r>
            <a:r>
              <a:rPr lang="pt-PT" dirty="0" err="1">
                <a:latin typeface="Consolas" panose="020B0609020204030204" pitchFamily="49" charset="0"/>
              </a:rPr>
              <a:t>n.intValue</a:t>
            </a:r>
            <a:r>
              <a:rPr lang="pt-PT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4648200"/>
            <a:ext cx="2971800" cy="1683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1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Tipo primitivo – sua classes </a:t>
            </a:r>
            <a:r>
              <a:rPr lang="pt-PT" sz="11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wrapper</a:t>
            </a:r>
            <a:r>
              <a:rPr lang="pt-PT" sz="11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pt-PT" sz="11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– Byte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100" b="1" dirty="0">
                <a:solidFill>
                  <a:srgbClr val="7F0055"/>
                </a:solidFill>
                <a:latin typeface="Consolas"/>
              </a:rPr>
              <a:t>short</a:t>
            </a:r>
            <a:r>
              <a:rPr lang="pt-PT" sz="11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– Short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1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1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– </a:t>
            </a:r>
            <a:r>
              <a:rPr lang="pt-PT" sz="11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Integer</a:t>
            </a:r>
            <a:endParaRPr lang="pt-PT" sz="11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100" b="1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pt-PT" sz="11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– Long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100" b="1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pt-PT" sz="11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– </a:t>
            </a:r>
            <a:r>
              <a:rPr lang="pt-PT" sz="11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pt-PT" sz="11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100" b="1" dirty="0" err="1">
                <a:solidFill>
                  <a:srgbClr val="7F0055"/>
                </a:solidFill>
                <a:latin typeface="Consolas"/>
              </a:rPr>
              <a:t>double</a:t>
            </a:r>
            <a:r>
              <a:rPr lang="pt-PT" sz="11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– </a:t>
            </a:r>
            <a:r>
              <a:rPr lang="pt-PT" sz="11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PT" sz="11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1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1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pt-PT" sz="11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endParaRPr lang="en-US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Tipo: Tipos básicos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233832"/>
              </p:ext>
            </p:extLst>
          </p:nvPr>
        </p:nvGraphicFramePr>
        <p:xfrm>
          <a:off x="457200" y="9144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dimensão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max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Literais (</a:t>
                      </a:r>
                      <a:r>
                        <a:rPr lang="pt-PT" dirty="0" err="1"/>
                        <a:t>ex</a:t>
                      </a:r>
                      <a:r>
                        <a:rPr lang="pt-PT" dirty="0"/>
                        <a:t>º:)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r>
                        <a:rPr lang="pt-PT" baseline="0" dirty="0"/>
                        <a:t> byte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+ 127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r>
                        <a:rPr lang="pt-PT" baseline="0" dirty="0"/>
                        <a:t> bytes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effectLst/>
                        </a:rPr>
                        <a:t>- 32.768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+ </a:t>
                      </a:r>
                      <a:r>
                        <a:rPr lang="pt-PT" dirty="0">
                          <a:effectLst/>
                        </a:rPr>
                        <a:t>32.767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int</a:t>
                      </a:r>
                      <a:endParaRPr lang="pt-PT" sz="18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effectLst/>
                        </a:rPr>
                        <a:t>- 2.147483.648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effectLst/>
                        </a:rPr>
                        <a:t>+ 2.147.483.647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long</a:t>
                      </a:r>
                      <a:endParaRPr lang="pt-PT" sz="18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effectLst/>
                        </a:rPr>
                        <a:t>- 9.223.372.036.</a:t>
                      </a:r>
                    </a:p>
                    <a:p>
                      <a:pPr algn="ctr"/>
                      <a:r>
                        <a:rPr lang="pt-PT" dirty="0">
                          <a:effectLst/>
                        </a:rPr>
                        <a:t>854.775.808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effectLst/>
                        </a:rPr>
                        <a:t>+ 9.223.372.036.</a:t>
                      </a:r>
                    </a:p>
                    <a:p>
                      <a:pPr algn="ctr"/>
                      <a:r>
                        <a:rPr lang="pt-PT" dirty="0">
                          <a:effectLst/>
                        </a:rPr>
                        <a:t>854.775.807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1.000.000.000.000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float</a:t>
                      </a:r>
                      <a:endParaRPr lang="pt-PT" sz="18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1.4E-45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3.4028235E38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0,1f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double</a:t>
                      </a:r>
                      <a:endParaRPr lang="pt-PT" sz="18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4.9E-324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1.7976931348623157E308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0,1  ou  0,1d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boolean</a:t>
                      </a:r>
                      <a:endParaRPr lang="pt-PT" sz="18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 bit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r>
                        <a:rPr lang="pt-PT" dirty="0"/>
                        <a:t> ou</a:t>
                      </a:r>
                      <a:r>
                        <a:rPr lang="pt-PT" baseline="0" dirty="0"/>
                        <a:t> false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 err="1">
                          <a:solidFill>
                            <a:srgbClr val="7F0055"/>
                          </a:solidFill>
                          <a:latin typeface="Consolas"/>
                          <a:ea typeface="+mn-ea"/>
                          <a:cs typeface="+mn-cs"/>
                        </a:rPr>
                        <a:t>char</a:t>
                      </a:r>
                      <a:endParaRPr lang="pt-PT" sz="1800" b="1" kern="1200" dirty="0">
                        <a:solidFill>
                          <a:srgbClr val="7F0055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 bytes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‘a’, ‘\n’, ‘\u000F’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5791200"/>
            <a:ext cx="4800600" cy="58477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Os números estão escritos com “.” como separador dos milhares, mas em código não podem ter o separador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8975" y="5300246"/>
            <a:ext cx="6376768" cy="33855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/>
              <a:t>Para números decimais precisos deve-se utilizar </a:t>
            </a:r>
            <a:r>
              <a:rPr lang="pt-PT" sz="1600" b="1" dirty="0" err="1">
                <a:hlinkClick r:id="rId2"/>
              </a:rPr>
              <a:t>java.math.BigDecimal</a:t>
            </a:r>
            <a:endParaRPr lang="pt-PT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347003" y="5862935"/>
            <a:ext cx="2929597" cy="461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200" dirty="0">
                <a:latin typeface="Consolas"/>
              </a:rPr>
              <a:t> - tipo que representa ausência de valor</a:t>
            </a:r>
          </a:p>
        </p:txBody>
      </p:sp>
    </p:spTree>
    <p:extLst>
      <p:ext uri="{BB962C8B-B14F-4D97-AF65-F5344CB8AC3E}">
        <p14:creationId xmlns:p14="http://schemas.microsoft.com/office/powerpoint/2010/main" val="31749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Tipo: </a:t>
            </a:r>
            <a:r>
              <a:rPr lang="pt-PT" dirty="0" err="1"/>
              <a:t>float</a:t>
            </a:r>
            <a:r>
              <a:rPr lang="pt-PT" dirty="0"/>
              <a:t> – tipo de vírgula flutuante 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err="1"/>
              <a:t>float</a:t>
            </a:r>
            <a:r>
              <a:rPr lang="pt-PT" dirty="0"/>
              <a:t> e </a:t>
            </a:r>
            <a:r>
              <a:rPr lang="pt-PT" b="1" dirty="0" err="1"/>
              <a:t>double</a:t>
            </a:r>
            <a:r>
              <a:rPr lang="pt-PT" dirty="0"/>
              <a:t> são tipos de dimensão limitada, pelo que podem conter </a:t>
            </a:r>
            <a:r>
              <a:rPr lang="pt-PT" b="1" dirty="0"/>
              <a:t>imprecisão</a:t>
            </a:r>
            <a:r>
              <a:rPr lang="pt-PT" dirty="0"/>
              <a:t> na sua representação (do número em questão).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Como comparar estes tipos não precisos?</a:t>
            </a:r>
          </a:p>
          <a:p>
            <a:pPr lvl="1"/>
            <a:r>
              <a:rPr lang="pt-PT" dirty="0"/>
              <a:t>Utilizar uma comparação dentro de um intervalo de erro</a:t>
            </a:r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n == 0.2f:   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Math.</a:t>
            </a:r>
            <a:r>
              <a:rPr lang="en-GB" i="1" dirty="0" err="1">
                <a:latin typeface="Consolas" pitchFamily="49" charset="0"/>
                <a:cs typeface="Consolas" pitchFamily="49" charset="0"/>
              </a:rPr>
              <a:t>abs</a:t>
            </a:r>
            <a:r>
              <a:rPr lang="en-GB" i="1" dirty="0">
                <a:latin typeface="Consolas" pitchFamily="49" charset="0"/>
                <a:cs typeface="Consolas" pitchFamily="49" charset="0"/>
              </a:rPr>
              <a:t>(n - 0.2f) &lt; 0.000001f   -&gt; true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23900" y="2133600"/>
            <a:ext cx="7696200" cy="147732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n = 0.3f;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"n = "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 + n);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n = n - 0.1f;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"n = "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 + n);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"n == 0.2 -&gt; "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 + (n == 0.2f));</a:t>
            </a:r>
            <a:endParaRPr lang="en-US" sz="2000" i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4343400"/>
            <a:ext cx="2286000" cy="830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n = 0.3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n = 0.20000002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n == 0.2 -&gt; false</a:t>
            </a:r>
            <a:endParaRPr lang="pt-PT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810000"/>
            <a:ext cx="1031051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2000" dirty="0"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124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Declaração de uma variável – indicar o seu tipo</a:t>
            </a:r>
          </a:p>
          <a:p>
            <a:pPr marL="0" indent="0">
              <a:buNone/>
            </a:pPr>
            <a:r>
              <a:rPr lang="pt-PT" sz="1800" b="1" kern="12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pPr marL="0" indent="0">
              <a:buNone/>
            </a:pPr>
            <a:r>
              <a:rPr lang="pt-PT" sz="1800" b="1" kern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a, b, c; </a:t>
            </a:r>
            <a:r>
              <a:rPr lang="pt-PT" sz="1800" dirty="0">
                <a:solidFill>
                  <a:schemeClr val="accent6"/>
                </a:solidFill>
                <a:latin typeface="Consolas"/>
              </a:rPr>
              <a:t>// declaração de várias variáveis, mesmo tipo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Afectação de uma variável – com um valor do tipo da variável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n = 100;</a:t>
            </a:r>
          </a:p>
          <a:p>
            <a:pPr marL="0" indent="0">
              <a:buNone/>
            </a:pPr>
            <a:endParaRPr lang="pt-PT" dirty="0">
              <a:solidFill>
                <a:srgbClr val="000000"/>
              </a:solidFill>
              <a:latin typeface="Consolas"/>
            </a:endParaRPr>
          </a:p>
          <a:p>
            <a:r>
              <a:rPr lang="pt-PT" dirty="0"/>
              <a:t>Declaração e afectação de uma variável</a:t>
            </a:r>
          </a:p>
          <a:p>
            <a:pPr marL="0" indent="0">
              <a:buNone/>
            </a:pPr>
            <a:r>
              <a:rPr lang="pt-PT" sz="1800" b="1" kern="12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i1 = 100, i2 = 200, i3 = i1 + i2 * 100;</a:t>
            </a:r>
          </a:p>
          <a:p>
            <a:pPr marL="0" indent="0">
              <a:buNone/>
            </a:pPr>
            <a:endParaRPr lang="pt-PT" sz="1800" dirty="0">
              <a:solidFill>
                <a:srgbClr val="000000"/>
              </a:solidFill>
              <a:latin typeface="Consolas"/>
            </a:endParaRPr>
          </a:p>
          <a:p>
            <a:pPr lvl="0">
              <a:buClr>
                <a:srgbClr val="CC9900"/>
              </a:buClr>
            </a:pPr>
            <a:r>
              <a:rPr lang="pt-PT" dirty="0" err="1">
                <a:solidFill>
                  <a:srgbClr val="000000"/>
                </a:solidFill>
              </a:rPr>
              <a:t>Strong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type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checking</a:t>
            </a:r>
            <a:r>
              <a:rPr lang="pt-PT" dirty="0">
                <a:solidFill>
                  <a:srgbClr val="000000"/>
                </a:solidFill>
              </a:rPr>
              <a:t> (verificação forte de tipos)</a:t>
            </a:r>
          </a:p>
          <a:p>
            <a:pPr lvl="1">
              <a:buClr>
                <a:srgbClr val="CC9900"/>
              </a:buClr>
            </a:pPr>
            <a:r>
              <a:rPr lang="pt-PT" dirty="0">
                <a:solidFill>
                  <a:srgbClr val="000000"/>
                </a:solidFill>
              </a:rPr>
              <a:t>O java é uma linguagem com “</a:t>
            </a:r>
            <a:r>
              <a:rPr lang="pt-PT" dirty="0" err="1">
                <a:solidFill>
                  <a:srgbClr val="000000"/>
                </a:solidFill>
              </a:rPr>
              <a:t>strong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type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checking</a:t>
            </a:r>
            <a:r>
              <a:rPr lang="pt-PT" dirty="0">
                <a:solidFill>
                  <a:srgbClr val="000000"/>
                </a:solidFill>
              </a:rPr>
              <a:t>”, que indica que uma variável é de um tipo e que só aceita valores desse tipo.</a:t>
            </a:r>
          </a:p>
          <a:p>
            <a:pPr lvl="2">
              <a:buClr>
                <a:srgbClr val="CC9900"/>
              </a:buClr>
            </a:pPr>
            <a:r>
              <a:rPr lang="pt-PT" dirty="0">
                <a:solidFill>
                  <a:srgbClr val="000000"/>
                </a:solidFill>
              </a:rPr>
              <a:t>No entanto pode haver conversões de um tipo para outro</a:t>
            </a:r>
          </a:p>
          <a:p>
            <a:pPr marL="0" indent="0">
              <a:buNone/>
            </a:pPr>
            <a:endParaRPr lang="pt-PT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4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Conversão entre tipos primitivos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pt-PT" dirty="0"/>
              <a:t>De tipos mais pequenos para tipos maiores</a:t>
            </a:r>
          </a:p>
          <a:p>
            <a:pPr lvl="1"/>
            <a:r>
              <a:rPr lang="pt-PT" dirty="0"/>
              <a:t>A conversão é automática</a:t>
            </a:r>
          </a:p>
          <a:p>
            <a:pPr marL="268287" lvl="1" indent="0">
              <a:buNone/>
            </a:pPr>
            <a:r>
              <a:rPr lang="pt-PT" dirty="0"/>
              <a:t>	</a:t>
            </a:r>
            <a:r>
              <a:rPr lang="pt-PT" sz="1600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byte</a:t>
            </a:r>
            <a:r>
              <a:rPr lang="pt-PT" sz="16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 b = 10;</a:t>
            </a:r>
          </a:p>
          <a:p>
            <a:pPr marL="268287" lvl="1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	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 i1 = b;</a:t>
            </a:r>
          </a:p>
          <a:p>
            <a:pPr marL="268287" lvl="1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	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long</a:t>
            </a:r>
            <a:r>
              <a:rPr lang="pt-PT" sz="16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 l = i1 * 100;</a:t>
            </a:r>
          </a:p>
          <a:p>
            <a:pPr lvl="1"/>
            <a:endParaRPr lang="pt-PT" dirty="0"/>
          </a:p>
          <a:p>
            <a:r>
              <a:rPr lang="pt-PT" dirty="0"/>
              <a:t>De tipos maiores para tipos mais pequenos</a:t>
            </a:r>
          </a:p>
          <a:p>
            <a:pPr lvl="1"/>
            <a:r>
              <a:rPr lang="pt-PT" dirty="0"/>
              <a:t>Possibilidade de perca de informação</a:t>
            </a:r>
          </a:p>
          <a:p>
            <a:pPr lvl="1"/>
            <a:r>
              <a:rPr lang="pt-PT" dirty="0"/>
              <a:t>O tipo mais pequeno fica com </a:t>
            </a:r>
            <a:r>
              <a:rPr lang="pt-PT" u="sng" dirty="0"/>
              <a:t>a correspondente parte baixa </a:t>
            </a:r>
            <a:r>
              <a:rPr lang="pt-PT" dirty="0"/>
              <a:t>do tipo maior</a:t>
            </a:r>
          </a:p>
          <a:p>
            <a:pPr lvl="1"/>
            <a:r>
              <a:rPr lang="pt-PT" dirty="0"/>
              <a:t>Conversão explicita, denominada de CAST, coloca-se o tipo desejado dentro de parenteses curvos e antes do valor a converter</a:t>
            </a:r>
          </a:p>
          <a:p>
            <a:pPr lvl="1"/>
            <a:r>
              <a:rPr lang="pt-PT" dirty="0"/>
              <a:t>Exº de conversão de inteiro para byte</a:t>
            </a:r>
          </a:p>
          <a:p>
            <a:pPr marL="629600" lvl="2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	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 i1 = 256 + 3;       </a:t>
            </a:r>
            <a:r>
              <a:rPr lang="pt-PT" dirty="0">
                <a:solidFill>
                  <a:schemeClr val="accent6"/>
                </a:solidFill>
                <a:latin typeface="Consolas"/>
                <a:ea typeface="+mn-ea"/>
                <a:cs typeface="+mn-cs"/>
              </a:rPr>
              <a:t>// 0x103 em hexadecimal</a:t>
            </a:r>
          </a:p>
          <a:p>
            <a:pPr marL="629600" lvl="2" indent="0">
              <a:buNone/>
            </a:pPr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	</a:t>
            </a:r>
            <a:r>
              <a:rPr lang="pt-PT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byte</a:t>
            </a:r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 b1 = </a:t>
            </a:r>
            <a:r>
              <a:rPr lang="pt-PT" b="1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(byte) </a:t>
            </a:r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i1;    </a:t>
            </a:r>
            <a:r>
              <a:rPr lang="pt-PT" dirty="0">
                <a:solidFill>
                  <a:schemeClr val="accent6"/>
                </a:solidFill>
                <a:latin typeface="Consolas"/>
                <a:ea typeface="+mn-ea"/>
                <a:cs typeface="+mn-cs"/>
              </a:rPr>
              <a:t>// converte de </a:t>
            </a:r>
            <a:r>
              <a:rPr lang="pt-PT" dirty="0" err="1">
                <a:solidFill>
                  <a:schemeClr val="accent6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pt-PT" dirty="0">
                <a:solidFill>
                  <a:schemeClr val="accent6"/>
                </a:solidFill>
                <a:latin typeface="Consolas"/>
                <a:ea typeface="+mn-ea"/>
                <a:cs typeface="+mn-cs"/>
              </a:rPr>
              <a:t> para byte</a:t>
            </a:r>
          </a:p>
          <a:p>
            <a:pPr marL="629600" lvl="2" indent="0">
              <a:buNone/>
            </a:pPr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	</a:t>
            </a:r>
            <a:r>
              <a:rPr lang="pt-PT" dirty="0" err="1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System.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out</a:t>
            </a:r>
            <a:r>
              <a:rPr lang="pt-PT" dirty="0" err="1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.println</a:t>
            </a:r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(b1); </a:t>
            </a:r>
            <a:r>
              <a:rPr lang="pt-PT" dirty="0">
                <a:solidFill>
                  <a:schemeClr val="accent6"/>
                </a:solidFill>
                <a:latin typeface="Consolas"/>
                <a:ea typeface="+mn-ea"/>
                <a:cs typeface="+mn-cs"/>
              </a:rPr>
              <a:t>// vai mostrar 3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3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aritméticos e relacionais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68551"/>
          </a:xfrm>
        </p:spPr>
        <p:txBody>
          <a:bodyPr/>
          <a:lstStyle/>
          <a:p>
            <a:r>
              <a:rPr lang="pt-PT" dirty="0"/>
              <a:t>Operadores aritméticos:</a:t>
            </a:r>
          </a:p>
          <a:p>
            <a:pPr lvl="1"/>
            <a:r>
              <a:rPr lang="pt-PT" dirty="0"/>
              <a:t>Adição:  </a:t>
            </a:r>
            <a:r>
              <a:rPr lang="pt-PT" b="1" dirty="0"/>
              <a:t>+</a:t>
            </a:r>
            <a:r>
              <a:rPr lang="pt-PT" dirty="0"/>
              <a:t> 	</a:t>
            </a:r>
          </a:p>
          <a:p>
            <a:pPr lvl="1"/>
            <a:r>
              <a:rPr lang="pt-PT" dirty="0"/>
              <a:t>subtração:  </a:t>
            </a:r>
            <a:r>
              <a:rPr lang="pt-PT" b="1" dirty="0"/>
              <a:t>-</a:t>
            </a:r>
            <a:r>
              <a:rPr lang="pt-PT" dirty="0"/>
              <a:t>	</a:t>
            </a:r>
          </a:p>
          <a:p>
            <a:pPr lvl="1"/>
            <a:r>
              <a:rPr lang="pt-PT" dirty="0"/>
              <a:t>multiplicação:  *</a:t>
            </a:r>
          </a:p>
          <a:p>
            <a:pPr lvl="1"/>
            <a:r>
              <a:rPr lang="pt-PT" dirty="0"/>
              <a:t>divisão:  </a:t>
            </a:r>
            <a:r>
              <a:rPr lang="pt-PT" b="1" dirty="0"/>
              <a:t>/</a:t>
            </a:r>
          </a:p>
          <a:p>
            <a:pPr lvl="1"/>
            <a:r>
              <a:rPr lang="pt-PT" dirty="0"/>
              <a:t>resto da divisão inteira:  </a:t>
            </a:r>
            <a:r>
              <a:rPr lang="pt-PT" b="1" dirty="0"/>
              <a:t>%</a:t>
            </a:r>
          </a:p>
          <a:p>
            <a:pPr lvl="1"/>
            <a:endParaRPr lang="pt-PT" sz="1050" dirty="0"/>
          </a:p>
          <a:p>
            <a:r>
              <a:rPr lang="pt-PT" dirty="0"/>
              <a:t>Operadores relacionais</a:t>
            </a:r>
          </a:p>
          <a:p>
            <a:pPr lvl="1"/>
            <a:r>
              <a:rPr lang="pt-PT" dirty="0"/>
              <a:t>Estes operadores devolvem como resultado um valor booleano </a:t>
            </a:r>
          </a:p>
          <a:p>
            <a:pPr marL="268287" lvl="1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413500"/>
            <a:ext cx="2895600" cy="323850"/>
          </a:xfrm>
        </p:spPr>
        <p:txBody>
          <a:bodyPr/>
          <a:lstStyle/>
          <a:p>
            <a:r>
              <a:rPr lang="pt-PT"/>
              <a:t>MoP 01 - Introdução ao java</a:t>
            </a:r>
            <a:endParaRPr lang="en-US"/>
          </a:p>
        </p:txBody>
      </p:sp>
      <p:pic>
        <p:nvPicPr>
          <p:cNvPr id="14340" name="Picture 4" descr="figp13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13"/>
          <a:stretch/>
        </p:blipFill>
        <p:spPr bwMode="auto">
          <a:xfrm>
            <a:off x="1295400" y="3962400"/>
            <a:ext cx="6472238" cy="27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arredondado 1"/>
          <p:cNvSpPr/>
          <p:nvPr/>
        </p:nvSpPr>
        <p:spPr bwMode="auto">
          <a:xfrm>
            <a:off x="4343400" y="3886200"/>
            <a:ext cx="990600" cy="2743200"/>
          </a:xfrm>
          <a:prstGeom prst="roundRect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40063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</a:t>
            </a:r>
            <a:r>
              <a:rPr lang="en-US" dirty="0"/>
              <a:t> </a:t>
            </a:r>
            <a:r>
              <a:rPr lang="en-US" dirty="0" err="1"/>
              <a:t>booleanos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68551"/>
          </a:xfrm>
        </p:spPr>
        <p:txBody>
          <a:bodyPr/>
          <a:lstStyle/>
          <a:p>
            <a:r>
              <a:rPr lang="pt-PT" dirty="0"/>
              <a:t>Operadores booleanos: recebem operandos booleanos e têm como resultado um booleano:</a:t>
            </a:r>
          </a:p>
          <a:p>
            <a:pPr lvl="1"/>
            <a:r>
              <a:rPr lang="pt-PT" dirty="0"/>
              <a:t>&amp;&amp;  - operador de AND lógico</a:t>
            </a:r>
          </a:p>
          <a:p>
            <a:pPr lvl="1"/>
            <a:r>
              <a:rPr lang="pt-PT" dirty="0"/>
              <a:t>||  - operador de OR lógico</a:t>
            </a:r>
          </a:p>
          <a:p>
            <a:pPr lvl="1"/>
            <a:r>
              <a:rPr lang="pt-PT" dirty="0"/>
              <a:t>!  - operador de NOT lógico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r>
              <a:rPr lang="pt-PT" sz="1600" dirty="0"/>
              <a:t>Nota: Não existe o operador booleano XOR, apenas existe o operador </a:t>
            </a:r>
            <a:r>
              <a:rPr lang="pt-PT" sz="1600" dirty="0" err="1"/>
              <a:t>xor</a:t>
            </a:r>
            <a:r>
              <a:rPr lang="pt-PT" sz="1600" dirty="0"/>
              <a:t> bit a bit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01899"/>
              </p:ext>
            </p:extLst>
          </p:nvPr>
        </p:nvGraphicFramePr>
        <p:xfrm>
          <a:off x="762000" y="3505200"/>
          <a:ext cx="746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AND: 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OR: 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NOT:</a:t>
                      </a:r>
                      <a:r>
                        <a:rPr lang="pt-PT" baseline="0" dirty="0"/>
                        <a:t> !</a:t>
                      </a:r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 XOR 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true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0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++, -- e +=, -=, *=,…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r>
              <a:rPr lang="pt-PT" dirty="0"/>
              <a:t>Operadores ++ e --  (incremento e decremento)</a:t>
            </a:r>
          </a:p>
          <a:p>
            <a:pPr lvl="1"/>
            <a:r>
              <a:rPr lang="pt-PT" sz="2000" dirty="0">
                <a:ea typeface="+mn-ea"/>
                <a:cs typeface="+mn-cs"/>
              </a:rPr>
              <a:t>++i, operador de incremento à priori: </a:t>
            </a:r>
          </a:p>
          <a:p>
            <a:pPr lvl="2"/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primeiro incrementa, depois utiliza o valor como resultado</a:t>
            </a:r>
          </a:p>
          <a:p>
            <a:pPr lvl="2"/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corresponde a: 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i = i + 1; 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return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 i;</a:t>
            </a:r>
          </a:p>
          <a:p>
            <a:pPr lvl="1"/>
            <a:r>
              <a:rPr lang="pt-PT" sz="2000" dirty="0">
                <a:ea typeface="+mn-ea"/>
                <a:cs typeface="+mn-cs"/>
              </a:rPr>
              <a:t>i++, operador de incremento à posteriori:</a:t>
            </a:r>
          </a:p>
          <a:p>
            <a:pPr lvl="2"/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utiliza o valor como resultado, depois incrementa o operando</a:t>
            </a:r>
          </a:p>
          <a:p>
            <a:pPr lvl="2"/>
            <a:r>
              <a:rPr lang="pt-PT" dirty="0">
                <a:solidFill>
                  <a:srgbClr val="000000"/>
                </a:solidFill>
                <a:latin typeface="Consolas"/>
                <a:ea typeface="+mn-ea"/>
                <a:cs typeface="+mn-cs"/>
              </a:rPr>
              <a:t>corresponde a: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aux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 = i;  i = i + 1; 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return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aux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268287" lvl="1" indent="0">
              <a:buNone/>
            </a:pPr>
            <a:endParaRPr lang="pt-PT" sz="300" dirty="0"/>
          </a:p>
          <a:p>
            <a:pPr lvl="1"/>
            <a:r>
              <a:rPr lang="pt-PT" dirty="0"/>
              <a:t>Exemplo com ++ (mas seria análogo com --)</a:t>
            </a:r>
          </a:p>
          <a:p>
            <a:pPr marL="268287" lvl="1" indent="0">
              <a:buNone/>
            </a:pPr>
            <a:r>
              <a:rPr lang="pt-PT" sz="1600" b="1" kern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kern="12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i1 = 10, i2 = ++i1; 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dirty="0" err="1">
                <a:solidFill>
                  <a:srgbClr val="3F5FBF"/>
                </a:solidFill>
                <a:latin typeface="Consolas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(i1 + “ “ + i2); </a:t>
            </a:r>
            <a:r>
              <a:rPr lang="pt-PT" sz="1600" dirty="0">
                <a:solidFill>
                  <a:schemeClr val="accent6"/>
                </a:solidFill>
                <a:latin typeface="Consolas"/>
              </a:rPr>
              <a:t>// vai mostrar: 11 11</a:t>
            </a:r>
            <a:endParaRPr lang="pt-PT" sz="1000" dirty="0">
              <a:solidFill>
                <a:schemeClr val="accent6"/>
              </a:solidFill>
              <a:latin typeface="Consolas"/>
            </a:endParaRPr>
          </a:p>
          <a:p>
            <a:pPr marL="268287" lvl="1" indent="0">
              <a:buNone/>
            </a:pPr>
            <a:r>
              <a:rPr lang="pt-PT" sz="1600" b="1" kern="12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kern="12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i3 = 10, i4 = i3++; 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dirty="0" err="1">
                <a:solidFill>
                  <a:srgbClr val="3F5FBF"/>
                </a:solidFill>
                <a:latin typeface="Consolas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(i3 + “ “ + i4); </a:t>
            </a:r>
            <a:r>
              <a:rPr lang="pt-PT" sz="1600" dirty="0">
                <a:solidFill>
                  <a:schemeClr val="accent6"/>
                </a:solidFill>
                <a:latin typeface="Consolas"/>
              </a:rPr>
              <a:t>// vai mostrar: 11 10</a:t>
            </a:r>
          </a:p>
          <a:p>
            <a:pPr marL="268287" lvl="1" indent="0">
              <a:buNone/>
            </a:pPr>
            <a:endParaRPr lang="pt-PT" sz="800" dirty="0">
              <a:solidFill>
                <a:schemeClr val="accent6"/>
              </a:solidFill>
              <a:latin typeface="Consolas"/>
            </a:endParaRPr>
          </a:p>
          <a:p>
            <a:r>
              <a:rPr lang="pt-PT" dirty="0"/>
              <a:t>Operadores +=, -=, *=, /=, %=, &amp;=, ^=, |=, &lt;&lt;=, &gt;&gt;=, &gt;&gt;&gt;=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	j += 20 é equivalente a: j = j + 20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	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j %= 10 é equivalente a: j = j % 10</a:t>
            </a:r>
            <a:endParaRPr lang="pt-PT" dirty="0"/>
          </a:p>
          <a:p>
            <a:pPr lvl="1"/>
            <a:r>
              <a:rPr lang="pt-PT" dirty="0"/>
              <a:t>Estes operadores devolvem o valor da afectação 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k = 10, s = (k = 20) + 20; </a:t>
            </a:r>
            <a:r>
              <a:rPr lang="pt-PT" sz="1600" dirty="0">
                <a:solidFill>
                  <a:schemeClr val="accent6"/>
                </a:solidFill>
                <a:latin typeface="Consolas"/>
              </a:rPr>
              <a:t>// s vai ficar com 40 e k com 20</a:t>
            </a:r>
          </a:p>
          <a:p>
            <a:pPr marL="0" indent="0">
              <a:spcBef>
                <a:spcPts val="0"/>
              </a:spcBef>
              <a:buNone/>
            </a:pP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pt-PT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01 - Introdução ao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585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5956</TotalTime>
  <Words>2696</Words>
  <Application>Microsoft Office PowerPoint</Application>
  <PresentationFormat>On-screen Show (4:3)</PresentationFormat>
  <Paragraphs>454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01 Introdução ao java </vt:lpstr>
      <vt:lpstr>The Hello World program &amp; Outputs</vt:lpstr>
      <vt:lpstr>Tipo: Tipos básicos</vt:lpstr>
      <vt:lpstr>Tipo: float – tipo de vírgula flutuante </vt:lpstr>
      <vt:lpstr>Variáveis</vt:lpstr>
      <vt:lpstr>Conversão entre tipos primitivos</vt:lpstr>
      <vt:lpstr>Operadores aritméticos e relacionais</vt:lpstr>
      <vt:lpstr>Operadores booleanos</vt:lpstr>
      <vt:lpstr>Operadores ++, -- e +=, -=, *=,…</vt:lpstr>
      <vt:lpstr>Operadores bit a bit</vt:lpstr>
      <vt:lpstr>Regras de precedência e expressões com tipos diferentes</vt:lpstr>
      <vt:lpstr>Regras de precedência</vt:lpstr>
      <vt:lpstr>Avaliação curta de expressões</vt:lpstr>
      <vt:lpstr>Operador igual ==</vt:lpstr>
      <vt:lpstr>String – java.lang.String</vt:lpstr>
      <vt:lpstr>Operador igual == em Strings</vt:lpstr>
      <vt:lpstr> Comparação de objectos String</vt:lpstr>
      <vt:lpstr>Ordem Lexicográfica </vt:lpstr>
      <vt:lpstr>Literais – valores</vt:lpstr>
      <vt:lpstr>Input de dados – java.util.Scanner</vt:lpstr>
      <vt:lpstr>Input de dados - Scanner</vt:lpstr>
      <vt:lpstr>Conversão de String para tipos básicos</vt:lpstr>
      <vt:lpstr>Boxing e Unboxing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Java</dc:title>
  <dc:creator>Robert P. Burton</dc:creator>
  <cp:lastModifiedBy>António Teófilo</cp:lastModifiedBy>
  <cp:revision>571</cp:revision>
  <cp:lastPrinted>2012-03-11T20:27:46Z</cp:lastPrinted>
  <dcterms:created xsi:type="dcterms:W3CDTF">2004-08-20T17:48:18Z</dcterms:created>
  <dcterms:modified xsi:type="dcterms:W3CDTF">2020-03-03T09:25:28Z</dcterms:modified>
</cp:coreProperties>
</file>