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346" r:id="rId2"/>
    <p:sldId id="347" r:id="rId3"/>
    <p:sldId id="348" r:id="rId4"/>
    <p:sldId id="349" r:id="rId5"/>
    <p:sldId id="351" r:id="rId6"/>
    <p:sldId id="354" r:id="rId7"/>
    <p:sldId id="355" r:id="rId8"/>
    <p:sldId id="356" r:id="rId9"/>
    <p:sldId id="357" r:id="rId10"/>
    <p:sldId id="359" r:id="rId11"/>
    <p:sldId id="369" r:id="rId12"/>
    <p:sldId id="360" r:id="rId13"/>
    <p:sldId id="361" r:id="rId14"/>
    <p:sldId id="370" r:id="rId15"/>
    <p:sldId id="362" r:id="rId16"/>
    <p:sldId id="358" r:id="rId17"/>
    <p:sldId id="371" r:id="rId18"/>
    <p:sldId id="364" r:id="rId19"/>
    <p:sldId id="365" r:id="rId20"/>
    <p:sldId id="366" r:id="rId21"/>
    <p:sldId id="373" r:id="rId22"/>
    <p:sldId id="372" r:id="rId23"/>
    <p:sldId id="367" r:id="rId24"/>
    <p:sldId id="368" r:id="rId25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D645"/>
    <a:srgbClr val="FFD15F"/>
    <a:srgbClr val="CB7A0F"/>
    <a:srgbClr val="384A1C"/>
    <a:srgbClr val="FFDD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791" autoAdjust="0"/>
    <p:restoredTop sz="94700" autoAdjust="0"/>
  </p:normalViewPr>
  <p:slideViewPr>
    <p:cSldViewPr>
      <p:cViewPr varScale="1">
        <p:scale>
          <a:sx n="120" d="100"/>
          <a:sy n="120" d="100"/>
        </p:scale>
        <p:origin x="243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t" anchorCtr="0" compatLnSpc="1">
            <a:prstTxWarp prst="textNoShape">
              <a:avLst/>
            </a:prstTxWarp>
          </a:bodyPr>
          <a:lstStyle>
            <a:lvl1pPr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294" y="0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t" anchorCtr="0" compatLnSpc="1">
            <a:prstTxWarp prst="textNoShape">
              <a:avLst/>
            </a:prstTxWarp>
          </a:bodyPr>
          <a:lstStyle>
            <a:lvl1pPr algn="r"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4281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b" anchorCtr="0" compatLnSpc="1">
            <a:prstTxWarp prst="textNoShape">
              <a:avLst/>
            </a:prstTxWarp>
          </a:bodyPr>
          <a:lstStyle>
            <a:lvl1pPr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294" y="9724281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b" anchorCtr="0" compatLnSpc="1">
            <a:prstTxWarp prst="textNoShape">
              <a:avLst/>
            </a:prstTxWarp>
          </a:bodyPr>
          <a:lstStyle>
            <a:lvl1pPr algn="r" defTabSz="1015787">
              <a:defRPr sz="1400" smtClean="0"/>
            </a:lvl1pPr>
          </a:lstStyle>
          <a:p>
            <a:pPr>
              <a:defRPr/>
            </a:pPr>
            <a:fld id="{D1DD2FD1-829A-456A-A661-32B092020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31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87" y="0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573" y="4862141"/>
            <a:ext cx="5678154" cy="4605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785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87" y="9720785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63C845A1-2203-419D-8755-2891F452D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797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AA953D-27CB-4347-A880-438D1524994B}" type="slidenum">
              <a:rPr lang="pt-PT" smtClean="0"/>
              <a:pPr eaLnBrk="1" hangingPunct="1"/>
              <a:t>1</a:t>
            </a:fld>
            <a:endParaRPr lang="pt-PT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5067B77-6958-41A0-98F2-1AF4BCC22AF5}" type="slidenum">
              <a:rPr lang="pt-PT" smtClean="0"/>
              <a:pPr eaLnBrk="1" hangingPunct="1"/>
              <a:t>10</a:t>
            </a:fld>
            <a:endParaRPr lang="pt-PT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BACE74-6E0C-4332-89F9-A5AA85C58325}" type="slidenum">
              <a:rPr lang="pt-PT" smtClean="0"/>
              <a:pPr eaLnBrk="1" hangingPunct="1"/>
              <a:t>12</a:t>
            </a:fld>
            <a:endParaRPr lang="pt-PT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744D66-70E0-48D7-90DA-03A6FC6A0BA7}" type="slidenum">
              <a:rPr lang="pt-PT" smtClean="0"/>
              <a:pPr eaLnBrk="1" hangingPunct="1"/>
              <a:t>13</a:t>
            </a:fld>
            <a:endParaRPr lang="pt-PT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744D66-70E0-48D7-90DA-03A6FC6A0BA7}" type="slidenum">
              <a:rPr lang="pt-PT" smtClean="0"/>
              <a:pPr eaLnBrk="1" hangingPunct="1"/>
              <a:t>14</a:t>
            </a:fld>
            <a:endParaRPr lang="pt-PT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2D20DA5-24FE-4645-86F1-D4795053EBF6}" type="slidenum">
              <a:rPr lang="pt-PT" smtClean="0"/>
              <a:pPr eaLnBrk="1" hangingPunct="1"/>
              <a:t>15</a:t>
            </a:fld>
            <a:endParaRPr lang="pt-PT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9AE335-CBA1-4A1D-9435-DC4C09B47FD4}" type="slidenum">
              <a:rPr lang="pt-PT" smtClean="0"/>
              <a:pPr eaLnBrk="1" hangingPunct="1"/>
              <a:t>16</a:t>
            </a:fld>
            <a:endParaRPr lang="pt-PT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9AE335-CBA1-4A1D-9435-DC4C09B47FD4}" type="slidenum">
              <a:rPr lang="pt-PT" smtClean="0"/>
              <a:pPr eaLnBrk="1" hangingPunct="1"/>
              <a:t>17</a:t>
            </a:fld>
            <a:endParaRPr lang="pt-PT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10A992F-43D2-4073-BD38-D01CD1D21F0D}" type="slidenum">
              <a:rPr lang="pt-PT" smtClean="0"/>
              <a:pPr eaLnBrk="1" hangingPunct="1"/>
              <a:t>18</a:t>
            </a:fld>
            <a:endParaRPr lang="pt-PT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609AA0D-83EF-4EEA-95D9-6A3988412006}" type="slidenum">
              <a:rPr lang="pt-PT" smtClean="0"/>
              <a:pPr eaLnBrk="1" hangingPunct="1"/>
              <a:t>19</a:t>
            </a:fld>
            <a:endParaRPr lang="pt-PT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BBB7329-C483-4398-8348-920AB1F4A61F}" type="slidenum">
              <a:rPr lang="pt-PT" smtClean="0"/>
              <a:pPr eaLnBrk="1" hangingPunct="1"/>
              <a:t>20</a:t>
            </a:fld>
            <a:endParaRPr lang="pt-PT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8C0F0A4-86EA-459C-9E57-03AB10919AB8}" type="slidenum">
              <a:rPr lang="pt-PT" smtClean="0"/>
              <a:pPr eaLnBrk="1" hangingPunct="1"/>
              <a:t>2</a:t>
            </a:fld>
            <a:endParaRPr lang="pt-PT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BBB7329-C483-4398-8348-920AB1F4A61F}" type="slidenum">
              <a:rPr lang="pt-PT" smtClean="0"/>
              <a:pPr eaLnBrk="1" hangingPunct="1"/>
              <a:t>21</a:t>
            </a:fld>
            <a:endParaRPr lang="pt-PT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BBB7329-C483-4398-8348-920AB1F4A61F}" type="slidenum">
              <a:rPr lang="pt-PT" smtClean="0"/>
              <a:pPr eaLnBrk="1" hangingPunct="1"/>
              <a:t>22</a:t>
            </a:fld>
            <a:endParaRPr lang="pt-PT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4E6895-E5F3-40BC-A98A-A2822EE6DA2B}" type="slidenum">
              <a:rPr lang="pt-PT" smtClean="0"/>
              <a:pPr eaLnBrk="1" hangingPunct="1"/>
              <a:t>23</a:t>
            </a:fld>
            <a:endParaRPr lang="pt-PT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318EFD-4C56-493A-8653-AA9E40ED6A1F}" type="slidenum">
              <a:rPr lang="pt-PT" smtClean="0"/>
              <a:pPr eaLnBrk="1" hangingPunct="1"/>
              <a:t>24</a:t>
            </a:fld>
            <a:endParaRPr lang="pt-PT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5B3B56-6B6C-4AA2-BF27-B6988FEE28C2}" type="slidenum">
              <a:rPr lang="pt-PT" smtClean="0"/>
              <a:pPr eaLnBrk="1" hangingPunct="1"/>
              <a:t>3</a:t>
            </a:fld>
            <a:endParaRPr lang="pt-PT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B1EDDD8-3935-43FD-A32D-BC4131201659}" type="slidenum">
              <a:rPr lang="pt-PT" smtClean="0"/>
              <a:pPr eaLnBrk="1" hangingPunct="1"/>
              <a:t>4</a:t>
            </a:fld>
            <a:endParaRPr lang="pt-PT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58E7DE-7BE9-4FA7-9050-005868198D78}" type="slidenum">
              <a:rPr lang="pt-PT" smtClean="0"/>
              <a:pPr eaLnBrk="1" hangingPunct="1"/>
              <a:t>5</a:t>
            </a:fld>
            <a:endParaRPr lang="pt-PT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7675B6-FB8C-40D5-98BE-466D2030CE55}" type="slidenum">
              <a:rPr lang="pt-PT" smtClean="0"/>
              <a:pPr eaLnBrk="1" hangingPunct="1"/>
              <a:t>6</a:t>
            </a:fld>
            <a:endParaRPr lang="pt-PT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E0244E-19A8-4CEC-8772-2304EB77F2E5}" type="slidenum">
              <a:rPr lang="pt-PT" smtClean="0"/>
              <a:pPr eaLnBrk="1" hangingPunct="1"/>
              <a:t>7</a:t>
            </a:fld>
            <a:endParaRPr lang="pt-PT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1025B94-B6B3-4014-A527-E410DF3A0D1B}" type="slidenum">
              <a:rPr lang="pt-PT" smtClean="0"/>
              <a:pPr eaLnBrk="1" hangingPunct="1"/>
              <a:t>8</a:t>
            </a:fld>
            <a:endParaRPr lang="pt-PT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9B7CF7-9DCF-4063-A328-4652A829FB0C}" type="slidenum">
              <a:rPr lang="pt-PT" smtClean="0"/>
              <a:pPr eaLnBrk="1" hangingPunct="1"/>
              <a:t>9</a:t>
            </a:fld>
            <a:endParaRPr lang="pt-PT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pt-PT" altLang="en-US" noProof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pt-PT" altLang="en-US" noProof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01 - Introdução ao Eclipse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384800"/>
            <a:ext cx="16764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9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01 - Introdução ao Eclipse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0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01 - Introdução ao Eclipse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58" y="115888"/>
            <a:ext cx="7677150" cy="622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5158" y="1268414"/>
            <a:ext cx="3853962" cy="5005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9797" y="1268414"/>
            <a:ext cx="3855426" cy="5005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01 - Introdução ao Eclipse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18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58" y="115888"/>
            <a:ext cx="7677150" cy="622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5159" y="1268413"/>
            <a:ext cx="7850065" cy="242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159" y="3846514"/>
            <a:ext cx="7850065" cy="242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01 - Introdução ao Eclipse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7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6"/>
            <a:ext cx="8229600" cy="77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968551"/>
          </a:xfrm>
        </p:spPr>
        <p:txBody>
          <a:bodyPr/>
          <a:lstStyle>
            <a:lvl1pPr marL="252000" indent="-288000">
              <a:buSzPct val="120000"/>
              <a:buFontTx/>
              <a:buBlip>
                <a:blip r:embed="rId2"/>
              </a:buBlip>
              <a:defRPr sz="2000"/>
            </a:lvl1pPr>
            <a:lvl2pPr marL="574675" indent="-306388">
              <a:buSzPct val="120000"/>
              <a:buFontTx/>
              <a:buBlip>
                <a:blip r:embed="rId3"/>
              </a:buBlip>
              <a:defRPr sz="1800"/>
            </a:lvl2pPr>
            <a:lvl3pPr marL="863600" indent="-234000">
              <a:defRPr sz="1600"/>
            </a:lvl3pPr>
            <a:lvl4pPr marL="1260000" indent="-252000"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489700"/>
            <a:ext cx="2895600" cy="3238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01 - Introdução ao Eclipse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6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01 - Introdução ao Eclipse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4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01 - Introdução ao Eclipse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3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01 - Introdução ao Eclipse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2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01 - Introdução ao Eclipse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4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01 - Introdução ao Eclipse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9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01 - Introdução ao Eclipse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8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t-PT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01 - Introdução ao Eclipse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2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pt-PT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pt-PT" alt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94463"/>
            <a:ext cx="2895600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pt-PT"/>
              <a:t>MoP 01 - Introdução ao Eclipse</a:t>
            </a:r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457200" y="6416675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032" name="TextBox 1"/>
          <p:cNvSpPr txBox="1">
            <a:spLocks noChangeArrowheads="1"/>
          </p:cNvSpPr>
          <p:nvPr/>
        </p:nvSpPr>
        <p:spPr bwMode="auto">
          <a:xfrm>
            <a:off x="517525" y="6535738"/>
            <a:ext cx="3476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CDB2F4-D852-480E-8B0A-F8892383B9E2}" type="slidenum">
              <a:rPr lang="pt-PT" sz="1200">
                <a:latin typeface="Garamond" pitchFamily="18" charset="0"/>
              </a:rPr>
              <a:pPr/>
              <a:t>‹#›</a:t>
            </a:fld>
            <a:endParaRPr lang="pt-PT" sz="1200">
              <a:latin typeface="Garamond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6096000"/>
            <a:ext cx="762000" cy="7429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250825" indent="-2873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120000"/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3048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20000"/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863600" indent="-2333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258888" indent="-250825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Blip>
          <a:blip r:embed="rId18"/>
        </a:buBlip>
        <a:defRPr sz="14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hyperlink" Target="http://www.oracle.com/technetwork/java/javase/downloads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eclipse.org/downloads/packages/" TargetMode="External"/><Relationship Id="rId5" Type="http://schemas.openxmlformats.org/officeDocument/2006/relationships/hyperlink" Target="http://docs.oracle.com/javase/tutorial/index.html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docs.oracle.com/javase/8/docs/api/index.html?overview-summary.html" TargetMode="External"/><Relationship Id="rId9" Type="http://schemas.openxmlformats.org/officeDocument/2006/relationships/image" Target="../media/image7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01x Primeiros passos em Java sobre o Eclipse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Modelação e Programação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dirty="0" err="1"/>
              <a:t>MoP</a:t>
            </a:r>
            <a:r>
              <a:rPr lang="pt-PT" dirty="0"/>
              <a:t> 01x - Introdução ao Eclipse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2818" y="376535"/>
            <a:ext cx="788158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PT" dirty="0"/>
              <a:t>LEIM – Modelação 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3127028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Execução</a:t>
            </a:r>
          </a:p>
        </p:txBody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Executar a classe (estando com a classe activa e o seu ficheiro aberto): </a:t>
            </a:r>
          </a:p>
          <a:p>
            <a:pPr lvl="1"/>
            <a:r>
              <a:rPr lang="pt-PT" dirty="0"/>
              <a:t>No ficheiro (de edição) fazer CTRL-F11 (ou Menu RUN, fazer </a:t>
            </a:r>
            <a:r>
              <a:rPr lang="pt-PT" dirty="0" err="1"/>
              <a:t>Run</a:t>
            </a:r>
            <a:r>
              <a:rPr lang="pt-PT" dirty="0"/>
              <a:t>), ou</a:t>
            </a:r>
          </a:p>
          <a:p>
            <a:pPr lvl="1"/>
            <a:r>
              <a:rPr lang="pt-PT" dirty="0"/>
              <a:t>No package </a:t>
            </a:r>
            <a:r>
              <a:rPr lang="pt-PT" dirty="0" err="1"/>
              <a:t>explorer</a:t>
            </a:r>
            <a:r>
              <a:rPr lang="pt-PT" dirty="0"/>
              <a:t> seleccionando com o rato a classe, seleccione “</a:t>
            </a:r>
            <a:r>
              <a:rPr lang="pt-PT" dirty="0" err="1"/>
              <a:t>Run</a:t>
            </a:r>
            <a:r>
              <a:rPr lang="pt-PT" dirty="0"/>
              <a:t> </a:t>
            </a:r>
            <a:r>
              <a:rPr lang="pt-PT" dirty="0" err="1"/>
              <a:t>As”→“Java</a:t>
            </a:r>
            <a:r>
              <a:rPr lang="pt-PT" dirty="0"/>
              <a:t> </a:t>
            </a:r>
            <a:r>
              <a:rPr lang="pt-PT" dirty="0" err="1"/>
              <a:t>Application</a:t>
            </a:r>
            <a:r>
              <a:rPr lang="pt-PT" dirty="0"/>
              <a:t>”</a:t>
            </a:r>
          </a:p>
          <a:p>
            <a:r>
              <a:rPr lang="pt-PT" dirty="0"/>
              <a:t>Observe o resultado da execução na nova janela (</a:t>
            </a:r>
            <a:r>
              <a:rPr lang="pt-PT" dirty="0" err="1"/>
              <a:t>view</a:t>
            </a:r>
            <a:r>
              <a:rPr lang="pt-PT" dirty="0"/>
              <a:t>) de Console, que deverá conter: Olá mundo!</a:t>
            </a:r>
          </a:p>
          <a:p>
            <a:r>
              <a:rPr lang="pt-PT" dirty="0"/>
              <a:t>Após uma primeira </a:t>
            </a:r>
            <a:r>
              <a:rPr lang="pt-PT" dirty="0" err="1"/>
              <a:t>execuação</a:t>
            </a:r>
            <a:r>
              <a:rPr lang="pt-PT" dirty="0"/>
              <a:t>, agora já pode utilizar o atalho de execução através do ícone de execução. Execute novamente, mas agora através do </a:t>
            </a:r>
            <a:r>
              <a:rPr lang="pt-PT" dirty="0" err="1"/>
              <a:t>icon</a:t>
            </a:r>
            <a:r>
              <a:rPr lang="pt-PT" dirty="0"/>
              <a:t> de </a:t>
            </a:r>
            <a:r>
              <a:rPr lang="pt-PT" dirty="0" err="1"/>
              <a:t>run</a:t>
            </a:r>
            <a:endParaRPr lang="pt-PT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01 - Introdução ao Eclipse</a:t>
            </a:r>
          </a:p>
        </p:txBody>
      </p:sp>
      <p:sp>
        <p:nvSpPr>
          <p:cNvPr id="16388" name="Line 9"/>
          <p:cNvSpPr>
            <a:spLocks noChangeShapeType="1"/>
          </p:cNvSpPr>
          <p:nvPr/>
        </p:nvSpPr>
        <p:spPr bwMode="auto">
          <a:xfrm>
            <a:off x="4227512" y="4495800"/>
            <a:ext cx="1160463" cy="565150"/>
          </a:xfrm>
          <a:prstGeom prst="line">
            <a:avLst/>
          </a:prstGeom>
          <a:noFill/>
          <a:ln w="38100">
            <a:solidFill>
              <a:srgbClr val="9F1B1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pic>
        <p:nvPicPr>
          <p:cNvPr id="1639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37" y="5177525"/>
            <a:ext cx="197008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4" name="Oval 8"/>
          <p:cNvSpPr>
            <a:spLocks noChangeArrowheads="1"/>
          </p:cNvSpPr>
          <p:nvPr/>
        </p:nvSpPr>
        <p:spPr bwMode="auto">
          <a:xfrm>
            <a:off x="5387975" y="5177525"/>
            <a:ext cx="431800" cy="2889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3227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Criar a classe: MyClass2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5049"/>
            <a:ext cx="8229600" cy="5349551"/>
          </a:xfr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/>
          <a:lstStyle/>
          <a:p>
            <a:pPr marL="0" indent="0">
              <a:buNone/>
            </a:pPr>
            <a:r>
              <a:rPr lang="pt-PT" sz="1200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 myPackage1.package1Pack1;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t-PT" sz="1200" dirty="0">
                <a:solidFill>
                  <a:srgbClr val="3F7F5F"/>
                </a:solidFill>
                <a:latin typeface="Consolas"/>
              </a:rPr>
              <a:t>// Um </a:t>
            </a:r>
            <a:r>
              <a:rPr lang="pt-PT" sz="1200" dirty="0" err="1">
                <a:solidFill>
                  <a:srgbClr val="3F7F5F"/>
                </a:solidFill>
                <a:latin typeface="Consolas"/>
              </a:rPr>
              <a:t>import</a:t>
            </a:r>
            <a:r>
              <a:rPr lang="pt-PT" sz="1200" dirty="0">
                <a:solidFill>
                  <a:srgbClr val="3F7F5F"/>
                </a:solidFill>
                <a:latin typeface="Consolas"/>
              </a:rPr>
              <a:t> permite utilizar um símbolo sem se ter que indicar sempre a sua proveniência</a:t>
            </a:r>
          </a:p>
          <a:p>
            <a:pPr marL="0" indent="0">
              <a:buNone/>
            </a:pPr>
            <a:r>
              <a:rPr lang="pt-PT" sz="1200" b="1" dirty="0" err="1">
                <a:solidFill>
                  <a:srgbClr val="7F0055"/>
                </a:solidFill>
                <a:latin typeface="Consolas"/>
              </a:rPr>
              <a:t>import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200" b="1" dirty="0" err="1">
                <a:solidFill>
                  <a:srgbClr val="000000"/>
                </a:solidFill>
                <a:latin typeface="Consolas"/>
              </a:rPr>
              <a:t>java.util.Scanner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;</a:t>
            </a:r>
            <a:endParaRPr lang="pt-PT" sz="1200" dirty="0">
              <a:latin typeface="Consolas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pt-PT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 MyClass2 {</a:t>
            </a:r>
            <a:endParaRPr lang="pt-PT" sz="1200" dirty="0">
              <a:latin typeface="Consolas"/>
            </a:endParaRPr>
          </a:p>
          <a:p>
            <a:pPr marL="0" indent="0">
              <a:buNone/>
            </a:pPr>
            <a:r>
              <a:rPr lang="pt-PT" sz="1200" dirty="0">
                <a:solidFill>
                  <a:srgbClr val="3F5FBF"/>
                </a:solidFill>
                <a:latin typeface="Consolas"/>
              </a:rPr>
              <a:t>  /**</a:t>
            </a:r>
          </a:p>
          <a:p>
            <a:pPr marL="0" indent="0">
              <a:buNone/>
            </a:pPr>
            <a:r>
              <a:rPr lang="pt-PT" sz="1200" dirty="0">
                <a:solidFill>
                  <a:srgbClr val="3F5FBF"/>
                </a:solidFill>
                <a:latin typeface="Consolas"/>
              </a:rPr>
              <a:t>   * Programa que calcula o dobro de um valor introduzido pelo utilizador</a:t>
            </a:r>
          </a:p>
          <a:p>
            <a:pPr marL="0" indent="0">
              <a:buNone/>
            </a:pPr>
            <a:r>
              <a:rPr lang="pt-PT" sz="1200" dirty="0">
                <a:solidFill>
                  <a:srgbClr val="3F5FBF"/>
                </a:solidFill>
                <a:latin typeface="Consolas"/>
              </a:rPr>
              <a:t>   */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pt-PT" sz="1200" dirty="0">
                <a:solidFill>
                  <a:srgbClr val="3F7F5F"/>
                </a:solidFill>
                <a:latin typeface="Consolas"/>
              </a:rPr>
              <a:t>    // declara uma variável do tipo </a:t>
            </a:r>
            <a:r>
              <a:rPr lang="pt-PT" sz="1200" dirty="0" err="1">
                <a:solidFill>
                  <a:srgbClr val="3F7F5F"/>
                </a:solidFill>
                <a:latin typeface="Consolas"/>
              </a:rPr>
              <a:t>java.util.Scanner</a:t>
            </a:r>
            <a:r>
              <a:rPr lang="pt-PT" sz="1200" dirty="0">
                <a:solidFill>
                  <a:srgbClr val="3F7F5F"/>
                </a:solidFill>
                <a:latin typeface="Consolas"/>
              </a:rPr>
              <a:t> que é uma classe</a:t>
            </a:r>
          </a:p>
          <a:p>
            <a:pPr marL="0" indent="0">
              <a:buNone/>
            </a:pPr>
            <a:r>
              <a:rPr lang="pt-PT" sz="1200" dirty="0">
                <a:solidFill>
                  <a:srgbClr val="3F7F5F"/>
                </a:solidFill>
                <a:latin typeface="Consolas"/>
              </a:rPr>
              <a:t>    // auxiliar que permite a leitura da consola de uma forma prática</a:t>
            </a:r>
          </a:p>
          <a:p>
            <a:pPr marL="0" indent="0">
              <a:buNone/>
            </a:pPr>
            <a:r>
              <a:rPr lang="pt-PT" sz="1200" dirty="0">
                <a:solidFill>
                  <a:srgbClr val="000000"/>
                </a:solidFill>
                <a:latin typeface="Consolas"/>
              </a:rPr>
              <a:t>    Scanner scan = </a:t>
            </a:r>
            <a:r>
              <a:rPr lang="pt-PT" sz="12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200" b="1" dirty="0" err="1">
                <a:solidFill>
                  <a:srgbClr val="000000"/>
                </a:solidFill>
                <a:latin typeface="Consolas"/>
              </a:rPr>
              <a:t>java.util.Scanner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(System.</a:t>
            </a:r>
            <a:r>
              <a:rPr lang="pt-PT" sz="1200" b="1" i="1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pt-PT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t-PT" sz="1200" dirty="0">
                <a:solidFill>
                  <a:srgbClr val="3F7F5F"/>
                </a:solidFill>
                <a:latin typeface="Consolas"/>
              </a:rPr>
              <a:t>    // Indicar ao utilizador que deve introduzir um inteiro</a:t>
            </a:r>
          </a:p>
          <a:p>
            <a:pPr marL="0" indent="0">
              <a:buNone/>
            </a:pPr>
            <a:r>
              <a:rPr lang="pt-PT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2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2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200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pt-PT" sz="12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200" i="1" dirty="0">
                <a:solidFill>
                  <a:srgbClr val="2A00FF"/>
                </a:solidFill>
                <a:latin typeface="Consolas"/>
              </a:rPr>
              <a:t>"Introduza um inteiro -&gt; "</a:t>
            </a:r>
            <a:r>
              <a:rPr lang="pt-PT" sz="12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t-PT" sz="1200" dirty="0">
                <a:solidFill>
                  <a:srgbClr val="3F7F5F"/>
                </a:solidFill>
                <a:latin typeface="Consolas"/>
              </a:rPr>
              <a:t>    // Ler um inteiro da consola e colocá-lo na variável </a:t>
            </a:r>
            <a:r>
              <a:rPr lang="pt-PT" sz="1200" dirty="0" err="1">
                <a:solidFill>
                  <a:srgbClr val="3F7F5F"/>
                </a:solidFill>
                <a:latin typeface="Consolas"/>
              </a:rPr>
              <a:t>val</a:t>
            </a:r>
            <a:endParaRPr lang="pt-PT" sz="1200" dirty="0">
              <a:solidFill>
                <a:srgbClr val="3F7F5F"/>
              </a:solidFill>
              <a:latin typeface="Consolas"/>
            </a:endParaRPr>
          </a:p>
          <a:p>
            <a:pPr marL="0" indent="0">
              <a:buNone/>
            </a:pPr>
            <a:r>
              <a:rPr lang="pt-PT" sz="12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200" b="1" dirty="0" err="1">
                <a:solidFill>
                  <a:srgbClr val="000000"/>
                </a:solidFill>
                <a:latin typeface="Consolas"/>
              </a:rPr>
              <a:t>val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200" b="1" dirty="0" err="1">
                <a:solidFill>
                  <a:srgbClr val="000000"/>
                </a:solidFill>
                <a:latin typeface="Consolas"/>
              </a:rPr>
              <a:t>scan.nextInt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pt-PT" sz="1200" dirty="0">
                <a:solidFill>
                  <a:srgbClr val="3F7F5F"/>
                </a:solidFill>
                <a:latin typeface="Consolas"/>
              </a:rPr>
              <a:t>    // Mostrar na consola o valor lido, para verificar que a leitura está correcta</a:t>
            </a:r>
          </a:p>
          <a:p>
            <a:pPr marL="0" indent="0">
              <a:buNone/>
            </a:pPr>
            <a:r>
              <a:rPr lang="pt-PT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2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2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2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2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200" i="1" dirty="0">
                <a:solidFill>
                  <a:srgbClr val="2A00FF"/>
                </a:solidFill>
                <a:latin typeface="Consolas"/>
              </a:rPr>
              <a:t>"O inteiro lido foi -&gt; "</a:t>
            </a:r>
            <a:r>
              <a:rPr lang="pt-PT" sz="12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200" i="1" dirty="0" err="1">
                <a:solidFill>
                  <a:srgbClr val="000000"/>
                </a:solidFill>
                <a:latin typeface="Consolas"/>
              </a:rPr>
              <a:t>val</a:t>
            </a:r>
            <a:r>
              <a:rPr lang="pt-PT" sz="12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t-PT" sz="1200" dirty="0">
                <a:solidFill>
                  <a:srgbClr val="3F7F5F"/>
                </a:solidFill>
                <a:latin typeface="Consolas"/>
              </a:rPr>
              <a:t>    // Calcular o dobro do valor recebido. Fácil...</a:t>
            </a:r>
          </a:p>
          <a:p>
            <a:pPr marL="0" indent="0">
              <a:buNone/>
            </a:pPr>
            <a:r>
              <a:rPr lang="pt-PT" sz="12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 dobro = </a:t>
            </a:r>
            <a:r>
              <a:rPr lang="pt-PT" sz="1200" b="1" dirty="0" err="1">
                <a:solidFill>
                  <a:srgbClr val="000000"/>
                </a:solidFill>
                <a:latin typeface="Consolas"/>
              </a:rPr>
              <a:t>val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 * 2;</a:t>
            </a:r>
          </a:p>
          <a:p>
            <a:pPr marL="0" indent="0">
              <a:buNone/>
            </a:pPr>
            <a:r>
              <a:rPr lang="pt-PT" sz="1200" dirty="0">
                <a:solidFill>
                  <a:srgbClr val="3F7F5F"/>
                </a:solidFill>
                <a:latin typeface="Consolas"/>
              </a:rPr>
              <a:t>    // Escrever na consola o resultado, com um texto esclarecedor</a:t>
            </a:r>
          </a:p>
          <a:p>
            <a:pPr marL="0" indent="0">
              <a:buNone/>
            </a:pPr>
            <a:r>
              <a:rPr lang="pt-PT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2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2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2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2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200" i="1" dirty="0">
                <a:solidFill>
                  <a:srgbClr val="2A00FF"/>
                </a:solidFill>
                <a:latin typeface="Consolas"/>
              </a:rPr>
              <a:t>"O dobro de "</a:t>
            </a:r>
            <a:r>
              <a:rPr lang="pt-PT" sz="12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200" i="1" dirty="0" err="1">
                <a:solidFill>
                  <a:srgbClr val="000000"/>
                </a:solidFill>
                <a:latin typeface="Consolas"/>
              </a:rPr>
              <a:t>val</a:t>
            </a:r>
            <a:r>
              <a:rPr lang="pt-PT" sz="12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200" i="1" dirty="0">
                <a:solidFill>
                  <a:srgbClr val="2A00FF"/>
                </a:solidFill>
                <a:latin typeface="Consolas"/>
              </a:rPr>
              <a:t>" é -&gt; "</a:t>
            </a:r>
            <a:r>
              <a:rPr lang="pt-PT" sz="1200" i="1" dirty="0">
                <a:solidFill>
                  <a:srgbClr val="000000"/>
                </a:solidFill>
                <a:latin typeface="Consolas"/>
              </a:rPr>
              <a:t> + dobro);</a:t>
            </a:r>
          </a:p>
          <a:p>
            <a:pPr marL="0" indent="0">
              <a:buNone/>
            </a:pPr>
            <a:r>
              <a:rPr lang="pt-PT" sz="12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pt-PT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pt-PT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01 - Introdução ao Eclipse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08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teofilo\Desktop\New Picture (4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699" y="2514600"/>
            <a:ext cx="7312883" cy="89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Debugging</a:t>
            </a:r>
          </a:p>
        </p:txBody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Coloque um ponto de paragem (</a:t>
            </a:r>
            <a:r>
              <a:rPr lang="pt-PT" dirty="0" err="1"/>
              <a:t>breakpoint</a:t>
            </a:r>
            <a:r>
              <a:rPr lang="pt-PT" dirty="0"/>
              <a:t>) na linha com “</a:t>
            </a:r>
            <a:r>
              <a:rPr lang="pt-PT" dirty="0" err="1"/>
              <a:t>System.out.println</a:t>
            </a:r>
            <a:r>
              <a:rPr lang="pt-PT" dirty="0"/>
              <a:t>("O inteiro lido foi -&gt; " + </a:t>
            </a:r>
            <a:r>
              <a:rPr lang="pt-PT" dirty="0" err="1"/>
              <a:t>val</a:t>
            </a:r>
            <a:r>
              <a:rPr lang="pt-PT" dirty="0"/>
              <a:t>);”, clicando duas vezes na coluna de </a:t>
            </a:r>
            <a:r>
              <a:rPr lang="pt-PT" dirty="0" err="1"/>
              <a:t>breakpoints</a:t>
            </a:r>
            <a:r>
              <a:rPr lang="pt-PT" dirty="0"/>
              <a:t> na referida linha.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Execute agora a classe em </a:t>
            </a:r>
            <a:r>
              <a:rPr lang="pt-PT" dirty="0" err="1"/>
              <a:t>debug</a:t>
            </a:r>
            <a:r>
              <a:rPr lang="pt-PT" dirty="0"/>
              <a:t> </a:t>
            </a:r>
          </a:p>
          <a:p>
            <a:pPr lvl="1"/>
            <a:r>
              <a:rPr lang="pt-PT" dirty="0"/>
              <a:t>Sobre a classe, com o rato seleccione: “</a:t>
            </a:r>
            <a:r>
              <a:rPr lang="pt-PT" dirty="0" err="1"/>
              <a:t>Debug</a:t>
            </a:r>
            <a:r>
              <a:rPr lang="pt-PT" dirty="0"/>
              <a:t> </a:t>
            </a:r>
            <a:r>
              <a:rPr lang="pt-PT" dirty="0" err="1"/>
              <a:t>As”→“Java</a:t>
            </a:r>
            <a:r>
              <a:rPr lang="pt-PT" dirty="0"/>
              <a:t> </a:t>
            </a:r>
            <a:r>
              <a:rPr lang="pt-PT" dirty="0" err="1"/>
              <a:t>Application</a:t>
            </a:r>
            <a:r>
              <a:rPr lang="pt-PT" dirty="0"/>
              <a:t>”</a:t>
            </a:r>
          </a:p>
          <a:p>
            <a:pPr lvl="1"/>
            <a:r>
              <a:rPr lang="pt-PT" dirty="0"/>
              <a:t>Depois de já ter executado uma vez pode utilizar o </a:t>
            </a:r>
            <a:r>
              <a:rPr lang="pt-PT" dirty="0" err="1"/>
              <a:t>icon</a:t>
            </a:r>
            <a:r>
              <a:rPr lang="pt-PT" dirty="0"/>
              <a:t> de </a:t>
            </a:r>
            <a:r>
              <a:rPr lang="pt-PT" dirty="0" err="1"/>
              <a:t>debug</a:t>
            </a:r>
            <a:endParaRPr lang="pt-PT" dirty="0"/>
          </a:p>
          <a:p>
            <a:pPr lvl="1"/>
            <a:endParaRPr lang="pt-PT" dirty="0"/>
          </a:p>
          <a:p>
            <a:pPr lvl="1"/>
            <a:r>
              <a:rPr lang="pt-PT" dirty="0"/>
              <a:t>Vai aparecer um janela a indicar se pretende mudar para a perspectiva de </a:t>
            </a:r>
            <a:r>
              <a:rPr lang="pt-PT" dirty="0" err="1"/>
              <a:t>Debug</a:t>
            </a:r>
            <a:r>
              <a:rPr lang="pt-PT" dirty="0"/>
              <a:t>, indique que sim e </a:t>
            </a:r>
            <a:r>
              <a:rPr lang="pt-PT" u="sng" dirty="0"/>
              <a:t>para lembrar da decisão</a:t>
            </a:r>
            <a:r>
              <a:rPr lang="pt-PT" dirty="0"/>
              <a:t>. </a:t>
            </a:r>
          </a:p>
          <a:p>
            <a:pPr lvl="1"/>
            <a:r>
              <a:rPr lang="pt-PT" dirty="0"/>
              <a:t>Verifique que a execução à espera de input</a:t>
            </a:r>
          </a:p>
          <a:p>
            <a:pPr lvl="2"/>
            <a:r>
              <a:rPr lang="pt-PT" dirty="0"/>
              <a:t>Ainda não chegou à linha do ponto de paragem (</a:t>
            </a:r>
            <a:r>
              <a:rPr lang="pt-PT" dirty="0" err="1"/>
              <a:t>breakpoint</a:t>
            </a:r>
            <a:r>
              <a:rPr lang="pt-PT" dirty="0"/>
              <a:t>)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01 - Introdução ao Eclipse</a:t>
            </a:r>
          </a:p>
        </p:txBody>
      </p:sp>
      <p:pic>
        <p:nvPicPr>
          <p:cNvPr id="1741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8" r="80563" b="67177"/>
          <a:stretch>
            <a:fillRect/>
          </a:stretch>
        </p:blipFill>
        <p:spPr bwMode="auto">
          <a:xfrm>
            <a:off x="8088988" y="4457700"/>
            <a:ext cx="79216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7" name="Oval 6"/>
          <p:cNvSpPr>
            <a:spLocks noChangeArrowheads="1"/>
          </p:cNvSpPr>
          <p:nvPr/>
        </p:nvSpPr>
        <p:spPr bwMode="auto">
          <a:xfrm>
            <a:off x="1784207" y="2820590"/>
            <a:ext cx="288925" cy="287337"/>
          </a:xfrm>
          <a:prstGeom prst="ellipse">
            <a:avLst/>
          </a:prstGeom>
          <a:noFill/>
          <a:ln w="38100">
            <a:solidFill>
              <a:srgbClr val="9F1B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17418" name="Line 7"/>
          <p:cNvSpPr>
            <a:spLocks noChangeShapeType="1"/>
          </p:cNvSpPr>
          <p:nvPr/>
        </p:nvSpPr>
        <p:spPr bwMode="auto">
          <a:xfrm flipH="1">
            <a:off x="2073132" y="2461861"/>
            <a:ext cx="746268" cy="3587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628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Debug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968551"/>
          </a:xfrm>
        </p:spPr>
        <p:txBody>
          <a:bodyPr/>
          <a:lstStyle/>
          <a:p>
            <a:r>
              <a:rPr lang="pt-PT" sz="1600" dirty="0"/>
              <a:t>Na consola introduza 20 e prima </a:t>
            </a:r>
            <a:r>
              <a:rPr lang="pt-PT" sz="1600" dirty="0" err="1"/>
              <a:t>Enter</a:t>
            </a:r>
            <a:r>
              <a:rPr lang="pt-PT" sz="1600" dirty="0"/>
              <a:t>.</a:t>
            </a:r>
          </a:p>
          <a:p>
            <a:r>
              <a:rPr lang="pt-PT" sz="1600" dirty="0"/>
              <a:t>Vai aparecer uma janela a pedir para confirmar a mudança de perspectiva, para perspectiva de </a:t>
            </a:r>
            <a:r>
              <a:rPr lang="pt-PT" sz="1600" dirty="0" err="1"/>
              <a:t>Debug</a:t>
            </a:r>
            <a:r>
              <a:rPr lang="pt-PT" sz="1600" dirty="0"/>
              <a:t>. Diga que é para recordar a decisão e pressione </a:t>
            </a:r>
            <a:r>
              <a:rPr lang="pt-PT" sz="1600" dirty="0" err="1"/>
              <a:t>Yes</a:t>
            </a:r>
            <a:r>
              <a:rPr lang="pt-PT" sz="1600" dirty="0"/>
              <a:t>. </a:t>
            </a:r>
          </a:p>
          <a:p>
            <a:r>
              <a:rPr lang="pt-PT" sz="1600" dirty="0"/>
              <a:t>Arranje as janelas, que aqui se chamam de </a:t>
            </a:r>
            <a:r>
              <a:rPr lang="pt-PT" sz="1600" dirty="0" err="1"/>
              <a:t>Views</a:t>
            </a:r>
            <a:r>
              <a:rPr lang="pt-PT" sz="1600" dirty="0"/>
              <a:t> (vistas), tal como se mostra: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01 - Introdução ao Eclipse</a:t>
            </a:r>
          </a:p>
        </p:txBody>
      </p:sp>
      <p:pic>
        <p:nvPicPr>
          <p:cNvPr id="4098" name="Picture 2" descr="C:\Users\ateofilo\Desktop\New Picture (5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87018"/>
            <a:ext cx="6248400" cy="459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957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Debug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68551"/>
          </a:xfrm>
        </p:spPr>
        <p:txBody>
          <a:bodyPr/>
          <a:lstStyle/>
          <a:p>
            <a:r>
              <a:rPr lang="pt-PT" sz="1800" dirty="0"/>
              <a:t>Constate que a execução está parada no </a:t>
            </a:r>
            <a:r>
              <a:rPr lang="pt-PT" sz="1800" dirty="0" err="1"/>
              <a:t>breakpoint</a:t>
            </a:r>
            <a:r>
              <a:rPr lang="pt-PT" sz="1800" dirty="0"/>
              <a:t>. </a:t>
            </a:r>
          </a:p>
          <a:p>
            <a:pPr lvl="1"/>
            <a:r>
              <a:rPr lang="pt-PT" sz="1600" dirty="0"/>
              <a:t>A linha a verde que indica a execução está sobre essa linha</a:t>
            </a:r>
          </a:p>
          <a:p>
            <a:pPr lvl="1"/>
            <a:r>
              <a:rPr lang="pt-PT" sz="1600" dirty="0"/>
              <a:t>Sobre a linha dos </a:t>
            </a:r>
            <a:r>
              <a:rPr lang="pt-PT" sz="1600" dirty="0" err="1"/>
              <a:t>Breakpoints</a:t>
            </a:r>
            <a:r>
              <a:rPr lang="pt-PT" sz="1600" dirty="0"/>
              <a:t> com o botão do rato do lado direito seleccione Show </a:t>
            </a:r>
            <a:r>
              <a:rPr lang="pt-PT" sz="1600" dirty="0" err="1"/>
              <a:t>Line</a:t>
            </a:r>
            <a:r>
              <a:rPr lang="pt-PT" sz="1600" dirty="0"/>
              <a:t> </a:t>
            </a:r>
            <a:r>
              <a:rPr lang="pt-PT" sz="1600" dirty="0" err="1"/>
              <a:t>Numbers</a:t>
            </a:r>
            <a:r>
              <a:rPr lang="pt-PT" sz="1600" dirty="0"/>
              <a:t>.</a:t>
            </a:r>
          </a:p>
          <a:p>
            <a:pPr lvl="1"/>
            <a:r>
              <a:rPr lang="pt-PT" sz="1600" dirty="0"/>
              <a:t>Pode observar que na janela de </a:t>
            </a:r>
            <a:r>
              <a:rPr lang="pt-PT" sz="1600" dirty="0" err="1"/>
              <a:t>Debug</a:t>
            </a:r>
            <a:r>
              <a:rPr lang="pt-PT" sz="1600" dirty="0"/>
              <a:t> a execução (</a:t>
            </a:r>
            <a:r>
              <a:rPr lang="pt-PT" sz="1600" dirty="0" err="1"/>
              <a:t>Thread</a:t>
            </a:r>
            <a:r>
              <a:rPr lang="pt-PT" sz="1600" dirty="0"/>
              <a:t>) do </a:t>
            </a:r>
            <a:r>
              <a:rPr lang="pt-PT" sz="1600" dirty="0" err="1"/>
              <a:t>Main</a:t>
            </a:r>
            <a:r>
              <a:rPr lang="pt-PT" sz="1600" dirty="0"/>
              <a:t> está parada na linha 21</a:t>
            </a:r>
          </a:p>
          <a:p>
            <a:r>
              <a:rPr lang="pt-PT" sz="1800" dirty="0"/>
              <a:t>Em </a:t>
            </a:r>
            <a:r>
              <a:rPr lang="pt-PT" sz="1800" dirty="0" err="1"/>
              <a:t>Debug</a:t>
            </a:r>
            <a:r>
              <a:rPr lang="pt-PT" sz="1800" dirty="0"/>
              <a:t> pode observar o estado da execução</a:t>
            </a:r>
          </a:p>
          <a:p>
            <a:pPr lvl="1"/>
            <a:r>
              <a:rPr lang="pt-PT" sz="1600" dirty="0"/>
              <a:t>Na janela (vista) de </a:t>
            </a:r>
            <a:r>
              <a:rPr lang="pt-PT" sz="1600" dirty="0" err="1"/>
              <a:t>Variables</a:t>
            </a:r>
            <a:r>
              <a:rPr lang="pt-PT" sz="1600" dirty="0"/>
              <a:t> pode observar o conteúdo das variáveis existentes</a:t>
            </a:r>
          </a:p>
          <a:p>
            <a:pPr lvl="1"/>
            <a:r>
              <a:rPr lang="pt-PT" sz="1600" dirty="0" err="1"/>
              <a:t>val</a:t>
            </a:r>
            <a:r>
              <a:rPr lang="pt-PT" sz="1600" dirty="0"/>
              <a:t> tem o valor de 20</a:t>
            </a:r>
          </a:p>
          <a:p>
            <a:r>
              <a:rPr lang="pt-PT" sz="1800" dirty="0"/>
              <a:t>Execução controlada</a:t>
            </a:r>
          </a:p>
          <a:p>
            <a:pPr lvl="1"/>
            <a:r>
              <a:rPr lang="pt-PT" sz="1600" dirty="0"/>
              <a:t>Execute a linha corrente com F6 (Step </a:t>
            </a:r>
            <a:r>
              <a:rPr lang="pt-PT" sz="1600" dirty="0" err="1"/>
              <a:t>over</a:t>
            </a:r>
            <a:r>
              <a:rPr lang="pt-PT" sz="1600" dirty="0"/>
              <a:t>)</a:t>
            </a:r>
          </a:p>
          <a:p>
            <a:pPr lvl="1"/>
            <a:r>
              <a:rPr lang="pt-PT" sz="1600" dirty="0"/>
              <a:t>Constate que apareceu na consola: “O inteiro lido foi </a:t>
            </a:r>
            <a:r>
              <a:rPr lang="pt-PT" sz="1600" dirty="0">
                <a:latin typeface="Consolas" panose="020B0609020204030204" pitchFamily="49" charset="0"/>
              </a:rPr>
              <a:t>-&gt;</a:t>
            </a:r>
            <a:r>
              <a:rPr lang="pt-PT" sz="1600" dirty="0"/>
              <a:t> 20”</a:t>
            </a:r>
          </a:p>
          <a:p>
            <a:pPr lvl="1"/>
            <a:r>
              <a:rPr lang="pt-PT" sz="1600" dirty="0"/>
              <a:t>Faça novamente F6 e veja que foi criada a nova variável dobro com o valor de 40</a:t>
            </a:r>
          </a:p>
          <a:p>
            <a:pPr lvl="1"/>
            <a:r>
              <a:rPr lang="pt-PT" sz="1600" dirty="0"/>
              <a:t>Prima em F8 (ou Menu de </a:t>
            </a:r>
            <a:r>
              <a:rPr lang="pt-PT" sz="1600" dirty="0" err="1"/>
              <a:t>Run</a:t>
            </a:r>
            <a:r>
              <a:rPr lang="pt-PT" sz="1600" dirty="0"/>
              <a:t> e prima em Resume) e observe que a execução terminou e que foi mostrado na consola o resultado da operação pretendida</a:t>
            </a:r>
          </a:p>
          <a:p>
            <a:r>
              <a:rPr lang="pt-PT" sz="1800" dirty="0"/>
              <a:t>Quando pretender terminar uma execução pode fazê-lo clicando no </a:t>
            </a:r>
            <a:r>
              <a:rPr lang="pt-PT" sz="1800" dirty="0" err="1"/>
              <a:t>icon</a:t>
            </a:r>
            <a:r>
              <a:rPr lang="pt-PT" sz="1800" dirty="0"/>
              <a:t> com o quadrado vermelho, </a:t>
            </a:r>
            <a:r>
              <a:rPr lang="pt-PT" sz="1800" dirty="0" err="1"/>
              <a:t>icon</a:t>
            </a:r>
            <a:r>
              <a:rPr lang="pt-PT" sz="1800" dirty="0"/>
              <a:t> de </a:t>
            </a:r>
            <a:r>
              <a:rPr lang="pt-PT" sz="1800" dirty="0" err="1"/>
              <a:t>Terminate</a:t>
            </a:r>
            <a:r>
              <a:rPr lang="pt-PT" sz="1800" dirty="0"/>
              <a:t>. </a:t>
            </a:r>
          </a:p>
          <a:p>
            <a:r>
              <a:rPr lang="pt-PT" sz="1800" dirty="0"/>
              <a:t>Se pretender voltar à edição de código mude para a perspectiva java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01 - Introdução ao Eclipse</a:t>
            </a:r>
          </a:p>
        </p:txBody>
      </p:sp>
    </p:spTree>
    <p:extLst>
      <p:ext uri="{BB962C8B-B14F-4D97-AF65-F5344CB8AC3E}">
        <p14:creationId xmlns:p14="http://schemas.microsoft.com/office/powerpoint/2010/main" val="1081737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Debug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68551"/>
          </a:xfrm>
        </p:spPr>
        <p:txBody>
          <a:bodyPr/>
          <a:lstStyle/>
          <a:p>
            <a:r>
              <a:rPr lang="pt-PT" dirty="0"/>
              <a:t>Comandos em </a:t>
            </a:r>
            <a:r>
              <a:rPr lang="pt-PT" dirty="0" err="1"/>
              <a:t>debug</a:t>
            </a:r>
            <a:r>
              <a:rPr lang="pt-PT" dirty="0"/>
              <a:t>  (ver entrada de </a:t>
            </a:r>
            <a:r>
              <a:rPr lang="pt-PT" dirty="0" err="1"/>
              <a:t>Run</a:t>
            </a:r>
            <a:r>
              <a:rPr lang="pt-PT" dirty="0"/>
              <a:t> do menu principal):</a:t>
            </a:r>
          </a:p>
          <a:p>
            <a:pPr lvl="1"/>
            <a:r>
              <a:rPr lang="pt-PT" dirty="0"/>
              <a:t>F5 – Step </a:t>
            </a:r>
            <a:r>
              <a:rPr lang="pt-PT" dirty="0" err="1"/>
              <a:t>into</a:t>
            </a:r>
            <a:r>
              <a:rPr lang="pt-PT" dirty="0"/>
              <a:t>, executa entrando dentro do código</a:t>
            </a:r>
          </a:p>
          <a:p>
            <a:pPr lvl="1"/>
            <a:r>
              <a:rPr lang="pt-PT" dirty="0"/>
              <a:t>F6 – Step </a:t>
            </a:r>
            <a:r>
              <a:rPr lang="pt-PT" dirty="0" err="1"/>
              <a:t>Over</a:t>
            </a:r>
            <a:r>
              <a:rPr lang="pt-PT" dirty="0"/>
              <a:t>, executa a próxima linha de código</a:t>
            </a:r>
          </a:p>
          <a:p>
            <a:pPr lvl="1"/>
            <a:r>
              <a:rPr lang="pt-PT" dirty="0"/>
              <a:t>F7 – Step </a:t>
            </a:r>
            <a:r>
              <a:rPr lang="pt-PT" dirty="0" err="1"/>
              <a:t>return</a:t>
            </a:r>
            <a:r>
              <a:rPr lang="pt-PT" dirty="0"/>
              <a:t>, executa até fazer </a:t>
            </a:r>
            <a:r>
              <a:rPr lang="pt-PT" dirty="0" err="1"/>
              <a:t>return</a:t>
            </a:r>
            <a:endParaRPr lang="pt-PT" dirty="0"/>
          </a:p>
          <a:p>
            <a:pPr lvl="1"/>
            <a:r>
              <a:rPr lang="pt-PT" dirty="0"/>
              <a:t>CTRL R – </a:t>
            </a:r>
            <a:r>
              <a:rPr lang="pt-PT" dirty="0" err="1"/>
              <a:t>Runt</a:t>
            </a:r>
            <a:r>
              <a:rPr lang="pt-PT" dirty="0"/>
              <a:t> to </a:t>
            </a:r>
            <a:r>
              <a:rPr lang="pt-PT" dirty="0" err="1"/>
              <a:t>Line</a:t>
            </a:r>
            <a:r>
              <a:rPr lang="pt-PT" dirty="0"/>
              <a:t>, executa até à linha onde se encontra o cursor</a:t>
            </a:r>
          </a:p>
          <a:p>
            <a:pPr lvl="1"/>
            <a:r>
              <a:rPr lang="pt-PT" dirty="0" err="1"/>
              <a:t>Terminate</a:t>
            </a:r>
            <a:r>
              <a:rPr lang="pt-PT" dirty="0"/>
              <a:t>, termina a execução corrente</a:t>
            </a:r>
          </a:p>
          <a:p>
            <a:pPr lvl="1"/>
            <a:r>
              <a:rPr lang="pt-PT" dirty="0"/>
              <a:t>F8 – Resume, coloca em execução, só vai parar no próximo </a:t>
            </a:r>
            <a:r>
              <a:rPr lang="pt-PT" dirty="0" err="1"/>
              <a:t>breakpoint</a:t>
            </a:r>
            <a:endParaRPr lang="pt-PT" dirty="0"/>
          </a:p>
          <a:p>
            <a:pPr lvl="1"/>
            <a:endParaRPr lang="pt-PT" dirty="0"/>
          </a:p>
          <a:p>
            <a:r>
              <a:rPr lang="pt-PT" dirty="0"/>
              <a:t>Limpar o estado de uma sessão de </a:t>
            </a:r>
            <a:r>
              <a:rPr lang="pt-PT" dirty="0" err="1"/>
              <a:t>debug</a:t>
            </a:r>
            <a:r>
              <a:rPr lang="pt-PT" dirty="0"/>
              <a:t> terminada</a:t>
            </a:r>
          </a:p>
          <a:p>
            <a:pPr lvl="1"/>
            <a:r>
              <a:rPr lang="pt-PT" dirty="0"/>
              <a:t>Depois de terminar uma execução é necessário limpar o estado dessa sessão de </a:t>
            </a:r>
            <a:r>
              <a:rPr lang="pt-PT" dirty="0" err="1"/>
              <a:t>debug</a:t>
            </a:r>
            <a:r>
              <a:rPr lang="pt-PT" dirty="0"/>
              <a:t>, para isso na janela de Consola seleccionar o </a:t>
            </a:r>
            <a:r>
              <a:rPr lang="pt-PT" dirty="0" err="1"/>
              <a:t>icon</a:t>
            </a:r>
            <a:r>
              <a:rPr lang="pt-PT" dirty="0"/>
              <a:t> com uma cruz que deve estar a negro e que indica “Remove </a:t>
            </a:r>
            <a:r>
              <a:rPr lang="pt-PT" dirty="0" err="1"/>
              <a:t>Launch</a:t>
            </a:r>
            <a:r>
              <a:rPr lang="pt-PT" dirty="0"/>
              <a:t>”</a:t>
            </a:r>
          </a:p>
          <a:p>
            <a:pPr lvl="1"/>
            <a:endParaRPr lang="pt-PT" dirty="0"/>
          </a:p>
          <a:p>
            <a:r>
              <a:rPr lang="pt-PT" dirty="0"/>
              <a:t>O </a:t>
            </a:r>
            <a:r>
              <a:rPr lang="pt-PT" dirty="0" err="1"/>
              <a:t>debug</a:t>
            </a:r>
            <a:r>
              <a:rPr lang="pt-PT" dirty="0"/>
              <a:t> permite-lhe verificar se a execução está de acordo com o esperado e detectar em que ponto a execução se desvia do esperado.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 dirty="0" err="1"/>
              <a:t>MoP</a:t>
            </a:r>
            <a:r>
              <a:rPr lang="pt-PT" altLang="en-US" dirty="0"/>
              <a:t> 01x - Introdução ao Eclipse</a:t>
            </a:r>
          </a:p>
        </p:txBody>
      </p:sp>
    </p:spTree>
    <p:extLst>
      <p:ext uri="{BB962C8B-B14F-4D97-AF65-F5344CB8AC3E}">
        <p14:creationId xmlns:p14="http://schemas.microsoft.com/office/powerpoint/2010/main" val="1122620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Warnings são para levar a sério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68551"/>
          </a:xfrm>
        </p:spPr>
        <p:txBody>
          <a:bodyPr/>
          <a:lstStyle/>
          <a:p>
            <a:pPr lvl="1"/>
            <a:r>
              <a:rPr lang="pt-PT" sz="1600" dirty="0"/>
              <a:t>Na linha a seguir a  “</a:t>
            </a:r>
            <a:r>
              <a:rPr lang="pt-PT" sz="1600" dirty="0" err="1"/>
              <a:t>int</a:t>
            </a:r>
            <a:r>
              <a:rPr lang="pt-PT" sz="1600" dirty="0"/>
              <a:t> dobro = </a:t>
            </a:r>
            <a:r>
              <a:rPr lang="pt-PT" sz="1600" dirty="0" err="1"/>
              <a:t>val</a:t>
            </a:r>
            <a:r>
              <a:rPr lang="pt-PT" sz="1600" dirty="0"/>
              <a:t> * 2;” escreva: “</a:t>
            </a:r>
            <a:r>
              <a:rPr lang="pt-PT" sz="1600" dirty="0" err="1"/>
              <a:t>int</a:t>
            </a:r>
            <a:r>
              <a:rPr lang="pt-PT" sz="1600" dirty="0"/>
              <a:t> triplo;”</a:t>
            </a:r>
          </a:p>
          <a:p>
            <a:pPr lvl="1"/>
            <a:r>
              <a:rPr lang="pt-PT" sz="1600" dirty="0"/>
              <a:t>Verifique que ocorreu um aviso a indicar que a variável não é utilizada:</a:t>
            </a:r>
          </a:p>
          <a:p>
            <a:pPr lvl="2"/>
            <a:r>
              <a:rPr lang="pt-PT" sz="1400" dirty="0"/>
              <a:t>a palavra triplo ficou sublinhada a amarelo </a:t>
            </a:r>
          </a:p>
          <a:p>
            <a:pPr lvl="2"/>
            <a:r>
              <a:rPr lang="pt-PT" sz="1400" dirty="0"/>
              <a:t>apareceu um símbolo de lâmpada na “coluna dos </a:t>
            </a:r>
            <a:r>
              <a:rPr lang="pt-PT" sz="1400" dirty="0" err="1"/>
              <a:t>breakpoints</a:t>
            </a:r>
            <a:r>
              <a:rPr lang="pt-PT" sz="1400" dirty="0"/>
              <a:t>”</a:t>
            </a:r>
          </a:p>
          <a:p>
            <a:pPr lvl="2"/>
            <a:r>
              <a:rPr lang="pt-PT" sz="1400" dirty="0"/>
              <a:t>apareceu um pequeno quadrado na coluna do lado direito</a:t>
            </a:r>
          </a:p>
          <a:p>
            <a:pPr lvl="2"/>
            <a:r>
              <a:rPr lang="pt-PT" sz="1400" dirty="0"/>
              <a:t>Verifique no Package Explorer que a classe, o package, </a:t>
            </a:r>
            <a:r>
              <a:rPr lang="pt-PT" sz="1400" dirty="0" err="1"/>
              <a:t>src</a:t>
            </a:r>
            <a:r>
              <a:rPr lang="pt-PT" sz="1400" dirty="0"/>
              <a:t> e o projecto todos ficaram com um sinal de exclamação a amarelo</a:t>
            </a:r>
          </a:p>
          <a:p>
            <a:pPr lvl="2"/>
            <a:r>
              <a:rPr lang="pt-PT" sz="1400" dirty="0"/>
              <a:t>Caso tivesse editado um erro, teria aparecido um sinal com uma cruz a vermelho</a:t>
            </a:r>
          </a:p>
          <a:p>
            <a:pPr lvl="1"/>
            <a:r>
              <a:rPr lang="pt-PT" sz="1600" dirty="0"/>
              <a:t>Abra a vista de </a:t>
            </a:r>
            <a:r>
              <a:rPr lang="pt-PT" sz="1600" dirty="0" err="1"/>
              <a:t>Problems</a:t>
            </a:r>
            <a:r>
              <a:rPr lang="pt-PT" sz="1600" dirty="0"/>
              <a:t> caso não esteja aberta: utilize o pequeno símbolo no canto inferior esquerdo e procure em </a:t>
            </a:r>
            <a:r>
              <a:rPr lang="pt-PT" sz="1600" dirty="0" err="1"/>
              <a:t>Other</a:t>
            </a:r>
            <a:r>
              <a:rPr lang="pt-PT" sz="1600" dirty="0"/>
              <a:t>/General.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01 - Introdução ao Eclipse</a:t>
            </a:r>
          </a:p>
        </p:txBody>
      </p:sp>
      <p:pic>
        <p:nvPicPr>
          <p:cNvPr id="5122" name="Picture 2" descr="C:\Users\ateofilo\Desktop\New Picture (6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06" y="4267201"/>
            <a:ext cx="8124093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980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Warnings são para levar a sério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Verifique que sobre o palavra triplo tem a indicação do aviso (</a:t>
            </a:r>
            <a:r>
              <a:rPr lang="pt-PT" dirty="0" err="1"/>
              <a:t>warning</a:t>
            </a:r>
            <a:r>
              <a:rPr lang="pt-PT" dirty="0"/>
              <a:t>) em questão. Também pode observá-lo na vista de </a:t>
            </a:r>
            <a:r>
              <a:rPr lang="pt-PT" i="1" dirty="0" err="1"/>
              <a:t>problems</a:t>
            </a:r>
            <a:r>
              <a:rPr lang="pt-PT" dirty="0"/>
              <a:t>.</a:t>
            </a:r>
          </a:p>
          <a:p>
            <a:r>
              <a:rPr lang="pt-PT" dirty="0"/>
              <a:t>Se clicar no </a:t>
            </a:r>
            <a:r>
              <a:rPr lang="pt-PT" dirty="0" err="1"/>
              <a:t>icon</a:t>
            </a:r>
            <a:r>
              <a:rPr lang="pt-PT" dirty="0"/>
              <a:t> de aviso do lado esquerdo (lâmpada) é sugerido algumas medidas automáticas para resolver o problema.</a:t>
            </a:r>
          </a:p>
          <a:p>
            <a:r>
              <a:rPr lang="pt-PT" dirty="0"/>
              <a:t>Seleccione “</a:t>
            </a:r>
            <a:r>
              <a:rPr lang="pt-PT" i="1" dirty="0"/>
              <a:t>Remove triplo </a:t>
            </a:r>
            <a:r>
              <a:rPr lang="pt-PT" i="1" dirty="0" err="1"/>
              <a:t>and</a:t>
            </a:r>
            <a:r>
              <a:rPr lang="pt-PT" i="1" dirty="0"/>
              <a:t> </a:t>
            </a:r>
            <a:r>
              <a:rPr lang="pt-PT" i="1" dirty="0" err="1"/>
              <a:t>all</a:t>
            </a:r>
            <a:r>
              <a:rPr lang="pt-PT" i="1" dirty="0"/>
              <a:t> </a:t>
            </a:r>
            <a:r>
              <a:rPr lang="pt-PT" i="1" dirty="0" err="1"/>
              <a:t>assigments</a:t>
            </a:r>
            <a:r>
              <a:rPr lang="pt-PT" dirty="0"/>
              <a:t>”</a:t>
            </a:r>
          </a:p>
          <a:p>
            <a:pPr lvl="1"/>
            <a:r>
              <a:rPr lang="pt-PT" dirty="0"/>
              <a:t>Verifique que a variável foi removida</a:t>
            </a:r>
          </a:p>
          <a:p>
            <a:pPr lvl="1"/>
            <a:r>
              <a:rPr lang="pt-PT" dirty="0"/>
              <a:t>Atenção: as sugestões de solução automática são apenas sugestões automáticas, podem não ser a solução pretendida</a:t>
            </a:r>
          </a:p>
          <a:p>
            <a:pPr lvl="1"/>
            <a:endParaRPr lang="pt-PT" dirty="0"/>
          </a:p>
          <a:p>
            <a:r>
              <a:rPr lang="pt-PT" dirty="0"/>
              <a:t>Os </a:t>
            </a:r>
            <a:r>
              <a:rPr lang="pt-PT" i="1" dirty="0" err="1"/>
              <a:t>warning</a:t>
            </a:r>
            <a:r>
              <a:rPr lang="pt-PT" dirty="0"/>
              <a:t> são para levar a sério, ou seja, quer-se que os programas não contenham </a:t>
            </a:r>
            <a:r>
              <a:rPr lang="pt-PT" i="1" dirty="0" err="1"/>
              <a:t>warnings</a:t>
            </a:r>
            <a:endParaRPr lang="pt-PT" i="1" dirty="0"/>
          </a:p>
          <a:p>
            <a:pPr lvl="1"/>
            <a:r>
              <a:rPr lang="pt-PT" dirty="0"/>
              <a:t>Os </a:t>
            </a:r>
            <a:r>
              <a:rPr lang="pt-PT" i="1" dirty="0" err="1"/>
              <a:t>warning</a:t>
            </a:r>
            <a:r>
              <a:rPr lang="pt-PT" dirty="0"/>
              <a:t> devem ser resolvidos e consequentemente eliminados (da melhor maneira).</a:t>
            </a:r>
          </a:p>
          <a:p>
            <a:endParaRPr lang="pt-PT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01 - Introdução ao Eclipse</a:t>
            </a:r>
          </a:p>
        </p:txBody>
      </p:sp>
    </p:spTree>
    <p:extLst>
      <p:ext uri="{BB962C8B-B14F-4D97-AF65-F5344CB8AC3E}">
        <p14:creationId xmlns:p14="http://schemas.microsoft.com/office/powerpoint/2010/main" val="1544054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Perpectivas e janelas/vistas (views)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968551"/>
          </a:xfrm>
        </p:spPr>
        <p:txBody>
          <a:bodyPr/>
          <a:lstStyle/>
          <a:p>
            <a:r>
              <a:rPr lang="pt-PT" dirty="0" err="1"/>
              <a:t>Perspectiva</a:t>
            </a:r>
            <a:r>
              <a:rPr lang="pt-PT" dirty="0"/>
              <a:t>: conjunto de janelas (</a:t>
            </a:r>
            <a:r>
              <a:rPr lang="pt-PT" dirty="0" err="1"/>
              <a:t>views</a:t>
            </a:r>
            <a:r>
              <a:rPr lang="pt-PT" dirty="0"/>
              <a:t>) com um </a:t>
            </a:r>
            <a:r>
              <a:rPr lang="pt-PT" dirty="0" err="1"/>
              <a:t>objectivo</a:t>
            </a:r>
            <a:r>
              <a:rPr lang="pt-PT" dirty="0"/>
              <a:t> </a:t>
            </a:r>
          </a:p>
          <a:p>
            <a:pPr lvl="1"/>
            <a:r>
              <a:rPr lang="pt-PT" dirty="0" err="1"/>
              <a:t>perspectiva</a:t>
            </a:r>
            <a:r>
              <a:rPr lang="pt-PT" dirty="0"/>
              <a:t> </a:t>
            </a:r>
            <a:r>
              <a:rPr lang="pt-PT" b="1" dirty="0"/>
              <a:t>Java: </a:t>
            </a:r>
            <a:r>
              <a:rPr lang="pt-PT" dirty="0"/>
              <a:t>para conter as </a:t>
            </a:r>
            <a:r>
              <a:rPr lang="pt-PT" dirty="0" err="1"/>
              <a:t>views</a:t>
            </a:r>
            <a:r>
              <a:rPr lang="pt-PT" dirty="0"/>
              <a:t> para a edição de java</a:t>
            </a:r>
          </a:p>
          <a:p>
            <a:pPr lvl="1"/>
            <a:r>
              <a:rPr lang="pt-PT" dirty="0" err="1"/>
              <a:t>perspectiva</a:t>
            </a:r>
            <a:r>
              <a:rPr lang="pt-PT" dirty="0"/>
              <a:t> </a:t>
            </a:r>
            <a:r>
              <a:rPr lang="pt-PT" b="1" dirty="0" err="1"/>
              <a:t>Debug</a:t>
            </a:r>
            <a:r>
              <a:rPr lang="pt-PT" dirty="0"/>
              <a:t> para conter as </a:t>
            </a:r>
            <a:r>
              <a:rPr lang="pt-PT" dirty="0" err="1"/>
              <a:t>views</a:t>
            </a:r>
            <a:r>
              <a:rPr lang="pt-PT" dirty="0"/>
              <a:t> para o </a:t>
            </a:r>
            <a:r>
              <a:rPr lang="pt-PT" dirty="0" err="1"/>
              <a:t>debug</a:t>
            </a:r>
            <a:r>
              <a:rPr lang="pt-PT" dirty="0"/>
              <a:t> em java</a:t>
            </a:r>
          </a:p>
          <a:p>
            <a:pPr lvl="1"/>
            <a:r>
              <a:rPr lang="pt-PT" dirty="0">
                <a:sym typeface="Wingdings" pitchFamily="2" charset="2"/>
              </a:rPr>
              <a:t>Pode-se gerir as </a:t>
            </a:r>
            <a:r>
              <a:rPr lang="pt-PT" dirty="0" err="1">
                <a:sym typeface="Wingdings" pitchFamily="2" charset="2"/>
              </a:rPr>
              <a:t>views</a:t>
            </a:r>
            <a:r>
              <a:rPr lang="pt-PT" dirty="0">
                <a:sym typeface="Wingdings" pitchFamily="2" charset="2"/>
              </a:rPr>
              <a:t> de uma </a:t>
            </a:r>
            <a:r>
              <a:rPr lang="pt-PT" dirty="0" err="1">
                <a:sym typeface="Wingdings" pitchFamily="2" charset="2"/>
              </a:rPr>
              <a:t>perspectiva</a:t>
            </a:r>
            <a:r>
              <a:rPr lang="pt-PT" dirty="0">
                <a:sym typeface="Wingdings" pitchFamily="2" charset="2"/>
              </a:rPr>
              <a:t>:</a:t>
            </a:r>
          </a:p>
          <a:p>
            <a:pPr lvl="2"/>
            <a:r>
              <a:rPr lang="pt-PT" dirty="0">
                <a:sym typeface="Wingdings" pitchFamily="2" charset="2"/>
              </a:rPr>
              <a:t>Adicionar, remover e posicionar </a:t>
            </a:r>
            <a:r>
              <a:rPr lang="pt-PT" dirty="0" err="1">
                <a:sym typeface="Wingdings" pitchFamily="2" charset="2"/>
              </a:rPr>
              <a:t>views</a:t>
            </a:r>
            <a:endParaRPr lang="pt-PT" dirty="0">
              <a:sym typeface="Wingdings" pitchFamily="2" charset="2"/>
            </a:endParaRPr>
          </a:p>
          <a:p>
            <a:r>
              <a:rPr lang="pt-PT" dirty="0">
                <a:sym typeface="Wingdings" pitchFamily="2" charset="2"/>
              </a:rPr>
              <a:t>Sugere-se as seguintes </a:t>
            </a:r>
            <a:r>
              <a:rPr lang="pt-PT" dirty="0" err="1">
                <a:sym typeface="Wingdings" pitchFamily="2" charset="2"/>
              </a:rPr>
              <a:t>views</a:t>
            </a:r>
            <a:r>
              <a:rPr lang="pt-PT" dirty="0">
                <a:sym typeface="Wingdings" pitchFamily="2" charset="2"/>
              </a:rPr>
              <a:t> na perspectiva de Java:</a:t>
            </a:r>
          </a:p>
          <a:p>
            <a:pPr lvl="1"/>
            <a:r>
              <a:rPr lang="pt-PT" dirty="0">
                <a:sym typeface="Wingdings" pitchFamily="2" charset="2"/>
              </a:rPr>
              <a:t>Package Explorer, Console, </a:t>
            </a:r>
            <a:r>
              <a:rPr lang="pt-PT" dirty="0" err="1">
                <a:sym typeface="Wingdings" pitchFamily="2" charset="2"/>
              </a:rPr>
              <a:t>Declaration</a:t>
            </a:r>
            <a:r>
              <a:rPr lang="pt-PT" dirty="0">
                <a:sym typeface="Wingdings" pitchFamily="2" charset="2"/>
              </a:rPr>
              <a:t>, </a:t>
            </a:r>
            <a:r>
              <a:rPr lang="pt-PT" dirty="0" err="1">
                <a:sym typeface="Wingdings" pitchFamily="2" charset="2"/>
              </a:rPr>
              <a:t>Problems</a:t>
            </a:r>
            <a:r>
              <a:rPr lang="pt-PT" dirty="0">
                <a:sym typeface="Wingdings" pitchFamily="2" charset="2"/>
              </a:rPr>
              <a:t>, </a:t>
            </a:r>
            <a:r>
              <a:rPr lang="pt-PT" dirty="0" err="1">
                <a:sym typeface="Wingdings" pitchFamily="2" charset="2"/>
              </a:rPr>
              <a:t>Tasks</a:t>
            </a:r>
            <a:r>
              <a:rPr lang="pt-PT" dirty="0">
                <a:sym typeface="Wingdings" pitchFamily="2" charset="2"/>
              </a:rPr>
              <a:t>, </a:t>
            </a:r>
            <a:r>
              <a:rPr lang="pt-PT" dirty="0" err="1">
                <a:sym typeface="Wingdings" pitchFamily="2" charset="2"/>
              </a:rPr>
              <a:t>Javadoc</a:t>
            </a:r>
            <a:r>
              <a:rPr lang="pt-PT" dirty="0">
                <a:sym typeface="Wingdings" pitchFamily="2" charset="2"/>
              </a:rPr>
              <a:t>, </a:t>
            </a:r>
            <a:r>
              <a:rPr lang="pt-PT" dirty="0" err="1">
                <a:sym typeface="Wingdings" pitchFamily="2" charset="2"/>
              </a:rPr>
              <a:t>Call</a:t>
            </a:r>
            <a:r>
              <a:rPr lang="pt-PT" dirty="0">
                <a:sym typeface="Wingdings" pitchFamily="2" charset="2"/>
              </a:rPr>
              <a:t> </a:t>
            </a:r>
            <a:r>
              <a:rPr lang="pt-PT" dirty="0" err="1">
                <a:sym typeface="Wingdings" pitchFamily="2" charset="2"/>
              </a:rPr>
              <a:t>Hierarchy</a:t>
            </a:r>
            <a:r>
              <a:rPr lang="pt-PT" dirty="0">
                <a:sym typeface="Wingdings" pitchFamily="2" charset="2"/>
              </a:rPr>
              <a:t>, </a:t>
            </a:r>
            <a:r>
              <a:rPr lang="pt-PT" dirty="0" err="1">
                <a:sym typeface="Wingdings" pitchFamily="2" charset="2"/>
              </a:rPr>
              <a:t>Outline</a:t>
            </a:r>
            <a:endParaRPr lang="pt-PT" dirty="0">
              <a:sym typeface="Wingdings" pitchFamily="2" charset="2"/>
            </a:endParaRPr>
          </a:p>
          <a:p>
            <a:r>
              <a:rPr lang="pt-PT" dirty="0">
                <a:sym typeface="Wingdings" pitchFamily="2" charset="2"/>
              </a:rPr>
              <a:t>Sugere-se as seguintes </a:t>
            </a:r>
            <a:r>
              <a:rPr lang="pt-PT" dirty="0" err="1">
                <a:sym typeface="Wingdings" pitchFamily="2" charset="2"/>
              </a:rPr>
              <a:t>views</a:t>
            </a:r>
            <a:r>
              <a:rPr lang="pt-PT" dirty="0">
                <a:sym typeface="Wingdings" pitchFamily="2" charset="2"/>
              </a:rPr>
              <a:t> na perspectiva de </a:t>
            </a:r>
            <a:r>
              <a:rPr lang="pt-PT" dirty="0" err="1">
                <a:sym typeface="Wingdings" pitchFamily="2" charset="2"/>
              </a:rPr>
              <a:t>Debug</a:t>
            </a:r>
            <a:r>
              <a:rPr lang="pt-PT" dirty="0">
                <a:sym typeface="Wingdings" pitchFamily="2" charset="2"/>
              </a:rPr>
              <a:t>:</a:t>
            </a:r>
          </a:p>
          <a:p>
            <a:pPr lvl="1"/>
            <a:r>
              <a:rPr lang="pt-PT" dirty="0" err="1">
                <a:sym typeface="Wingdings" pitchFamily="2" charset="2"/>
              </a:rPr>
              <a:t>Variables</a:t>
            </a:r>
            <a:r>
              <a:rPr lang="pt-PT" dirty="0">
                <a:sym typeface="Wingdings" pitchFamily="2" charset="2"/>
              </a:rPr>
              <a:t>, </a:t>
            </a:r>
            <a:r>
              <a:rPr lang="pt-PT" dirty="0" err="1">
                <a:sym typeface="Wingdings" pitchFamily="2" charset="2"/>
              </a:rPr>
              <a:t>Breakpoints</a:t>
            </a:r>
            <a:r>
              <a:rPr lang="pt-PT" dirty="0">
                <a:sym typeface="Wingdings" pitchFamily="2" charset="2"/>
              </a:rPr>
              <a:t>, </a:t>
            </a:r>
            <a:r>
              <a:rPr lang="pt-PT" dirty="0" err="1">
                <a:sym typeface="Wingdings" pitchFamily="2" charset="2"/>
              </a:rPr>
              <a:t>Debug</a:t>
            </a:r>
            <a:r>
              <a:rPr lang="pt-PT" dirty="0">
                <a:sym typeface="Wingdings" pitchFamily="2" charset="2"/>
              </a:rPr>
              <a:t>, </a:t>
            </a:r>
            <a:r>
              <a:rPr lang="pt-PT" dirty="0" err="1">
                <a:sym typeface="Wingdings" pitchFamily="2" charset="2"/>
              </a:rPr>
              <a:t>Declaration</a:t>
            </a:r>
            <a:r>
              <a:rPr lang="pt-PT" dirty="0">
                <a:sym typeface="Wingdings" pitchFamily="2" charset="2"/>
              </a:rPr>
              <a:t>, Console</a:t>
            </a:r>
          </a:p>
          <a:p>
            <a:pPr lvl="1"/>
            <a:endParaRPr lang="pt-PT" dirty="0">
              <a:sym typeface="Wingdings" pitchFamily="2" charset="2"/>
            </a:endParaRPr>
          </a:p>
          <a:p>
            <a:r>
              <a:rPr lang="pt-PT" dirty="0"/>
              <a:t>Sugere-se a utilização da Formatação automática de código</a:t>
            </a:r>
          </a:p>
          <a:p>
            <a:pPr lvl="1"/>
            <a:r>
              <a:rPr lang="pt-PT" dirty="0"/>
              <a:t>Formate o código com: (no Menu) </a:t>
            </a:r>
            <a:r>
              <a:rPr lang="pt-PT" dirty="0" err="1"/>
              <a:t>Source→Format</a:t>
            </a:r>
            <a:r>
              <a:rPr lang="pt-PT" dirty="0"/>
              <a:t>, ou </a:t>
            </a:r>
            <a:r>
              <a:rPr lang="pt-PT" dirty="0" err="1"/>
              <a:t>ctrl+shift+f</a:t>
            </a:r>
            <a:endParaRPr lang="pt-PT" dirty="0">
              <a:sym typeface="Wingdings" pitchFamily="2" charset="2"/>
            </a:endParaRPr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01 - Introdução ao Eclipse</a:t>
            </a:r>
          </a:p>
        </p:txBody>
      </p:sp>
    </p:spTree>
    <p:extLst>
      <p:ext uri="{BB962C8B-B14F-4D97-AF65-F5344CB8AC3E}">
        <p14:creationId xmlns:p14="http://schemas.microsoft.com/office/powerpoint/2010/main" val="3264438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Janela (view) Declaration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janela de </a:t>
            </a:r>
            <a:r>
              <a:rPr lang="pt-PT" dirty="0" err="1"/>
              <a:t>Declaration</a:t>
            </a:r>
            <a:r>
              <a:rPr lang="pt-PT" dirty="0"/>
              <a:t> permite visualizar o código associado à declaração do símbolo seleccionado na janela de edição</a:t>
            </a:r>
          </a:p>
          <a:p>
            <a:endParaRPr lang="pt-PT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01 - Introdução ao Eclipse</a:t>
            </a:r>
          </a:p>
        </p:txBody>
      </p:sp>
      <p:pic>
        <p:nvPicPr>
          <p:cNvPr id="2253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50" y="2085975"/>
            <a:ext cx="537210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323850" y="4038600"/>
            <a:ext cx="3168650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pt-PT" sz="2000" dirty="0"/>
              <a:t>Ao seleccionarmos um símbolo aparece na janela de declaração o código com a definição do símbolo</a:t>
            </a:r>
          </a:p>
        </p:txBody>
      </p:sp>
      <p:sp>
        <p:nvSpPr>
          <p:cNvPr id="22536" name="Freeform 7"/>
          <p:cNvSpPr>
            <a:spLocks/>
          </p:cNvSpPr>
          <p:nvPr/>
        </p:nvSpPr>
        <p:spPr bwMode="auto">
          <a:xfrm>
            <a:off x="3009900" y="1981200"/>
            <a:ext cx="2784475" cy="2454276"/>
          </a:xfrm>
          <a:custGeom>
            <a:avLst/>
            <a:gdLst>
              <a:gd name="T0" fmla="*/ 2147483647 w 1754"/>
              <a:gd name="T1" fmla="*/ 0 h 1361"/>
              <a:gd name="T2" fmla="*/ 304939700 w 1754"/>
              <a:gd name="T3" fmla="*/ 2147483647 h 1361"/>
              <a:gd name="T4" fmla="*/ 2147483647 w 1754"/>
              <a:gd name="T5" fmla="*/ 2147483647 h 136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54" h="1361">
                <a:moveTo>
                  <a:pt x="1754" y="0"/>
                </a:moveTo>
                <a:cubicBezTo>
                  <a:pt x="998" y="408"/>
                  <a:pt x="242" y="816"/>
                  <a:pt x="121" y="1043"/>
                </a:cubicBezTo>
                <a:cubicBezTo>
                  <a:pt x="0" y="1270"/>
                  <a:pt x="514" y="1315"/>
                  <a:pt x="1028" y="1361"/>
                </a:cubicBezTo>
              </a:path>
            </a:pathLst>
          </a:custGeom>
          <a:noFill/>
          <a:ln w="19050" cmpd="sng">
            <a:solidFill>
              <a:srgbClr val="2A0704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20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Instalar o JDK e o Eclipse SDK</a:t>
            </a:r>
            <a:endParaRPr lang="pt-PT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01 - Introdução ao Eclipse</a:t>
            </a:r>
          </a:p>
        </p:txBody>
      </p:sp>
      <p:sp>
        <p:nvSpPr>
          <p:cNvPr id="4103" name="Text Box 9"/>
          <p:cNvSpPr txBox="1">
            <a:spLocks noChangeArrowheads="1"/>
          </p:cNvSpPr>
          <p:nvPr/>
        </p:nvSpPr>
        <p:spPr bwMode="auto">
          <a:xfrm>
            <a:off x="5715000" y="2057400"/>
            <a:ext cx="2971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PT" sz="1800" dirty="0"/>
              <a:t>Sugestão de organização</a:t>
            </a:r>
          </a:p>
          <a:p>
            <a:pPr algn="ctr" eaLnBrk="1" hangingPunct="1"/>
            <a:r>
              <a:rPr lang="pt-PT" sz="1800" dirty="0"/>
              <a:t>Com outras versões e em</a:t>
            </a:r>
          </a:p>
          <a:p>
            <a:pPr algn="ctr" eaLnBrk="1" hangingPunct="1"/>
            <a:r>
              <a:rPr lang="pt-PT" sz="1800" dirty="0">
                <a:solidFill>
                  <a:schemeClr val="accent6">
                    <a:lumMod val="75000"/>
                  </a:schemeClr>
                </a:solidFill>
              </a:rPr>
              <a:t>C:\Program Files\Java </a:t>
            </a:r>
            <a:r>
              <a:rPr lang="pt-PT" sz="1800" dirty="0"/>
              <a:t>: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5486400" cy="4953000"/>
          </a:xfrm>
        </p:spPr>
        <p:txBody>
          <a:bodyPr/>
          <a:lstStyle/>
          <a:p>
            <a:r>
              <a:rPr lang="pt-PT" sz="1600" dirty="0"/>
              <a:t>Sugere-se a instalação do JDK e eclipse na directoria C:\programas\java, e alterar o nome da directoria de cada instalação de nome a conter a versão instalada, tal como está na figura ao lado</a:t>
            </a:r>
          </a:p>
          <a:p>
            <a:r>
              <a:rPr lang="pt-PT" sz="1600" dirty="0"/>
              <a:t>Instalar a versão mais recente de JDK  (e </a:t>
            </a:r>
            <a:r>
              <a:rPr lang="pt-PT" sz="1600" dirty="0" err="1"/>
              <a:t>sources</a:t>
            </a:r>
            <a:r>
              <a:rPr lang="pt-PT" sz="1600" dirty="0"/>
              <a:t>)</a:t>
            </a:r>
          </a:p>
          <a:p>
            <a:pPr lvl="1"/>
            <a:r>
              <a:rPr lang="pt-PT" sz="1400" dirty="0">
                <a:hlinkClick r:id="rId3"/>
              </a:rPr>
              <a:t>http://www.oracle.com/technetwork/java/javase/downloads</a:t>
            </a:r>
            <a:r>
              <a:rPr lang="pt-PT" sz="1400" dirty="0"/>
              <a:t> </a:t>
            </a:r>
          </a:p>
          <a:p>
            <a:pPr lvl="1"/>
            <a:r>
              <a:rPr lang="pt-PT" sz="1400" dirty="0"/>
              <a:t>escolher “Java </a:t>
            </a:r>
            <a:r>
              <a:rPr lang="pt-PT" sz="1400" dirty="0" err="1"/>
              <a:t>Platform</a:t>
            </a:r>
            <a:r>
              <a:rPr lang="pt-PT" sz="1400" dirty="0"/>
              <a:t>, Standard </a:t>
            </a:r>
            <a:r>
              <a:rPr lang="pt-PT" sz="1400" dirty="0" err="1"/>
              <a:t>Edition</a:t>
            </a:r>
            <a:r>
              <a:rPr lang="pt-PT" sz="1400" dirty="0"/>
              <a:t>”, Java SE 8u202, JDK Download, depois escolher a versão adequada ao SO</a:t>
            </a:r>
          </a:p>
          <a:p>
            <a:r>
              <a:rPr lang="pt-PT" sz="1600" dirty="0"/>
              <a:t>Ter acesso ao </a:t>
            </a:r>
            <a:r>
              <a:rPr lang="pt-PT" sz="1600" dirty="0" err="1"/>
              <a:t>javadocs</a:t>
            </a:r>
            <a:r>
              <a:rPr lang="pt-PT" sz="1600" dirty="0"/>
              <a:t> e Tutorial – colocar links no browser ou instalá-lo localmente</a:t>
            </a:r>
          </a:p>
          <a:p>
            <a:pPr lvl="1"/>
            <a:r>
              <a:rPr lang="en-GB" sz="1400" dirty="0">
                <a:hlinkClick r:id="rId4"/>
              </a:rPr>
              <a:t>https://docs.oracle.com/javase/8/docs/api/index.html?overview-summary.html</a:t>
            </a:r>
            <a:endParaRPr lang="en-GB" sz="1400" dirty="0"/>
          </a:p>
          <a:p>
            <a:pPr lvl="1"/>
            <a:r>
              <a:rPr lang="en-GB" sz="1400" dirty="0">
                <a:hlinkClick r:id="rId5"/>
              </a:rPr>
              <a:t>http://docs.oracle.com/javase/tutorial/index.html</a:t>
            </a:r>
            <a:endParaRPr lang="pt-PT" sz="1400" dirty="0"/>
          </a:p>
          <a:p>
            <a:r>
              <a:rPr lang="pt-PT" sz="1600" dirty="0"/>
              <a:t>Instalar a versão mais recente do Eclipse: (</a:t>
            </a:r>
            <a:r>
              <a:rPr lang="pt-PT" sz="1600" dirty="0">
                <a:hlinkClick r:id="rId6"/>
              </a:rPr>
              <a:t>https://www.eclipse.org/downloads/packages/</a:t>
            </a:r>
            <a:r>
              <a:rPr lang="pt-PT" sz="1600" dirty="0"/>
              <a:t>)</a:t>
            </a:r>
          </a:p>
          <a:p>
            <a:pPr lvl="1"/>
            <a:r>
              <a:rPr lang="pt-PT" sz="1200" dirty="0"/>
              <a:t>Escolher package: Eclipse IDE for Java </a:t>
            </a:r>
            <a:r>
              <a:rPr lang="pt-PT" sz="1200" dirty="0" err="1"/>
              <a:t>Developers</a:t>
            </a:r>
            <a:endParaRPr lang="pt-PT" sz="1200" dirty="0"/>
          </a:p>
          <a:p>
            <a:pPr lvl="1"/>
            <a:r>
              <a:rPr lang="pt-PT" sz="1200" dirty="0" err="1"/>
              <a:t>Unzipar</a:t>
            </a:r>
            <a:r>
              <a:rPr lang="pt-PT" sz="1200" dirty="0"/>
              <a:t>, alterar nome e colocar em C:\Program Files\Java</a:t>
            </a:r>
            <a:endParaRPr lang="pt-PT" sz="1600" dirty="0"/>
          </a:p>
          <a:p>
            <a:r>
              <a:rPr lang="pt-PT" sz="1600" dirty="0"/>
              <a:t>Atalho para Eclipse na Barra de iniciação rápida:</a:t>
            </a:r>
          </a:p>
          <a:p>
            <a:pPr lvl="1"/>
            <a:r>
              <a:rPr lang="pt-PT" sz="1200" dirty="0"/>
              <a:t>Criar atalho sobre o executável do eclipse com nome </a:t>
            </a:r>
            <a:r>
              <a:rPr lang="pt-PT" sz="1200" dirty="0" err="1"/>
              <a:t>eclipsexxxx</a:t>
            </a:r>
            <a:r>
              <a:rPr lang="pt-PT" sz="1200" dirty="0"/>
              <a:t> (onde </a:t>
            </a:r>
            <a:r>
              <a:rPr lang="pt-PT" sz="1200" dirty="0" err="1"/>
              <a:t>xxxx</a:t>
            </a:r>
            <a:r>
              <a:rPr lang="pt-PT" sz="1200" dirty="0"/>
              <a:t> é o identificador da versão corrente). Colocar esse atalho na barra de acesso rápido (em baixo no écran). Eliminar o atalho original</a:t>
            </a:r>
          </a:p>
          <a:p>
            <a:endParaRPr lang="pt-PT" sz="1600" dirty="0"/>
          </a:p>
          <a:p>
            <a:endParaRPr lang="pt-PT" sz="1600" dirty="0"/>
          </a:p>
          <a:p>
            <a:pPr marL="0" indent="0">
              <a:buNone/>
            </a:pPr>
            <a:endParaRPr lang="pt-PT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89D93E-5701-4DCD-8318-F098DCD6AC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3023" y="3169400"/>
            <a:ext cx="2192274" cy="156819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DFC6FA-0407-4149-B55A-F2B6093FFF90}"/>
              </a:ext>
            </a:extLst>
          </p:cNvPr>
          <p:cNvSpPr txBox="1">
            <a:spLocks/>
          </p:cNvSpPr>
          <p:nvPr/>
        </p:nvSpPr>
        <p:spPr bwMode="auto">
          <a:xfrm>
            <a:off x="6050280" y="5029200"/>
            <a:ext cx="2552700" cy="106680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lg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2000" indent="-288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20000"/>
              <a:buFontTx/>
              <a:buBlip>
                <a:blip r:embed="rId8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3063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buFontTx/>
              <a:buBlip>
                <a:blip r:embed="rId9"/>
              </a:buBlip>
              <a:defRPr sz="1800">
                <a:solidFill>
                  <a:schemeClr val="tx1"/>
                </a:solidFill>
                <a:latin typeface="+mn-lt"/>
              </a:defRPr>
            </a:lvl2pPr>
            <a:lvl3pPr marL="863600" indent="-234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Blip>
                <a:blip r:embed="rId10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260000" indent="-252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Blip>
                <a:blip r:embed="rId10"/>
              </a:buBlip>
              <a:defRPr sz="14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pt-PT" sz="1200" kern="0" dirty="0"/>
              <a:t>Nestes slides utiliza-se o jre-9.0.4/jdk-9.0.4. Mas este semestre foi recomendado novamente o Java 8, por isso considerar jre-8.xxxx/jdk-8.xxxx.</a:t>
            </a:r>
          </a:p>
        </p:txBody>
      </p:sp>
    </p:spTree>
    <p:extLst>
      <p:ext uri="{BB962C8B-B14F-4D97-AF65-F5344CB8AC3E}">
        <p14:creationId xmlns:p14="http://schemas.microsoft.com/office/powerpoint/2010/main" val="3780110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Janela (</a:t>
            </a:r>
            <a:r>
              <a:rPr lang="pt-PT" dirty="0" err="1"/>
              <a:t>view</a:t>
            </a:r>
            <a:r>
              <a:rPr lang="pt-PT" dirty="0"/>
              <a:t>) </a:t>
            </a:r>
            <a:r>
              <a:rPr lang="pt-PT" dirty="0" err="1"/>
              <a:t>Javadoc</a:t>
            </a:r>
            <a:endParaRPr lang="pt-PT" dirty="0"/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968551"/>
          </a:xfrm>
        </p:spPr>
        <p:txBody>
          <a:bodyPr/>
          <a:lstStyle/>
          <a:p>
            <a:r>
              <a:rPr lang="pt-PT" sz="1800" dirty="0"/>
              <a:t>A janela de </a:t>
            </a:r>
            <a:r>
              <a:rPr lang="pt-PT" sz="1800" dirty="0" err="1"/>
              <a:t>Javadoc</a:t>
            </a:r>
            <a:r>
              <a:rPr lang="pt-PT" sz="1800" dirty="0"/>
              <a:t> permite visualizar o </a:t>
            </a:r>
            <a:r>
              <a:rPr lang="pt-PT" sz="1800" dirty="0" err="1"/>
              <a:t>header</a:t>
            </a:r>
            <a:r>
              <a:rPr lang="pt-PT" sz="1800" dirty="0"/>
              <a:t> do </a:t>
            </a:r>
            <a:r>
              <a:rPr lang="pt-PT" sz="1800" dirty="0" err="1"/>
              <a:t>javadoc</a:t>
            </a:r>
            <a:r>
              <a:rPr lang="pt-PT" sz="1800" dirty="0"/>
              <a:t> associado ao símbolo seleccionado.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01 - Introdução ao Eclipse</a:t>
            </a:r>
          </a:p>
        </p:txBody>
      </p:sp>
      <p:sp>
        <p:nvSpPr>
          <p:cNvPr id="23560" name="Freeform 6"/>
          <p:cNvSpPr>
            <a:spLocks/>
          </p:cNvSpPr>
          <p:nvPr/>
        </p:nvSpPr>
        <p:spPr bwMode="auto">
          <a:xfrm>
            <a:off x="2728913" y="3367088"/>
            <a:ext cx="1035050" cy="1139825"/>
          </a:xfrm>
          <a:custGeom>
            <a:avLst/>
            <a:gdLst>
              <a:gd name="T0" fmla="*/ 1643141875 w 652"/>
              <a:gd name="T1" fmla="*/ 0 h 718"/>
              <a:gd name="T2" fmla="*/ 360383138 w 652"/>
              <a:gd name="T3" fmla="*/ 294859075 h 718"/>
              <a:gd name="T4" fmla="*/ 2520950 w 652"/>
              <a:gd name="T5" fmla="*/ 1010583450 h 718"/>
              <a:gd name="T6" fmla="*/ 380544388 w 652"/>
              <a:gd name="T7" fmla="*/ 1809472188 h 7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52" h="718">
                <a:moveTo>
                  <a:pt x="652" y="0"/>
                </a:moveTo>
                <a:cubicBezTo>
                  <a:pt x="567" y="19"/>
                  <a:pt x="251" y="50"/>
                  <a:pt x="143" y="117"/>
                </a:cubicBezTo>
                <a:cubicBezTo>
                  <a:pt x="35" y="184"/>
                  <a:pt x="0" y="301"/>
                  <a:pt x="1" y="401"/>
                </a:cubicBezTo>
                <a:cubicBezTo>
                  <a:pt x="2" y="501"/>
                  <a:pt x="120" y="652"/>
                  <a:pt x="151" y="718"/>
                </a:cubicBezTo>
              </a:path>
            </a:pathLst>
          </a:custGeom>
          <a:noFill/>
          <a:ln w="19050" cmpd="sng">
            <a:solidFill>
              <a:srgbClr val="2A0704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pic>
        <p:nvPicPr>
          <p:cNvPr id="6146" name="Picture 2" descr="C:\Users\ateofilo\Desktop\New Picture (7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00406"/>
            <a:ext cx="8589817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1" name="Freeform 12"/>
          <p:cNvSpPr>
            <a:spLocks/>
          </p:cNvSpPr>
          <p:nvPr/>
        </p:nvSpPr>
        <p:spPr bwMode="auto">
          <a:xfrm>
            <a:off x="812006" y="2743200"/>
            <a:ext cx="252412" cy="2057400"/>
          </a:xfrm>
          <a:custGeom>
            <a:avLst/>
            <a:gdLst>
              <a:gd name="T0" fmla="*/ 190754701 w 1336"/>
              <a:gd name="T1" fmla="*/ 0 h 618"/>
              <a:gd name="T2" fmla="*/ 52400533 w 1336"/>
              <a:gd name="T3" fmla="*/ 742196040 h 618"/>
              <a:gd name="T4" fmla="*/ 0 w 1336"/>
              <a:gd name="T5" fmla="*/ 2147483647 h 6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6" h="618">
                <a:moveTo>
                  <a:pt x="1336" y="0"/>
                </a:moveTo>
                <a:cubicBezTo>
                  <a:pt x="1175" y="22"/>
                  <a:pt x="590" y="39"/>
                  <a:pt x="367" y="142"/>
                </a:cubicBezTo>
                <a:cubicBezTo>
                  <a:pt x="144" y="245"/>
                  <a:pt x="76" y="519"/>
                  <a:pt x="0" y="61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454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Acesso directo ao </a:t>
            </a:r>
            <a:r>
              <a:rPr lang="pt-PT" dirty="0" err="1"/>
              <a:t>Javadoc</a:t>
            </a:r>
            <a:r>
              <a:rPr lang="pt-PT" dirty="0"/>
              <a:t> online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968551"/>
          </a:xfrm>
        </p:spPr>
        <p:txBody>
          <a:bodyPr/>
          <a:lstStyle/>
          <a:p>
            <a:r>
              <a:rPr lang="pt-PT" sz="1800" dirty="0"/>
              <a:t>Pode-se abrir uma página com um browser com o </a:t>
            </a:r>
            <a:r>
              <a:rPr lang="pt-PT" sz="1800" dirty="0" err="1"/>
              <a:t>javadoc</a:t>
            </a:r>
            <a:r>
              <a:rPr lang="pt-PT" sz="1800" dirty="0"/>
              <a:t> (da Oracle) do símbolo seleccionado premindo SHIFT+F2 sobre o símbolo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01 - Introdução ao Eclipse</a:t>
            </a:r>
          </a:p>
        </p:txBody>
      </p:sp>
      <p:pic>
        <p:nvPicPr>
          <p:cNvPr id="9" name="Picture 2" descr="C:\Users\ateofilo\Desktop\New Picture (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430412" cy="433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790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Visualização do código java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68551"/>
          </a:xfrm>
        </p:spPr>
        <p:txBody>
          <a:bodyPr/>
          <a:lstStyle/>
          <a:p>
            <a:r>
              <a:rPr lang="pt-PT" sz="1800" dirty="0"/>
              <a:t>Para se aceder ao código de uma classe do “</a:t>
            </a:r>
            <a:r>
              <a:rPr lang="pt-PT" sz="1800" dirty="0" err="1"/>
              <a:t>jdk</a:t>
            </a:r>
            <a:r>
              <a:rPr lang="pt-PT" sz="1800" dirty="0"/>
              <a:t>”, ou qualquer outra, basta seleccionar o símbolo e fazer </a:t>
            </a:r>
            <a:r>
              <a:rPr lang="pt-PT" sz="1800" dirty="0" err="1"/>
              <a:t>clickLeftMouseButton</a:t>
            </a:r>
            <a:r>
              <a:rPr lang="pt-PT" sz="1800" dirty="0"/>
              <a:t> e escolher Open </a:t>
            </a:r>
            <a:r>
              <a:rPr lang="pt-PT" sz="1800" dirty="0" err="1"/>
              <a:t>Declaration</a:t>
            </a:r>
            <a:r>
              <a:rPr lang="pt-PT" sz="1800" dirty="0"/>
              <a:t> (ou fazer </a:t>
            </a:r>
            <a:r>
              <a:rPr lang="pt-PT" sz="1800" dirty="0" err="1"/>
              <a:t>Ctrl</a:t>
            </a:r>
            <a:r>
              <a:rPr lang="pt-PT" sz="1800" dirty="0"/>
              <a:t> + </a:t>
            </a:r>
            <a:r>
              <a:rPr lang="pt-PT" sz="1800" dirty="0" err="1"/>
              <a:t>clickRightMouseButton</a:t>
            </a:r>
            <a:r>
              <a:rPr lang="pt-PT" sz="1800" dirty="0"/>
              <a:t>)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01 - Introdução ao Eclipse</a:t>
            </a:r>
          </a:p>
        </p:txBody>
      </p:sp>
      <p:pic>
        <p:nvPicPr>
          <p:cNvPr id="7171" name="Picture 3" descr="C:\Users\ateofilo\Desktop\New Picture (9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8410574" cy="448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095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Help</a:t>
            </a:r>
            <a:r>
              <a:rPr lang="pt-PT" dirty="0"/>
              <a:t> sobre o eclipse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Com o eclipse SDK vem um </a:t>
            </a:r>
            <a:r>
              <a:rPr lang="pt-PT" dirty="0" err="1"/>
              <a:t>help</a:t>
            </a:r>
            <a:r>
              <a:rPr lang="pt-PT" dirty="0"/>
              <a:t> com bastante informação</a:t>
            </a:r>
          </a:p>
          <a:p>
            <a:r>
              <a:rPr lang="pt-PT" dirty="0" err="1"/>
              <a:t>Help</a:t>
            </a:r>
            <a:r>
              <a:rPr lang="pt-PT" dirty="0"/>
              <a:t> geral sobre:</a:t>
            </a:r>
          </a:p>
          <a:p>
            <a:pPr lvl="1"/>
            <a:r>
              <a:rPr lang="pt-PT" dirty="0"/>
              <a:t>eclipse: </a:t>
            </a:r>
          </a:p>
          <a:p>
            <a:pPr lvl="2"/>
            <a:r>
              <a:rPr lang="pt-PT" dirty="0" err="1"/>
              <a:t>Help→Welcome→Workbench</a:t>
            </a:r>
            <a:r>
              <a:rPr lang="pt-PT" dirty="0"/>
              <a:t> </a:t>
            </a:r>
            <a:r>
              <a:rPr lang="pt-PT" dirty="0" err="1"/>
              <a:t>basics</a:t>
            </a:r>
            <a:r>
              <a:rPr lang="pt-PT" dirty="0"/>
              <a:t> </a:t>
            </a:r>
          </a:p>
          <a:p>
            <a:pPr lvl="1"/>
            <a:r>
              <a:rPr lang="pt-PT" dirty="0"/>
              <a:t>Edição em Java: </a:t>
            </a:r>
          </a:p>
          <a:p>
            <a:pPr lvl="2"/>
            <a:r>
              <a:rPr lang="pt-PT" dirty="0" err="1"/>
              <a:t>Help→Welcome→Java</a:t>
            </a:r>
            <a:r>
              <a:rPr lang="pt-PT" dirty="0"/>
              <a:t> </a:t>
            </a:r>
            <a:r>
              <a:rPr lang="pt-PT" dirty="0" err="1"/>
              <a:t>development</a:t>
            </a:r>
            <a:r>
              <a:rPr lang="pt-PT" dirty="0"/>
              <a:t> </a:t>
            </a:r>
          </a:p>
          <a:p>
            <a:pPr>
              <a:spcBef>
                <a:spcPts val="1200"/>
              </a:spcBef>
            </a:pPr>
            <a:r>
              <a:rPr lang="pt-PT" dirty="0" err="1"/>
              <a:t>JavaDocs</a:t>
            </a:r>
            <a:r>
              <a:rPr lang="pt-PT" dirty="0"/>
              <a:t>: ao posicionar o rato sobre um símbolo pertencente ao código java, caso tenham os </a:t>
            </a:r>
            <a:r>
              <a:rPr lang="pt-PT" dirty="0" err="1"/>
              <a:t>docs</a:t>
            </a:r>
            <a:r>
              <a:rPr lang="pt-PT" dirty="0"/>
              <a:t> instalados, é mostrado a documentação sobre esse símbolo.</a:t>
            </a:r>
          </a:p>
          <a:p>
            <a:pPr lvl="1"/>
            <a:r>
              <a:rPr lang="pt-PT" dirty="0"/>
              <a:t>Nesse caso pressionando F2 pode-se andar calmamente nessa informação</a:t>
            </a:r>
          </a:p>
          <a:p>
            <a:pPr>
              <a:spcBef>
                <a:spcPts val="1200"/>
              </a:spcBef>
            </a:pPr>
            <a:r>
              <a:rPr lang="pt-PT" dirty="0" err="1"/>
              <a:t>Content</a:t>
            </a:r>
            <a:r>
              <a:rPr lang="pt-PT" dirty="0"/>
              <a:t> </a:t>
            </a:r>
            <a:r>
              <a:rPr lang="pt-PT" dirty="0" err="1"/>
              <a:t>Assist</a:t>
            </a:r>
            <a:r>
              <a:rPr lang="pt-PT" dirty="0"/>
              <a:t>: em qualquer ponto pode-se chamar o “</a:t>
            </a:r>
            <a:r>
              <a:rPr lang="pt-PT" dirty="0" err="1"/>
              <a:t>Content</a:t>
            </a:r>
            <a:r>
              <a:rPr lang="pt-PT" dirty="0"/>
              <a:t> </a:t>
            </a:r>
            <a:r>
              <a:rPr lang="pt-PT" dirty="0" err="1"/>
              <a:t>Assist</a:t>
            </a:r>
            <a:r>
              <a:rPr lang="pt-PT" dirty="0"/>
              <a:t>” pressionando </a:t>
            </a:r>
            <a:r>
              <a:rPr lang="pt-PT" dirty="0" err="1"/>
              <a:t>Ctrl-Space</a:t>
            </a:r>
            <a:r>
              <a:rPr lang="pt-PT" dirty="0"/>
              <a:t> que é mostrado todos os símbolos disponíveis nesse ponto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01 - Introdução ao Eclipse</a:t>
            </a:r>
          </a:p>
        </p:txBody>
      </p:sp>
    </p:spTree>
    <p:extLst>
      <p:ext uri="{BB962C8B-B14F-4D97-AF65-F5344CB8AC3E}">
        <p14:creationId xmlns:p14="http://schemas.microsoft.com/office/powerpoint/2010/main" val="3236019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Importar um projecto ou um package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Importar um projecto para dentro de um </a:t>
            </a:r>
            <a:r>
              <a:rPr lang="pt-PT" dirty="0" err="1"/>
              <a:t>workspace</a:t>
            </a:r>
            <a:r>
              <a:rPr lang="pt-PT" dirty="0"/>
              <a:t> </a:t>
            </a:r>
          </a:p>
          <a:p>
            <a:pPr lvl="1"/>
            <a:r>
              <a:rPr lang="pt-PT" dirty="0"/>
              <a:t>Reconhece-se que uma directoria tem um projecto java, para o eclipse, se ela conter os ficheiros .</a:t>
            </a:r>
            <a:r>
              <a:rPr lang="pt-PT" dirty="0" err="1"/>
              <a:t>classpath</a:t>
            </a:r>
            <a:r>
              <a:rPr lang="pt-PT" dirty="0"/>
              <a:t>, .</a:t>
            </a:r>
            <a:r>
              <a:rPr lang="pt-PT" dirty="0" err="1"/>
              <a:t>project</a:t>
            </a:r>
            <a:r>
              <a:rPr lang="pt-PT" dirty="0"/>
              <a:t>, e as </a:t>
            </a:r>
            <a:r>
              <a:rPr lang="pt-PT" dirty="0" err="1"/>
              <a:t>sources</a:t>
            </a:r>
            <a:endParaRPr lang="pt-PT" dirty="0"/>
          </a:p>
          <a:p>
            <a:pPr lvl="1"/>
            <a:r>
              <a:rPr lang="pt-PT" dirty="0"/>
              <a:t>Com o botão do rato no interior do Package Explorer faça: </a:t>
            </a:r>
            <a:r>
              <a:rPr lang="pt-PT" dirty="0" err="1"/>
              <a:t>Import</a:t>
            </a:r>
            <a:endParaRPr lang="pt-PT" dirty="0"/>
          </a:p>
          <a:p>
            <a:pPr lvl="1"/>
            <a:r>
              <a:rPr lang="pt-PT" dirty="0" err="1"/>
              <a:t>Select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import</a:t>
            </a:r>
            <a:r>
              <a:rPr lang="pt-PT" dirty="0"/>
              <a:t> </a:t>
            </a:r>
            <a:r>
              <a:rPr lang="pt-PT" dirty="0" err="1"/>
              <a:t>source</a:t>
            </a:r>
            <a:r>
              <a:rPr lang="pt-PT" dirty="0"/>
              <a:t>:</a:t>
            </a:r>
          </a:p>
          <a:p>
            <a:pPr lvl="2"/>
            <a:r>
              <a:rPr lang="pt-PT" dirty="0" err="1"/>
              <a:t>Existing</a:t>
            </a:r>
            <a:r>
              <a:rPr lang="pt-PT" dirty="0"/>
              <a:t> </a:t>
            </a:r>
            <a:r>
              <a:rPr lang="pt-PT" dirty="0" err="1"/>
              <a:t>projects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</a:t>
            </a:r>
            <a:r>
              <a:rPr lang="pt-PT" dirty="0" err="1"/>
              <a:t>workspace</a:t>
            </a:r>
            <a:r>
              <a:rPr lang="pt-PT" dirty="0"/>
              <a:t> e faça </a:t>
            </a:r>
            <a:r>
              <a:rPr lang="pt-PT" dirty="0" err="1"/>
              <a:t>Next</a:t>
            </a:r>
            <a:endParaRPr lang="pt-PT" dirty="0"/>
          </a:p>
          <a:p>
            <a:pPr lvl="2"/>
            <a:r>
              <a:rPr lang="pt-PT" dirty="0" err="1"/>
              <a:t>Select</a:t>
            </a:r>
            <a:r>
              <a:rPr lang="pt-PT" dirty="0"/>
              <a:t> </a:t>
            </a:r>
            <a:r>
              <a:rPr lang="pt-PT" dirty="0" err="1"/>
              <a:t>root</a:t>
            </a:r>
            <a:r>
              <a:rPr lang="pt-PT" dirty="0"/>
              <a:t> </a:t>
            </a:r>
            <a:r>
              <a:rPr lang="pt-PT" dirty="0" err="1"/>
              <a:t>directory</a:t>
            </a:r>
            <a:r>
              <a:rPr lang="pt-PT" dirty="0"/>
              <a:t> faça </a:t>
            </a:r>
            <a:r>
              <a:rPr lang="pt-PT" dirty="0" err="1"/>
              <a:t>browse</a:t>
            </a:r>
            <a:r>
              <a:rPr lang="pt-PT" dirty="0"/>
              <a:t>: seleccione a directoria base do projecto</a:t>
            </a:r>
          </a:p>
          <a:p>
            <a:pPr lvl="2"/>
            <a:r>
              <a:rPr lang="pt-PT" dirty="0"/>
              <a:t>Seleccione </a:t>
            </a:r>
            <a:r>
              <a:rPr lang="pt-PT" dirty="0" err="1"/>
              <a:t>Copy</a:t>
            </a:r>
            <a:r>
              <a:rPr lang="pt-PT" dirty="0"/>
              <a:t> </a:t>
            </a:r>
            <a:r>
              <a:rPr lang="pt-PT" dirty="0" err="1"/>
              <a:t>projects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</a:t>
            </a:r>
            <a:r>
              <a:rPr lang="pt-PT" dirty="0" err="1"/>
              <a:t>workspace</a:t>
            </a:r>
            <a:r>
              <a:rPr lang="pt-PT" dirty="0"/>
              <a:t>” e escolha </a:t>
            </a:r>
            <a:r>
              <a:rPr lang="pt-PT" dirty="0" err="1"/>
              <a:t>Finish</a:t>
            </a:r>
            <a:endParaRPr lang="pt-PT" dirty="0"/>
          </a:p>
          <a:p>
            <a:endParaRPr lang="pt-PT" dirty="0"/>
          </a:p>
          <a:p>
            <a:r>
              <a:rPr lang="pt-PT" dirty="0"/>
              <a:t>Importar um package para dentro de um projecto</a:t>
            </a:r>
          </a:p>
          <a:p>
            <a:pPr lvl="1"/>
            <a:r>
              <a:rPr lang="pt-PT" dirty="0"/>
              <a:t>Caso receba uma directoria que corresponde a um package e que contém as suas classes faça </a:t>
            </a:r>
            <a:r>
              <a:rPr lang="pt-PT" dirty="0" err="1"/>
              <a:t>copy</a:t>
            </a:r>
            <a:r>
              <a:rPr lang="pt-PT" dirty="0"/>
              <a:t> dessa directoria e paste sobre o </a:t>
            </a:r>
            <a:r>
              <a:rPr lang="pt-PT" dirty="0" err="1"/>
              <a:t>icon</a:t>
            </a:r>
            <a:r>
              <a:rPr lang="pt-PT" dirty="0"/>
              <a:t> de </a:t>
            </a:r>
            <a:r>
              <a:rPr lang="pt-PT" dirty="0" err="1"/>
              <a:t>src</a:t>
            </a:r>
            <a:r>
              <a:rPr lang="pt-PT" dirty="0"/>
              <a:t> ou do package do projecto onde quer colocar esse package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01 - Introdução ao Eclipse</a:t>
            </a:r>
          </a:p>
        </p:txBody>
      </p:sp>
      <p:pic>
        <p:nvPicPr>
          <p:cNvPr id="2560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2060575"/>
            <a:ext cx="8858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15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Organização do espaço de </a:t>
            </a:r>
            <a:r>
              <a:rPr lang="pt-PT" dirty="0" err="1"/>
              <a:t>MoP</a:t>
            </a:r>
            <a:endParaRPr lang="pt-PT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pt-PT" sz="2000" dirty="0"/>
              <a:t>Sugere-se a seguinte organização da directoria de </a:t>
            </a:r>
            <a:r>
              <a:rPr lang="pt-PT" sz="2000" dirty="0" err="1"/>
              <a:t>MoP</a:t>
            </a:r>
            <a:r>
              <a:rPr lang="pt-PT" sz="2000" dirty="0"/>
              <a:t>:</a:t>
            </a:r>
          </a:p>
          <a:p>
            <a:pPr lvl="1"/>
            <a:r>
              <a:rPr lang="pt-PT" sz="1800" dirty="0" err="1"/>
              <a:t>code</a:t>
            </a:r>
            <a:endParaRPr lang="pt-PT" sz="1800" dirty="0"/>
          </a:p>
          <a:p>
            <a:pPr lvl="1"/>
            <a:r>
              <a:rPr lang="pt-PT" sz="1800" dirty="0"/>
              <a:t>exames</a:t>
            </a:r>
          </a:p>
          <a:p>
            <a:pPr lvl="1"/>
            <a:r>
              <a:rPr lang="pt-PT" sz="1800" dirty="0"/>
              <a:t>materiais</a:t>
            </a:r>
          </a:p>
          <a:p>
            <a:pPr lvl="1"/>
            <a:r>
              <a:rPr lang="pt-PT" sz="1800" dirty="0"/>
              <a:t>slides</a:t>
            </a:r>
          </a:p>
          <a:p>
            <a:pPr lvl="1"/>
            <a:r>
              <a:rPr lang="pt-PT" sz="1800" dirty="0"/>
              <a:t>trabalhos práticos</a:t>
            </a:r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r>
              <a:rPr lang="pt-PT" sz="1800" dirty="0"/>
              <a:t>O resto da estrutura de </a:t>
            </a:r>
            <a:r>
              <a:rPr lang="pt-PT" sz="1800" b="1" dirty="0" err="1"/>
              <a:t>code</a:t>
            </a:r>
            <a:r>
              <a:rPr lang="pt-PT" sz="1800" dirty="0"/>
              <a:t> será construído pelo eclipse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01 - Introdução ao Eclipse</a:t>
            </a:r>
          </a:p>
        </p:txBody>
      </p:sp>
      <p:sp>
        <p:nvSpPr>
          <p:cNvPr id="5127" name="Rectangle 6"/>
          <p:cNvSpPr>
            <a:spLocks noChangeArrowheads="1"/>
          </p:cNvSpPr>
          <p:nvPr/>
        </p:nvSpPr>
        <p:spPr bwMode="auto">
          <a:xfrm>
            <a:off x="250825" y="5728901"/>
            <a:ext cx="7826375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pt-PT" sz="1800" dirty="0"/>
              <a:t>Esta sugestão destina-se a que tenhamos uma estrutura comum de trabalho e organizada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51FE95-6C01-4B72-A937-EAB64353F64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81601" y="1819001"/>
            <a:ext cx="2971800" cy="244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Abrir o Eclipse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Criar um </a:t>
            </a:r>
            <a:r>
              <a:rPr lang="pt-PT" dirty="0" err="1"/>
              <a:t>Workspace</a:t>
            </a:r>
            <a:r>
              <a:rPr lang="pt-PT" dirty="0"/>
              <a:t> no Eclipse</a:t>
            </a:r>
          </a:p>
          <a:p>
            <a:pPr lvl="1"/>
            <a:r>
              <a:rPr lang="pt-PT" dirty="0"/>
              <a:t>No arranque dar indicação de novo </a:t>
            </a:r>
            <a:r>
              <a:rPr lang="pt-PT" dirty="0" err="1"/>
              <a:t>workspace</a:t>
            </a:r>
            <a:r>
              <a:rPr lang="pt-PT" dirty="0"/>
              <a:t> localizado em C:\LEIM\2Sem\MoP\code</a:t>
            </a:r>
          </a:p>
          <a:p>
            <a:pPr>
              <a:spcBef>
                <a:spcPts val="1200"/>
              </a:spcBef>
            </a:pPr>
            <a:r>
              <a:rPr lang="pt-PT" dirty="0"/>
              <a:t>Mudar de </a:t>
            </a:r>
            <a:r>
              <a:rPr lang="pt-PT" dirty="0" err="1"/>
              <a:t>workspace</a:t>
            </a:r>
            <a:endParaRPr lang="pt-PT" dirty="0"/>
          </a:p>
          <a:p>
            <a:pPr lvl="1"/>
            <a:r>
              <a:rPr lang="pt-PT" dirty="0"/>
              <a:t>Em File → </a:t>
            </a:r>
            <a:r>
              <a:rPr lang="pt-PT" dirty="0" err="1"/>
              <a:t>Switch</a:t>
            </a:r>
            <a:r>
              <a:rPr lang="pt-PT" dirty="0"/>
              <a:t> </a:t>
            </a:r>
            <a:r>
              <a:rPr lang="pt-PT" dirty="0" err="1"/>
              <a:t>Workspace</a:t>
            </a:r>
            <a:r>
              <a:rPr lang="pt-PT" dirty="0"/>
              <a:t>  selecionar o </a:t>
            </a:r>
            <a:r>
              <a:rPr lang="pt-PT" dirty="0" err="1"/>
              <a:t>Workspace</a:t>
            </a:r>
            <a:r>
              <a:rPr lang="pt-PT" dirty="0"/>
              <a:t> pretendido</a:t>
            </a:r>
          </a:p>
          <a:p>
            <a:pPr>
              <a:spcBef>
                <a:spcPts val="1200"/>
              </a:spcBef>
            </a:pPr>
            <a:r>
              <a:rPr lang="pt-PT" dirty="0"/>
              <a:t>Factos do Eclipse e do java:</a:t>
            </a:r>
          </a:p>
          <a:p>
            <a:pPr lvl="1"/>
            <a:r>
              <a:rPr lang="pt-PT" dirty="0"/>
              <a:t>Um </a:t>
            </a:r>
            <a:r>
              <a:rPr lang="pt-PT" dirty="0" err="1"/>
              <a:t>workspace</a:t>
            </a:r>
            <a:r>
              <a:rPr lang="pt-PT" dirty="0"/>
              <a:t> suporta múltiplos projectos</a:t>
            </a:r>
          </a:p>
          <a:p>
            <a:pPr lvl="1"/>
            <a:r>
              <a:rPr lang="pt-PT" dirty="0"/>
              <a:t>Um projecto suporta múltiplos packages </a:t>
            </a:r>
          </a:p>
          <a:p>
            <a:pPr lvl="1"/>
            <a:r>
              <a:rPr lang="pt-PT" dirty="0"/>
              <a:t>Um package suporta múltiplas classes e packages</a:t>
            </a:r>
          </a:p>
          <a:p>
            <a:pPr>
              <a:spcBef>
                <a:spcPts val="1200"/>
              </a:spcBef>
            </a:pPr>
            <a:r>
              <a:rPr lang="pt-PT" dirty="0"/>
              <a:t>Organização do </a:t>
            </a:r>
            <a:r>
              <a:rPr lang="pt-PT" dirty="0" err="1"/>
              <a:t>workspace</a:t>
            </a:r>
            <a:endParaRPr lang="pt-PT" dirty="0"/>
          </a:p>
          <a:p>
            <a:pPr lvl="1"/>
            <a:r>
              <a:rPr lang="pt-PT" dirty="0"/>
              <a:t>Vamos, mais à frente, criar um único projecto e nele utilizar um ou mais packages para o código do livro, código das classes, código dos </a:t>
            </a:r>
            <a:r>
              <a:rPr lang="pt-PT" dirty="0" err="1"/>
              <a:t>TPs</a:t>
            </a:r>
            <a:r>
              <a:rPr lang="pt-PT" dirty="0"/>
              <a:t> e das resoluções dos exames</a:t>
            </a:r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01 - Introdução ao Eclipse</a:t>
            </a:r>
          </a:p>
        </p:txBody>
      </p:sp>
    </p:spTree>
    <p:extLst>
      <p:ext uri="{BB962C8B-B14F-4D97-AF65-F5344CB8AC3E}">
        <p14:creationId xmlns:p14="http://schemas.microsoft.com/office/powerpoint/2010/main" val="241274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Configuração do JRE do Eclipse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1249"/>
            <a:ext cx="8229600" cy="4968551"/>
          </a:xfrm>
        </p:spPr>
        <p:txBody>
          <a:bodyPr/>
          <a:lstStyle/>
          <a:p>
            <a:r>
              <a:rPr lang="pt-PT" sz="1800" dirty="0"/>
              <a:t>Em menu: </a:t>
            </a:r>
            <a:r>
              <a:rPr lang="pt-PT" sz="1800" dirty="0" err="1"/>
              <a:t>window→preferences→Java</a:t>
            </a:r>
            <a:r>
              <a:rPr lang="pt-PT" sz="1800" dirty="0"/>
              <a:t>→”</a:t>
            </a:r>
            <a:r>
              <a:rPr lang="pt-PT" sz="1800" dirty="0" err="1"/>
              <a:t>Installed</a:t>
            </a:r>
            <a:r>
              <a:rPr lang="pt-PT" sz="1800" dirty="0"/>
              <a:t> </a:t>
            </a:r>
            <a:r>
              <a:rPr lang="pt-PT" sz="1800" dirty="0" err="1"/>
              <a:t>JREs</a:t>
            </a:r>
            <a:r>
              <a:rPr lang="pt-PT" sz="1800" dirty="0"/>
              <a:t>” provavelmente já se encontra um JRE referenciado mas não será o do JDK.</a:t>
            </a:r>
          </a:p>
          <a:p>
            <a:r>
              <a:rPr lang="pt-PT" sz="1800" dirty="0"/>
              <a:t>Assim, temos que indicar a existência desse JRE, adicionando um JRE, com </a:t>
            </a:r>
            <a:r>
              <a:rPr lang="pt-PT" sz="1800" dirty="0" err="1"/>
              <a:t>Add</a:t>
            </a:r>
            <a:r>
              <a:rPr lang="pt-PT" sz="1800" dirty="0"/>
              <a:t> com:</a:t>
            </a:r>
          </a:p>
          <a:p>
            <a:pPr lvl="1"/>
            <a:r>
              <a:rPr lang="pt-PT" sz="1600" dirty="0"/>
              <a:t>nome </a:t>
            </a:r>
            <a:r>
              <a:rPr lang="pt-PT" sz="1600" b="1" dirty="0"/>
              <a:t>jre-8.xxxx</a:t>
            </a:r>
            <a:r>
              <a:rPr lang="pt-PT" sz="1600" dirty="0"/>
              <a:t>, localização: C:\Program Files\Java\jre-8.xxxx, ou a localização da vossa instalação do JDK e OK.</a:t>
            </a:r>
          </a:p>
          <a:p>
            <a:pPr lvl="1"/>
            <a:r>
              <a:rPr lang="pt-PT" sz="1600" dirty="0"/>
              <a:t>Verificar que seleccionando a linha de jrt-fs.jar se abre a linha de </a:t>
            </a:r>
            <a:r>
              <a:rPr lang="pt-PT" sz="1600" dirty="0" err="1"/>
              <a:t>javadoc</a:t>
            </a:r>
            <a:r>
              <a:rPr lang="pt-PT" sz="1600" dirty="0"/>
              <a:t> que referencia o site do </a:t>
            </a:r>
            <a:r>
              <a:rPr lang="pt-PT" sz="1600" dirty="0" err="1"/>
              <a:t>javadoc</a:t>
            </a:r>
            <a:r>
              <a:rPr lang="pt-PT" sz="1600" dirty="0"/>
              <a:t> na </a:t>
            </a:r>
            <a:r>
              <a:rPr lang="pt-PT" sz="1600" dirty="0" err="1"/>
              <a:t>oracle</a:t>
            </a:r>
            <a:r>
              <a:rPr lang="pt-PT" sz="1600" dirty="0"/>
              <a:t>. Adicionar o ficheiro </a:t>
            </a:r>
            <a:r>
              <a:rPr lang="pt-PT" sz="1600" b="1" dirty="0"/>
              <a:t>src.zip </a:t>
            </a:r>
            <a:r>
              <a:rPr lang="pt-PT" sz="1600" dirty="0"/>
              <a:t>de jdk-8.xxxx como valor de “</a:t>
            </a:r>
            <a:r>
              <a:rPr lang="pt-PT" sz="1600" dirty="0" err="1"/>
              <a:t>source</a:t>
            </a:r>
            <a:r>
              <a:rPr lang="pt-PT" sz="1600" dirty="0"/>
              <a:t> </a:t>
            </a:r>
            <a:r>
              <a:rPr lang="pt-PT" sz="1600" dirty="0" err="1"/>
              <a:t>attachment</a:t>
            </a:r>
            <a:r>
              <a:rPr lang="pt-PT" sz="1600" dirty="0"/>
              <a:t>”. Fazer </a:t>
            </a:r>
            <a:r>
              <a:rPr lang="pt-PT" sz="1600" dirty="0" err="1"/>
              <a:t>Finish</a:t>
            </a:r>
            <a:r>
              <a:rPr lang="pt-PT" sz="1600" dirty="0"/>
              <a:t>.</a:t>
            </a:r>
          </a:p>
          <a:p>
            <a:pPr lvl="1"/>
            <a:r>
              <a:rPr lang="pt-PT" sz="1600" dirty="0"/>
              <a:t>Seleccionar o jre-8.xxxx como “</a:t>
            </a:r>
            <a:r>
              <a:rPr lang="pt-PT" sz="1600" dirty="0" err="1"/>
              <a:t>default</a:t>
            </a:r>
            <a:r>
              <a:rPr lang="pt-PT" sz="1600" dirty="0"/>
              <a:t>”, ou seja, seleccioná-lo na </a:t>
            </a:r>
            <a:r>
              <a:rPr lang="pt-PT" sz="1600" dirty="0" err="1"/>
              <a:t>checkbox</a:t>
            </a:r>
            <a:r>
              <a:rPr lang="pt-PT" sz="1600" dirty="0"/>
              <a:t> e remover o outro JDK se o houver.</a:t>
            </a:r>
          </a:p>
          <a:p>
            <a:pPr lvl="2"/>
            <a:endParaRPr lang="pt-PT" sz="1400" dirty="0"/>
          </a:p>
          <a:p>
            <a:pPr lvl="1"/>
            <a:endParaRPr lang="pt-PT" sz="16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01 - Introdução ao Eclipse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75C482-7AB9-4134-AAC8-6BFB0A6C3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4034721"/>
            <a:ext cx="3886200" cy="258102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1071DB-5EDD-43F7-8C33-FDBBCCF60D78}"/>
              </a:ext>
            </a:extLst>
          </p:cNvPr>
          <p:cNvSpPr txBox="1">
            <a:spLocks/>
          </p:cNvSpPr>
          <p:nvPr/>
        </p:nvSpPr>
        <p:spPr bwMode="auto">
          <a:xfrm>
            <a:off x="228600" y="4708626"/>
            <a:ext cx="3581400" cy="70157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lg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2000" indent="-288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20000"/>
              <a:buFontTx/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3063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buFontTx/>
              <a:buBlip>
                <a:blip r:embed="rId5"/>
              </a:buBlip>
              <a:defRPr sz="1800">
                <a:solidFill>
                  <a:schemeClr val="tx1"/>
                </a:solidFill>
                <a:latin typeface="+mn-lt"/>
              </a:defRPr>
            </a:lvl2pPr>
            <a:lvl3pPr marL="863600" indent="-234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260000" indent="-252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pt-PT" sz="1200" kern="0" dirty="0"/>
              <a:t>Nestes slides utiliza-se o jre-9.0.4. Mas este semestre foi recomendado novamente o Java 8, por isso considerar jre-8.xxxx.</a:t>
            </a:r>
          </a:p>
        </p:txBody>
      </p:sp>
    </p:spTree>
    <p:extLst>
      <p:ext uri="{BB962C8B-B14F-4D97-AF65-F5344CB8AC3E}">
        <p14:creationId xmlns:p14="http://schemas.microsoft.com/office/powerpoint/2010/main" val="416749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Criar um projecto java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altLang="en-US"/>
              <a:t>MoP 01 - Introdução ao Eclipse</a:t>
            </a: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319213"/>
            <a:ext cx="3854450" cy="5005387"/>
          </a:xfrm>
        </p:spPr>
        <p:txBody>
          <a:bodyPr/>
          <a:lstStyle/>
          <a:p>
            <a:r>
              <a:rPr lang="pt-PT" dirty="0"/>
              <a:t>Criar um projecto Java</a:t>
            </a:r>
          </a:p>
          <a:p>
            <a:pPr lvl="1"/>
            <a:r>
              <a:rPr lang="pt-PT" dirty="0"/>
              <a:t>Fazer </a:t>
            </a:r>
            <a:r>
              <a:rPr lang="pt-PT" dirty="0" err="1"/>
              <a:t>File→New→Java</a:t>
            </a:r>
            <a:r>
              <a:rPr lang="pt-PT" dirty="0"/>
              <a:t> Project</a:t>
            </a:r>
          </a:p>
          <a:p>
            <a:pPr lvl="1"/>
            <a:r>
              <a:rPr lang="pt-PT" dirty="0"/>
              <a:t>Em “Project </a:t>
            </a:r>
            <a:r>
              <a:rPr lang="pt-PT" dirty="0" err="1"/>
              <a:t>Name</a:t>
            </a:r>
            <a:r>
              <a:rPr lang="pt-PT" dirty="0"/>
              <a:t>” escolher </a:t>
            </a:r>
          </a:p>
          <a:p>
            <a:pPr lvl="2"/>
            <a:r>
              <a:rPr lang="pt-PT" dirty="0"/>
              <a:t>“</a:t>
            </a:r>
            <a:r>
              <a:rPr lang="pt-PT" dirty="0" err="1"/>
              <a:t>MoP</a:t>
            </a:r>
            <a:r>
              <a:rPr lang="pt-PT" dirty="0"/>
              <a:t>” indicar Use </a:t>
            </a:r>
            <a:r>
              <a:rPr lang="pt-PT" dirty="0" err="1"/>
              <a:t>default</a:t>
            </a:r>
            <a:r>
              <a:rPr lang="pt-PT" dirty="0"/>
              <a:t> JRE (que deve ser o jre-8.0.202)</a:t>
            </a:r>
          </a:p>
          <a:p>
            <a:pPr lvl="1"/>
            <a:r>
              <a:rPr lang="pt-PT" dirty="0"/>
              <a:t>Verificar que está selecionada a opção em Project layout de </a:t>
            </a:r>
            <a:r>
              <a:rPr lang="pt-PT" dirty="0" err="1"/>
              <a:t>Create</a:t>
            </a:r>
            <a:r>
              <a:rPr lang="pt-PT" dirty="0"/>
              <a:t> </a:t>
            </a:r>
            <a:r>
              <a:rPr lang="pt-PT" dirty="0" err="1"/>
              <a:t>separate</a:t>
            </a:r>
            <a:r>
              <a:rPr lang="pt-PT" dirty="0"/>
              <a:t> </a:t>
            </a:r>
            <a:r>
              <a:rPr lang="pt-PT" dirty="0" err="1"/>
              <a:t>folders</a:t>
            </a:r>
            <a:r>
              <a:rPr lang="pt-PT" dirty="0"/>
              <a:t> for </a:t>
            </a:r>
            <a:r>
              <a:rPr lang="pt-PT" dirty="0" err="1"/>
              <a:t>sources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classes files</a:t>
            </a:r>
          </a:p>
          <a:p>
            <a:pPr lvl="1"/>
            <a:r>
              <a:rPr lang="pt-PT" dirty="0"/>
              <a:t>Premir </a:t>
            </a:r>
            <a:r>
              <a:rPr lang="pt-PT" dirty="0" err="1"/>
              <a:t>Finish</a:t>
            </a:r>
            <a:endParaRPr lang="pt-PT" dirty="0"/>
          </a:p>
          <a:p>
            <a:pPr lvl="1"/>
            <a:endParaRPr lang="pt-PT" dirty="0"/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71438" y="6151563"/>
            <a:ext cx="6084887" cy="59055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pt-PT" sz="1600" dirty="0"/>
              <a:t>* Ou sobre a janela do Package Explorer clicar com o Botão do Lado Direito do Rato (</a:t>
            </a:r>
            <a:r>
              <a:rPr lang="pt-PT" sz="1600" dirty="0" err="1"/>
              <a:t>ClickBLDR</a:t>
            </a:r>
            <a:r>
              <a:rPr lang="pt-PT" sz="1600" dirty="0"/>
              <a:t>) e escolher New → Java Project, …</a:t>
            </a:r>
          </a:p>
        </p:txBody>
      </p:sp>
      <p:sp>
        <p:nvSpPr>
          <p:cNvPr id="11272" name="Text Box 9"/>
          <p:cNvSpPr txBox="1">
            <a:spLocks noChangeArrowheads="1"/>
          </p:cNvSpPr>
          <p:nvPr/>
        </p:nvSpPr>
        <p:spPr bwMode="auto">
          <a:xfrm>
            <a:off x="6388292" y="5002649"/>
            <a:ext cx="2520950" cy="1169551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sz="1400" dirty="0">
                <a:latin typeface="+mn-lt"/>
              </a:rPr>
              <a:t>Experimente criar mais projetos. Verifique a sua localização. Depois, elimine-os, assim como o seu conteúdo.</a:t>
            </a:r>
          </a:p>
        </p:txBody>
      </p:sp>
      <p:sp>
        <p:nvSpPr>
          <p:cNvPr id="3" name="Rectangle 2"/>
          <p:cNvSpPr/>
          <p:nvPr/>
        </p:nvSpPr>
        <p:spPr>
          <a:xfrm>
            <a:off x="71438" y="5291288"/>
            <a:ext cx="59994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PT" sz="1600" dirty="0"/>
              <a:t>Caso apareça um janela a indicar que esse tipo de projecto está associado à perspectiva java, indicar “</a:t>
            </a:r>
            <a:r>
              <a:rPr lang="pt-PT" sz="1600" dirty="0" err="1"/>
              <a:t>Remember</a:t>
            </a:r>
            <a:r>
              <a:rPr lang="pt-PT" sz="1600" dirty="0"/>
              <a:t> </a:t>
            </a:r>
            <a:r>
              <a:rPr lang="pt-PT" sz="1600" dirty="0" err="1"/>
              <a:t>my</a:t>
            </a:r>
            <a:r>
              <a:rPr lang="pt-PT" sz="1600" dirty="0"/>
              <a:t> </a:t>
            </a:r>
            <a:r>
              <a:rPr lang="pt-PT" sz="1600" dirty="0" err="1"/>
              <a:t>decision</a:t>
            </a:r>
            <a:r>
              <a:rPr lang="pt-PT" sz="1600" dirty="0"/>
              <a:t>” e premir em </a:t>
            </a:r>
            <a:r>
              <a:rPr lang="pt-PT" sz="1600" dirty="0" err="1"/>
              <a:t>Yes</a:t>
            </a:r>
            <a:endParaRPr lang="pt-PT" sz="1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325" y="2816861"/>
            <a:ext cx="2343150" cy="18573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992" y="1210810"/>
            <a:ext cx="4647250" cy="13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Criar package e classe Java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altLang="en-US"/>
              <a:t>MoP 01 - Introdução ao Eclipse</a:t>
            </a:r>
            <a:endParaRPr lang="pt-PT" altLang="en-US" dirty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268413"/>
            <a:ext cx="8153400" cy="5005387"/>
          </a:xfrm>
        </p:spPr>
        <p:txBody>
          <a:bodyPr/>
          <a:lstStyle/>
          <a:p>
            <a:r>
              <a:rPr lang="pt-PT" sz="1800" dirty="0"/>
              <a:t>Criar packages:</a:t>
            </a:r>
          </a:p>
          <a:p>
            <a:pPr lvl="1"/>
            <a:r>
              <a:rPr lang="pt-PT" sz="1600" dirty="0"/>
              <a:t>Sobre o directório de </a:t>
            </a:r>
            <a:r>
              <a:rPr lang="pt-PT" sz="1600" dirty="0" err="1"/>
              <a:t>src</a:t>
            </a:r>
            <a:r>
              <a:rPr lang="pt-PT" sz="1600" dirty="0"/>
              <a:t> do projecto fazer </a:t>
            </a:r>
            <a:r>
              <a:rPr lang="pt-PT" sz="1600" dirty="0" err="1"/>
              <a:t>New→Package</a:t>
            </a:r>
            <a:r>
              <a:rPr lang="pt-PT" sz="1600" dirty="0"/>
              <a:t> e coloque o nome como myPackage1</a:t>
            </a:r>
          </a:p>
          <a:p>
            <a:pPr lvl="2"/>
            <a:r>
              <a:rPr lang="pt-PT" sz="1400" dirty="0"/>
              <a:t>Crie também o package myPackage2</a:t>
            </a:r>
          </a:p>
          <a:p>
            <a:pPr lvl="2"/>
            <a:r>
              <a:rPr lang="pt-PT" sz="1400" dirty="0"/>
              <a:t>Crie os packages package1Pack1 e package1Pack2 dentro do myPackage1. </a:t>
            </a:r>
          </a:p>
          <a:p>
            <a:pPr lvl="2"/>
            <a:r>
              <a:rPr lang="pt-PT" sz="1400" dirty="0"/>
              <a:t>No Eclipse deve-se utilizar sempre o caminho completo dos packages</a:t>
            </a:r>
          </a:p>
          <a:p>
            <a:pPr lvl="2"/>
            <a:r>
              <a:rPr lang="pt-PT" sz="1400" dirty="0"/>
              <a:t>Observe como o Eclipse mostra os packages dentro de packages.</a:t>
            </a:r>
          </a:p>
          <a:p>
            <a:pPr lvl="2"/>
            <a:endParaRPr lang="pt-PT" sz="1400" dirty="0"/>
          </a:p>
          <a:p>
            <a:r>
              <a:rPr lang="pt-PT" sz="1800" dirty="0"/>
              <a:t>Criar uma classe:</a:t>
            </a:r>
          </a:p>
          <a:p>
            <a:pPr lvl="1"/>
            <a:r>
              <a:rPr lang="pt-PT" sz="1600" dirty="0"/>
              <a:t>Sobre o package myPackage1.package1Pack1 fazer </a:t>
            </a:r>
            <a:r>
              <a:rPr lang="pt-PT" sz="1600" dirty="0" err="1"/>
              <a:t>New→Class</a:t>
            </a:r>
            <a:r>
              <a:rPr lang="pt-PT" sz="1600" dirty="0"/>
              <a:t> com nome </a:t>
            </a:r>
            <a:r>
              <a:rPr lang="pt-PT" sz="1600" dirty="0" err="1"/>
              <a:t>MyClass</a:t>
            </a:r>
            <a:r>
              <a:rPr lang="pt-PT" sz="1600" dirty="0"/>
              <a:t> e indicar nesse “</a:t>
            </a:r>
            <a:r>
              <a:rPr lang="pt-PT" sz="1600" dirty="0" err="1"/>
              <a:t>form</a:t>
            </a:r>
            <a:r>
              <a:rPr lang="pt-PT" sz="1600" dirty="0"/>
              <a:t>” que pretendemos que seja criado o método </a:t>
            </a:r>
            <a:r>
              <a:rPr lang="pt-PT" sz="1600" dirty="0" err="1"/>
              <a:t>main</a:t>
            </a:r>
            <a:endParaRPr lang="pt-PT" sz="1600" dirty="0"/>
          </a:p>
          <a:p>
            <a:pPr lvl="1"/>
            <a:endParaRPr lang="pt-PT" sz="1600" dirty="0"/>
          </a:p>
          <a:p>
            <a:pPr lvl="1"/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416649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 nova classe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altLang="en-US"/>
              <a:t>MoP 01 - Introdução ao Eclipse</a:t>
            </a:r>
          </a:p>
        </p:txBody>
      </p:sp>
      <p:sp>
        <p:nvSpPr>
          <p:cNvPr id="13317" name="Rectangle 10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640" y="1066800"/>
            <a:ext cx="7850187" cy="3124200"/>
          </a:xfrm>
        </p:spPr>
        <p:txBody>
          <a:bodyPr/>
          <a:lstStyle/>
          <a:p>
            <a:r>
              <a:rPr lang="pt-PT" sz="1800" dirty="0"/>
              <a:t>A nova classe é criada com o conteúdo abaixo mostrado. </a:t>
            </a:r>
          </a:p>
          <a:p>
            <a:pPr lvl="1"/>
            <a:r>
              <a:rPr lang="pt-PT" sz="1600" dirty="0"/>
              <a:t>Falta portanto completar o seu código.</a:t>
            </a:r>
          </a:p>
          <a:p>
            <a:r>
              <a:rPr lang="pt-PT" sz="1800" dirty="0"/>
              <a:t>Nos blocos de código que o editor gera, é colocado a </a:t>
            </a:r>
            <a:r>
              <a:rPr lang="pt-PT" sz="1800" dirty="0" err="1"/>
              <a:t>tag</a:t>
            </a:r>
            <a:r>
              <a:rPr lang="pt-PT" sz="1800" dirty="0"/>
              <a:t> TODO a indicar que necessitam de ser completados. </a:t>
            </a:r>
          </a:p>
          <a:p>
            <a:pPr lvl="1"/>
            <a:r>
              <a:rPr lang="pt-PT" sz="1600" dirty="0"/>
              <a:t>Portanto quando completar esses blocos retire essa </a:t>
            </a:r>
            <a:r>
              <a:rPr lang="pt-PT" sz="1600" dirty="0" err="1"/>
              <a:t>tag</a:t>
            </a:r>
            <a:r>
              <a:rPr lang="pt-PT" sz="1600" dirty="0"/>
              <a:t>.</a:t>
            </a:r>
          </a:p>
          <a:p>
            <a:pPr lvl="1"/>
            <a:r>
              <a:rPr lang="pt-PT" sz="1600" dirty="0"/>
              <a:t>Também poderá utilizar essa </a:t>
            </a:r>
            <a:r>
              <a:rPr lang="pt-PT" sz="1600" dirty="0" err="1"/>
              <a:t>tag</a:t>
            </a:r>
            <a:r>
              <a:rPr lang="pt-PT" sz="1600" dirty="0"/>
              <a:t> em locais que pretenda assinalar para posteriormente adicionar código. Podendo indicar um comentário para que depois se lembre da sua fantástica ideia suspensa </a:t>
            </a:r>
            <a:r>
              <a:rPr lang="pt-PT" sz="1600" dirty="0">
                <a:sym typeface="Wingdings" pitchFamily="2" charset="2"/>
              </a:rPr>
              <a:t></a:t>
            </a:r>
          </a:p>
          <a:p>
            <a:r>
              <a:rPr lang="pt-PT" sz="1800" dirty="0">
                <a:sym typeface="Wingdings" pitchFamily="2" charset="2"/>
              </a:rPr>
              <a:t>Os comentários de linha em java são iniciados com “//”</a:t>
            </a:r>
          </a:p>
          <a:p>
            <a:r>
              <a:rPr lang="pt-PT" sz="1800" dirty="0">
                <a:sym typeface="Wingdings" pitchFamily="2" charset="2"/>
              </a:rPr>
              <a:t>Os comentários de bloco são iniciados com “/*” e terminados com “*/”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96"/>
          <a:stretch/>
        </p:blipFill>
        <p:spPr>
          <a:xfrm>
            <a:off x="1066800" y="4191000"/>
            <a:ext cx="627619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73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Colocar código na classe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968551"/>
          </a:xfrm>
        </p:spPr>
        <p:txBody>
          <a:bodyPr/>
          <a:lstStyle/>
          <a:p>
            <a:r>
              <a:rPr lang="pt-PT" sz="1800" dirty="0"/>
              <a:t>Fazer o “Olá Mundo!” habitual:</a:t>
            </a:r>
          </a:p>
          <a:p>
            <a:pPr lvl="1"/>
            <a:r>
              <a:rPr lang="pt-PT" sz="1600" dirty="0"/>
              <a:t>Onde está o TODO remova essa linha e escreva “</a:t>
            </a:r>
            <a:r>
              <a:rPr lang="pt-PT" sz="1600" dirty="0" err="1"/>
              <a:t>System</a:t>
            </a:r>
            <a:r>
              <a:rPr lang="pt-PT" sz="1600" dirty="0"/>
              <a:t>.” sem as aspas, prima CTRL+SPACE, veja que o Assistente de edição (</a:t>
            </a:r>
            <a:r>
              <a:rPr lang="pt-PT" sz="1600" dirty="0" err="1"/>
              <a:t>Content</a:t>
            </a:r>
            <a:r>
              <a:rPr lang="pt-PT" sz="1600" dirty="0"/>
              <a:t> </a:t>
            </a:r>
            <a:r>
              <a:rPr lang="pt-PT" sz="1600" dirty="0" err="1"/>
              <a:t>Assist</a:t>
            </a:r>
            <a:r>
              <a:rPr lang="pt-PT" sz="1600" dirty="0"/>
              <a:t>) lhe mostra o que pode escolher com </a:t>
            </a:r>
            <a:r>
              <a:rPr lang="pt-PT" sz="1600" dirty="0" err="1"/>
              <a:t>System</a:t>
            </a:r>
            <a:r>
              <a:rPr lang="pt-PT" sz="1600" dirty="0"/>
              <a:t> e veja que sobre cada item tem mais informação que aparece noutra janela</a:t>
            </a:r>
          </a:p>
          <a:p>
            <a:pPr lvl="1"/>
            <a:r>
              <a:rPr lang="pt-PT" sz="1600" dirty="0"/>
              <a:t>Escolha “out” escreva um ponto (ficando: </a:t>
            </a:r>
            <a:r>
              <a:rPr lang="pt-PT" sz="1600" dirty="0" err="1"/>
              <a:t>System.out</a:t>
            </a:r>
            <a:r>
              <a:rPr lang="pt-PT" sz="1600" dirty="0"/>
              <a:t>.) pressione novamente em CTRL+SPACE, veja que pode saber o que fazer nesta situação. Seleccione “</a:t>
            </a:r>
            <a:r>
              <a:rPr lang="pt-PT" sz="1600" dirty="0" err="1"/>
              <a:t>println</a:t>
            </a:r>
            <a:r>
              <a:rPr lang="pt-PT" sz="1600" dirty="0"/>
              <a:t>(</a:t>
            </a:r>
            <a:r>
              <a:rPr lang="pt-PT" sz="1600" dirty="0" err="1"/>
              <a:t>String</a:t>
            </a:r>
            <a:r>
              <a:rPr lang="pt-PT" sz="1600" dirty="0"/>
              <a:t>)” escreva como </a:t>
            </a:r>
            <a:r>
              <a:rPr lang="pt-PT" sz="1600" dirty="0" err="1"/>
              <a:t>String</a:t>
            </a:r>
            <a:r>
              <a:rPr lang="pt-PT" sz="1600" dirty="0"/>
              <a:t> “Olá mundo!” colocando as aspas também (no caso das </a:t>
            </a:r>
            <a:r>
              <a:rPr lang="pt-PT" sz="1600" dirty="0" err="1"/>
              <a:t>Strings</a:t>
            </a:r>
            <a:r>
              <a:rPr lang="pt-PT" sz="1600" dirty="0"/>
              <a:t>)</a:t>
            </a:r>
          </a:p>
          <a:p>
            <a:pPr lvl="1"/>
            <a:r>
              <a:rPr lang="pt-PT" sz="1600" dirty="0"/>
              <a:t>Altere o comentário a azul escrevendo nele “Programa que escreve Olá Mundo na consola”. Faça CTRL+SHIFT+F para formatar automaticamente o ficheiro</a:t>
            </a:r>
          </a:p>
          <a:p>
            <a:pPr lvl="1"/>
            <a:r>
              <a:rPr lang="pt-PT" sz="1600" dirty="0"/>
              <a:t>Salve o ficheiro (</a:t>
            </a:r>
            <a:r>
              <a:rPr lang="pt-PT" sz="1600" dirty="0" err="1"/>
              <a:t>CTRL+s</a:t>
            </a:r>
            <a:r>
              <a:rPr lang="pt-PT" sz="1600" dirty="0"/>
              <a:t>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01 - Introdução ao Eclipse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0" y="4038600"/>
            <a:ext cx="4267200" cy="2308324"/>
          </a:xfrm>
          <a:prstGeom prst="rect">
            <a:avLst/>
          </a:prstGeom>
          <a:ln>
            <a:solidFill>
              <a:srgbClr val="0070C0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200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 myPackage1.package1Pack1;;</a:t>
            </a:r>
          </a:p>
          <a:p>
            <a:endParaRPr lang="pt-PT" sz="1200" dirty="0">
              <a:latin typeface="Consolas"/>
            </a:endParaRPr>
          </a:p>
          <a:p>
            <a:r>
              <a:rPr lang="pt-PT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200" b="1" dirty="0" err="1">
                <a:solidFill>
                  <a:srgbClr val="000000"/>
                </a:solidFill>
                <a:latin typeface="Consolas"/>
              </a:rPr>
              <a:t>MyClass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endParaRPr lang="pt-PT" sz="1200" dirty="0">
              <a:latin typeface="Consolas"/>
            </a:endParaRPr>
          </a:p>
          <a:p>
            <a:r>
              <a:rPr lang="pt-PT" sz="1200" dirty="0">
                <a:solidFill>
                  <a:srgbClr val="3F5FBF"/>
                </a:solidFill>
                <a:latin typeface="Consolas"/>
              </a:rPr>
              <a:t>  /**</a:t>
            </a:r>
          </a:p>
          <a:p>
            <a:r>
              <a:rPr lang="pt-PT" sz="1200" dirty="0">
                <a:solidFill>
                  <a:srgbClr val="3F5FBF"/>
                </a:solidFill>
                <a:latin typeface="Consolas"/>
              </a:rPr>
              <a:t>   * Programa que escreve Olá Mundo na consola</a:t>
            </a:r>
          </a:p>
          <a:p>
            <a:r>
              <a:rPr lang="pt-PT" sz="1200" dirty="0">
                <a:solidFill>
                  <a:srgbClr val="3F5FBF"/>
                </a:solidFill>
                <a:latin typeface="Consolas"/>
              </a:rPr>
              <a:t>   */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2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2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200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pt-PT" sz="12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200" i="1" dirty="0">
                <a:solidFill>
                  <a:srgbClr val="2A00FF"/>
                </a:solidFill>
                <a:latin typeface="Consolas"/>
              </a:rPr>
              <a:t>"Olá mundo!"</a:t>
            </a:r>
            <a:r>
              <a:rPr lang="pt-PT" sz="12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2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pt-PT" sz="1200" dirty="0">
              <a:latin typeface="Consolas"/>
            </a:endParaRPr>
          </a:p>
          <a:p>
            <a:r>
              <a:rPr lang="pt-PT" sz="12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301538822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fso">
  <a:themeElements>
    <a:clrScheme name="Office Them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 Them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EE19F">
            <a:alpha val="70195"/>
          </a:srgbClr>
        </a:solidFill>
        <a:ln w="38100">
          <a:solidFill>
            <a:schemeClr val="tx1"/>
          </a:solidFill>
          <a:round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anchor="ctr"/>
      <a:lstStyle>
        <a:defPPr algn="ctr">
          <a:defRPr sz="1100" dirty="0"/>
        </a:defPPr>
      </a:lstStyle>
    </a:spDef>
  </a:objectDefaults>
  <a:extraClrSchemeLst>
    <a:extraClrScheme>
      <a:clrScheme name="Office Them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Theme_fso</Template>
  <TotalTime>3692</TotalTime>
  <Words>2887</Words>
  <Application>Microsoft Office PowerPoint</Application>
  <PresentationFormat>On-screen Show (4:3)</PresentationFormat>
  <Paragraphs>279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Consolas</vt:lpstr>
      <vt:lpstr>Garamond</vt:lpstr>
      <vt:lpstr>Times New Roman</vt:lpstr>
      <vt:lpstr>Wingdings</vt:lpstr>
      <vt:lpstr>Theme_fso</vt:lpstr>
      <vt:lpstr>01x Primeiros passos em Java sobre o Eclipse</vt:lpstr>
      <vt:lpstr>Instalar o JDK e o Eclipse SDK</vt:lpstr>
      <vt:lpstr>Organização do espaço de MoP</vt:lpstr>
      <vt:lpstr>Abrir o Eclipse</vt:lpstr>
      <vt:lpstr>Configuração do JRE do Eclipse</vt:lpstr>
      <vt:lpstr>Criar um projecto java</vt:lpstr>
      <vt:lpstr>Criar package e classe Java</vt:lpstr>
      <vt:lpstr>A nova classe</vt:lpstr>
      <vt:lpstr>Colocar código na classe</vt:lpstr>
      <vt:lpstr>Execução</vt:lpstr>
      <vt:lpstr>Criar a classe: MyClass2</vt:lpstr>
      <vt:lpstr>Debugging</vt:lpstr>
      <vt:lpstr>Debug</vt:lpstr>
      <vt:lpstr>Debug</vt:lpstr>
      <vt:lpstr>Debug</vt:lpstr>
      <vt:lpstr>Warnings são para levar a sério</vt:lpstr>
      <vt:lpstr>Warnings são para levar a sério</vt:lpstr>
      <vt:lpstr>Perpectivas e janelas/vistas (views)</vt:lpstr>
      <vt:lpstr>Janela (view) Declaration</vt:lpstr>
      <vt:lpstr>Janela (view) Javadoc</vt:lpstr>
      <vt:lpstr>Acesso directo ao Javadoc online</vt:lpstr>
      <vt:lpstr>Visualização do código java</vt:lpstr>
      <vt:lpstr>Help sobre o eclipse</vt:lpstr>
      <vt:lpstr>Importar um projecto ou um package</vt:lpstr>
    </vt:vector>
  </TitlesOfParts>
  <Company>BYU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Primeiros passos no Eclipse</dc:title>
  <dc:creator>António Teófilo</dc:creator>
  <cp:lastModifiedBy>António Teófilo</cp:lastModifiedBy>
  <cp:revision>324</cp:revision>
  <cp:lastPrinted>2012-03-11T20:27:46Z</cp:lastPrinted>
  <dcterms:created xsi:type="dcterms:W3CDTF">2004-08-20T17:48:18Z</dcterms:created>
  <dcterms:modified xsi:type="dcterms:W3CDTF">2020-03-02T23:19:58Z</dcterms:modified>
</cp:coreProperties>
</file>