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46" r:id="rId2"/>
    <p:sldId id="349" r:id="rId3"/>
    <p:sldId id="401" r:id="rId4"/>
    <p:sldId id="350" r:id="rId5"/>
    <p:sldId id="351" r:id="rId6"/>
    <p:sldId id="398" r:id="rId7"/>
    <p:sldId id="352" r:id="rId8"/>
    <p:sldId id="361" r:id="rId9"/>
    <p:sldId id="362" r:id="rId10"/>
    <p:sldId id="402" r:id="rId11"/>
    <p:sldId id="363" r:id="rId12"/>
    <p:sldId id="364" r:id="rId13"/>
    <p:sldId id="365" r:id="rId14"/>
    <p:sldId id="400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5" r:id="rId30"/>
    <p:sldId id="397" r:id="rId3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7A0F"/>
    <a:srgbClr val="3ED645"/>
    <a:srgbClr val="FFD15F"/>
    <a:srgbClr val="384A1C"/>
    <a:srgbClr val="FFD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4700" autoAdjust="0"/>
  </p:normalViewPr>
  <p:slideViewPr>
    <p:cSldViewPr>
      <p:cViewPr varScale="1">
        <p:scale>
          <a:sx n="68" d="100"/>
          <a:sy n="68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AA953D-27CB-4347-A880-438D1524994B}" type="slidenum">
              <a:rPr lang="pt-PT" smtClean="0"/>
              <a:pPr eaLnBrk="1" hangingPunct="1"/>
              <a:t>1</a:t>
            </a:fld>
            <a:endParaRPr lang="pt-PT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89BAC-C19E-4219-8AB5-4F7E81666B3C}" type="slidenum">
              <a:rPr lang="en-US"/>
              <a:pPr/>
              <a:t>11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DE6AC-BC05-4FDC-B630-249BA61F336D}" type="slidenum">
              <a:rPr lang="en-US"/>
              <a:pPr/>
              <a:t>12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C207C-BD35-45C8-8429-F522AD76936F}" type="slidenum">
              <a:rPr lang="en-US"/>
              <a:pPr/>
              <a:t>13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7AF88-F982-4F64-8758-38B7D2A1FB03}" type="slidenum">
              <a:rPr lang="en-US"/>
              <a:pPr/>
              <a:t>15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3A05-099E-46AB-AF69-17485B2E7A6A}" type="slidenum">
              <a:rPr lang="en-US"/>
              <a:pPr/>
              <a:t>16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512D2-36EB-4F70-9767-7A84434E5D9F}" type="slidenum">
              <a:rPr lang="en-US"/>
              <a:pPr/>
              <a:t>17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B2B-ABDF-4311-882A-AED65142663D}" type="slidenum">
              <a:rPr lang="en-US"/>
              <a:pPr/>
              <a:t>18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AF502-A62D-4C73-97AC-B49A134E038C}" type="slidenum">
              <a:rPr lang="en-US"/>
              <a:pPr/>
              <a:t>19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89687-B706-4171-A117-08469C6EBDD4}" type="slidenum">
              <a:rPr lang="en-US"/>
              <a:pPr/>
              <a:t>20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72468-9533-4266-9DB4-ADAB6880F04F}" type="slidenum">
              <a:rPr lang="en-US"/>
              <a:pPr/>
              <a:t>21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0393"/>
            <a:ext cx="5681369" cy="4606974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D4FAA5-FA71-471C-A53C-77D7760FBB35}" type="slidenum">
              <a:rPr lang="en-US"/>
              <a:pPr/>
              <a:t>2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6251F-7E35-4149-AAF5-4073B7445F8C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0393"/>
            <a:ext cx="5681369" cy="4606974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F8CEA-E330-4536-BB35-AD381360DA53}" type="slidenum">
              <a:rPr lang="en-US"/>
              <a:pPr/>
              <a:t>23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0BEB2-9C55-46EB-A7E4-E5554E07AAFA}" type="slidenum">
              <a:rPr lang="en-US"/>
              <a:pPr/>
              <a:t>24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32ACC-A305-42C7-8496-130BEF777562}" type="slidenum">
              <a:rPr lang="en-US"/>
              <a:pPr/>
              <a:t>25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2EB93-3E25-44D1-9904-E66021685B8C}" type="slidenum">
              <a:rPr lang="en-US"/>
              <a:pPr/>
              <a:t>26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71340F-1E04-4D3D-9082-A95D7BC861A2}" type="slidenum">
              <a:rPr lang="en-US"/>
              <a:pPr/>
              <a:t>27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9CFD78-F631-4D3E-AC87-C5BA54E6380A}" type="slidenum">
              <a:rPr lang="en-US"/>
              <a:pPr/>
              <a:t>28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D6D5C-4156-47AA-AF25-8C8E6310C239}" type="slidenum">
              <a:rPr lang="en-US"/>
              <a:pPr/>
              <a:t>29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940CB-9E4B-4374-B0EF-3E9F6D69D866}" type="slidenum">
              <a:rPr lang="en-US"/>
              <a:pPr/>
              <a:t>30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2ABE7-12B4-4975-AF76-A928418F84D2}" type="slidenum">
              <a:rPr lang="en-US"/>
              <a:pPr/>
              <a:t>4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B0F4A-4F3A-4307-A1A1-7F5C480C3266}" type="slidenum">
              <a:rPr lang="en-US"/>
              <a:pPr/>
              <a:t>5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B0F4A-4F3A-4307-A1A1-7F5C480C3266}" type="slidenum">
              <a:rPr lang="en-US"/>
              <a:pPr/>
              <a:t>6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F396D-04DA-49EF-BAC8-8F854EFE8EEA}" type="slidenum">
              <a:rPr lang="en-US"/>
              <a:pPr/>
              <a:t>7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EFE2D6-8409-498E-BD6E-8968C2DF722C}" type="slidenum">
              <a:rPr lang="en-US"/>
              <a:pPr/>
              <a:t>8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772206-2C5E-426D-AE0B-3AF5188250B4}" type="slidenum">
              <a:rPr lang="en-US"/>
              <a:pPr/>
              <a:t>9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89BAC-C19E-4219-8AB5-4F7E81666B3C}" type="slidenum">
              <a:rPr lang="en-US"/>
              <a:pPr/>
              <a:t>10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02 - Controle de fluxo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02 - Controle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02 - Controle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02 - Controle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02 - Controle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02 - Controle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02 - Controle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02 - Controle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02 - Controle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02 - Controle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02 - Controle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02 - Controle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02 - Controle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4463"/>
            <a:ext cx="28956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pt-PT"/>
              <a:t>MoP 02 - Controle de fluxo</a:t>
            </a:r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8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02 Controlo de fluxo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Capítulos 3 e 4 (livro do Walter </a:t>
            </a:r>
            <a:r>
              <a:rPr lang="pt-PT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Savitch</a:t>
            </a:r>
            <a:r>
              <a:rPr lang="pt-PT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pt-PT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pt-PT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if</a:t>
            </a:r>
            <a:r>
              <a:rPr lang="pt-PT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pt-PT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switch</a:t>
            </a:r>
            <a:r>
              <a:rPr lang="pt-PT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?:, </a:t>
            </a:r>
            <a:r>
              <a:rPr lang="pt-PT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PT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do-</a:t>
            </a:r>
            <a:r>
              <a:rPr lang="pt-PT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PT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for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12702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 instrução</a:t>
            </a:r>
            <a:r>
              <a:rPr lang="en-US"/>
              <a:t> switch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Instrução</a:t>
            </a:r>
            <a:r>
              <a:rPr lang="en-US" dirty="0"/>
              <a:t> </a:t>
            </a:r>
            <a:r>
              <a:rPr lang="en-US" i="1" dirty="0"/>
              <a:t>switch</a:t>
            </a:r>
            <a:r>
              <a:rPr lang="en-US" dirty="0"/>
              <a:t>  - </a:t>
            </a:r>
            <a:r>
              <a:rPr lang="en-US" dirty="0" err="1"/>
              <a:t>instrução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múltipla</a:t>
            </a:r>
            <a:endParaRPr lang="en-US" dirty="0"/>
          </a:p>
          <a:p>
            <a:pPr lvl="1"/>
            <a:r>
              <a:rPr lang="pt-PT" dirty="0"/>
              <a:t>É uma decisão em que face ao valor de uma expressão executa um ramo entre vários possíveis. Executa o ramo que declara um valor igual ao valor da expressão.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447800" y="3854737"/>
            <a:ext cx="701749" cy="195992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GB" sz="1100" dirty="0" err="1"/>
              <a:t>instrução</a:t>
            </a:r>
            <a:endParaRPr lang="en-GB" sz="1100" dirty="0"/>
          </a:p>
        </p:txBody>
      </p:sp>
      <p:cxnSp>
        <p:nvCxnSpPr>
          <p:cNvPr id="8" name="Straight Arrow Connector 11"/>
          <p:cNvCxnSpPr>
            <a:stCxn id="13" idx="3"/>
            <a:endCxn id="7" idx="0"/>
          </p:cNvCxnSpPr>
          <p:nvPr/>
        </p:nvCxnSpPr>
        <p:spPr>
          <a:xfrm>
            <a:off x="1196163" y="3513080"/>
            <a:ext cx="602512" cy="3416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/>
          <p:cNvCxnSpPr>
            <a:stCxn id="7" idx="2"/>
            <a:endCxn id="15" idx="0"/>
          </p:cNvCxnSpPr>
          <p:nvPr/>
        </p:nvCxnSpPr>
        <p:spPr>
          <a:xfrm rot="5400000">
            <a:off x="1614240" y="4235164"/>
            <a:ext cx="368871" cy="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20726" y="2779263"/>
            <a:ext cx="0" cy="5868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 bwMode="auto">
          <a:xfrm>
            <a:off x="845289" y="3366086"/>
            <a:ext cx="350874" cy="293988"/>
          </a:xfrm>
          <a:prstGeom prst="diamond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en-GB" sz="11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98674" y="4515292"/>
            <a:ext cx="0" cy="3908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 bwMode="auto">
          <a:xfrm>
            <a:off x="1740195" y="4419600"/>
            <a:ext cx="116958" cy="95692"/>
          </a:xfrm>
          <a:prstGeom prst="ellipse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en-GB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3413" y="35061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3646284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expressão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0359" y="2911268"/>
            <a:ext cx="4343399" cy="329320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switch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numEstacao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case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1: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“Inverno”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case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2: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“Primavera”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case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3: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“Verão"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case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4: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“Outono"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2359956" y="3842608"/>
            <a:ext cx="701749" cy="195992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GB" sz="1100" dirty="0" err="1"/>
              <a:t>instrução</a:t>
            </a:r>
            <a:endParaRPr lang="en-GB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55569" y="349405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v2</a:t>
            </a:r>
          </a:p>
        </p:txBody>
      </p:sp>
      <p:cxnSp>
        <p:nvCxnSpPr>
          <p:cNvPr id="28" name="Straight Arrow Connector 11"/>
          <p:cNvCxnSpPr>
            <a:stCxn id="13" idx="3"/>
            <a:endCxn id="26" idx="0"/>
          </p:cNvCxnSpPr>
          <p:nvPr/>
        </p:nvCxnSpPr>
        <p:spPr>
          <a:xfrm>
            <a:off x="1196163" y="3513080"/>
            <a:ext cx="1514668" cy="32952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1"/>
          <p:cNvCxnSpPr>
            <a:stCxn id="26" idx="2"/>
            <a:endCxn id="15" idx="6"/>
          </p:cNvCxnSpPr>
          <p:nvPr/>
        </p:nvCxnSpPr>
        <p:spPr>
          <a:xfrm rot="5400000">
            <a:off x="2069569" y="3826184"/>
            <a:ext cx="428846" cy="85367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 bwMode="auto">
          <a:xfrm>
            <a:off x="3278785" y="3842608"/>
            <a:ext cx="701749" cy="195992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GB" sz="1100" dirty="0" err="1"/>
              <a:t>instrução</a:t>
            </a:r>
            <a:endParaRPr lang="en-GB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674398" y="349405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v3</a:t>
            </a:r>
          </a:p>
        </p:txBody>
      </p:sp>
      <p:cxnSp>
        <p:nvCxnSpPr>
          <p:cNvPr id="36" name="Straight Arrow Connector 11"/>
          <p:cNvCxnSpPr>
            <a:stCxn id="13" idx="3"/>
            <a:endCxn id="34" idx="0"/>
          </p:cNvCxnSpPr>
          <p:nvPr/>
        </p:nvCxnSpPr>
        <p:spPr>
          <a:xfrm>
            <a:off x="1196163" y="3513080"/>
            <a:ext cx="2433497" cy="32952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1"/>
          <p:cNvCxnSpPr>
            <a:stCxn id="34" idx="2"/>
            <a:endCxn id="15" idx="6"/>
          </p:cNvCxnSpPr>
          <p:nvPr/>
        </p:nvCxnSpPr>
        <p:spPr>
          <a:xfrm rot="5400000">
            <a:off x="2528984" y="3366770"/>
            <a:ext cx="428846" cy="177250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4398" y="32766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74398" y="421931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…</a:t>
            </a:r>
          </a:p>
        </p:txBody>
      </p:sp>
      <p:sp>
        <p:nvSpPr>
          <p:cNvPr id="46" name="Freeform 45"/>
          <p:cNvSpPr/>
          <p:nvPr/>
        </p:nvSpPr>
        <p:spPr bwMode="auto">
          <a:xfrm>
            <a:off x="1251976" y="2743198"/>
            <a:ext cx="1829432" cy="2306473"/>
          </a:xfrm>
          <a:custGeom>
            <a:avLst/>
            <a:gdLst>
              <a:gd name="connsiteX0" fmla="*/ 156340 w 2046409"/>
              <a:gd name="connsiteY0" fmla="*/ 0 h 2210938"/>
              <a:gd name="connsiteX1" fmla="*/ 169988 w 2046409"/>
              <a:gd name="connsiteY1" fmla="*/ 491320 h 2210938"/>
              <a:gd name="connsiteX2" fmla="*/ 1889605 w 2046409"/>
              <a:gd name="connsiteY2" fmla="*/ 504967 h 2210938"/>
              <a:gd name="connsiteX3" fmla="*/ 1862310 w 2046409"/>
              <a:gd name="connsiteY3" fmla="*/ 1774209 h 2210938"/>
              <a:gd name="connsiteX4" fmla="*/ 961558 w 2046409"/>
              <a:gd name="connsiteY4" fmla="*/ 1815153 h 2210938"/>
              <a:gd name="connsiteX5" fmla="*/ 920614 w 2046409"/>
              <a:gd name="connsiteY5" fmla="*/ 2210938 h 2210938"/>
              <a:gd name="connsiteX6" fmla="*/ 920614 w 2046409"/>
              <a:gd name="connsiteY6" fmla="*/ 2210938 h 2210938"/>
              <a:gd name="connsiteX0" fmla="*/ 179193 w 2028319"/>
              <a:gd name="connsiteY0" fmla="*/ 0 h 2306473"/>
              <a:gd name="connsiteX1" fmla="*/ 151898 w 2028319"/>
              <a:gd name="connsiteY1" fmla="*/ 586855 h 2306473"/>
              <a:gd name="connsiteX2" fmla="*/ 1871515 w 2028319"/>
              <a:gd name="connsiteY2" fmla="*/ 600502 h 2306473"/>
              <a:gd name="connsiteX3" fmla="*/ 1844220 w 2028319"/>
              <a:gd name="connsiteY3" fmla="*/ 1869744 h 2306473"/>
              <a:gd name="connsiteX4" fmla="*/ 943468 w 2028319"/>
              <a:gd name="connsiteY4" fmla="*/ 1910688 h 2306473"/>
              <a:gd name="connsiteX5" fmla="*/ 902524 w 2028319"/>
              <a:gd name="connsiteY5" fmla="*/ 2306473 h 2306473"/>
              <a:gd name="connsiteX6" fmla="*/ 902524 w 2028319"/>
              <a:gd name="connsiteY6" fmla="*/ 2306473 h 2306473"/>
              <a:gd name="connsiteX0" fmla="*/ 154937 w 2004063"/>
              <a:gd name="connsiteY0" fmla="*/ 0 h 2306473"/>
              <a:gd name="connsiteX1" fmla="*/ 127642 w 2004063"/>
              <a:gd name="connsiteY1" fmla="*/ 586855 h 2306473"/>
              <a:gd name="connsiteX2" fmla="*/ 1847259 w 2004063"/>
              <a:gd name="connsiteY2" fmla="*/ 600502 h 2306473"/>
              <a:gd name="connsiteX3" fmla="*/ 1819964 w 2004063"/>
              <a:gd name="connsiteY3" fmla="*/ 1869744 h 2306473"/>
              <a:gd name="connsiteX4" fmla="*/ 919212 w 2004063"/>
              <a:gd name="connsiteY4" fmla="*/ 1910688 h 2306473"/>
              <a:gd name="connsiteX5" fmla="*/ 878268 w 2004063"/>
              <a:gd name="connsiteY5" fmla="*/ 2306473 h 2306473"/>
              <a:gd name="connsiteX6" fmla="*/ 878268 w 2004063"/>
              <a:gd name="connsiteY6" fmla="*/ 2306473 h 2306473"/>
              <a:gd name="connsiteX0" fmla="*/ 27896 w 1877022"/>
              <a:gd name="connsiteY0" fmla="*/ 0 h 2306473"/>
              <a:gd name="connsiteX1" fmla="*/ 601 w 1877022"/>
              <a:gd name="connsiteY1" fmla="*/ 586855 h 2306473"/>
              <a:gd name="connsiteX2" fmla="*/ 1720218 w 1877022"/>
              <a:gd name="connsiteY2" fmla="*/ 600502 h 2306473"/>
              <a:gd name="connsiteX3" fmla="*/ 1692923 w 1877022"/>
              <a:gd name="connsiteY3" fmla="*/ 1869744 h 2306473"/>
              <a:gd name="connsiteX4" fmla="*/ 792171 w 1877022"/>
              <a:gd name="connsiteY4" fmla="*/ 1910688 h 2306473"/>
              <a:gd name="connsiteX5" fmla="*/ 751227 w 1877022"/>
              <a:gd name="connsiteY5" fmla="*/ 2306473 h 2306473"/>
              <a:gd name="connsiteX6" fmla="*/ 751227 w 1877022"/>
              <a:gd name="connsiteY6" fmla="*/ 2306473 h 2306473"/>
              <a:gd name="connsiteX0" fmla="*/ 154936 w 2004062"/>
              <a:gd name="connsiteY0" fmla="*/ 0 h 2306473"/>
              <a:gd name="connsiteX1" fmla="*/ 127641 w 2004062"/>
              <a:gd name="connsiteY1" fmla="*/ 586855 h 2306473"/>
              <a:gd name="connsiteX2" fmla="*/ 1847258 w 2004062"/>
              <a:gd name="connsiteY2" fmla="*/ 600502 h 2306473"/>
              <a:gd name="connsiteX3" fmla="*/ 1819963 w 2004062"/>
              <a:gd name="connsiteY3" fmla="*/ 1869744 h 2306473"/>
              <a:gd name="connsiteX4" fmla="*/ 919211 w 2004062"/>
              <a:gd name="connsiteY4" fmla="*/ 1910688 h 2306473"/>
              <a:gd name="connsiteX5" fmla="*/ 878267 w 2004062"/>
              <a:gd name="connsiteY5" fmla="*/ 2306473 h 2306473"/>
              <a:gd name="connsiteX6" fmla="*/ 878267 w 2004062"/>
              <a:gd name="connsiteY6" fmla="*/ 2306473 h 2306473"/>
              <a:gd name="connsiteX0" fmla="*/ 33244 w 1882370"/>
              <a:gd name="connsiteY0" fmla="*/ 0 h 2306473"/>
              <a:gd name="connsiteX1" fmla="*/ 5949 w 1882370"/>
              <a:gd name="connsiteY1" fmla="*/ 586855 h 2306473"/>
              <a:gd name="connsiteX2" fmla="*/ 1725566 w 1882370"/>
              <a:gd name="connsiteY2" fmla="*/ 600502 h 2306473"/>
              <a:gd name="connsiteX3" fmla="*/ 1698271 w 1882370"/>
              <a:gd name="connsiteY3" fmla="*/ 1869744 h 2306473"/>
              <a:gd name="connsiteX4" fmla="*/ 797519 w 1882370"/>
              <a:gd name="connsiteY4" fmla="*/ 1910688 h 2306473"/>
              <a:gd name="connsiteX5" fmla="*/ 756575 w 1882370"/>
              <a:gd name="connsiteY5" fmla="*/ 2306473 h 2306473"/>
              <a:gd name="connsiteX6" fmla="*/ 756575 w 1882370"/>
              <a:gd name="connsiteY6" fmla="*/ 2306473 h 2306473"/>
              <a:gd name="connsiteX0" fmla="*/ 29001 w 1878127"/>
              <a:gd name="connsiteY0" fmla="*/ 0 h 2306473"/>
              <a:gd name="connsiteX1" fmla="*/ 1706 w 1878127"/>
              <a:gd name="connsiteY1" fmla="*/ 586855 h 2306473"/>
              <a:gd name="connsiteX2" fmla="*/ 1721323 w 1878127"/>
              <a:gd name="connsiteY2" fmla="*/ 600502 h 2306473"/>
              <a:gd name="connsiteX3" fmla="*/ 1694028 w 1878127"/>
              <a:gd name="connsiteY3" fmla="*/ 1869744 h 2306473"/>
              <a:gd name="connsiteX4" fmla="*/ 793276 w 1878127"/>
              <a:gd name="connsiteY4" fmla="*/ 1910688 h 2306473"/>
              <a:gd name="connsiteX5" fmla="*/ 752332 w 1878127"/>
              <a:gd name="connsiteY5" fmla="*/ 2306473 h 2306473"/>
              <a:gd name="connsiteX6" fmla="*/ 752332 w 1878127"/>
              <a:gd name="connsiteY6" fmla="*/ 2306473 h 2306473"/>
              <a:gd name="connsiteX0" fmla="*/ 51856 w 1900982"/>
              <a:gd name="connsiteY0" fmla="*/ 0 h 2306473"/>
              <a:gd name="connsiteX1" fmla="*/ 24561 w 1900982"/>
              <a:gd name="connsiteY1" fmla="*/ 586855 h 2306473"/>
              <a:gd name="connsiteX2" fmla="*/ 1744178 w 1900982"/>
              <a:gd name="connsiteY2" fmla="*/ 600502 h 2306473"/>
              <a:gd name="connsiteX3" fmla="*/ 1716883 w 1900982"/>
              <a:gd name="connsiteY3" fmla="*/ 1869744 h 2306473"/>
              <a:gd name="connsiteX4" fmla="*/ 816131 w 1900982"/>
              <a:gd name="connsiteY4" fmla="*/ 1910688 h 2306473"/>
              <a:gd name="connsiteX5" fmla="*/ 775187 w 1900982"/>
              <a:gd name="connsiteY5" fmla="*/ 2306473 h 2306473"/>
              <a:gd name="connsiteX6" fmla="*/ 775187 w 1900982"/>
              <a:gd name="connsiteY6" fmla="*/ 2306473 h 2306473"/>
              <a:gd name="connsiteX0" fmla="*/ 51856 w 1900982"/>
              <a:gd name="connsiteY0" fmla="*/ 0 h 2306473"/>
              <a:gd name="connsiteX1" fmla="*/ 24561 w 1900982"/>
              <a:gd name="connsiteY1" fmla="*/ 586855 h 2306473"/>
              <a:gd name="connsiteX2" fmla="*/ 1744178 w 1900982"/>
              <a:gd name="connsiteY2" fmla="*/ 600502 h 2306473"/>
              <a:gd name="connsiteX3" fmla="*/ 1716883 w 1900982"/>
              <a:gd name="connsiteY3" fmla="*/ 1869744 h 2306473"/>
              <a:gd name="connsiteX4" fmla="*/ 816131 w 1900982"/>
              <a:gd name="connsiteY4" fmla="*/ 1910688 h 2306473"/>
              <a:gd name="connsiteX5" fmla="*/ 775187 w 1900982"/>
              <a:gd name="connsiteY5" fmla="*/ 2306473 h 2306473"/>
              <a:gd name="connsiteX6" fmla="*/ 775187 w 1900982"/>
              <a:gd name="connsiteY6" fmla="*/ 2306473 h 2306473"/>
              <a:gd name="connsiteX0" fmla="*/ 27295 w 1876421"/>
              <a:gd name="connsiteY0" fmla="*/ 0 h 2306473"/>
              <a:gd name="connsiteX1" fmla="*/ 0 w 1876421"/>
              <a:gd name="connsiteY1" fmla="*/ 586855 h 2306473"/>
              <a:gd name="connsiteX2" fmla="*/ 1719617 w 1876421"/>
              <a:gd name="connsiteY2" fmla="*/ 600502 h 2306473"/>
              <a:gd name="connsiteX3" fmla="*/ 1692322 w 1876421"/>
              <a:gd name="connsiteY3" fmla="*/ 1869744 h 2306473"/>
              <a:gd name="connsiteX4" fmla="*/ 791570 w 1876421"/>
              <a:gd name="connsiteY4" fmla="*/ 1910688 h 2306473"/>
              <a:gd name="connsiteX5" fmla="*/ 750626 w 1876421"/>
              <a:gd name="connsiteY5" fmla="*/ 2306473 h 2306473"/>
              <a:gd name="connsiteX6" fmla="*/ 750626 w 1876421"/>
              <a:gd name="connsiteY6" fmla="*/ 2306473 h 2306473"/>
              <a:gd name="connsiteX0" fmla="*/ 27295 w 1876421"/>
              <a:gd name="connsiteY0" fmla="*/ 0 h 2306473"/>
              <a:gd name="connsiteX1" fmla="*/ 0 w 1876421"/>
              <a:gd name="connsiteY1" fmla="*/ 586855 h 2306473"/>
              <a:gd name="connsiteX2" fmla="*/ 1719617 w 1876421"/>
              <a:gd name="connsiteY2" fmla="*/ 600502 h 2306473"/>
              <a:gd name="connsiteX3" fmla="*/ 1692322 w 1876421"/>
              <a:gd name="connsiteY3" fmla="*/ 1869744 h 2306473"/>
              <a:gd name="connsiteX4" fmla="*/ 791570 w 1876421"/>
              <a:gd name="connsiteY4" fmla="*/ 1910688 h 2306473"/>
              <a:gd name="connsiteX5" fmla="*/ 750626 w 1876421"/>
              <a:gd name="connsiteY5" fmla="*/ 2306473 h 2306473"/>
              <a:gd name="connsiteX6" fmla="*/ 750626 w 1876421"/>
              <a:gd name="connsiteY6" fmla="*/ 2306473 h 2306473"/>
              <a:gd name="connsiteX0" fmla="*/ 779692 w 2628818"/>
              <a:gd name="connsiteY0" fmla="*/ 0 h 2306473"/>
              <a:gd name="connsiteX1" fmla="*/ 752397 w 2628818"/>
              <a:gd name="connsiteY1" fmla="*/ 586855 h 2306473"/>
              <a:gd name="connsiteX2" fmla="*/ 2472014 w 2628818"/>
              <a:gd name="connsiteY2" fmla="*/ 600502 h 2306473"/>
              <a:gd name="connsiteX3" fmla="*/ 2444719 w 2628818"/>
              <a:gd name="connsiteY3" fmla="*/ 1869744 h 2306473"/>
              <a:gd name="connsiteX4" fmla="*/ 1543967 w 2628818"/>
              <a:gd name="connsiteY4" fmla="*/ 1910688 h 2306473"/>
              <a:gd name="connsiteX5" fmla="*/ 1503023 w 2628818"/>
              <a:gd name="connsiteY5" fmla="*/ 2306473 h 2306473"/>
              <a:gd name="connsiteX6" fmla="*/ 1503023 w 2628818"/>
              <a:gd name="connsiteY6" fmla="*/ 2306473 h 2306473"/>
              <a:gd name="connsiteX0" fmla="*/ 311565 w 2110841"/>
              <a:gd name="connsiteY0" fmla="*/ 0 h 2306473"/>
              <a:gd name="connsiteX1" fmla="*/ 993954 w 2110841"/>
              <a:gd name="connsiteY1" fmla="*/ 573207 h 2306473"/>
              <a:gd name="connsiteX2" fmla="*/ 2003887 w 2110841"/>
              <a:gd name="connsiteY2" fmla="*/ 600502 h 2306473"/>
              <a:gd name="connsiteX3" fmla="*/ 1976592 w 2110841"/>
              <a:gd name="connsiteY3" fmla="*/ 1869744 h 2306473"/>
              <a:gd name="connsiteX4" fmla="*/ 1075840 w 2110841"/>
              <a:gd name="connsiteY4" fmla="*/ 1910688 h 2306473"/>
              <a:gd name="connsiteX5" fmla="*/ 1034896 w 2110841"/>
              <a:gd name="connsiteY5" fmla="*/ 2306473 h 2306473"/>
              <a:gd name="connsiteX6" fmla="*/ 1034896 w 2110841"/>
              <a:gd name="connsiteY6" fmla="*/ 2306473 h 2306473"/>
              <a:gd name="connsiteX0" fmla="*/ 4760 w 1804036"/>
              <a:gd name="connsiteY0" fmla="*/ 0 h 2306473"/>
              <a:gd name="connsiteX1" fmla="*/ 687149 w 1804036"/>
              <a:gd name="connsiteY1" fmla="*/ 573207 h 2306473"/>
              <a:gd name="connsiteX2" fmla="*/ 1697082 w 1804036"/>
              <a:gd name="connsiteY2" fmla="*/ 600502 h 2306473"/>
              <a:gd name="connsiteX3" fmla="*/ 1669787 w 1804036"/>
              <a:gd name="connsiteY3" fmla="*/ 1869744 h 2306473"/>
              <a:gd name="connsiteX4" fmla="*/ 769035 w 1804036"/>
              <a:gd name="connsiteY4" fmla="*/ 1910688 h 2306473"/>
              <a:gd name="connsiteX5" fmla="*/ 728091 w 1804036"/>
              <a:gd name="connsiteY5" fmla="*/ 2306473 h 2306473"/>
              <a:gd name="connsiteX6" fmla="*/ 728091 w 1804036"/>
              <a:gd name="connsiteY6" fmla="*/ 2306473 h 2306473"/>
              <a:gd name="connsiteX0" fmla="*/ 3250 w 1802526"/>
              <a:gd name="connsiteY0" fmla="*/ 0 h 2306473"/>
              <a:gd name="connsiteX1" fmla="*/ 685639 w 1802526"/>
              <a:gd name="connsiteY1" fmla="*/ 573207 h 2306473"/>
              <a:gd name="connsiteX2" fmla="*/ 1695572 w 1802526"/>
              <a:gd name="connsiteY2" fmla="*/ 600502 h 2306473"/>
              <a:gd name="connsiteX3" fmla="*/ 1668277 w 1802526"/>
              <a:gd name="connsiteY3" fmla="*/ 1869744 h 2306473"/>
              <a:gd name="connsiteX4" fmla="*/ 767525 w 1802526"/>
              <a:gd name="connsiteY4" fmla="*/ 1910688 h 2306473"/>
              <a:gd name="connsiteX5" fmla="*/ 726581 w 1802526"/>
              <a:gd name="connsiteY5" fmla="*/ 2306473 h 2306473"/>
              <a:gd name="connsiteX6" fmla="*/ 726581 w 1802526"/>
              <a:gd name="connsiteY6" fmla="*/ 2306473 h 2306473"/>
              <a:gd name="connsiteX0" fmla="*/ 20243 w 1846054"/>
              <a:gd name="connsiteY0" fmla="*/ 0 h 2306473"/>
              <a:gd name="connsiteX1" fmla="*/ 320494 w 1846054"/>
              <a:gd name="connsiteY1" fmla="*/ 600502 h 2306473"/>
              <a:gd name="connsiteX2" fmla="*/ 1712565 w 1846054"/>
              <a:gd name="connsiteY2" fmla="*/ 600502 h 2306473"/>
              <a:gd name="connsiteX3" fmla="*/ 1685270 w 1846054"/>
              <a:gd name="connsiteY3" fmla="*/ 1869744 h 2306473"/>
              <a:gd name="connsiteX4" fmla="*/ 784518 w 1846054"/>
              <a:gd name="connsiteY4" fmla="*/ 1910688 h 2306473"/>
              <a:gd name="connsiteX5" fmla="*/ 743574 w 1846054"/>
              <a:gd name="connsiteY5" fmla="*/ 2306473 h 2306473"/>
              <a:gd name="connsiteX6" fmla="*/ 743574 w 1846054"/>
              <a:gd name="connsiteY6" fmla="*/ 2306473 h 2306473"/>
              <a:gd name="connsiteX0" fmla="*/ 41065 w 1866876"/>
              <a:gd name="connsiteY0" fmla="*/ 0 h 2306473"/>
              <a:gd name="connsiteX1" fmla="*/ 341316 w 1866876"/>
              <a:gd name="connsiteY1" fmla="*/ 600502 h 2306473"/>
              <a:gd name="connsiteX2" fmla="*/ 1733387 w 1866876"/>
              <a:gd name="connsiteY2" fmla="*/ 600502 h 2306473"/>
              <a:gd name="connsiteX3" fmla="*/ 1706092 w 1866876"/>
              <a:gd name="connsiteY3" fmla="*/ 1869744 h 2306473"/>
              <a:gd name="connsiteX4" fmla="*/ 805340 w 1866876"/>
              <a:gd name="connsiteY4" fmla="*/ 1910688 h 2306473"/>
              <a:gd name="connsiteX5" fmla="*/ 764396 w 1866876"/>
              <a:gd name="connsiteY5" fmla="*/ 2306473 h 2306473"/>
              <a:gd name="connsiteX6" fmla="*/ 764396 w 1866876"/>
              <a:gd name="connsiteY6" fmla="*/ 2306473 h 2306473"/>
              <a:gd name="connsiteX0" fmla="*/ 27850 w 1853661"/>
              <a:gd name="connsiteY0" fmla="*/ 0 h 2306473"/>
              <a:gd name="connsiteX1" fmla="*/ 328101 w 1853661"/>
              <a:gd name="connsiteY1" fmla="*/ 600502 h 2306473"/>
              <a:gd name="connsiteX2" fmla="*/ 1720172 w 1853661"/>
              <a:gd name="connsiteY2" fmla="*/ 600502 h 2306473"/>
              <a:gd name="connsiteX3" fmla="*/ 1692877 w 1853661"/>
              <a:gd name="connsiteY3" fmla="*/ 1869744 h 2306473"/>
              <a:gd name="connsiteX4" fmla="*/ 792125 w 1853661"/>
              <a:gd name="connsiteY4" fmla="*/ 1910688 h 2306473"/>
              <a:gd name="connsiteX5" fmla="*/ 751181 w 1853661"/>
              <a:gd name="connsiteY5" fmla="*/ 2306473 h 2306473"/>
              <a:gd name="connsiteX6" fmla="*/ 751181 w 1853661"/>
              <a:gd name="connsiteY6" fmla="*/ 2306473 h 2306473"/>
              <a:gd name="connsiteX0" fmla="*/ 3621 w 1829432"/>
              <a:gd name="connsiteY0" fmla="*/ 0 h 2306473"/>
              <a:gd name="connsiteX1" fmla="*/ 303872 w 1829432"/>
              <a:gd name="connsiteY1" fmla="*/ 600502 h 2306473"/>
              <a:gd name="connsiteX2" fmla="*/ 1695943 w 1829432"/>
              <a:gd name="connsiteY2" fmla="*/ 600502 h 2306473"/>
              <a:gd name="connsiteX3" fmla="*/ 1668648 w 1829432"/>
              <a:gd name="connsiteY3" fmla="*/ 1869744 h 2306473"/>
              <a:gd name="connsiteX4" fmla="*/ 767896 w 1829432"/>
              <a:gd name="connsiteY4" fmla="*/ 1910688 h 2306473"/>
              <a:gd name="connsiteX5" fmla="*/ 726952 w 1829432"/>
              <a:gd name="connsiteY5" fmla="*/ 2306473 h 2306473"/>
              <a:gd name="connsiteX6" fmla="*/ 726952 w 1829432"/>
              <a:gd name="connsiteY6" fmla="*/ 2306473 h 230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9432" h="2306473">
                <a:moveTo>
                  <a:pt x="3621" y="0"/>
                </a:moveTo>
                <a:cubicBezTo>
                  <a:pt x="16132" y="121693"/>
                  <a:pt x="-87364" y="404886"/>
                  <a:pt x="303872" y="600502"/>
                </a:cubicBezTo>
                <a:cubicBezTo>
                  <a:pt x="695108" y="796118"/>
                  <a:pt x="1468480" y="388962"/>
                  <a:pt x="1695943" y="600502"/>
                </a:cubicBezTo>
                <a:cubicBezTo>
                  <a:pt x="1923406" y="812042"/>
                  <a:pt x="1823323" y="1651380"/>
                  <a:pt x="1668648" y="1869744"/>
                </a:cubicBezTo>
                <a:cubicBezTo>
                  <a:pt x="1513974" y="2088108"/>
                  <a:pt x="924845" y="1837900"/>
                  <a:pt x="767896" y="1910688"/>
                </a:cubicBezTo>
                <a:cubicBezTo>
                  <a:pt x="610947" y="1983476"/>
                  <a:pt x="726952" y="2306473"/>
                  <a:pt x="726952" y="2306473"/>
                </a:cubicBezTo>
                <a:lnTo>
                  <a:pt x="726952" y="2306473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1" name="Picture 3" descr="C:\Users\ateofilo\Desktop\The-Role-of-Technology-in-Decision-Ma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9" y="99313"/>
            <a:ext cx="1752601" cy="165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CB0674D6-58F0-4D8C-9219-241924140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A59AA6-20A4-42C4-B309-49CFB2BE61AD}"/>
              </a:ext>
            </a:extLst>
          </p:cNvPr>
          <p:cNvSpPr/>
          <p:nvPr/>
        </p:nvSpPr>
        <p:spPr>
          <a:xfrm>
            <a:off x="6062595" y="2494100"/>
            <a:ext cx="2971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600" b="1" dirty="0">
                <a:latin typeface="Consolas"/>
              </a:rPr>
              <a:t>Print da estação corrente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7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 instrução</a:t>
            </a:r>
            <a:r>
              <a:rPr lang="en-US"/>
              <a:t> switch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Instrução</a:t>
            </a:r>
            <a:r>
              <a:rPr lang="en-US" dirty="0"/>
              <a:t> </a:t>
            </a:r>
            <a:r>
              <a:rPr lang="en-US" i="1" dirty="0"/>
              <a:t>switch</a:t>
            </a:r>
            <a:r>
              <a:rPr lang="en-US" dirty="0"/>
              <a:t>  - </a:t>
            </a:r>
            <a:r>
              <a:rPr lang="en-US" dirty="0" err="1"/>
              <a:t>instrução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múlipla</a:t>
            </a:r>
            <a:r>
              <a:rPr lang="en-US" dirty="0"/>
              <a:t>:</a:t>
            </a:r>
          </a:p>
          <a:p>
            <a:pPr lvl="1"/>
            <a:r>
              <a:rPr lang="pt-PT" dirty="0"/>
              <a:t>Avalia uma expressão e executa o ramo que declara um valor idêntico ao valor resultante da avaliação da expressão.</a:t>
            </a:r>
          </a:p>
          <a:p>
            <a:pPr lvl="1"/>
            <a:endParaRPr lang="pt-PT" dirty="0"/>
          </a:p>
          <a:p>
            <a:pPr lvl="1">
              <a:spcBef>
                <a:spcPts val="1200"/>
              </a:spcBef>
            </a:pPr>
            <a:r>
              <a:rPr lang="pt-PT" dirty="0"/>
              <a:t>A instrução</a:t>
            </a:r>
            <a:r>
              <a:rPr lang="en-US" dirty="0"/>
              <a:t> </a:t>
            </a:r>
            <a:r>
              <a:rPr lang="en-US" i="1" dirty="0"/>
              <a:t>switch</a:t>
            </a:r>
            <a:r>
              <a:rPr lang="en-US" dirty="0"/>
              <a:t> </a:t>
            </a:r>
            <a:r>
              <a:rPr lang="pt-PT" dirty="0"/>
              <a:t>começa</a:t>
            </a:r>
            <a:r>
              <a:rPr lang="en-US" dirty="0"/>
              <a:t> com a </a:t>
            </a:r>
            <a:r>
              <a:rPr lang="pt-PT" dirty="0"/>
              <a:t>palavra chave</a:t>
            </a:r>
            <a:r>
              <a:rPr lang="en-US" dirty="0"/>
              <a:t> (keyword) </a:t>
            </a:r>
            <a:r>
              <a:rPr lang="en-US" b="1" dirty="0"/>
              <a:t>switch</a:t>
            </a:r>
            <a:r>
              <a:rPr lang="en-US" dirty="0"/>
              <a:t> </a:t>
            </a:r>
            <a:r>
              <a:rPr lang="pt-PT" dirty="0"/>
              <a:t>seguida de:</a:t>
            </a:r>
          </a:p>
          <a:p>
            <a:pPr lvl="2"/>
            <a:r>
              <a:rPr lang="pt-PT" dirty="0"/>
              <a:t>uma expressão (devolve um integral) entre parênteses - expressão de controlo.</a:t>
            </a:r>
          </a:p>
          <a:p>
            <a:pPr lvl="3"/>
            <a:r>
              <a:rPr lang="pt-PT" dirty="0" err="1"/>
              <a:t>int</a:t>
            </a:r>
            <a:r>
              <a:rPr lang="pt-PT" dirty="0"/>
              <a:t> (ou convertível para </a:t>
            </a:r>
            <a:r>
              <a:rPr lang="pt-PT" dirty="0" err="1"/>
              <a:t>int</a:t>
            </a:r>
            <a:r>
              <a:rPr lang="pt-PT" dirty="0"/>
              <a:t>), </a:t>
            </a:r>
            <a:r>
              <a:rPr lang="pt-PT" dirty="0" err="1"/>
              <a:t>String</a:t>
            </a:r>
            <a:r>
              <a:rPr lang="pt-PT" dirty="0"/>
              <a:t> ou enumerado</a:t>
            </a:r>
          </a:p>
          <a:p>
            <a:pPr lvl="2"/>
            <a:r>
              <a:rPr lang="pt-PT" dirty="0"/>
              <a:t>lista de entradas, entre chavetas</a:t>
            </a:r>
          </a:p>
          <a:p>
            <a:pPr lvl="3"/>
            <a:r>
              <a:rPr lang="pt-PT" dirty="0"/>
              <a:t>Cada entrada contém</a:t>
            </a:r>
            <a:r>
              <a:rPr lang="en-US" dirty="0"/>
              <a:t> a </a:t>
            </a:r>
            <a:r>
              <a:rPr lang="pt-PT" dirty="0"/>
              <a:t>palavra chave</a:t>
            </a:r>
            <a:r>
              <a:rPr lang="en-US" dirty="0"/>
              <a:t> case </a:t>
            </a:r>
            <a:r>
              <a:rPr lang="pt-PT" dirty="0"/>
              <a:t>seguida de uma constante denominada</a:t>
            </a:r>
            <a:r>
              <a:rPr lang="en-US" dirty="0"/>
              <a:t> </a:t>
            </a:r>
            <a:r>
              <a:rPr lang="en-US" i="1" dirty="0"/>
              <a:t>case label </a:t>
            </a:r>
            <a:r>
              <a:rPr lang="en-US" dirty="0"/>
              <a:t>(</a:t>
            </a:r>
            <a:r>
              <a:rPr lang="en-US" dirty="0" err="1"/>
              <a:t>ou</a:t>
            </a:r>
            <a:r>
              <a:rPr lang="en-US" dirty="0"/>
              <a:t> valor) </a:t>
            </a:r>
            <a:r>
              <a:rPr lang="pt-PT" dirty="0"/>
              <a:t>seguida de: dois pontos; e da lista de instruções</a:t>
            </a:r>
          </a:p>
          <a:p>
            <a:pPr lvl="3"/>
            <a:r>
              <a:rPr lang="pt-PT" dirty="0"/>
              <a:t>Opcionalmente,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pt-PT" dirty="0"/>
              <a:t>entrada de “</a:t>
            </a:r>
            <a:r>
              <a:rPr lang="pt-PT" b="1" dirty="0" err="1"/>
              <a:t>default</a:t>
            </a:r>
            <a:r>
              <a:rPr lang="pt-PT" dirty="0"/>
              <a:t>” que será o ponto de entrada da execução caso nenhuma das outras entradas possa ser seleccionada. </a:t>
            </a:r>
            <a:r>
              <a:rPr lang="en-US" dirty="0"/>
              <a:t> </a:t>
            </a:r>
            <a:endParaRPr lang="pt-PT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802453D-11F7-4F73-832D-A878E1545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1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Execução da instrução</a:t>
            </a:r>
            <a:r>
              <a:rPr lang="en-US"/>
              <a:t> switch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lista de entradas é pesquisada até encontrar uma entrada com um  valor igual ao da expressão avaliada.</a:t>
            </a:r>
          </a:p>
          <a:p>
            <a:pPr lvl="1"/>
            <a:r>
              <a:rPr lang="pt-PT" dirty="0"/>
              <a:t>A execução é então passada para a primeira instrução dessa entrada e prossegue a  partir daí. A execução continua até ao fim do </a:t>
            </a:r>
            <a:r>
              <a:rPr lang="pt-PT" b="1" dirty="0" err="1"/>
              <a:t>switch</a:t>
            </a:r>
            <a:r>
              <a:rPr lang="pt-PT" dirty="0"/>
              <a:t> ou até encontrar um </a:t>
            </a:r>
            <a:r>
              <a:rPr lang="pt-PT" b="1" dirty="0"/>
              <a:t>break</a:t>
            </a:r>
            <a:r>
              <a:rPr lang="pt-PT" dirty="0"/>
              <a:t>.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en-US" sz="1600" b="1" kern="120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switch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e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xpressão_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i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ntegral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b="1" kern="1200" noProof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 valor1: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Instrucão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1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b="1" kern="1200" noProof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 valor2: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b="1" kern="1200" noProof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 valor3: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Instrucão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; Instrucão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3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b="1" kern="1200" noProof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default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: Instrução;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}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pt-PT" dirty="0"/>
              <a:t>Entrada </a:t>
            </a:r>
            <a:r>
              <a:rPr lang="pt-PT" b="1" dirty="0" err="1"/>
              <a:t>default</a:t>
            </a:r>
            <a:r>
              <a:rPr lang="pt-PT" dirty="0"/>
              <a:t>:</a:t>
            </a:r>
          </a:p>
          <a:p>
            <a:pPr lvl="1">
              <a:spcBef>
                <a:spcPts val="600"/>
              </a:spcBef>
            </a:pPr>
            <a:r>
              <a:rPr lang="pt-PT" dirty="0"/>
              <a:t>É a entrada que é executada caso não exista uma </a:t>
            </a:r>
            <a:r>
              <a:rPr lang="en-US" dirty="0" err="1"/>
              <a:t>entrada</a:t>
            </a:r>
            <a:r>
              <a:rPr lang="en-US" dirty="0"/>
              <a:t> com</a:t>
            </a:r>
            <a:r>
              <a:rPr lang="pt-PT" dirty="0"/>
              <a:t> um valor igual ao valor da expressão de controlo</a:t>
            </a:r>
            <a:r>
              <a:rPr lang="en-US" dirty="0"/>
              <a:t>. 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entrada</a:t>
            </a:r>
            <a:r>
              <a:rPr lang="en-US" dirty="0"/>
              <a:t> com um valor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da </a:t>
            </a:r>
            <a:r>
              <a:rPr lang="en-US" dirty="0" err="1"/>
              <a:t>expressão</a:t>
            </a:r>
            <a:r>
              <a:rPr lang="en-US" dirty="0"/>
              <a:t> de </a:t>
            </a:r>
            <a:r>
              <a:rPr lang="en-US" dirty="0" err="1"/>
              <a:t>controlo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entrada</a:t>
            </a:r>
            <a:r>
              <a:rPr lang="en-US" dirty="0"/>
              <a:t> de </a:t>
            </a:r>
            <a:r>
              <a:rPr lang="en-US" b="1" dirty="0"/>
              <a:t>default</a:t>
            </a:r>
            <a:r>
              <a:rPr lang="en-US" dirty="0"/>
              <a:t> a </a:t>
            </a:r>
            <a:r>
              <a:rPr lang="en-US" dirty="0" err="1"/>
              <a:t>execução</a:t>
            </a:r>
            <a:r>
              <a:rPr lang="en-US" dirty="0"/>
              <a:t> do </a:t>
            </a:r>
            <a:r>
              <a:rPr lang="en-US" b="1" dirty="0"/>
              <a:t>switch</a:t>
            </a:r>
            <a:r>
              <a:rPr lang="en-US" dirty="0"/>
              <a:t> </a:t>
            </a:r>
            <a:r>
              <a:rPr lang="en-US" dirty="0" err="1"/>
              <a:t>termina</a:t>
            </a:r>
            <a:endParaRPr lang="pt-PT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E71B9E3-CE1B-4B51-8619-CA080CC556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en-US" dirty="0" err="1"/>
              <a:t>dentro</a:t>
            </a:r>
            <a:r>
              <a:rPr lang="en-US" dirty="0"/>
              <a:t> do switch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instrução break num </a:t>
            </a:r>
            <a:r>
              <a:rPr lang="pt-PT" b="1" dirty="0" err="1"/>
              <a:t>switch</a:t>
            </a:r>
            <a:r>
              <a:rPr lang="pt-PT" dirty="0"/>
              <a:t> termina de imediato a execução do </a:t>
            </a:r>
            <a:r>
              <a:rPr lang="pt-PT" b="1" dirty="0" err="1"/>
              <a:t>switch</a:t>
            </a:r>
            <a:endParaRPr lang="pt-PT" b="1" dirty="0"/>
          </a:p>
          <a:p>
            <a:pPr lvl="1"/>
            <a:r>
              <a:rPr lang="pt-PT" dirty="0"/>
              <a:t>cada entrada tipicamente termina com uma instrução</a:t>
            </a:r>
            <a:r>
              <a:rPr lang="en-US" dirty="0"/>
              <a:t> </a:t>
            </a:r>
            <a:r>
              <a:rPr lang="en-US" b="1" dirty="0"/>
              <a:t>break</a:t>
            </a:r>
          </a:p>
          <a:p>
            <a:pPr lvl="1"/>
            <a:endParaRPr lang="en-US" dirty="0"/>
          </a:p>
          <a:p>
            <a:pPr marL="268287" lvl="1" indent="0">
              <a:buNone/>
            </a:pPr>
            <a:r>
              <a:rPr lang="en-US" sz="1600" b="1" kern="120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switch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noProof="1">
                <a:latin typeface="Consolas" panose="020B0609020204030204" pitchFamily="49" charset="0"/>
              </a:rPr>
              <a:t>(</a:t>
            </a:r>
            <a:r>
              <a:rPr lang="pt-PT" sz="1400" b="1" dirty="0">
                <a:latin typeface="Consolas" panose="020B0609020204030204" pitchFamily="49" charset="0"/>
              </a:rPr>
              <a:t> </a:t>
            </a:r>
            <a:r>
              <a:rPr lang="pt-PT" sz="1400" b="1" noProof="1">
                <a:latin typeface="Consolas" panose="020B0609020204030204" pitchFamily="49" charset="0"/>
              </a:rPr>
              <a:t>Expressão</a:t>
            </a:r>
            <a:r>
              <a:rPr lang="pt-PT" sz="1400" b="1" dirty="0">
                <a:latin typeface="Consolas" panose="020B0609020204030204" pitchFamily="49" charset="0"/>
              </a:rPr>
              <a:t>_inteira </a:t>
            </a:r>
            <a:r>
              <a:rPr lang="pt-PT" sz="1400" b="1" noProof="1">
                <a:latin typeface="Consolas" panose="020B0609020204030204" pitchFamily="49" charset="0"/>
              </a:rPr>
              <a:t>) {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pt-PT" sz="1400" b="1" noProof="1">
                <a:latin typeface="Consolas" panose="020B0609020204030204" pitchFamily="49" charset="0"/>
              </a:rPr>
              <a:t>  </a:t>
            </a:r>
            <a:r>
              <a:rPr lang="pt-PT" sz="1600" b="1" kern="1200" noProof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lang="pt-PT" sz="1400" b="1" noProof="1">
                <a:latin typeface="Consolas" panose="020B0609020204030204" pitchFamily="49" charset="0"/>
              </a:rPr>
              <a:t> Case_Label</a:t>
            </a:r>
            <a:r>
              <a:rPr lang="pt-PT" sz="1400" b="1" dirty="0">
                <a:latin typeface="Consolas" panose="020B0609020204030204" pitchFamily="49" charset="0"/>
              </a:rPr>
              <a:t>1</a:t>
            </a:r>
            <a:r>
              <a:rPr lang="pt-PT" sz="1400" b="1" noProof="1">
                <a:latin typeface="Consolas" panose="020B0609020204030204" pitchFamily="49" charset="0"/>
              </a:rPr>
              <a:t>: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400" b="1" noProof="1">
                <a:latin typeface="Consolas" panose="020B0609020204030204" pitchFamily="49" charset="0"/>
              </a:rPr>
              <a:t>    . . .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400" b="1" noProof="1">
                <a:latin typeface="Consolas" panose="020B0609020204030204" pitchFamily="49" charset="0"/>
              </a:rPr>
              <a:t>    </a:t>
            </a:r>
            <a:r>
              <a:rPr lang="pt-PT" sz="1600" b="1" kern="1200" noProof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break</a:t>
            </a:r>
            <a:r>
              <a:rPr lang="pt-PT" sz="1400" b="1" noProof="1">
                <a:latin typeface="Consolas" panose="020B0609020204030204" pitchFamily="49" charset="0"/>
              </a:rPr>
              <a:t>;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pt-PT" sz="1400" b="1" noProof="1">
                <a:latin typeface="Consolas" panose="020B0609020204030204" pitchFamily="49" charset="0"/>
              </a:rPr>
              <a:t>  </a:t>
            </a:r>
            <a:r>
              <a:rPr lang="pt-PT" sz="1600" b="1" kern="1200" noProof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case</a:t>
            </a:r>
            <a:r>
              <a:rPr lang="pt-PT" sz="1400" b="1" noProof="1">
                <a:latin typeface="Consolas" panose="020B0609020204030204" pitchFamily="49" charset="0"/>
              </a:rPr>
              <a:t> Case_Label</a:t>
            </a:r>
            <a:r>
              <a:rPr lang="pt-PT" sz="1400" b="1" dirty="0">
                <a:latin typeface="Consolas" panose="020B0609020204030204" pitchFamily="49" charset="0"/>
              </a:rPr>
              <a:t>2</a:t>
            </a:r>
            <a:r>
              <a:rPr lang="pt-PT" sz="1400" b="1" noProof="1">
                <a:latin typeface="Consolas" panose="020B0609020204030204" pitchFamily="49" charset="0"/>
              </a:rPr>
              <a:t>: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400" b="1" noProof="1">
                <a:latin typeface="Consolas" panose="020B0609020204030204" pitchFamily="49" charset="0"/>
              </a:rPr>
              <a:t>    . . .</a:t>
            </a:r>
          </a:p>
          <a:p>
            <a:pPr marL="268287" lvl="1" indent="0">
              <a:spcBef>
                <a:spcPts val="0"/>
              </a:spcBef>
              <a:buNone/>
            </a:pPr>
            <a:r>
              <a:rPr lang="pt-PT" sz="1400" b="1" noProof="1">
                <a:latin typeface="Consolas" panose="020B0609020204030204" pitchFamily="49" charset="0"/>
                <a:ea typeface="+mn-ea"/>
                <a:cs typeface="Consolas" pitchFamily="49" charset="0"/>
              </a:rPr>
              <a:t>    </a:t>
            </a:r>
            <a:r>
              <a:rPr lang="pt-PT" sz="1600" b="1" kern="1200" noProof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break</a:t>
            </a:r>
            <a:r>
              <a:rPr lang="pt-PT" sz="1400" b="1" noProof="1">
                <a:latin typeface="Consolas" panose="020B0609020204030204" pitchFamily="49" charset="0"/>
              </a:rPr>
              <a:t>;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pt-PT" sz="1400" b="1" noProof="1">
                <a:latin typeface="Consolas" panose="020B0609020204030204" pitchFamily="49" charset="0"/>
              </a:rPr>
              <a:t>  </a:t>
            </a:r>
            <a:r>
              <a:rPr lang="pt-PT" sz="1600" b="1" kern="1200" noProof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default</a:t>
            </a:r>
            <a:r>
              <a:rPr lang="pt-PT" sz="1400" b="1" noProof="1">
                <a:latin typeface="Consolas" panose="020B0609020204030204" pitchFamily="49" charset="0"/>
              </a:rPr>
              <a:t>:</a:t>
            </a:r>
          </a:p>
          <a:p>
            <a:pPr marL="268287" lvl="1" indent="0">
              <a:spcBef>
                <a:spcPts val="600"/>
              </a:spcBef>
              <a:buNone/>
            </a:pPr>
            <a:r>
              <a:rPr lang="pt-PT" sz="1400" b="1" noProof="1">
                <a:latin typeface="Consolas" panose="020B0609020204030204" pitchFamily="49" charset="0"/>
              </a:rPr>
              <a:t>    . . .</a:t>
            </a:r>
          </a:p>
          <a:p>
            <a:pPr marL="268287" lvl="1" indent="0">
              <a:buNone/>
            </a:pPr>
            <a:r>
              <a:rPr lang="pt-PT" sz="1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6DC96D8-BF25-4243-99F2-426B5C6A9C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6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um </a:t>
            </a:r>
            <a:r>
              <a:rPr lang="pt-PT" dirty="0" err="1"/>
              <a:t>switch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229599" cy="452431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switch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numberOfBabies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case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1: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Congratulations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case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2: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Wow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. 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Twins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case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3: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Wow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. 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Triplets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case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4: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case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5: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Unbelieveable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numberOfBabies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 babies"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break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default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"I don't believe you."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05D99E4-6412-40D6-BBDA-F2A20610C4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0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Operador ternário ou condicional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instrução </a:t>
            </a:r>
            <a:r>
              <a:rPr lang="pt-PT" noProof="1"/>
              <a:t>if-else</a:t>
            </a:r>
            <a:r>
              <a:rPr lang="pt-PT" dirty="0"/>
              <a:t>:</a:t>
            </a:r>
            <a:endParaRPr lang="en-US" dirty="0"/>
          </a:p>
          <a:p>
            <a:endParaRPr lang="pt-PT" dirty="0"/>
          </a:p>
          <a:p>
            <a:pPr marL="268287" lvl="1" indent="0">
              <a:buNone/>
            </a:pPr>
            <a:endParaRPr lang="pt-PT" dirty="0"/>
          </a:p>
          <a:p>
            <a:pPr marL="268287" lvl="1" indent="0">
              <a:buNone/>
            </a:pPr>
            <a:r>
              <a:rPr lang="pt-PT" sz="2000" dirty="0">
                <a:ea typeface="+mn-ea"/>
                <a:cs typeface="+mn-cs"/>
              </a:rPr>
              <a:t>pode ser escrita :</a:t>
            </a:r>
          </a:p>
          <a:p>
            <a:pPr marL="268287" lvl="1" indent="0">
              <a:buNone/>
            </a:pPr>
            <a:r>
              <a:rPr lang="en-US" dirty="0"/>
              <a:t>  </a:t>
            </a:r>
          </a:p>
          <a:p>
            <a:pPr marL="268287" lvl="1" indent="0">
              <a:buNone/>
            </a:pPr>
            <a:endParaRPr lang="en-US" dirty="0"/>
          </a:p>
          <a:p>
            <a:r>
              <a:rPr lang="en-US" dirty="0"/>
              <a:t>O </a:t>
            </a:r>
            <a:r>
              <a:rPr lang="pt-PT" dirty="0"/>
              <a:t>operador</a:t>
            </a:r>
            <a:r>
              <a:rPr lang="en-US" dirty="0"/>
              <a:t> </a:t>
            </a:r>
            <a:r>
              <a:rPr lang="en-US" b="1" dirty="0"/>
              <a:t>?:</a:t>
            </a:r>
            <a:r>
              <a:rPr lang="en-US" dirty="0"/>
              <a:t> </a:t>
            </a:r>
            <a:r>
              <a:rPr lang="pt-PT" dirty="0"/>
              <a:t>é denominado operador ternário ou condicional.</a:t>
            </a:r>
          </a:p>
          <a:p>
            <a:r>
              <a:rPr lang="pt-PT" dirty="0"/>
              <a:t>Sintaxe:  </a:t>
            </a:r>
            <a:r>
              <a:rPr lang="en-US" sz="1800" dirty="0"/>
              <a:t>&lt;</a:t>
            </a:r>
            <a:r>
              <a:rPr lang="en-US" sz="1800" noProof="1"/>
              <a:t>expressao_boolean</a:t>
            </a:r>
            <a:r>
              <a:rPr lang="pt-PT" sz="1800" dirty="0"/>
              <a:t>a&gt;</a:t>
            </a:r>
            <a:r>
              <a:rPr lang="pt-PT" sz="1800" noProof="1"/>
              <a:t> </a:t>
            </a:r>
            <a:r>
              <a:rPr lang="pt-PT" b="1" noProof="1"/>
              <a:t>?</a:t>
            </a:r>
            <a:r>
              <a:rPr lang="pt-PT" noProof="1"/>
              <a:t> </a:t>
            </a:r>
            <a:r>
              <a:rPr lang="pt-PT" sz="1800" dirty="0"/>
              <a:t>&lt;</a:t>
            </a:r>
            <a:r>
              <a:rPr lang="pt-PT" sz="1800" noProof="1"/>
              <a:t>expressaoT</a:t>
            </a:r>
            <a:r>
              <a:rPr lang="pt-PT" sz="1800" dirty="0"/>
              <a:t>&gt;</a:t>
            </a:r>
            <a:r>
              <a:rPr lang="pt-PT" sz="1800" noProof="1"/>
              <a:t> </a:t>
            </a:r>
            <a:r>
              <a:rPr lang="pt-PT" b="1" noProof="1"/>
              <a:t>:</a:t>
            </a:r>
            <a:r>
              <a:rPr lang="pt-PT" noProof="1"/>
              <a:t> </a:t>
            </a:r>
            <a:r>
              <a:rPr lang="pt-PT" sz="1800" dirty="0"/>
              <a:t>&lt;</a:t>
            </a:r>
            <a:r>
              <a:rPr lang="pt-PT" sz="1800" noProof="1"/>
              <a:t>expressaoF</a:t>
            </a:r>
            <a:r>
              <a:rPr lang="pt-PT" sz="1800" dirty="0"/>
              <a:t>&gt;</a:t>
            </a:r>
            <a:r>
              <a:rPr lang="en-US" sz="1800" dirty="0"/>
              <a:t> </a:t>
            </a:r>
            <a:endParaRPr lang="en-US" dirty="0"/>
          </a:p>
          <a:p>
            <a:endParaRPr lang="pt-PT" dirty="0"/>
          </a:p>
          <a:p>
            <a:r>
              <a:rPr lang="pt-PT" dirty="0"/>
              <a:t>O valor resultante do operador é o valor da </a:t>
            </a:r>
            <a:r>
              <a:rPr lang="pt-PT" dirty="0" err="1"/>
              <a:t>expressãoT</a:t>
            </a:r>
            <a:r>
              <a:rPr lang="pt-PT" dirty="0"/>
              <a:t> se o valor da </a:t>
            </a:r>
            <a:r>
              <a:rPr lang="pt-PT" noProof="1"/>
              <a:t>expressao_boolean</a:t>
            </a:r>
            <a:r>
              <a:rPr lang="pt-PT" dirty="0"/>
              <a:t>a</a:t>
            </a:r>
            <a:r>
              <a:rPr lang="en-US" dirty="0"/>
              <a:t> for true, </a:t>
            </a:r>
            <a:r>
              <a:rPr lang="pt-PT" dirty="0"/>
              <a:t>caso contrário é</a:t>
            </a:r>
            <a:r>
              <a:rPr lang="en-US" dirty="0"/>
              <a:t> </a:t>
            </a:r>
            <a:r>
              <a:rPr lang="pt-PT" dirty="0"/>
              <a:t>o da </a:t>
            </a:r>
            <a:r>
              <a:rPr lang="pt-PT" dirty="0" err="1"/>
              <a:t>expressãoF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Exemplo: </a:t>
            </a:r>
          </a:p>
          <a:p>
            <a:pPr marL="268287" lvl="1" indent="0">
              <a:buNone/>
            </a:pPr>
            <a:r>
              <a:rPr lang="pt-PT" sz="14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resultado = (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preçoCompra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&gt;=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preçoVenda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) ? “vendido” : “não vendido”;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4900" y="1752600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(n1 &gt; n2)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max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= n1; </a:t>
            </a:r>
          </a:p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max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= n2;</a:t>
            </a:r>
            <a:endParaRPr lang="pt-PT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1104900" y="2819400"/>
            <a:ext cx="3214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max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= (n1 &gt; n2) ? n1 : n2;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E41DCE6-68A5-4F94-9C5D-982776F161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2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Instruções de repetição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Uma instrução de repetição permite que uma ação, ou um conjunto de ações, seja(m) executada(s) várias vezes</a:t>
            </a:r>
          </a:p>
          <a:p>
            <a:endParaRPr lang="pt-PT" dirty="0"/>
          </a:p>
          <a:p>
            <a:r>
              <a:rPr lang="pt-PT" dirty="0"/>
              <a:t>Instruções de repetição em java:</a:t>
            </a:r>
          </a:p>
          <a:p>
            <a:endParaRPr lang="pt-PT" dirty="0"/>
          </a:p>
          <a:p>
            <a:pPr marL="268287" lvl="1" indent="0">
              <a:buNone/>
            </a:pPr>
            <a:endParaRPr lang="pt-PT" noProof="1"/>
          </a:p>
          <a:p>
            <a:pPr marL="268287" lvl="1" indent="0">
              <a:buNone/>
            </a:pPr>
            <a:endParaRPr lang="pt-PT" noProof="1"/>
          </a:p>
          <a:p>
            <a:pPr marL="268287" lvl="1" indent="0">
              <a:buNone/>
            </a:pPr>
            <a:endParaRPr lang="pt-PT" noProof="1"/>
          </a:p>
          <a:p>
            <a:pPr marL="268287" lvl="1" indent="0">
              <a:buNone/>
            </a:pPr>
            <a:endParaRPr lang="pt-PT" noProof="1"/>
          </a:p>
          <a:p>
            <a:pPr marL="268287" lvl="1" indent="0">
              <a:buNone/>
            </a:pPr>
            <a:endParaRPr lang="pt-PT" noProof="1"/>
          </a:p>
          <a:p>
            <a:pPr marL="268287" lvl="1" indent="0">
              <a:buNone/>
            </a:pPr>
            <a:endParaRPr lang="pt-PT" noProof="1"/>
          </a:p>
          <a:p>
            <a:pPr marL="268287" lvl="1" indent="0">
              <a:buNone/>
            </a:pPr>
            <a:endParaRPr lang="pt-PT" noProof="1"/>
          </a:p>
        </p:txBody>
      </p:sp>
      <p:sp>
        <p:nvSpPr>
          <p:cNvPr id="7" name="Rectangle 6"/>
          <p:cNvSpPr/>
          <p:nvPr/>
        </p:nvSpPr>
        <p:spPr>
          <a:xfrm>
            <a:off x="609600" y="2873276"/>
            <a:ext cx="8153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&lt;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expressão_permanência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&gt;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&lt;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instrução_corpo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&gt;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600" b="1" dirty="0">
              <a:solidFill>
                <a:srgbClr val="000000"/>
              </a:solidFill>
              <a:latin typeface="Consolas"/>
            </a:endParaRPr>
          </a:p>
          <a:p>
            <a:endParaRPr lang="pt-PT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do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&lt;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instrução_corpo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&gt;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&lt;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expressão_permanência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&gt;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600" b="1" dirty="0">
              <a:solidFill>
                <a:srgbClr val="000000"/>
              </a:solidFill>
              <a:latin typeface="Consolas"/>
            </a:endParaRPr>
          </a:p>
          <a:p>
            <a:endParaRPr lang="pt-PT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&lt;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expressao_inicio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&gt;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&lt;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expressao_permanência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&gt;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&lt;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acções_de_iteração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&gt;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&lt;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instrução_corpo</a:t>
            </a:r>
            <a:r>
              <a:rPr lang="pt-PT" sz="1600" b="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&gt;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92C4571-41E4-41C2-BB8E-8D26D06F51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9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Instrução</a:t>
            </a:r>
            <a:r>
              <a:rPr lang="en-US"/>
              <a:t> while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Sintaxe:</a:t>
            </a:r>
          </a:p>
          <a:p>
            <a:pPr marL="268287" lvl="1" indent="0">
              <a:buNone/>
            </a:pPr>
            <a:r>
              <a:rPr lang="pt-PT" b="1" kern="1200" noProof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while</a:t>
            </a:r>
            <a:r>
              <a:rPr lang="pt-PT" sz="20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expressão_boolean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a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68287" lvl="1" indent="0">
              <a:buNone/>
            </a:pPr>
            <a:r>
              <a:rPr lang="pt-PT" noProof="1">
                <a:latin typeface="Consolas" pitchFamily="49" charset="0"/>
                <a:cs typeface="Consolas" pitchFamily="49" charset="0"/>
              </a:rPr>
              <a:t>	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instrução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68287" lvl="1" indent="0">
              <a:buNone/>
            </a:pPr>
            <a:endParaRPr lang="pt-PT" noProof="1">
              <a:latin typeface="Consolas" pitchFamily="49" charset="0"/>
              <a:cs typeface="Consolas" pitchFamily="49" charset="0"/>
            </a:endParaRPr>
          </a:p>
          <a:p>
            <a:r>
              <a:rPr lang="pt-PT" dirty="0"/>
              <a:t> Execução de um </a:t>
            </a:r>
            <a:r>
              <a:rPr lang="pt-PT" b="1" dirty="0" err="1"/>
              <a:t>while</a:t>
            </a:r>
            <a:r>
              <a:rPr lang="pt-PT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pt-PT" dirty="0"/>
              <a:t>Avaliação da </a:t>
            </a:r>
            <a:r>
              <a:rPr lang="pt-PT" dirty="0" err="1"/>
              <a:t>expressão_booleana</a:t>
            </a:r>
            <a:r>
              <a:rPr lang="pt-PT" dirty="0"/>
              <a:t>:</a:t>
            </a:r>
          </a:p>
          <a:p>
            <a:pPr lvl="2"/>
            <a:r>
              <a:rPr lang="pt-PT" dirty="0"/>
              <a:t>Se </a:t>
            </a:r>
            <a:r>
              <a:rPr lang="pt-PT" i="1" dirty="0" err="1"/>
              <a:t>true</a:t>
            </a:r>
            <a:r>
              <a:rPr lang="pt-PT" dirty="0"/>
              <a:t>:  executa a instrução; regressa ao ponto 1</a:t>
            </a:r>
          </a:p>
          <a:p>
            <a:pPr lvl="2"/>
            <a:r>
              <a:rPr lang="pt-PT" dirty="0"/>
              <a:t>Se </a:t>
            </a:r>
            <a:r>
              <a:rPr lang="pt-PT" i="1" dirty="0"/>
              <a:t>false</a:t>
            </a:r>
            <a:r>
              <a:rPr lang="pt-PT" dirty="0"/>
              <a:t>: termina o </a:t>
            </a:r>
            <a:r>
              <a:rPr lang="pt-PT" i="1" dirty="0" err="1"/>
              <a:t>while</a:t>
            </a:r>
            <a:r>
              <a:rPr lang="pt-PT" dirty="0"/>
              <a:t>; passa à instrução seguinte a ele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Se a </a:t>
            </a:r>
            <a:r>
              <a:rPr lang="pt-PT" dirty="0" err="1"/>
              <a:t>expressão_booleana</a:t>
            </a:r>
            <a:r>
              <a:rPr lang="pt-PT" dirty="0"/>
              <a:t> inicialmente for </a:t>
            </a:r>
            <a:r>
              <a:rPr lang="en-US" i="1" dirty="0"/>
              <a:t>false</a:t>
            </a:r>
            <a:r>
              <a:rPr lang="pt-PT" dirty="0"/>
              <a:t> a sua “instrução” nunca é executada. Logo um </a:t>
            </a:r>
            <a:r>
              <a:rPr lang="pt-PT" b="1" dirty="0" err="1"/>
              <a:t>while</a:t>
            </a:r>
            <a:r>
              <a:rPr lang="pt-PT" dirty="0"/>
              <a:t> </a:t>
            </a:r>
            <a:r>
              <a:rPr lang="pt-PT" b="1" dirty="0"/>
              <a:t>executa 0 ou mais vezes a sua ação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r>
              <a:rPr lang="pt-PT" dirty="0"/>
              <a:t>O corpo do ciclo </a:t>
            </a:r>
            <a:r>
              <a:rPr lang="pt-PT" b="1" dirty="0" err="1"/>
              <a:t>while</a:t>
            </a:r>
            <a:r>
              <a:rPr lang="pt-PT" dirty="0"/>
              <a:t> tipicamente contém uma instrução que causa que a expressão de controlo (</a:t>
            </a:r>
            <a:r>
              <a:rPr lang="pt-PT" dirty="0" err="1"/>
              <a:t>expressão_booleana</a:t>
            </a:r>
            <a:r>
              <a:rPr lang="pt-PT" dirty="0"/>
              <a:t>) fique </a:t>
            </a:r>
            <a:r>
              <a:rPr lang="en-US" i="1" dirty="0"/>
              <a:t>false</a:t>
            </a:r>
            <a:r>
              <a:rPr lang="pt-PT" dirty="0"/>
              <a:t>.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7748477" y="1611993"/>
            <a:ext cx="701749" cy="195992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GB" sz="1100" dirty="0" err="1"/>
              <a:t>instrução</a:t>
            </a:r>
            <a:endParaRPr lang="en-GB" sz="1100" dirty="0"/>
          </a:p>
        </p:txBody>
      </p:sp>
      <p:cxnSp>
        <p:nvCxnSpPr>
          <p:cNvPr id="17" name="Straight Arrow Connector 11"/>
          <p:cNvCxnSpPr>
            <a:stCxn id="22" idx="3"/>
            <a:endCxn id="16" idx="0"/>
          </p:cNvCxnSpPr>
          <p:nvPr/>
        </p:nvCxnSpPr>
        <p:spPr>
          <a:xfrm>
            <a:off x="7368363" y="1269008"/>
            <a:ext cx="730989" cy="34298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1"/>
          <p:cNvCxnSpPr>
            <a:stCxn id="22" idx="1"/>
          </p:cNvCxnSpPr>
          <p:nvPr/>
        </p:nvCxnSpPr>
        <p:spPr>
          <a:xfrm rot="10800000" flipV="1">
            <a:off x="6680773" y="1269007"/>
            <a:ext cx="336717" cy="142901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92926" y="535191"/>
            <a:ext cx="0" cy="5868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 bwMode="auto">
          <a:xfrm>
            <a:off x="7017489" y="1122014"/>
            <a:ext cx="350874" cy="293988"/>
          </a:xfrm>
          <a:prstGeom prst="diamond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en-GB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7461212" y="95042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true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77000" y="95042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false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14476" y="1402212"/>
            <a:ext cx="96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/>
              <a:t>Expressão</a:t>
            </a:r>
            <a:r>
              <a:rPr lang="en-GB" sz="1400" dirty="0"/>
              <a:t> </a:t>
            </a:r>
          </a:p>
          <a:p>
            <a:pPr algn="ctr"/>
            <a:r>
              <a:rPr lang="en-GB" sz="1400" dirty="0" err="1"/>
              <a:t>booleana</a:t>
            </a:r>
            <a:endParaRPr lang="en-GB" sz="1400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7356143" y="655071"/>
            <a:ext cx="1389310" cy="1603228"/>
          </a:xfrm>
          <a:custGeom>
            <a:avLst/>
            <a:gdLst>
              <a:gd name="connsiteX0" fmla="*/ 736979 w 1414794"/>
              <a:gd name="connsiteY0" fmla="*/ 1080035 h 1508152"/>
              <a:gd name="connsiteX1" fmla="*/ 1078173 w 1414794"/>
              <a:gd name="connsiteY1" fmla="*/ 1475820 h 1508152"/>
              <a:gd name="connsiteX2" fmla="*/ 1392072 w 1414794"/>
              <a:gd name="connsiteY2" fmla="*/ 329408 h 1508152"/>
              <a:gd name="connsiteX3" fmla="*/ 423081 w 1414794"/>
              <a:gd name="connsiteY3" fmla="*/ 1862 h 1508152"/>
              <a:gd name="connsiteX4" fmla="*/ 0 w 1414794"/>
              <a:gd name="connsiteY4" fmla="*/ 220226 h 1508152"/>
              <a:gd name="connsiteX0" fmla="*/ 736979 w 1408541"/>
              <a:gd name="connsiteY0" fmla="*/ 1161220 h 1589337"/>
              <a:gd name="connsiteX1" fmla="*/ 1078173 w 1408541"/>
              <a:gd name="connsiteY1" fmla="*/ 1557005 h 1589337"/>
              <a:gd name="connsiteX2" fmla="*/ 1392072 w 1408541"/>
              <a:gd name="connsiteY2" fmla="*/ 410593 h 1589337"/>
              <a:gd name="connsiteX3" fmla="*/ 545911 w 1408541"/>
              <a:gd name="connsiteY3" fmla="*/ 1160 h 1589337"/>
              <a:gd name="connsiteX4" fmla="*/ 0 w 1408541"/>
              <a:gd name="connsiteY4" fmla="*/ 301411 h 1589337"/>
              <a:gd name="connsiteX0" fmla="*/ 736979 w 1343370"/>
              <a:gd name="connsiteY0" fmla="*/ 1160081 h 1594028"/>
              <a:gd name="connsiteX1" fmla="*/ 1078173 w 1343370"/>
              <a:gd name="connsiteY1" fmla="*/ 1555866 h 1594028"/>
              <a:gd name="connsiteX2" fmla="*/ 1323834 w 1343370"/>
              <a:gd name="connsiteY2" fmla="*/ 313920 h 1594028"/>
              <a:gd name="connsiteX3" fmla="*/ 545911 w 1343370"/>
              <a:gd name="connsiteY3" fmla="*/ 21 h 1594028"/>
              <a:gd name="connsiteX4" fmla="*/ 0 w 1343370"/>
              <a:gd name="connsiteY4" fmla="*/ 300272 h 1594028"/>
              <a:gd name="connsiteX0" fmla="*/ 736979 w 1368047"/>
              <a:gd name="connsiteY0" fmla="*/ 1160081 h 1581674"/>
              <a:gd name="connsiteX1" fmla="*/ 1214651 w 1368047"/>
              <a:gd name="connsiteY1" fmla="*/ 1542218 h 1581674"/>
              <a:gd name="connsiteX2" fmla="*/ 1323834 w 1368047"/>
              <a:gd name="connsiteY2" fmla="*/ 313920 h 1581674"/>
              <a:gd name="connsiteX3" fmla="*/ 545911 w 1368047"/>
              <a:gd name="connsiteY3" fmla="*/ 21 h 1581674"/>
              <a:gd name="connsiteX4" fmla="*/ 0 w 1368047"/>
              <a:gd name="connsiteY4" fmla="*/ 300272 h 1581674"/>
              <a:gd name="connsiteX0" fmla="*/ 736979 w 1389310"/>
              <a:gd name="connsiteY0" fmla="*/ 1160081 h 1571591"/>
              <a:gd name="connsiteX1" fmla="*/ 1214651 w 1389310"/>
              <a:gd name="connsiteY1" fmla="*/ 1542218 h 1571591"/>
              <a:gd name="connsiteX2" fmla="*/ 1323834 w 1389310"/>
              <a:gd name="connsiteY2" fmla="*/ 313920 h 1571591"/>
              <a:gd name="connsiteX3" fmla="*/ 545911 w 1389310"/>
              <a:gd name="connsiteY3" fmla="*/ 21 h 1571591"/>
              <a:gd name="connsiteX4" fmla="*/ 0 w 1389310"/>
              <a:gd name="connsiteY4" fmla="*/ 300272 h 1571591"/>
              <a:gd name="connsiteX0" fmla="*/ 736979 w 1389310"/>
              <a:gd name="connsiteY0" fmla="*/ 1160081 h 1603228"/>
              <a:gd name="connsiteX1" fmla="*/ 1214651 w 1389310"/>
              <a:gd name="connsiteY1" fmla="*/ 1542218 h 1603228"/>
              <a:gd name="connsiteX2" fmla="*/ 1323834 w 1389310"/>
              <a:gd name="connsiteY2" fmla="*/ 313920 h 1603228"/>
              <a:gd name="connsiteX3" fmla="*/ 545911 w 1389310"/>
              <a:gd name="connsiteY3" fmla="*/ 21 h 1603228"/>
              <a:gd name="connsiteX4" fmla="*/ 0 w 1389310"/>
              <a:gd name="connsiteY4" fmla="*/ 300272 h 160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9310" h="1603228">
                <a:moveTo>
                  <a:pt x="736979" y="1160081"/>
                </a:moveTo>
                <a:cubicBezTo>
                  <a:pt x="812042" y="1652537"/>
                  <a:pt x="1021308" y="1655950"/>
                  <a:pt x="1214651" y="1542218"/>
                </a:cubicBezTo>
                <a:cubicBezTo>
                  <a:pt x="1407994" y="1428486"/>
                  <a:pt x="1435291" y="570953"/>
                  <a:pt x="1323834" y="313920"/>
                </a:cubicBezTo>
                <a:cubicBezTo>
                  <a:pt x="1212377" y="56887"/>
                  <a:pt x="766550" y="2296"/>
                  <a:pt x="545911" y="21"/>
                </a:cubicBezTo>
                <a:cubicBezTo>
                  <a:pt x="325272" y="-2254"/>
                  <a:pt x="95534" y="181991"/>
                  <a:pt x="0" y="300272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6FB760BA-A615-4B8A-8AF4-AB555F460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7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Instrução</a:t>
            </a:r>
            <a:r>
              <a:rPr lang="en-US"/>
              <a:t> do-while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1249"/>
            <a:ext cx="8229600" cy="4968551"/>
          </a:xfrm>
        </p:spPr>
        <p:txBody>
          <a:bodyPr/>
          <a:lstStyle/>
          <a:p>
            <a:r>
              <a:rPr lang="pt-PT" dirty="0"/>
              <a:t>Similar à instrução </a:t>
            </a:r>
            <a:r>
              <a:rPr lang="en-US" i="1" dirty="0"/>
              <a:t>while</a:t>
            </a:r>
            <a:r>
              <a:rPr lang="pt-PT" dirty="0"/>
              <a:t>, mas o corpo do ciclo é executado antes da avaliação da expressão de controlo</a:t>
            </a:r>
          </a:p>
          <a:p>
            <a:pPr lvl="1"/>
            <a:r>
              <a:rPr lang="pt-PT" dirty="0"/>
              <a:t>Resultando que o corpo do ciclo é executado pelo menos uma vez</a:t>
            </a:r>
          </a:p>
          <a:p>
            <a:r>
              <a:rPr lang="pt-PT" dirty="0"/>
              <a:t>Sintaxe:</a:t>
            </a:r>
          </a:p>
          <a:p>
            <a:pPr marL="268287" lvl="1" indent="0">
              <a:buNone/>
            </a:pPr>
            <a:r>
              <a:rPr lang="en-US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do</a:t>
            </a:r>
          </a:p>
          <a:p>
            <a:pPr marL="268287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instrução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pt-PT" noProof="1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68287" lvl="1" indent="0">
              <a:buNone/>
            </a:pPr>
            <a:r>
              <a:rPr lang="en-US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while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expressão_boolean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a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/>
            <a:endParaRPr lang="en-US" dirty="0"/>
          </a:p>
          <a:p>
            <a:r>
              <a:rPr lang="pt-PT" dirty="0"/>
              <a:t>Execução do do-</a:t>
            </a:r>
            <a:r>
              <a:rPr lang="pt-PT" dirty="0" err="1"/>
              <a:t>while</a:t>
            </a:r>
            <a:r>
              <a:rPr lang="pt-PT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pt-PT" dirty="0"/>
              <a:t>Execução da instrução</a:t>
            </a:r>
          </a:p>
          <a:p>
            <a:pPr marL="611187" lvl="1" indent="-342900">
              <a:buFont typeface="+mj-lt"/>
              <a:buAutoNum type="arabicPeriod"/>
            </a:pPr>
            <a:r>
              <a:rPr lang="pt-PT" dirty="0"/>
              <a:t>Avaliação da </a:t>
            </a:r>
            <a:r>
              <a:rPr lang="pt-PT" dirty="0" err="1"/>
              <a:t>expressão_booleana</a:t>
            </a:r>
            <a:r>
              <a:rPr lang="pt-PT" dirty="0"/>
              <a:t>:</a:t>
            </a:r>
          </a:p>
          <a:p>
            <a:pPr marL="900112" lvl="2" indent="-342900">
              <a:buFont typeface="Arial" pitchFamily="34" charset="0"/>
              <a:buChar char="•"/>
            </a:pPr>
            <a:r>
              <a:rPr lang="pt-PT" dirty="0"/>
              <a:t>Se </a:t>
            </a:r>
            <a:r>
              <a:rPr lang="pt-PT" i="1" dirty="0" err="1"/>
              <a:t>true</a:t>
            </a:r>
            <a:r>
              <a:rPr lang="pt-PT" dirty="0"/>
              <a:t>: regressa ao ponto 1</a:t>
            </a:r>
          </a:p>
          <a:p>
            <a:pPr marL="900112" lvl="2" indent="-342900">
              <a:buFont typeface="Arial" pitchFamily="34" charset="0"/>
              <a:buChar char="•"/>
            </a:pPr>
            <a:r>
              <a:rPr lang="pt-PT" dirty="0"/>
              <a:t>Se </a:t>
            </a:r>
            <a:r>
              <a:rPr lang="pt-PT" i="1" dirty="0"/>
              <a:t>false</a:t>
            </a:r>
            <a:r>
              <a:rPr lang="pt-PT" dirty="0"/>
              <a:t>: termina o </a:t>
            </a:r>
            <a:r>
              <a:rPr lang="pt-PT" i="1" dirty="0"/>
              <a:t>do-</a:t>
            </a:r>
            <a:r>
              <a:rPr lang="pt-PT" i="1" dirty="0" err="1"/>
              <a:t>while</a:t>
            </a:r>
            <a:r>
              <a:rPr lang="pt-PT" dirty="0"/>
              <a:t>, passa à instrução seguinte a ele</a:t>
            </a:r>
          </a:p>
          <a:p>
            <a:r>
              <a:rPr lang="pt-PT" dirty="0"/>
              <a:t>Equivalente a: </a:t>
            </a:r>
            <a:endParaRPr lang="en-US" dirty="0"/>
          </a:p>
          <a:p>
            <a:pPr marL="268287" lvl="1" indent="0">
              <a:buNone/>
            </a:pP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instrução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68287" lvl="1" indent="0">
              <a:buNone/>
            </a:pPr>
            <a:r>
              <a:rPr lang="en-US" sz="1600" b="1" kern="120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expressão_booleana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instrução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cxnSp>
        <p:nvCxnSpPr>
          <p:cNvPr id="6" name="Straight Arrow Connector 11"/>
          <p:cNvCxnSpPr>
            <a:stCxn id="9" idx="3"/>
            <a:endCxn id="16" idx="6"/>
          </p:cNvCxnSpPr>
          <p:nvPr/>
        </p:nvCxnSpPr>
        <p:spPr>
          <a:xfrm flipH="1" flipV="1">
            <a:off x="7562020" y="2667804"/>
            <a:ext cx="116958" cy="1261341"/>
          </a:xfrm>
          <a:prstGeom prst="bentConnector3">
            <a:avLst>
              <a:gd name="adj1" fmla="val -53750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1"/>
          <p:cNvCxnSpPr>
            <a:stCxn id="9" idx="1"/>
          </p:cNvCxnSpPr>
          <p:nvPr/>
        </p:nvCxnSpPr>
        <p:spPr>
          <a:xfrm rot="10800000" flipV="1">
            <a:off x="6985574" y="3929145"/>
            <a:ext cx="342530" cy="76270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9" idx="0"/>
          </p:cNvCxnSpPr>
          <p:nvPr/>
        </p:nvCxnSpPr>
        <p:spPr>
          <a:xfrm flipH="1">
            <a:off x="7503541" y="3389942"/>
            <a:ext cx="1" cy="3922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 bwMode="auto">
          <a:xfrm>
            <a:off x="7328104" y="3782151"/>
            <a:ext cx="350874" cy="293988"/>
          </a:xfrm>
          <a:prstGeom prst="diamond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en-GB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766012" y="361055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361055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false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9276" y="4062349"/>
            <a:ext cx="968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/>
              <a:t>Expressão</a:t>
            </a:r>
            <a:r>
              <a:rPr lang="en-GB" sz="1400" dirty="0"/>
              <a:t> </a:t>
            </a:r>
          </a:p>
          <a:p>
            <a:pPr algn="ctr"/>
            <a:r>
              <a:rPr lang="en-GB" sz="1400" dirty="0" err="1"/>
              <a:t>booleana</a:t>
            </a:r>
            <a:endParaRPr lang="en-GB" sz="1400" dirty="0"/>
          </a:p>
        </p:txBody>
      </p:sp>
      <p:sp>
        <p:nvSpPr>
          <p:cNvPr id="16" name="Oval 15"/>
          <p:cNvSpPr/>
          <p:nvPr/>
        </p:nvSpPr>
        <p:spPr bwMode="auto">
          <a:xfrm>
            <a:off x="7445062" y="2619958"/>
            <a:ext cx="116958" cy="95692"/>
          </a:xfrm>
          <a:prstGeom prst="ellipse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en-GB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503541" y="2715650"/>
            <a:ext cx="1" cy="478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 bwMode="auto">
          <a:xfrm>
            <a:off x="7152667" y="3193950"/>
            <a:ext cx="701749" cy="195992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GB" sz="1100" dirty="0" err="1"/>
              <a:t>instrução</a:t>
            </a:r>
            <a:endParaRPr lang="en-GB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503541" y="2133600"/>
            <a:ext cx="1" cy="478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56B5A12E-643E-464F-9ABD-53AEF63EEE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Instrução</a:t>
            </a:r>
            <a:r>
              <a:rPr lang="en-US"/>
              <a:t> for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3649"/>
            <a:ext cx="8229600" cy="4968551"/>
          </a:xfrm>
        </p:spPr>
        <p:txBody>
          <a:bodyPr/>
          <a:lstStyle/>
          <a:p>
            <a:r>
              <a:rPr lang="en-US" dirty="0"/>
              <a:t>A</a:t>
            </a:r>
            <a:r>
              <a:rPr lang="pt-PT" dirty="0"/>
              <a:t> instrução “</a:t>
            </a:r>
            <a:r>
              <a:rPr lang="en-US" dirty="0"/>
              <a:t>for” </a:t>
            </a:r>
            <a:r>
              <a:rPr lang="pt-PT" dirty="0"/>
              <a:t>executa uma acção um determinado número de vezes (0 …). Sintaxe</a:t>
            </a:r>
          </a:p>
          <a:p>
            <a:pPr marL="268287" lvl="1" indent="0">
              <a:buNone/>
            </a:pPr>
            <a:r>
              <a:rPr lang="en-US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expressão_boolean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a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DeIteração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68287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PT" noProof="1">
                <a:latin typeface="Consolas" pitchFamily="49" charset="0"/>
                <a:cs typeface="Consolas" pitchFamily="49" charset="0"/>
              </a:rPr>
              <a:t>instrução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spcBef>
                <a:spcPts val="1200"/>
              </a:spcBef>
            </a:pPr>
            <a:r>
              <a:rPr lang="pt-PT" dirty="0"/>
              <a:t>Execução do for:</a:t>
            </a:r>
          </a:p>
          <a:p>
            <a:pPr marL="611187" lvl="1" indent="-342900">
              <a:buFont typeface="+mj-lt"/>
              <a:buAutoNum type="arabicPeriod"/>
            </a:pPr>
            <a:r>
              <a:rPr lang="pt-PT" dirty="0"/>
              <a:t>Execução da </a:t>
            </a:r>
            <a:r>
              <a:rPr lang="pt-PT" dirty="0" err="1"/>
              <a:t>expInit</a:t>
            </a:r>
            <a:endParaRPr lang="pt-PT" dirty="0"/>
          </a:p>
          <a:p>
            <a:pPr marL="611187" lvl="1" indent="-342900">
              <a:buFont typeface="+mj-lt"/>
              <a:buAutoNum type="arabicPeriod"/>
            </a:pPr>
            <a:r>
              <a:rPr lang="pt-PT" dirty="0"/>
              <a:t>Avaliação da </a:t>
            </a:r>
            <a:r>
              <a:rPr lang="pt-PT" dirty="0" err="1"/>
              <a:t>expressão_booleana</a:t>
            </a:r>
            <a:r>
              <a:rPr lang="pt-PT" dirty="0"/>
              <a:t>: </a:t>
            </a:r>
          </a:p>
          <a:p>
            <a:pPr marL="900112" lvl="2" indent="-342900">
              <a:buFont typeface="Arial" pitchFamily="34" charset="0"/>
              <a:buChar char="•"/>
            </a:pPr>
            <a:r>
              <a:rPr lang="pt-PT" dirty="0"/>
              <a:t>Se </a:t>
            </a:r>
            <a:r>
              <a:rPr lang="pt-PT" i="1" dirty="0"/>
              <a:t>false</a:t>
            </a:r>
            <a:r>
              <a:rPr lang="pt-PT" dirty="0"/>
              <a:t>: termina o for, passa à instrução seguinte a ele</a:t>
            </a:r>
          </a:p>
          <a:p>
            <a:pPr marL="900112" lvl="2" indent="-342900">
              <a:buFont typeface="Arial" pitchFamily="34" charset="0"/>
              <a:buChar char="•"/>
            </a:pPr>
            <a:r>
              <a:rPr lang="pt-PT" dirty="0"/>
              <a:t>Se </a:t>
            </a:r>
            <a:r>
              <a:rPr lang="pt-PT" i="1" dirty="0" err="1"/>
              <a:t>true</a:t>
            </a:r>
            <a:r>
              <a:rPr lang="pt-PT" dirty="0"/>
              <a:t>: executa a instrução; executa as </a:t>
            </a:r>
            <a:r>
              <a:rPr lang="pt-PT" dirty="0" err="1"/>
              <a:t>expDeIteração</a:t>
            </a:r>
            <a:r>
              <a:rPr lang="pt-PT" dirty="0"/>
              <a:t>; passa para o ponto 2</a:t>
            </a:r>
          </a:p>
          <a:p>
            <a:pPr>
              <a:spcBef>
                <a:spcPts val="1200"/>
              </a:spcBef>
            </a:pPr>
            <a:r>
              <a:rPr lang="pt-PT" dirty="0"/>
              <a:t>Equivale a:</a:t>
            </a:r>
            <a:endParaRPr lang="en-US" dirty="0"/>
          </a:p>
          <a:p>
            <a:pPr marL="268287" lvl="1" indent="0">
              <a:buNone/>
            </a:pPr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expInit</a:t>
            </a:r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68287" lvl="1" indent="0">
              <a:buNone/>
            </a:pPr>
            <a:r>
              <a:rPr lang="en-US" sz="1600" b="1" kern="1200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noProof="1">
                <a:latin typeface="Consolas" pitchFamily="49" charset="0"/>
                <a:cs typeface="Consolas" pitchFamily="49" charset="0"/>
              </a:rPr>
              <a:t>expressão_boolean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68287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instrução</a:t>
            </a:r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68287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expDeIteração</a:t>
            </a:r>
            <a:r>
              <a:rPr lang="pt-PT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268287" lvl="1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557212" lvl="2" indent="0">
              <a:buNone/>
            </a:pPr>
            <a:endParaRPr lang="pt-PT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291277" y="5819848"/>
            <a:ext cx="701749" cy="195992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GB" sz="1100" dirty="0" err="1"/>
              <a:t>instrução</a:t>
            </a:r>
            <a:endParaRPr lang="en-GB" sz="1100" dirty="0"/>
          </a:p>
        </p:txBody>
      </p:sp>
      <p:cxnSp>
        <p:nvCxnSpPr>
          <p:cNvPr id="6" name="Straight Arrow Connector 11"/>
          <p:cNvCxnSpPr>
            <a:stCxn id="9" idx="3"/>
            <a:endCxn id="5" idx="0"/>
          </p:cNvCxnSpPr>
          <p:nvPr/>
        </p:nvCxnSpPr>
        <p:spPr>
          <a:xfrm>
            <a:off x="6916978" y="5476863"/>
            <a:ext cx="725174" cy="34298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1"/>
          <p:cNvCxnSpPr>
            <a:stCxn id="9" idx="1"/>
          </p:cNvCxnSpPr>
          <p:nvPr/>
        </p:nvCxnSpPr>
        <p:spPr>
          <a:xfrm rot="10800000" flipV="1">
            <a:off x="6223574" y="5476862"/>
            <a:ext cx="342531" cy="113866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2"/>
          </p:cNvCxnSpPr>
          <p:nvPr/>
        </p:nvCxnSpPr>
        <p:spPr>
          <a:xfrm flipH="1">
            <a:off x="6735726" y="4888388"/>
            <a:ext cx="5816" cy="4414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 bwMode="auto">
          <a:xfrm>
            <a:off x="6566104" y="5329869"/>
            <a:ext cx="350874" cy="293988"/>
          </a:xfrm>
          <a:prstGeom prst="diamond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en-GB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004012" y="515827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true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515827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false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94143" y="5610067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/>
              <a:t>expressão</a:t>
            </a:r>
            <a:endParaRPr lang="en-GB" sz="1400" dirty="0"/>
          </a:p>
          <a:p>
            <a:pPr algn="ctr"/>
            <a:r>
              <a:rPr lang="en-GB" sz="1400" dirty="0" err="1"/>
              <a:t>booleana</a:t>
            </a:r>
            <a:endParaRPr lang="en-GB" sz="1400" dirty="0"/>
          </a:p>
        </p:txBody>
      </p:sp>
      <p:sp>
        <p:nvSpPr>
          <p:cNvPr id="13" name="Freeform 12"/>
          <p:cNvSpPr/>
          <p:nvPr/>
        </p:nvSpPr>
        <p:spPr bwMode="auto">
          <a:xfrm>
            <a:off x="6898943" y="4862926"/>
            <a:ext cx="1379953" cy="1918874"/>
          </a:xfrm>
          <a:custGeom>
            <a:avLst/>
            <a:gdLst>
              <a:gd name="connsiteX0" fmla="*/ 736979 w 1414794"/>
              <a:gd name="connsiteY0" fmla="*/ 1080035 h 1508152"/>
              <a:gd name="connsiteX1" fmla="*/ 1078173 w 1414794"/>
              <a:gd name="connsiteY1" fmla="*/ 1475820 h 1508152"/>
              <a:gd name="connsiteX2" fmla="*/ 1392072 w 1414794"/>
              <a:gd name="connsiteY2" fmla="*/ 329408 h 1508152"/>
              <a:gd name="connsiteX3" fmla="*/ 423081 w 1414794"/>
              <a:gd name="connsiteY3" fmla="*/ 1862 h 1508152"/>
              <a:gd name="connsiteX4" fmla="*/ 0 w 1414794"/>
              <a:gd name="connsiteY4" fmla="*/ 220226 h 1508152"/>
              <a:gd name="connsiteX0" fmla="*/ 736979 w 1408541"/>
              <a:gd name="connsiteY0" fmla="*/ 1161220 h 1589337"/>
              <a:gd name="connsiteX1" fmla="*/ 1078173 w 1408541"/>
              <a:gd name="connsiteY1" fmla="*/ 1557005 h 1589337"/>
              <a:gd name="connsiteX2" fmla="*/ 1392072 w 1408541"/>
              <a:gd name="connsiteY2" fmla="*/ 410593 h 1589337"/>
              <a:gd name="connsiteX3" fmla="*/ 545911 w 1408541"/>
              <a:gd name="connsiteY3" fmla="*/ 1160 h 1589337"/>
              <a:gd name="connsiteX4" fmla="*/ 0 w 1408541"/>
              <a:gd name="connsiteY4" fmla="*/ 301411 h 1589337"/>
              <a:gd name="connsiteX0" fmla="*/ 736979 w 1343370"/>
              <a:gd name="connsiteY0" fmla="*/ 1160081 h 1594028"/>
              <a:gd name="connsiteX1" fmla="*/ 1078173 w 1343370"/>
              <a:gd name="connsiteY1" fmla="*/ 1555866 h 1594028"/>
              <a:gd name="connsiteX2" fmla="*/ 1323834 w 1343370"/>
              <a:gd name="connsiteY2" fmla="*/ 313920 h 1594028"/>
              <a:gd name="connsiteX3" fmla="*/ 545911 w 1343370"/>
              <a:gd name="connsiteY3" fmla="*/ 21 h 1594028"/>
              <a:gd name="connsiteX4" fmla="*/ 0 w 1343370"/>
              <a:gd name="connsiteY4" fmla="*/ 300272 h 1594028"/>
              <a:gd name="connsiteX0" fmla="*/ 736979 w 1368047"/>
              <a:gd name="connsiteY0" fmla="*/ 1160081 h 1581674"/>
              <a:gd name="connsiteX1" fmla="*/ 1214651 w 1368047"/>
              <a:gd name="connsiteY1" fmla="*/ 1542218 h 1581674"/>
              <a:gd name="connsiteX2" fmla="*/ 1323834 w 1368047"/>
              <a:gd name="connsiteY2" fmla="*/ 313920 h 1581674"/>
              <a:gd name="connsiteX3" fmla="*/ 545911 w 1368047"/>
              <a:gd name="connsiteY3" fmla="*/ 21 h 1581674"/>
              <a:gd name="connsiteX4" fmla="*/ 0 w 1368047"/>
              <a:gd name="connsiteY4" fmla="*/ 300272 h 1581674"/>
              <a:gd name="connsiteX0" fmla="*/ 736979 w 1389310"/>
              <a:gd name="connsiteY0" fmla="*/ 1160081 h 1571591"/>
              <a:gd name="connsiteX1" fmla="*/ 1214651 w 1389310"/>
              <a:gd name="connsiteY1" fmla="*/ 1542218 h 1571591"/>
              <a:gd name="connsiteX2" fmla="*/ 1323834 w 1389310"/>
              <a:gd name="connsiteY2" fmla="*/ 313920 h 1571591"/>
              <a:gd name="connsiteX3" fmla="*/ 545911 w 1389310"/>
              <a:gd name="connsiteY3" fmla="*/ 21 h 1571591"/>
              <a:gd name="connsiteX4" fmla="*/ 0 w 1389310"/>
              <a:gd name="connsiteY4" fmla="*/ 300272 h 1571591"/>
              <a:gd name="connsiteX0" fmla="*/ 736979 w 1389310"/>
              <a:gd name="connsiteY0" fmla="*/ 1160081 h 1603228"/>
              <a:gd name="connsiteX1" fmla="*/ 1214651 w 1389310"/>
              <a:gd name="connsiteY1" fmla="*/ 1542218 h 1603228"/>
              <a:gd name="connsiteX2" fmla="*/ 1323834 w 1389310"/>
              <a:gd name="connsiteY2" fmla="*/ 313920 h 1603228"/>
              <a:gd name="connsiteX3" fmla="*/ 545911 w 1389310"/>
              <a:gd name="connsiteY3" fmla="*/ 21 h 1603228"/>
              <a:gd name="connsiteX4" fmla="*/ 0 w 1389310"/>
              <a:gd name="connsiteY4" fmla="*/ 300272 h 1603228"/>
              <a:gd name="connsiteX0" fmla="*/ 750627 w 1367660"/>
              <a:gd name="connsiteY0" fmla="*/ 1245763 h 1646815"/>
              <a:gd name="connsiteX1" fmla="*/ 1214651 w 1367660"/>
              <a:gd name="connsiteY1" fmla="*/ 1542218 h 1646815"/>
              <a:gd name="connsiteX2" fmla="*/ 1323834 w 1367660"/>
              <a:gd name="connsiteY2" fmla="*/ 313920 h 1646815"/>
              <a:gd name="connsiteX3" fmla="*/ 545911 w 1367660"/>
              <a:gd name="connsiteY3" fmla="*/ 21 h 1646815"/>
              <a:gd name="connsiteX4" fmla="*/ 0 w 1367660"/>
              <a:gd name="connsiteY4" fmla="*/ 300272 h 1646815"/>
              <a:gd name="connsiteX0" fmla="*/ 750627 w 1379953"/>
              <a:gd name="connsiteY0" fmla="*/ 1245763 h 1505856"/>
              <a:gd name="connsiteX1" fmla="*/ 1255594 w 1379953"/>
              <a:gd name="connsiteY1" fmla="*/ 1253043 h 1505856"/>
              <a:gd name="connsiteX2" fmla="*/ 1323834 w 1379953"/>
              <a:gd name="connsiteY2" fmla="*/ 313920 h 1505856"/>
              <a:gd name="connsiteX3" fmla="*/ 545911 w 1379953"/>
              <a:gd name="connsiteY3" fmla="*/ 21 h 1505856"/>
              <a:gd name="connsiteX4" fmla="*/ 0 w 1379953"/>
              <a:gd name="connsiteY4" fmla="*/ 300272 h 150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953" h="1505856">
                <a:moveTo>
                  <a:pt x="750627" y="1245763"/>
                </a:moveTo>
                <a:cubicBezTo>
                  <a:pt x="825690" y="1738219"/>
                  <a:pt x="1160060" y="1408350"/>
                  <a:pt x="1255594" y="1253043"/>
                </a:cubicBezTo>
                <a:cubicBezTo>
                  <a:pt x="1351128" y="1097736"/>
                  <a:pt x="1442114" y="522757"/>
                  <a:pt x="1323834" y="313920"/>
                </a:cubicBezTo>
                <a:cubicBezTo>
                  <a:pt x="1205554" y="105083"/>
                  <a:pt x="766550" y="2296"/>
                  <a:pt x="545911" y="21"/>
                </a:cubicBezTo>
                <a:cubicBezTo>
                  <a:pt x="325272" y="-2254"/>
                  <a:pt x="95534" y="181991"/>
                  <a:pt x="0" y="300272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390667" y="4692396"/>
            <a:ext cx="701749" cy="195992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GB" sz="1100" dirty="0" err="1"/>
              <a:t>ExpInit</a:t>
            </a:r>
            <a:endParaRPr lang="en-GB" sz="110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7291277" y="6208108"/>
            <a:ext cx="701749" cy="195992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GB" sz="1100" dirty="0" err="1"/>
              <a:t>expIteração</a:t>
            </a:r>
            <a:endParaRPr lang="en-GB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29910" y="4250915"/>
            <a:ext cx="5816" cy="4414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6" idx="0"/>
          </p:cNvCxnSpPr>
          <p:nvPr/>
        </p:nvCxnSpPr>
        <p:spPr>
          <a:xfrm>
            <a:off x="7642152" y="6015840"/>
            <a:ext cx="0" cy="1922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0" y="2209800"/>
            <a:ext cx="10668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48000" y="2209800"/>
            <a:ext cx="228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00215" y="2209800"/>
            <a:ext cx="176738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1DDA6CC4-2FB6-4928-A8FB-8E1E8CA2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4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Controlo de fluxo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As instruções de controlo de execução determinam a ordem pela qual um programa executa as suas acções</a:t>
            </a:r>
          </a:p>
          <a:p>
            <a:pPr lvl="1"/>
            <a:r>
              <a:rPr lang="pt-PT" dirty="0"/>
              <a:t>Sem controlo de fluxo os programas executam as instruções sempre “a direito”, ou seja, sem a possibilidade de executar código diferente em situações diferentes nem de repetir a execução do mesmo código</a:t>
            </a:r>
          </a:p>
          <a:p>
            <a:endParaRPr lang="pt-PT" dirty="0"/>
          </a:p>
          <a:p>
            <a:r>
              <a:rPr lang="pt-PT" dirty="0"/>
              <a:t>Instruções de controlo de fluxo:</a:t>
            </a:r>
            <a:endParaRPr lang="pt-PT" b="1" dirty="0"/>
          </a:p>
          <a:p>
            <a:pPr lvl="1"/>
            <a:r>
              <a:rPr lang="pt-PT" b="1" dirty="0"/>
              <a:t>Decisão binária, </a:t>
            </a:r>
            <a:r>
              <a:rPr lang="pt-PT" dirty="0"/>
              <a:t>permite a</a:t>
            </a:r>
            <a:r>
              <a:rPr lang="pt-PT" b="1" dirty="0"/>
              <a:t> </a:t>
            </a:r>
            <a:r>
              <a:rPr lang="pt-PT" dirty="0"/>
              <a:t>escolha entre duas ações possíveis;</a:t>
            </a:r>
          </a:p>
          <a:p>
            <a:pPr lvl="1"/>
            <a:r>
              <a:rPr lang="pt-PT" b="1" dirty="0"/>
              <a:t>Decisão múltipla,</a:t>
            </a:r>
            <a:r>
              <a:rPr lang="pt-PT" dirty="0"/>
              <a:t> permite escolher uma entre várias opções; e</a:t>
            </a:r>
          </a:p>
          <a:p>
            <a:pPr lvl="1"/>
            <a:r>
              <a:rPr lang="pt-PT" b="1" dirty="0"/>
              <a:t>Repetição,</a:t>
            </a:r>
            <a:r>
              <a:rPr lang="pt-PT" dirty="0"/>
              <a:t> permite repetir uma ação várias vezes.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6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Instrução</a:t>
            </a:r>
            <a:r>
              <a:rPr lang="en-US"/>
              <a:t> for</a:t>
            </a:r>
            <a:endParaRPr lang="pt-PT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551"/>
          </a:xfrm>
        </p:spPr>
        <p:txBody>
          <a:bodyPr/>
          <a:lstStyle/>
          <a:p>
            <a:r>
              <a:rPr lang="pt-PT" dirty="0"/>
              <a:t>Exemplo com 3 execuções:</a:t>
            </a:r>
          </a:p>
          <a:p>
            <a:pPr marL="268287" lvl="1" indent="0">
              <a:buNone/>
            </a:pPr>
            <a:r>
              <a:rPr lang="en-US" b="1" kern="1200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count = 0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count &lt; 3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++count) </a:t>
            </a:r>
          </a:p>
          <a:p>
            <a:pPr marL="268287" lvl="1" indent="0">
              <a:buNone/>
            </a:pPr>
            <a:r>
              <a:rPr lang="en-US" noProof="1">
                <a:latin typeface="Consolas" pitchFamily="49" charset="0"/>
                <a:cs typeface="Consolas" pitchFamily="49" charset="0"/>
              </a:rPr>
              <a:t>   System.out.println(count);</a:t>
            </a:r>
            <a:endParaRPr lang="pt-PT" dirty="0"/>
          </a:p>
          <a:p>
            <a:pPr>
              <a:spcBef>
                <a:spcPts val="1200"/>
              </a:spcBef>
            </a:pPr>
            <a:r>
              <a:rPr lang="pt-PT" dirty="0"/>
              <a:t>Com múltiplas inicializações</a:t>
            </a:r>
          </a:p>
          <a:p>
            <a:pPr marL="268287" lvl="1" indent="0">
              <a:buNone/>
            </a:pPr>
            <a:r>
              <a:rPr lang="en-US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 = 1, p = 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n &lt;= 10; n++) 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n e p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já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existem</a:t>
            </a:r>
            <a:endParaRPr lang="en-US" kern="1200" dirty="0">
              <a:solidFill>
                <a:srgbClr val="3F7F5F"/>
              </a:solidFill>
              <a:latin typeface="Consolas"/>
              <a:ea typeface="+mn-ea"/>
              <a:cs typeface="+mn-cs"/>
            </a:endParaRPr>
          </a:p>
          <a:p>
            <a:pPr marL="268287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p = p * n;</a:t>
            </a:r>
          </a:p>
          <a:p>
            <a:pPr marL="268287" lvl="1" indent="0">
              <a:buNone/>
            </a:pPr>
            <a:r>
              <a:rPr lang="en-US" b="1" kern="1200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 = 1, p = 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n &lt; 10; n++) 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n e p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declarados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no for</a:t>
            </a:r>
          </a:p>
          <a:p>
            <a:pPr marL="268287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p = p * n;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pt-PT" dirty="0"/>
              <a:t>Com múltiplas actualizações</a:t>
            </a:r>
          </a:p>
          <a:p>
            <a:pPr marL="268287" lvl="1" indent="0">
              <a:buNone/>
            </a:pPr>
            <a:r>
              <a:rPr lang="en-US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(n = 1, p = 1; n &lt;= 10;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n++, p *= 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;  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acção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vazia</a:t>
            </a:r>
            <a:endParaRPr lang="en-US" kern="1200" dirty="0">
              <a:solidFill>
                <a:srgbClr val="3F7F5F"/>
              </a:solidFill>
              <a:latin typeface="Consolas"/>
              <a:ea typeface="+mn-ea"/>
              <a:cs typeface="+mn-cs"/>
            </a:endParaRPr>
          </a:p>
          <a:p>
            <a:pPr>
              <a:spcBef>
                <a:spcPts val="1200"/>
              </a:spcBef>
            </a:pPr>
            <a:r>
              <a:rPr lang="pt-PT" dirty="0"/>
              <a:t>A expressão </a:t>
            </a:r>
            <a:r>
              <a:rPr lang="pt-PT" noProof="1"/>
              <a:t>booleana</a:t>
            </a:r>
            <a:r>
              <a:rPr lang="pt-PT" dirty="0"/>
              <a:t> (qualquer expressão) pode conter afectações</a:t>
            </a:r>
          </a:p>
          <a:p>
            <a:pPr marL="268287" lvl="1" indent="0">
              <a:buNone/>
            </a:pP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ler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inteiros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positivos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somando-os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,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terminar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quando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ler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um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número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negativo</a:t>
            </a:r>
            <a:endParaRPr lang="en-US" kern="1200" dirty="0">
              <a:solidFill>
                <a:srgbClr val="3F7F5F"/>
              </a:solidFill>
              <a:latin typeface="Consolas"/>
              <a:ea typeface="+mn-ea"/>
              <a:cs typeface="+mn-cs"/>
            </a:endParaRPr>
          </a:p>
          <a:p>
            <a:pPr marL="268287" lvl="1" indent="0">
              <a:buNone/>
            </a:pPr>
            <a:r>
              <a:rPr lang="en-US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(s = 0; (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v = keyb.nextInt()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&gt;= 0; s += v) ; 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//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acção</a:t>
            </a:r>
            <a:r>
              <a:rPr lang="en-US" kern="1200" dirty="0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3F7F5F"/>
                </a:solidFill>
                <a:latin typeface="Consolas"/>
                <a:ea typeface="+mn-ea"/>
                <a:cs typeface="+mn-cs"/>
              </a:rPr>
              <a:t>vazia</a:t>
            </a:r>
            <a:endParaRPr lang="pt-PT" kern="1200" dirty="0">
              <a:solidFill>
                <a:srgbClr val="3F7F5F"/>
              </a:solidFill>
              <a:latin typeface="Consolas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1981200"/>
            <a:ext cx="1524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52800" y="1981200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8200" y="1981200"/>
            <a:ext cx="8836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3124200"/>
            <a:ext cx="13716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00400" y="31242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43400" y="3124200"/>
            <a:ext cx="3048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24000" y="3810000"/>
            <a:ext cx="19050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57600" y="38100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24400" y="3810000"/>
            <a:ext cx="3048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24000" y="4876800"/>
            <a:ext cx="13716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4876800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43400" y="4876800"/>
            <a:ext cx="1371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24000" y="6324600"/>
            <a:ext cx="5334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86000" y="6324600"/>
            <a:ext cx="3124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15000" y="6324600"/>
            <a:ext cx="6858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232BC6E3-3D4F-40B1-849C-B120CBF350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2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Blocos e variáveis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Em Java os termos bloco e instrução composta referem-se ambos a um conjunto de instruções entre chavetas  ‘{‘ ‘}’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nNumbersRead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nNumbersRead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nNumbersRead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PT" sz="1400" dirty="0">
                <a:latin typeface="Consolas" panose="020B0609020204030204" pitchFamily="49" charset="0"/>
              </a:rPr>
              <a:t>  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PT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"Introduza um inteiro -&gt; "</a:t>
            </a:r>
            <a:r>
              <a:rPr lang="pt-PT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r>
              <a:rPr lang="pt-PT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PT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total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PT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pt-PT" dirty="0"/>
          </a:p>
          <a:p>
            <a:r>
              <a:rPr lang="pt-PT" dirty="0"/>
              <a:t>Uma variável declarada dentro de um bloco só é reconhecida dentro dele (e só após a sua declaração).</a:t>
            </a:r>
          </a:p>
          <a:p>
            <a:pPr marL="268287" lvl="1" indent="0">
              <a:buNone/>
            </a:pPr>
            <a:endParaRPr lang="pt-PT" dirty="0"/>
          </a:p>
          <a:p>
            <a:r>
              <a:rPr lang="pt-PT" dirty="0"/>
              <a:t>Necessitando-se de usar uma variável dentro e fora de um bloco, ela deve ser declarada fora do bloco e antes do bloco.</a:t>
            </a:r>
          </a:p>
          <a:p>
            <a:endParaRPr lang="pt-PT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2BA19A-1299-480E-ADF5-C9ABC6A233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0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Variáveis em</a:t>
            </a:r>
            <a:r>
              <a:rPr lang="en-US"/>
              <a:t> </a:t>
            </a:r>
            <a:r>
              <a:rPr lang="pt-PT"/>
              <a:t>instruções</a:t>
            </a:r>
            <a:r>
              <a:rPr lang="en-US"/>
              <a:t> for</a:t>
            </a:r>
            <a:endParaRPr lang="pt-PT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variável de controlo duma instrução “</a:t>
            </a:r>
            <a:r>
              <a:rPr lang="en-US" dirty="0"/>
              <a:t>for”</a:t>
            </a:r>
            <a:r>
              <a:rPr lang="pt-PT" dirty="0"/>
              <a:t> pode ser declarada fora da instrução (qualquer uma variável utilizada no for)</a:t>
            </a:r>
            <a:endParaRPr lang="en-US" dirty="0"/>
          </a:p>
          <a:p>
            <a:pPr marL="268287" lvl="1" indent="0">
              <a:buNone/>
            </a:pPr>
            <a:r>
              <a:rPr lang="en-US" b="1" kern="1200" noProof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n;</a:t>
            </a:r>
          </a:p>
          <a:p>
            <a:pPr marL="268287" lvl="1" indent="0">
              <a:buNone/>
            </a:pPr>
            <a:r>
              <a:rPr lang="en-US" b="1" kern="1200" noProof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for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(n = 1; n &lt; 10, n++) . . . ;</a:t>
            </a:r>
          </a:p>
          <a:p>
            <a:pPr marL="268287" lvl="1" indent="0">
              <a:buNone/>
            </a:pPr>
            <a:r>
              <a:rPr lang="en-US" noProof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i="1" noProof="1">
                <a:solidFill>
                  <a:srgbClr val="0000C0"/>
                </a:solidFill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.println(n);</a:t>
            </a:r>
          </a:p>
          <a:p>
            <a:pPr marL="268287" lvl="1" indent="0">
              <a:buNone/>
            </a:pPr>
            <a:r>
              <a:rPr lang="pt-PT" dirty="0"/>
              <a:t>neste caso a  variável n continua a existir após a instrução “for” terminar</a:t>
            </a:r>
          </a:p>
          <a:p>
            <a:pPr marL="268287" lvl="1" indent="0">
              <a:buNone/>
            </a:pPr>
            <a:endParaRPr lang="pt-PT" dirty="0"/>
          </a:p>
          <a:p>
            <a:r>
              <a:rPr lang="pt-PT" dirty="0"/>
              <a:t>A variável de controlo duma instrução “</a:t>
            </a:r>
            <a:r>
              <a:rPr lang="en-US" dirty="0"/>
              <a:t>for”</a:t>
            </a:r>
            <a:r>
              <a:rPr lang="pt-PT" dirty="0"/>
              <a:t> pode ser declarada dentro da instrução</a:t>
            </a:r>
            <a:endParaRPr lang="en-US" dirty="0"/>
          </a:p>
          <a:p>
            <a:pPr marL="268287" lvl="1" indent="0">
              <a:buNone/>
            </a:pPr>
            <a:r>
              <a:rPr lang="en-US" b="1" kern="1200" noProof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for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kern="1200" noProof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n = 1; n &lt; 10, n++) . . . ;</a:t>
            </a:r>
          </a:p>
          <a:p>
            <a:pPr marL="268287" lvl="1" indent="0">
              <a:buNone/>
            </a:pPr>
            <a:r>
              <a:rPr lang="en-US" noProof="1">
                <a:latin typeface="Consolas" pitchFamily="49" charset="0"/>
                <a:cs typeface="Consolas" pitchFamily="49" charset="0"/>
              </a:rPr>
              <a:t>System.</a:t>
            </a:r>
            <a:r>
              <a:rPr lang="en-US" i="1" noProof="1">
                <a:solidFill>
                  <a:srgbClr val="0000C0"/>
                </a:solidFill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.println(n);   // erro</a:t>
            </a:r>
          </a:p>
          <a:p>
            <a:pPr lvl="1"/>
            <a:r>
              <a:rPr lang="pt-PT" dirty="0"/>
              <a:t>neste caso a  variável n não existir fora do “for”</a:t>
            </a:r>
          </a:p>
          <a:p>
            <a:pPr lvl="2"/>
            <a:r>
              <a:rPr lang="pt-PT" dirty="0"/>
              <a:t>Permite reutilizar o seu nome, </a:t>
            </a:r>
            <a:r>
              <a:rPr lang="pt-PT" dirty="0" err="1"/>
              <a:t>ex</a:t>
            </a:r>
            <a:r>
              <a:rPr lang="pt-PT" dirty="0"/>
              <a:t>º: outro “for” pode utilizar n outra vez.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8EC7261-0ECD-4A61-B191-523FAD1F8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5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Instrução</a:t>
            </a:r>
            <a:r>
              <a:rPr lang="en-US" dirty="0"/>
              <a:t> break e continue</a:t>
            </a:r>
            <a:endParaRPr lang="pt-PT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Instrução </a:t>
            </a:r>
            <a:r>
              <a:rPr lang="pt-PT" b="1" dirty="0"/>
              <a:t>break: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termina de imediato o ciclo (que imediatamente engloba a instrução de </a:t>
            </a:r>
            <a:r>
              <a:rPr lang="pt-PT" b="1" dirty="0"/>
              <a:t>break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O mesmo se passa aquando da utilização do </a:t>
            </a:r>
            <a:r>
              <a:rPr lang="pt-PT" b="1" dirty="0"/>
              <a:t>break</a:t>
            </a:r>
            <a:r>
              <a:rPr lang="pt-PT" dirty="0"/>
              <a:t> num </a:t>
            </a:r>
            <a:r>
              <a:rPr lang="pt-PT" i="1" dirty="0" err="1"/>
              <a:t>switch</a:t>
            </a:r>
            <a:endParaRPr lang="pt-PT" dirty="0"/>
          </a:p>
          <a:p>
            <a:pPr>
              <a:spcBef>
                <a:spcPts val="2400"/>
              </a:spcBef>
            </a:pPr>
            <a:r>
              <a:rPr lang="pt-PT" dirty="0"/>
              <a:t>Instrução </a:t>
            </a:r>
            <a:r>
              <a:rPr lang="pt-PT" b="1" dirty="0"/>
              <a:t>continue:</a:t>
            </a:r>
            <a:endParaRPr lang="pt-PT" dirty="0"/>
          </a:p>
          <a:p>
            <a:pPr lvl="1">
              <a:spcBef>
                <a:spcPts val="1200"/>
              </a:spcBef>
            </a:pPr>
            <a:r>
              <a:rPr lang="pt-PT" dirty="0"/>
              <a:t>interrompe a iteração corrente e passa para a próxima iteração:</a:t>
            </a:r>
          </a:p>
          <a:p>
            <a:pPr lvl="2">
              <a:spcBef>
                <a:spcPts val="1200"/>
              </a:spcBef>
            </a:pPr>
            <a:r>
              <a:rPr lang="pt-PT" dirty="0"/>
              <a:t>Num </a:t>
            </a:r>
            <a:r>
              <a:rPr lang="pt-PT" i="1" dirty="0"/>
              <a:t>for</a:t>
            </a:r>
            <a:r>
              <a:rPr lang="pt-PT" dirty="0"/>
              <a:t>, interrompe a execução (da instrução) da iteração corrente, executa a expressão de iteração do “</a:t>
            </a:r>
            <a:r>
              <a:rPr lang="pt-PT" i="1" dirty="0"/>
              <a:t>for</a:t>
            </a:r>
            <a:r>
              <a:rPr lang="pt-PT" dirty="0"/>
              <a:t>” e depois avalia a expressão do “</a:t>
            </a:r>
            <a:r>
              <a:rPr lang="pt-PT" i="1" dirty="0"/>
              <a:t>for</a:t>
            </a:r>
            <a:r>
              <a:rPr lang="pt-PT" dirty="0"/>
              <a:t>”</a:t>
            </a:r>
          </a:p>
          <a:p>
            <a:pPr lvl="2">
              <a:spcBef>
                <a:spcPts val="1200"/>
              </a:spcBef>
            </a:pPr>
            <a:r>
              <a:rPr lang="pt-PT" dirty="0"/>
              <a:t>Num </a:t>
            </a:r>
            <a:r>
              <a:rPr lang="pt-PT" i="1" dirty="0" err="1"/>
              <a:t>while</a:t>
            </a:r>
            <a:r>
              <a:rPr lang="pt-PT" dirty="0"/>
              <a:t> ou </a:t>
            </a:r>
            <a:r>
              <a:rPr lang="pt-PT" i="1" dirty="0"/>
              <a:t>do-</a:t>
            </a:r>
            <a:r>
              <a:rPr lang="pt-PT" i="1" dirty="0" err="1"/>
              <a:t>while</a:t>
            </a:r>
            <a:r>
              <a:rPr lang="pt-PT" dirty="0"/>
              <a:t>, interrompe a execução (da instrução) da iteração corrente e passa de imediato para a avaliação da expressão do ciclo</a:t>
            </a:r>
          </a:p>
          <a:p>
            <a:pPr lvl="2">
              <a:spcBef>
                <a:spcPts val="1200"/>
              </a:spcBef>
            </a:pPr>
            <a:endParaRPr lang="pt-PT" dirty="0"/>
          </a:p>
          <a:p>
            <a:pPr lvl="1">
              <a:spcBef>
                <a:spcPts val="2400"/>
              </a:spcBef>
            </a:pPr>
            <a:r>
              <a:rPr lang="pt-PT" dirty="0"/>
              <a:t>A utilização de </a:t>
            </a:r>
            <a:r>
              <a:rPr lang="en-US" b="1" dirty="0"/>
              <a:t>break</a:t>
            </a:r>
            <a:r>
              <a:rPr lang="en-US" dirty="0"/>
              <a:t>  e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pt-PT" dirty="0"/>
              <a:t>faz com que os ciclos  possam ficar  mais difíceis de analisar pelo que devem ser utilizadas com moderação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BC2B82-C9C9-4FA7-8CD1-0A3906330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9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Método</a:t>
            </a:r>
            <a:r>
              <a:rPr lang="en-US"/>
              <a:t> exit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Algumas situações originam que a continuação de um programa não faça sentido.</a:t>
            </a:r>
          </a:p>
          <a:p>
            <a:pPr lvl="1"/>
            <a:r>
              <a:rPr lang="pt-PT" dirty="0"/>
              <a:t>Nessas situações o melhor pode ser terminá-lo de forma abrupta</a:t>
            </a:r>
          </a:p>
          <a:p>
            <a:pPr lvl="1"/>
            <a:r>
              <a:rPr lang="pt-PT" dirty="0"/>
              <a:t>Utilizar então: </a:t>
            </a:r>
            <a:r>
              <a:rPr lang="en-US" b="1" dirty="0" err="1"/>
              <a:t>System.exit</a:t>
            </a:r>
            <a:r>
              <a:rPr lang="en-US" b="1" dirty="0"/>
              <a:t>(1)</a:t>
            </a:r>
          </a:p>
          <a:p>
            <a:pPr lvl="2"/>
            <a:r>
              <a:rPr lang="en-US" dirty="0"/>
              <a:t>O valor do </a:t>
            </a:r>
            <a:r>
              <a:rPr lang="en-US" dirty="0" err="1"/>
              <a:t>argumento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do </a:t>
            </a:r>
            <a:r>
              <a:rPr lang="en-US" dirty="0" err="1"/>
              <a:t>erro</a:t>
            </a:r>
            <a:r>
              <a:rPr lang="en-US" dirty="0"/>
              <a:t>. </a:t>
            </a:r>
          </a:p>
          <a:p>
            <a:pPr lvl="2"/>
            <a:r>
              <a:rPr lang="en-US" dirty="0" err="1"/>
              <a:t>Geralmente</a:t>
            </a:r>
            <a:r>
              <a:rPr lang="en-US" dirty="0"/>
              <a:t> 0 </a:t>
            </a:r>
            <a:r>
              <a:rPr lang="en-US" dirty="0" err="1"/>
              <a:t>indica</a:t>
            </a:r>
            <a:r>
              <a:rPr lang="en-US" dirty="0"/>
              <a:t> que a </a:t>
            </a:r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terminou</a:t>
            </a:r>
            <a:r>
              <a:rPr lang="en-US" dirty="0"/>
              <a:t> de forma </a:t>
            </a:r>
            <a:r>
              <a:rPr lang="en-US" dirty="0" err="1"/>
              <a:t>correcta</a:t>
            </a:r>
            <a:endParaRPr lang="en-US" dirty="0"/>
          </a:p>
          <a:p>
            <a:pPr lvl="1"/>
            <a:endParaRPr lang="en-US" dirty="0"/>
          </a:p>
          <a:p>
            <a:r>
              <a:rPr lang="pt-PT" dirty="0"/>
              <a:t>Exemplo</a:t>
            </a:r>
          </a:p>
          <a:p>
            <a:pPr marL="268287" lvl="1" indent="0">
              <a:buNone/>
            </a:pPr>
            <a:r>
              <a:rPr lang="pt-PT" b="1" kern="1200" noProof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if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 ( numeroJogadores == 0 ) {</a:t>
            </a:r>
          </a:p>
          <a:p>
            <a:pPr marL="268287" lvl="1" indent="0"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   System.</a:t>
            </a:r>
            <a:r>
              <a:rPr lang="pt-PT" sz="1400" i="1" noProof="1">
                <a:solidFill>
                  <a:srgbClr val="0000C0"/>
                </a:solidFill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.println(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268287" lvl="1" indent="0"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PT" sz="1600" i="1" noProof="1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“Erro: o número de jogadores deveria ser maior que 0"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68287" lvl="1" indent="0"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   System.exit(1);</a:t>
            </a:r>
          </a:p>
          <a:p>
            <a:pPr marL="268287" lvl="1" indent="0">
              <a:buNone/>
            </a:pPr>
            <a:r>
              <a:rPr lang="pt-PT" sz="16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FF5D0FB-F33B-4080-B4D8-3E626AEAB5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99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 tipo de ciclo utilizar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Caso o número de iterações for conhecido à priori ou existe uma expressão de iteração:</a:t>
            </a:r>
          </a:p>
          <a:p>
            <a:pPr lvl="1">
              <a:spcBef>
                <a:spcPts val="600"/>
              </a:spcBef>
            </a:pPr>
            <a:r>
              <a:rPr lang="pt-PT" dirty="0"/>
              <a:t>usar um ciclo </a:t>
            </a:r>
            <a:r>
              <a:rPr lang="en-US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for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pt-PT" dirty="0"/>
              <a:t>Caso o número de iterações não for conhecido à priori:</a:t>
            </a:r>
          </a:p>
          <a:p>
            <a:pPr lvl="1">
              <a:spcBef>
                <a:spcPts val="600"/>
              </a:spcBef>
            </a:pPr>
            <a:r>
              <a:rPr lang="pt-PT" dirty="0"/>
              <a:t>Mas havendo a necessidade de pelo menos uma iteração: </a:t>
            </a:r>
          </a:p>
          <a:p>
            <a:pPr lvl="2">
              <a:spcBef>
                <a:spcPts val="300"/>
              </a:spcBef>
            </a:pPr>
            <a:r>
              <a:rPr lang="pt-PT" dirty="0"/>
              <a:t>utilizar um ciclo </a:t>
            </a:r>
            <a:r>
              <a:rPr lang="pt-PT" sz="1800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do-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while</a:t>
            </a:r>
            <a:endParaRPr lang="pt-PT" sz="1800" b="1" kern="1200" dirty="0">
              <a:solidFill>
                <a:srgbClr val="7F0055"/>
              </a:solidFill>
              <a:latin typeface="Consolas"/>
              <a:ea typeface="+mn-ea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pt-PT" dirty="0"/>
              <a:t>Mas podendo-se nem sequer ter uma iteração: </a:t>
            </a:r>
          </a:p>
          <a:p>
            <a:pPr lvl="2">
              <a:spcBef>
                <a:spcPts val="300"/>
              </a:spcBef>
            </a:pPr>
            <a:r>
              <a:rPr lang="pt-PT" dirty="0"/>
              <a:t>utilizar um ciclo 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while</a:t>
            </a:r>
            <a:endParaRPr lang="pt-PT" sz="1800" b="1" kern="1200" dirty="0">
              <a:solidFill>
                <a:srgbClr val="7F0055"/>
              </a:solidFill>
              <a:latin typeface="Consola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62000" y="4723263"/>
            <a:ext cx="4419600" cy="1067937"/>
          </a:xfrm>
          <a:prstGeom prst="rect">
            <a:avLst/>
          </a:prstGeom>
          <a:solidFill>
            <a:schemeClr val="accent5">
              <a:lumMod val="60000"/>
              <a:lumOff val="40000"/>
              <a:alpha val="70195"/>
            </a:schemeClr>
          </a:solidFill>
          <a:ln w="1905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2000" dirty="0"/>
              <a:t> – para zero ou mais iterações</a:t>
            </a:r>
          </a:p>
          <a:p>
            <a:pPr algn="ctr"/>
            <a:r>
              <a:rPr lang="pt-PT" sz="1800" b="1" dirty="0">
                <a:solidFill>
                  <a:srgbClr val="7F0055"/>
                </a:solidFill>
                <a:latin typeface="Consolas"/>
              </a:rPr>
              <a:t>do-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2000" dirty="0"/>
              <a:t> – para uma ou mais iterações</a:t>
            </a:r>
          </a:p>
          <a:p>
            <a:pPr algn="ctr"/>
            <a:r>
              <a:rPr lang="pt-PT" sz="18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t-PT" sz="2000" dirty="0"/>
              <a:t> – para um número fixo de iterações *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5181600"/>
            <a:ext cx="3276600" cy="838769"/>
          </a:xfrm>
          <a:prstGeom prst="rect">
            <a:avLst/>
          </a:prstGeom>
          <a:solidFill>
            <a:schemeClr val="accent5">
              <a:lumMod val="60000"/>
              <a:lumOff val="40000"/>
              <a:alpha val="70195"/>
            </a:schemeClr>
          </a:solidFill>
          <a:ln w="1905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pt-PT" sz="1600" dirty="0"/>
              <a:t>* O </a:t>
            </a:r>
            <a:r>
              <a:rPr lang="pt-PT" sz="1600" b="1" dirty="0"/>
              <a:t>for</a:t>
            </a:r>
            <a:r>
              <a:rPr lang="pt-PT" sz="1600" dirty="0"/>
              <a:t> é uma construção do tipo </a:t>
            </a:r>
            <a:r>
              <a:rPr lang="pt-PT" sz="1600" b="1" dirty="0" err="1"/>
              <a:t>while</a:t>
            </a:r>
            <a:r>
              <a:rPr lang="pt-PT" sz="1600" dirty="0"/>
              <a:t>, mas com uma expressão de inicialização e outra de iteração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A7C994C-A2E5-4CD3-80F5-CDCE9D5B8A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45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Ciclos infinitos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Um ciclo que se repete sem terminar é denominado ciclo infinito.</a:t>
            </a:r>
          </a:p>
          <a:p>
            <a:pPr>
              <a:spcBef>
                <a:spcPts val="1200"/>
              </a:spcBef>
            </a:pPr>
            <a:r>
              <a:rPr lang="pt-PT" dirty="0"/>
              <a:t>Se a expressão de controlo num ciclo nunca devolver </a:t>
            </a:r>
            <a:r>
              <a:rPr lang="pt-PT" i="1" noProof="1"/>
              <a:t>false</a:t>
            </a:r>
            <a:r>
              <a:rPr lang="pt-PT" dirty="0"/>
              <a:t>, </a:t>
            </a:r>
          </a:p>
          <a:p>
            <a:pPr lvl="1"/>
            <a:r>
              <a:rPr lang="pt-PT" dirty="0"/>
              <a:t>O ciclo </a:t>
            </a:r>
            <a:r>
              <a:rPr lang="pt-PT" b="1" noProof="1"/>
              <a:t>while</a:t>
            </a:r>
            <a:r>
              <a:rPr lang="pt-PT" dirty="0"/>
              <a:t>, </a:t>
            </a:r>
            <a:r>
              <a:rPr lang="pt-PT" b="1" noProof="1"/>
              <a:t>do-while</a:t>
            </a:r>
            <a:r>
              <a:rPr lang="pt-PT" dirty="0"/>
              <a:t> ou </a:t>
            </a:r>
            <a:r>
              <a:rPr lang="pt-PT" b="1" dirty="0"/>
              <a:t>for</a:t>
            </a:r>
            <a:r>
              <a:rPr lang="pt-PT" dirty="0"/>
              <a:t> não termina.</a:t>
            </a:r>
          </a:p>
          <a:p>
            <a:pPr lvl="1"/>
            <a:r>
              <a:rPr lang="pt-PT" dirty="0"/>
              <a:t>Contudo pode terminar se for executada a instrução </a:t>
            </a:r>
            <a:r>
              <a:rPr lang="pt-PT" i="1" dirty="0"/>
              <a:t>break</a:t>
            </a:r>
            <a:r>
              <a:rPr lang="pt-PT" dirty="0"/>
              <a:t>, </a:t>
            </a:r>
            <a:r>
              <a:rPr lang="pt-PT" i="1" dirty="0" err="1"/>
              <a:t>return</a:t>
            </a:r>
            <a:r>
              <a:rPr lang="pt-PT" dirty="0"/>
              <a:t> ou pelo  lançamento de uma exceção</a:t>
            </a:r>
          </a:p>
          <a:p>
            <a:pPr lvl="1"/>
            <a:endParaRPr lang="pt-PT" dirty="0"/>
          </a:p>
          <a:p>
            <a:pPr>
              <a:spcBef>
                <a:spcPts val="1200"/>
              </a:spcBef>
            </a:pPr>
            <a:r>
              <a:rPr lang="pt-PT" dirty="0"/>
              <a:t>Exemplos de ciclos infinitos:</a:t>
            </a:r>
            <a:endParaRPr lang="pt-PT" noProof="1"/>
          </a:p>
          <a:p>
            <a:pPr marL="268287" lvl="1" indent="0">
              <a:spcBef>
                <a:spcPts val="1800"/>
              </a:spcBef>
              <a:buNone/>
            </a:pPr>
            <a:r>
              <a:rPr lang="en-US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while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true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) &lt;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instrução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 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pPr marL="268287" lvl="1" indent="0">
              <a:spcBef>
                <a:spcPts val="1800"/>
              </a:spcBef>
              <a:buNone/>
            </a:pPr>
            <a:r>
              <a:rPr lang="pt-PT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do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pt-PT" sz="1600" noProof="1">
                <a:latin typeface="Consolas" pitchFamily="49" charset="0"/>
                <a:cs typeface="Consolas" pitchFamily="49" charset="0"/>
              </a:rPr>
              <a:t>instrução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while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true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268287" lvl="1" indent="0">
              <a:spcBef>
                <a:spcPts val="1800"/>
              </a:spcBef>
              <a:buNone/>
            </a:pPr>
            <a:r>
              <a:rPr lang="en-US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for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 ; ; ) &lt;</a:t>
            </a:r>
            <a:r>
              <a:rPr lang="en-US" sz="1600" noProof="1">
                <a:latin typeface="Consolas" pitchFamily="49" charset="0"/>
                <a:cs typeface="Consolas" pitchFamily="49" charset="0"/>
              </a:rPr>
              <a:t>instrução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&gt;    // é equivalente a:</a:t>
            </a:r>
          </a:p>
          <a:p>
            <a:pPr marL="268287" lvl="1" indent="0">
              <a:buNone/>
            </a:pPr>
            <a:r>
              <a:rPr lang="en-US" b="1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for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 ; </a:t>
            </a:r>
            <a:r>
              <a:rPr lang="en-US" kern="1200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true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) &lt;</a:t>
            </a:r>
            <a:r>
              <a:rPr lang="en-US" sz="1600" noProof="1">
                <a:latin typeface="Consolas" pitchFamily="49" charset="0"/>
                <a:cs typeface="Consolas" pitchFamily="49" charset="0"/>
              </a:rPr>
              <a:t>instrução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D26B0F7-D077-4544-B0B6-AF21C80AB7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21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Bugs </a:t>
            </a:r>
            <a:r>
              <a:rPr lang="pt-PT"/>
              <a:t>comuns</a:t>
            </a:r>
            <a:r>
              <a:rPr lang="en-US"/>
              <a:t> </a:t>
            </a:r>
            <a:r>
              <a:rPr lang="pt-PT"/>
              <a:t>nos ciclos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551"/>
          </a:xfrm>
        </p:spPr>
        <p:txBody>
          <a:bodyPr/>
          <a:lstStyle/>
          <a:p>
            <a:r>
              <a:rPr lang="pt-PT" dirty="0"/>
              <a:t>Ciclos infinitos não intencionais</a:t>
            </a:r>
          </a:p>
          <a:p>
            <a:pPr lvl="1"/>
            <a:r>
              <a:rPr lang="pt-PT" dirty="0"/>
              <a:t>Testar o término do ciclo com um valor que pode não ocorrer</a:t>
            </a:r>
          </a:p>
          <a:p>
            <a:pPr lvl="2"/>
            <a:r>
              <a:rPr lang="pt-PT" dirty="0"/>
              <a:t>por exemplo o valor da expressão teste começa num número impar, evolui de 2 em 2  e é testada para sair se é um valor par </a:t>
            </a:r>
          </a:p>
          <a:p>
            <a:pPr>
              <a:spcBef>
                <a:spcPts val="1200"/>
              </a:spcBef>
            </a:pPr>
            <a:r>
              <a:rPr lang="pt-PT" dirty="0"/>
              <a:t>O corpo do ciclo é repetido uma vez a mais ou uma vez a menos. </a:t>
            </a:r>
          </a:p>
          <a:p>
            <a:pPr lvl="1"/>
            <a:r>
              <a:rPr lang="pt-PT" dirty="0"/>
              <a:t>O uso de &lt;= quando devia ser usado &lt;  ou o contrário: uso de &lt; quando devia ser usado &lt;= </a:t>
            </a:r>
          </a:p>
          <a:p>
            <a:pPr lvl="1"/>
            <a:r>
              <a:rPr lang="pt-PT" dirty="0"/>
              <a:t>Usar o número de caracteres como índice para obter o último carácter da </a:t>
            </a:r>
            <a:r>
              <a:rPr lang="en-US" dirty="0"/>
              <a:t>string</a:t>
            </a:r>
            <a:r>
              <a:rPr lang="pt-PT" dirty="0"/>
              <a:t> – dá erro</a:t>
            </a:r>
          </a:p>
          <a:p>
            <a:pPr>
              <a:spcBef>
                <a:spcPts val="1200"/>
              </a:spcBef>
            </a:pPr>
            <a:r>
              <a:rPr lang="pt-PT" dirty="0"/>
              <a:t>Testar a  igualdade de valores em vírgula flutuante com o operador errado</a:t>
            </a:r>
          </a:p>
          <a:p>
            <a:pPr lvl="1"/>
            <a:r>
              <a:rPr lang="en-US" dirty="0"/>
              <a:t>== </a:t>
            </a:r>
            <a:r>
              <a:rPr lang="pt-PT" dirty="0"/>
              <a:t>deve ser usado para valores inteiros ou caracteres.</a:t>
            </a:r>
          </a:p>
          <a:p>
            <a:pPr lvl="1"/>
            <a:r>
              <a:rPr lang="pt-PT" dirty="0"/>
              <a:t>==  não é seguro para valores em vírgula flutuante (são quantidades aproximadas).</a:t>
            </a:r>
          </a:p>
          <a:p>
            <a:pPr lvl="2"/>
            <a:r>
              <a:rPr lang="pt-PT" dirty="0"/>
              <a:t>Utilizar a comparação já apresentada.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852658-B96F-45F9-B8CB-834C7A10BE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9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 instrução vazia</a:t>
            </a:r>
            <a:r>
              <a:rPr lang="en-US"/>
              <a:t> (empty)</a:t>
            </a:r>
            <a:endParaRPr lang="pt-PT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Qual o resultado escrito na consola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n = 0, numero;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    for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(numero = 0; numero &lt; 10; ++numero);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      n += numero * 10;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 n );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268287" lvl="1" indent="0">
              <a:buNone/>
            </a:pPr>
            <a:endParaRPr lang="en-US" dirty="0"/>
          </a:p>
          <a:p>
            <a:pPr lvl="1"/>
            <a:r>
              <a:rPr lang="pt-PT" dirty="0"/>
              <a:t>O resultado é: 100</a:t>
            </a:r>
          </a:p>
          <a:p>
            <a:pPr lvl="1"/>
            <a:r>
              <a:rPr lang="pt-PT" dirty="0"/>
              <a:t>Porque o ponto e virgula no fim do </a:t>
            </a:r>
            <a:r>
              <a:rPr lang="pt-PT" b="1" dirty="0"/>
              <a:t>for</a:t>
            </a:r>
            <a:r>
              <a:rPr lang="pt-PT" dirty="0"/>
              <a:t>, funciona como um corpo vazio para o </a:t>
            </a:r>
            <a:r>
              <a:rPr lang="pt-PT" b="1" dirty="0"/>
              <a:t>for</a:t>
            </a:r>
            <a:r>
              <a:rPr lang="pt-PT" dirty="0"/>
              <a:t>. Então o corpo do </a:t>
            </a:r>
            <a:r>
              <a:rPr lang="pt-PT" b="1" dirty="0"/>
              <a:t>for</a:t>
            </a:r>
            <a:r>
              <a:rPr lang="pt-PT" dirty="0"/>
              <a:t> é executado dez vezes terminando com numero = 10 e é então que a afectação n += numero * 10 é executada pela primeira e única vez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5009161" y="2288220"/>
            <a:ext cx="3279422" cy="1771988"/>
          </a:xfrm>
          <a:custGeom>
            <a:avLst/>
            <a:gdLst>
              <a:gd name="connsiteX0" fmla="*/ 0 w 2933837"/>
              <a:gd name="connsiteY0" fmla="*/ 2519685 h 2519685"/>
              <a:gd name="connsiteX1" fmla="*/ 2906973 w 2933837"/>
              <a:gd name="connsiteY1" fmla="*/ 213213 h 2519685"/>
              <a:gd name="connsiteX2" fmla="*/ 1201003 w 2933837"/>
              <a:gd name="connsiteY2" fmla="*/ 240509 h 2519685"/>
              <a:gd name="connsiteX0" fmla="*/ 0 w 3231873"/>
              <a:gd name="connsiteY0" fmla="*/ 2439180 h 2439181"/>
              <a:gd name="connsiteX1" fmla="*/ 3193576 w 3231873"/>
              <a:gd name="connsiteY1" fmla="*/ 207854 h 2439181"/>
              <a:gd name="connsiteX2" fmla="*/ 1487606 w 3231873"/>
              <a:gd name="connsiteY2" fmla="*/ 235150 h 2439181"/>
              <a:gd name="connsiteX0" fmla="*/ 0 w 3279422"/>
              <a:gd name="connsiteY0" fmla="*/ 2439180 h 2439180"/>
              <a:gd name="connsiteX1" fmla="*/ 3193576 w 3279422"/>
              <a:gd name="connsiteY1" fmla="*/ 207854 h 2439180"/>
              <a:gd name="connsiteX2" fmla="*/ 1937982 w 3279422"/>
              <a:gd name="connsiteY2" fmla="*/ 235150 h 243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9422" h="2439180">
                <a:moveTo>
                  <a:pt x="0" y="2439180"/>
                </a:moveTo>
                <a:cubicBezTo>
                  <a:pt x="1353403" y="1475875"/>
                  <a:pt x="2870579" y="575192"/>
                  <a:pt x="3193576" y="207854"/>
                </a:cubicBezTo>
                <a:cubicBezTo>
                  <a:pt x="3516573" y="-159484"/>
                  <a:pt x="2891050" y="31570"/>
                  <a:pt x="1937982" y="235150"/>
                </a:cubicBez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E244A1F-917B-4A81-9D3C-70F23CA145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6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</a:t>
            </a:r>
            <a:r>
              <a:rPr lang="en-US" dirty="0" err="1"/>
              <a:t>booleanas</a:t>
            </a:r>
            <a:r>
              <a:rPr lang="pt-PT" dirty="0"/>
              <a:t> e fim de ciclos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Exemplo em que se pretende processar número positivos e terminar o ciclo quando for introduzido um número negativo: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685800" y="2209800"/>
            <a:ext cx="4572000" cy="2616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>
            <a:spAutoFit/>
          </a:bodyPr>
          <a:lstStyle/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numeroPositivo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do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spcBef>
                <a:spcPts val="300"/>
              </a:spcBef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valor =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(valor &lt; 0)</a:t>
            </a:r>
          </a:p>
          <a:p>
            <a:pPr>
              <a:spcBef>
                <a:spcPts val="300"/>
              </a:spcBef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numeroPositivo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else</a:t>
            </a:r>
            <a:endParaRPr lang="pt-PT" sz="1800" b="1" dirty="0">
              <a:solidFill>
                <a:srgbClr val="7F0055"/>
              </a:solidFill>
              <a:latin typeface="Consolas"/>
            </a:endParaRPr>
          </a:p>
          <a:p>
            <a:pPr>
              <a:spcBef>
                <a:spcPts val="300"/>
              </a:spcBef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 ...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Processa_o_numero</a:t>
            </a:r>
            <a:endParaRPr lang="pt-PT" sz="18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300"/>
              </a:spcBef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numeroPositivo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);</a:t>
            </a:r>
            <a:endParaRPr lang="pt-PT" sz="1800" dirty="0"/>
          </a:p>
        </p:txBody>
      </p:sp>
      <p:sp>
        <p:nvSpPr>
          <p:cNvPr id="7" name="Rectangle 6"/>
          <p:cNvSpPr/>
          <p:nvPr/>
        </p:nvSpPr>
        <p:spPr>
          <a:xfrm>
            <a:off x="2286000" y="5029200"/>
            <a:ext cx="5638800" cy="13157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num = 0;</a:t>
            </a:r>
            <a:endParaRPr lang="pt-PT" sz="1800" b="1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300"/>
              </a:spcBef>
            </a:pP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 (num =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()) &gt;= 0) {</a:t>
            </a:r>
          </a:p>
          <a:p>
            <a:pPr>
              <a:spcBef>
                <a:spcPts val="300"/>
              </a:spcBef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...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Processa_o_numero</a:t>
            </a:r>
            <a:endParaRPr lang="pt-PT" sz="18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300"/>
              </a:spcBef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800" dirty="0"/>
          </a:p>
        </p:txBody>
      </p:sp>
      <p:sp>
        <p:nvSpPr>
          <p:cNvPr id="2" name="Rectangular Callout 1"/>
          <p:cNvSpPr/>
          <p:nvPr/>
        </p:nvSpPr>
        <p:spPr bwMode="auto">
          <a:xfrm>
            <a:off x="5638800" y="2922742"/>
            <a:ext cx="2927445" cy="584775"/>
          </a:xfrm>
          <a:prstGeom prst="wedgeRectCallout">
            <a:avLst>
              <a:gd name="adj1" fmla="val -71924"/>
              <a:gd name="adj2" fmla="val -32016"/>
            </a:avLst>
          </a:prstGeom>
          <a:solidFill>
            <a:schemeClr val="accent2">
              <a:lumMod val="20000"/>
              <a:lumOff val="80000"/>
              <a:alpha val="7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pt-PT" sz="1600"/>
              <a:t>Exemplo que utiliza uma variável para controlo do ciclo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5638801" y="3686889"/>
            <a:ext cx="2927445" cy="830997"/>
          </a:xfrm>
          <a:prstGeom prst="wedgeRectCallout">
            <a:avLst>
              <a:gd name="adj1" fmla="val -66017"/>
              <a:gd name="adj2" fmla="val 133601"/>
            </a:avLst>
          </a:prstGeom>
          <a:solidFill>
            <a:schemeClr val="accent2">
              <a:lumMod val="20000"/>
              <a:lumOff val="80000"/>
              <a:alpha val="70195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pt-PT" sz="1600"/>
              <a:t>Exemplo que utiliza uma leitura com afectação e teste do valor afectado para controlo do ciclo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B58A763-208A-41FA-ACBF-EADD91870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7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Código com fluxo sequencial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449"/>
            <a:ext cx="7848600" cy="4511351"/>
          </a:xfrm>
          <a:ln>
            <a:solidFill>
              <a:schemeClr val="accent1"/>
            </a:solidFill>
            <a:prstDash val="dash"/>
          </a:ln>
        </p:spPr>
        <p:txBody>
          <a:bodyPr/>
          <a:lstStyle/>
          <a:p>
            <a:pPr marL="0" indent="0">
              <a:buNone/>
            </a:pPr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main(String[] args) {</a:t>
            </a:r>
          </a:p>
          <a:p>
            <a:pPr marL="0" indent="0">
              <a:buNone/>
            </a:pPr>
            <a:r>
              <a:rPr lang="en-GB" sz="1400">
                <a:solidFill>
                  <a:srgbClr val="3F7F5F"/>
                </a:solidFill>
                <a:latin typeface="Consolas"/>
              </a:rPr>
              <a:t>  // one float variable</a:t>
            </a:r>
          </a:p>
          <a:p>
            <a:pPr marL="0" indent="0">
              <a:buNone/>
            </a:pPr>
            <a:r>
              <a:rPr lang="en-GB" sz="1400" b="1">
                <a:solidFill>
                  <a:srgbClr val="7F0055"/>
                </a:solidFill>
                <a:latin typeface="Consolas"/>
              </a:rPr>
              <a:t>  float</a:t>
            </a:r>
            <a:r>
              <a:rPr lang="en-GB" sz="1400" b="1">
                <a:solidFill>
                  <a:srgbClr val="000000"/>
                </a:solidFill>
                <a:latin typeface="Consolas"/>
              </a:rPr>
              <a:t> n = 0.3f;</a:t>
            </a:r>
          </a:p>
          <a:p>
            <a:pPr marL="0" indent="0">
              <a:buNone/>
            </a:pPr>
            <a:endParaRPr lang="en-GB" sz="1400">
              <a:latin typeface="Consolas"/>
            </a:endParaRPr>
          </a:p>
          <a:p>
            <a:pPr marL="0" indent="0">
              <a:buNone/>
            </a:pPr>
            <a:r>
              <a:rPr lang="en-GB" sz="1400">
                <a:solidFill>
                  <a:srgbClr val="3F7F5F"/>
                </a:solidFill>
                <a:latin typeface="Consolas"/>
              </a:rPr>
              <a:t>  // show its value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latin typeface="Consolas"/>
              </a:rPr>
              <a:t>  System.</a:t>
            </a:r>
            <a:r>
              <a:rPr lang="en-GB" sz="1400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400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GB" sz="1400" i="1">
                <a:solidFill>
                  <a:srgbClr val="2A00FF"/>
                </a:solidFill>
                <a:latin typeface="Consolas"/>
              </a:rPr>
              <a:t>"n = "</a:t>
            </a:r>
            <a:r>
              <a:rPr lang="en-GB" sz="1400" i="1">
                <a:solidFill>
                  <a:srgbClr val="000000"/>
                </a:solidFill>
                <a:latin typeface="Consolas"/>
              </a:rPr>
              <a:t> + n);</a:t>
            </a:r>
          </a:p>
          <a:p>
            <a:pPr marL="0" indent="0">
              <a:buNone/>
            </a:pPr>
            <a:endParaRPr lang="en-GB" sz="1400">
              <a:latin typeface="Consolas"/>
            </a:endParaRPr>
          </a:p>
          <a:p>
            <a:pPr marL="0" indent="0">
              <a:buNone/>
            </a:pPr>
            <a:r>
              <a:rPr lang="en-GB" sz="1400">
                <a:solidFill>
                  <a:srgbClr val="3F7F5F"/>
                </a:solidFill>
                <a:latin typeface="Consolas"/>
              </a:rPr>
              <a:t>  // subtract 0.1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latin typeface="Consolas"/>
              </a:rPr>
              <a:t>  n = n - 0.1f;</a:t>
            </a:r>
          </a:p>
          <a:p>
            <a:pPr marL="0" indent="0">
              <a:buNone/>
            </a:pPr>
            <a:endParaRPr lang="en-GB" sz="1400">
              <a:latin typeface="Consolas"/>
            </a:endParaRPr>
          </a:p>
          <a:p>
            <a:pPr marL="0" indent="0">
              <a:buNone/>
            </a:pPr>
            <a:r>
              <a:rPr lang="en-GB" sz="1400">
                <a:solidFill>
                  <a:srgbClr val="3F7F5F"/>
                </a:solidFill>
                <a:latin typeface="Consolas"/>
              </a:rPr>
              <a:t>  // show new value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latin typeface="Consolas"/>
              </a:rPr>
              <a:t>  System.</a:t>
            </a:r>
            <a:r>
              <a:rPr lang="en-GB" sz="1400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400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GB" sz="1400" i="1">
                <a:solidFill>
                  <a:srgbClr val="2A00FF"/>
                </a:solidFill>
                <a:latin typeface="Consolas"/>
              </a:rPr>
              <a:t>"n = "</a:t>
            </a:r>
            <a:r>
              <a:rPr lang="en-GB" sz="1400" i="1">
                <a:solidFill>
                  <a:srgbClr val="000000"/>
                </a:solidFill>
                <a:latin typeface="Consolas"/>
              </a:rPr>
              <a:t> + n);</a:t>
            </a:r>
          </a:p>
          <a:p>
            <a:pPr marL="0" indent="0">
              <a:buNone/>
            </a:pPr>
            <a:endParaRPr lang="en-GB" sz="1400">
              <a:latin typeface="Consolas"/>
            </a:endParaRPr>
          </a:p>
          <a:p>
            <a:pPr marL="0" indent="0">
              <a:buNone/>
            </a:pPr>
            <a:r>
              <a:rPr lang="en-US" sz="1400">
                <a:solidFill>
                  <a:srgbClr val="3F7F5F"/>
                </a:solidFill>
                <a:latin typeface="Consolas"/>
              </a:rPr>
              <a:t>  // check if they are equals by ==</a:t>
            </a:r>
          </a:p>
          <a:p>
            <a:pPr marL="0" indent="0">
              <a:buNone/>
            </a:pPr>
            <a:r>
              <a:rPr lang="en-GB" sz="1400" b="1">
                <a:solidFill>
                  <a:srgbClr val="7F0055"/>
                </a:solidFill>
                <a:latin typeface="Consolas"/>
              </a:rPr>
              <a:t>  boolean</a:t>
            </a:r>
            <a:r>
              <a:rPr lang="en-GB" sz="1400" b="1">
                <a:solidFill>
                  <a:srgbClr val="000000"/>
                </a:solidFill>
                <a:latin typeface="Consolas"/>
              </a:rPr>
              <a:t> theyAreEquals = (n == 0.2f);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latin typeface="Consolas"/>
              </a:rPr>
              <a:t>  System.</a:t>
            </a:r>
            <a:r>
              <a:rPr lang="en-GB" sz="1400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GB" sz="1400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GB" sz="1400" i="1">
                <a:solidFill>
                  <a:srgbClr val="2A00FF"/>
                </a:solidFill>
                <a:latin typeface="Consolas"/>
              </a:rPr>
              <a:t>"n == 0.2 -&gt; "</a:t>
            </a:r>
            <a:r>
              <a:rPr lang="en-GB" sz="1400" i="1">
                <a:solidFill>
                  <a:srgbClr val="000000"/>
                </a:solidFill>
                <a:latin typeface="Consolas"/>
              </a:rPr>
              <a:t> + theyAreEquals);</a:t>
            </a:r>
          </a:p>
          <a:p>
            <a:pPr marL="0" indent="0">
              <a:buNone/>
            </a:pPr>
            <a:r>
              <a:rPr lang="en-GB" sz="1400">
                <a:solidFill>
                  <a:srgbClr val="000000"/>
                </a:solidFill>
                <a:latin typeface="Consolas"/>
              </a:rPr>
              <a:t>}</a:t>
            </a:r>
            <a:endParaRPr lang="en-GB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00800" y="2057400"/>
            <a:ext cx="0" cy="3276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9631F16-8B9B-4AF5-9B97-024734E683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8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Sumário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Instruções de controlo de decisão binária e múltipla.</a:t>
            </a:r>
          </a:p>
          <a:p>
            <a:pPr lvl="1"/>
            <a:r>
              <a:rPr lang="pt-PT" b="1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if</a:t>
            </a:r>
            <a:endParaRPr lang="pt-PT" b="1" dirty="0">
              <a:solidFill>
                <a:srgbClr val="7F0055"/>
              </a:solidFill>
              <a:latin typeface="Consolas"/>
              <a:ea typeface="+mn-ea"/>
              <a:cs typeface="+mn-cs"/>
            </a:endParaRPr>
          </a:p>
          <a:p>
            <a:pPr lvl="1"/>
            <a:r>
              <a:rPr lang="pt-PT" b="1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switch</a:t>
            </a:r>
            <a:endParaRPr lang="pt-PT" b="1" dirty="0">
              <a:solidFill>
                <a:srgbClr val="7F0055"/>
              </a:solidFill>
              <a:latin typeface="Consolas"/>
              <a:ea typeface="+mn-ea"/>
              <a:cs typeface="+mn-cs"/>
            </a:endParaRPr>
          </a:p>
          <a:p>
            <a:pPr lvl="1"/>
            <a:r>
              <a:rPr lang="pt-PT" dirty="0"/>
              <a:t>Operador ternário   </a:t>
            </a:r>
            <a:r>
              <a:rPr lang="pt-PT" dirty="0" err="1"/>
              <a:t>exp</a:t>
            </a:r>
            <a:r>
              <a:rPr lang="pt-PT" dirty="0"/>
              <a:t> ? exp2 : exp3;</a:t>
            </a:r>
          </a:p>
          <a:p>
            <a:endParaRPr lang="pt-PT" dirty="0"/>
          </a:p>
          <a:p>
            <a:r>
              <a:rPr lang="pt-PT" dirty="0"/>
              <a:t>Ciclos de repetição.</a:t>
            </a:r>
          </a:p>
          <a:p>
            <a:pPr lvl="1"/>
            <a:r>
              <a:rPr lang="pt-PT" b="1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while</a:t>
            </a:r>
            <a:endParaRPr lang="pt-PT" b="1" dirty="0">
              <a:solidFill>
                <a:srgbClr val="7F0055"/>
              </a:solidFill>
              <a:latin typeface="Consolas"/>
              <a:ea typeface="+mn-ea"/>
              <a:cs typeface="+mn-cs"/>
            </a:endParaRPr>
          </a:p>
          <a:p>
            <a:pPr lvl="1"/>
            <a:r>
              <a:rPr lang="pt-PT" b="1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do</a:t>
            </a:r>
            <a:r>
              <a:rPr lang="pt-PT" dirty="0"/>
              <a:t> … </a:t>
            </a:r>
            <a:r>
              <a:rPr lang="pt-PT" b="1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while</a:t>
            </a:r>
            <a:endParaRPr lang="pt-PT" b="1" dirty="0">
              <a:solidFill>
                <a:srgbClr val="7F0055"/>
              </a:solidFill>
              <a:latin typeface="Consolas"/>
              <a:ea typeface="+mn-ea"/>
              <a:cs typeface="+mn-cs"/>
            </a:endParaRPr>
          </a:p>
          <a:p>
            <a:pPr lvl="1"/>
            <a:r>
              <a:rPr lang="pt-PT" b="1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for</a:t>
            </a:r>
          </a:p>
          <a:p>
            <a:pPr lvl="1"/>
            <a:endParaRPr lang="pt-PT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5646E63-75F5-4B1D-BECA-ED0660AF8B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2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Instruções de decisão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Instrução de decisão binária: </a:t>
            </a:r>
            <a:r>
              <a:rPr lang="pt-PT" b="1" dirty="0" err="1"/>
              <a:t>if-else</a:t>
            </a:r>
            <a:endParaRPr lang="pt-PT" b="1" dirty="0"/>
          </a:p>
          <a:p>
            <a:r>
              <a:rPr lang="pt-PT" dirty="0"/>
              <a:t>Instrução de decisão múltipla: </a:t>
            </a:r>
            <a:r>
              <a:rPr lang="pt-PT" b="1" dirty="0" err="1"/>
              <a:t>switch</a:t>
            </a:r>
            <a:endParaRPr lang="pt-PT" b="1" dirty="0"/>
          </a:p>
          <a:p>
            <a:r>
              <a:rPr lang="pt-PT" dirty="0"/>
              <a:t>Operador ternário:  ( </a:t>
            </a:r>
            <a:r>
              <a:rPr lang="pt-PT" b="1" dirty="0"/>
              <a:t>? : </a:t>
            </a:r>
            <a:r>
              <a:rPr lang="pt-PT" dirty="0"/>
              <a:t>)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Percurso:</a:t>
            </a:r>
          </a:p>
          <a:p>
            <a:pPr lvl="1"/>
            <a:r>
              <a:rPr lang="pt-PT" dirty="0"/>
              <a:t>Instrução decisão binária </a:t>
            </a:r>
            <a:r>
              <a:rPr lang="pt-PT" b="1" noProof="1"/>
              <a:t>if-else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Instrução composta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Instruções </a:t>
            </a:r>
            <a:r>
              <a:rPr lang="pt-PT" noProof="1"/>
              <a:t>if-else</a:t>
            </a:r>
            <a:r>
              <a:rPr lang="pt-PT" dirty="0"/>
              <a:t> aninhadas 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Instruções </a:t>
            </a:r>
            <a:r>
              <a:rPr lang="pt-PT" noProof="1"/>
              <a:t>if-else</a:t>
            </a:r>
            <a:r>
              <a:rPr lang="pt-PT" dirty="0"/>
              <a:t> encadeadas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A instrução </a:t>
            </a:r>
            <a:r>
              <a:rPr lang="pt-PT" b="1" noProof="1"/>
              <a:t>switch</a:t>
            </a:r>
          </a:p>
          <a:p>
            <a:pPr lvl="1">
              <a:spcBef>
                <a:spcPts val="1200"/>
              </a:spcBef>
            </a:pPr>
            <a:r>
              <a:rPr lang="pt-PT" dirty="0"/>
              <a:t>O operador ternário condicional ( </a:t>
            </a:r>
            <a:r>
              <a:rPr lang="pt-PT" b="1" dirty="0"/>
              <a:t>? : </a:t>
            </a:r>
            <a:r>
              <a:rPr lang="pt-PT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4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Instrução</a:t>
            </a:r>
            <a:r>
              <a:rPr lang="en-US"/>
              <a:t> if-else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instrução de decisão binária escolhe entre duas acções possíveis.</a:t>
            </a:r>
          </a:p>
          <a:p>
            <a:r>
              <a:rPr lang="pt-PT" dirty="0"/>
              <a:t>Sintaxe</a:t>
            </a:r>
          </a:p>
          <a:p>
            <a:pPr marL="268287" lvl="1" indent="0">
              <a:buNone/>
            </a:pPr>
            <a:r>
              <a:rPr lang="en-US" dirty="0" err="1"/>
              <a:t>instrução_if</a:t>
            </a:r>
            <a:r>
              <a:rPr lang="en-US" dirty="0"/>
              <a:t> ::=</a:t>
            </a:r>
          </a:p>
          <a:p>
            <a:pPr marL="268287" lvl="1" indent="0">
              <a:buNone/>
            </a:pPr>
            <a:r>
              <a:rPr lang="en-US" dirty="0"/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 if </a:t>
            </a:r>
            <a:r>
              <a:rPr lang="en-US" dirty="0"/>
              <a:t>( 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pt-PT" dirty="0"/>
              <a:t>e</a:t>
            </a:r>
            <a:r>
              <a:rPr lang="pt-PT" noProof="1"/>
              <a:t>xpressão_</a:t>
            </a:r>
            <a:r>
              <a:rPr lang="pt-PT" dirty="0"/>
              <a:t>b</a:t>
            </a:r>
            <a:r>
              <a:rPr lang="pt-PT" noProof="1"/>
              <a:t>ooleana</a:t>
            </a:r>
            <a:r>
              <a:rPr lang="pt-PT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pt-PT" dirty="0"/>
              <a:t> </a:t>
            </a:r>
            <a:r>
              <a:rPr lang="en-US" dirty="0"/>
              <a:t>)</a:t>
            </a:r>
          </a:p>
          <a:p>
            <a:pPr marL="268287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pt-PT" dirty="0" err="1"/>
              <a:t>instrução_se_exp_verdadeira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marL="268287" lvl="1" indent="0">
              <a:buNone/>
            </a:pPr>
            <a:r>
              <a:rPr lang="en-US" dirty="0"/>
              <a:t>  [ </a:t>
            </a:r>
            <a:r>
              <a:rPr lang="en-US" sz="1600" b="1" dirty="0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pt-PT" dirty="0" err="1"/>
              <a:t>instrução_se_exp_falsa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/>
              <a:t> ]</a:t>
            </a:r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3858" y="3661184"/>
            <a:ext cx="7696200" cy="152041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600" b="1" kern="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kern="0" dirty="0">
                <a:solidFill>
                  <a:srgbClr val="000000"/>
                </a:solidFill>
                <a:latin typeface="Consolas"/>
              </a:rPr>
              <a:t> num = </a:t>
            </a:r>
            <a:r>
              <a:rPr lang="pt-PT" sz="1600" kern="0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pt-PT" sz="1600" kern="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600" b="1" kern="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kern="0" dirty="0">
                <a:solidFill>
                  <a:srgbClr val="000000"/>
                </a:solidFill>
                <a:latin typeface="Consolas"/>
              </a:rPr>
              <a:t> (num &gt;= 0)</a:t>
            </a:r>
          </a:p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600" kern="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kern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kern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kern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kern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kern="0" dirty="0">
                <a:solidFill>
                  <a:srgbClr val="2A00FF"/>
                </a:solidFill>
                <a:latin typeface="Consolas"/>
              </a:rPr>
              <a:t>"O número "</a:t>
            </a:r>
            <a:r>
              <a:rPr lang="pt-PT" sz="1600" i="1" kern="0" dirty="0">
                <a:solidFill>
                  <a:srgbClr val="000000"/>
                </a:solidFill>
                <a:latin typeface="Consolas"/>
              </a:rPr>
              <a:t> + num + </a:t>
            </a:r>
            <a:r>
              <a:rPr lang="pt-PT" sz="1600" i="1" kern="0" dirty="0">
                <a:solidFill>
                  <a:srgbClr val="2A00FF"/>
                </a:solidFill>
                <a:latin typeface="Consolas"/>
              </a:rPr>
              <a:t>" é um número positivo"</a:t>
            </a:r>
            <a:r>
              <a:rPr lang="pt-PT" sz="1600" i="1" kern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600" b="1" kern="0" dirty="0" err="1">
                <a:solidFill>
                  <a:srgbClr val="7F0055"/>
                </a:solidFill>
                <a:latin typeface="Consolas"/>
              </a:rPr>
              <a:t>else</a:t>
            </a:r>
            <a:endParaRPr lang="pt-PT" sz="1600" b="1" kern="0" dirty="0">
              <a:solidFill>
                <a:srgbClr val="7F0055"/>
              </a:solidFill>
              <a:latin typeface="Consolas"/>
            </a:endParaRPr>
          </a:p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600" kern="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kern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kern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kern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kern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kern="0" dirty="0">
                <a:solidFill>
                  <a:srgbClr val="2A00FF"/>
                </a:solidFill>
                <a:latin typeface="Consolas"/>
              </a:rPr>
              <a:t>"O número "</a:t>
            </a:r>
            <a:r>
              <a:rPr lang="pt-PT" sz="1600" i="1" kern="0" dirty="0">
                <a:solidFill>
                  <a:srgbClr val="000000"/>
                </a:solidFill>
                <a:latin typeface="Consolas"/>
              </a:rPr>
              <a:t> + num + </a:t>
            </a:r>
            <a:r>
              <a:rPr lang="pt-PT" sz="1600" i="1" kern="0" dirty="0">
                <a:solidFill>
                  <a:srgbClr val="2A00FF"/>
                </a:solidFill>
                <a:latin typeface="Consolas"/>
              </a:rPr>
              <a:t>" é um número negativo"</a:t>
            </a:r>
            <a:r>
              <a:rPr lang="pt-PT" sz="1600" i="1" kern="0" dirty="0">
                <a:solidFill>
                  <a:srgbClr val="000000"/>
                </a:solidFill>
                <a:latin typeface="Consolas"/>
              </a:rPr>
              <a:t>);</a:t>
            </a:r>
            <a:endParaRPr lang="en-US" sz="1800" i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343445"/>
            <a:ext cx="2819400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200" dirty="0">
                <a:solidFill>
                  <a:srgbClr val="000000"/>
                </a:solidFill>
                <a:latin typeface="Consolas"/>
              </a:rPr>
              <a:t>Os parenteses retos (no 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else</a:t>
            </a:r>
            <a:r>
              <a:rPr lang="pt-PT" sz="1200" dirty="0">
                <a:solidFill>
                  <a:srgbClr val="000000"/>
                </a:solidFill>
                <a:latin typeface="Consolas"/>
              </a:rPr>
              <a:t>) representam que é facultativo</a:t>
            </a:r>
            <a:endParaRPr lang="pt-PT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935626" y="2829402"/>
            <a:ext cx="701749" cy="195992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GB" sz="1100" dirty="0"/>
              <a:t>A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748477" y="2829402"/>
            <a:ext cx="701749" cy="195992"/>
          </a:xfrm>
          <a:prstGeom prst="roundRect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GB" sz="1100" dirty="0"/>
              <a:t>B</a:t>
            </a:r>
          </a:p>
        </p:txBody>
      </p:sp>
      <p:cxnSp>
        <p:nvCxnSpPr>
          <p:cNvPr id="12" name="Straight Arrow Connector 11"/>
          <p:cNvCxnSpPr>
            <a:stCxn id="5" idx="3"/>
            <a:endCxn id="11" idx="0"/>
          </p:cNvCxnSpPr>
          <p:nvPr/>
        </p:nvCxnSpPr>
        <p:spPr>
          <a:xfrm>
            <a:off x="7368363" y="2486417"/>
            <a:ext cx="730989" cy="34298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1"/>
          <p:cNvCxnSpPr>
            <a:stCxn id="5" idx="1"/>
            <a:endCxn id="8" idx="0"/>
          </p:cNvCxnSpPr>
          <p:nvPr/>
        </p:nvCxnSpPr>
        <p:spPr>
          <a:xfrm rot="10800000" flipV="1">
            <a:off x="6286501" y="2486416"/>
            <a:ext cx="730988" cy="34298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1"/>
          <p:cNvCxnSpPr>
            <a:stCxn id="8" idx="2"/>
            <a:endCxn id="18" idx="2"/>
          </p:cNvCxnSpPr>
          <p:nvPr/>
        </p:nvCxnSpPr>
        <p:spPr>
          <a:xfrm rot="16200000" flipH="1">
            <a:off x="6567644" y="2744250"/>
            <a:ext cx="344138" cy="90642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1"/>
          <p:cNvCxnSpPr>
            <a:stCxn id="11" idx="2"/>
            <a:endCxn id="18" idx="6"/>
          </p:cNvCxnSpPr>
          <p:nvPr/>
        </p:nvCxnSpPr>
        <p:spPr>
          <a:xfrm rot="5400000">
            <a:off x="7532549" y="2802729"/>
            <a:ext cx="344138" cy="78946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192926" y="1752600"/>
            <a:ext cx="0" cy="5868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 bwMode="auto">
          <a:xfrm>
            <a:off x="7017489" y="2339423"/>
            <a:ext cx="350874" cy="293988"/>
          </a:xfrm>
          <a:prstGeom prst="diamond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en-GB" sz="1100" dirty="0"/>
          </a:p>
        </p:txBody>
      </p:sp>
      <p:cxnSp>
        <p:nvCxnSpPr>
          <p:cNvPr id="28" name="Straight Arrow Connector 27"/>
          <p:cNvCxnSpPr>
            <a:stCxn id="18" idx="4"/>
          </p:cNvCxnSpPr>
          <p:nvPr/>
        </p:nvCxnSpPr>
        <p:spPr>
          <a:xfrm>
            <a:off x="7251405" y="3417378"/>
            <a:ext cx="0" cy="3908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7192926" y="3321686"/>
            <a:ext cx="116958" cy="95692"/>
          </a:xfrm>
          <a:prstGeom prst="ellipse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en-GB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461212" y="216783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true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7000" y="216783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false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81800" y="2619621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condição</a:t>
            </a:r>
            <a:endParaRPr lang="en-GB" sz="1400" dirty="0"/>
          </a:p>
        </p:txBody>
      </p:sp>
      <p:pic>
        <p:nvPicPr>
          <p:cNvPr id="2050" name="Picture 2" descr="C:\Users\ateofilo\Desktop\The-Role-of-Technology-in-Decision-Making - bina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857" y="29560"/>
            <a:ext cx="1229766" cy="116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019810E5-DAF7-45F8-9275-CDFCB327DD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1477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EB31CB-55F1-4A81-A3C7-D2684463BF3B}"/>
              </a:ext>
            </a:extLst>
          </p:cNvPr>
          <p:cNvSpPr/>
          <p:nvPr/>
        </p:nvSpPr>
        <p:spPr>
          <a:xfrm>
            <a:off x="1295400" y="5360095"/>
            <a:ext cx="62484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Introduza um número: </a:t>
            </a:r>
            <a:r>
              <a:rPr lang="pt-PT" sz="1600" dirty="0">
                <a:solidFill>
                  <a:srgbClr val="00C87D"/>
                </a:solidFill>
                <a:latin typeface="Consolas"/>
              </a:rPr>
              <a:t>2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O número 2 é um número positivo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D3CA42-E74E-4BB5-A09C-9460451AE873}"/>
              </a:ext>
            </a:extLst>
          </p:cNvPr>
          <p:cNvSpPr/>
          <p:nvPr/>
        </p:nvSpPr>
        <p:spPr>
          <a:xfrm>
            <a:off x="1295400" y="6122095"/>
            <a:ext cx="62484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Introduza um número: </a:t>
            </a:r>
            <a:r>
              <a:rPr lang="pt-PT" sz="1600" dirty="0">
                <a:solidFill>
                  <a:srgbClr val="00C87D"/>
                </a:solidFill>
                <a:latin typeface="Consolas"/>
              </a:rPr>
              <a:t>-1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O número -1 é um número negativo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D88C1BC3-A2D0-4AED-B531-015D4AC93A5B}"/>
              </a:ext>
            </a:extLst>
          </p:cNvPr>
          <p:cNvSpPr/>
          <p:nvPr/>
        </p:nvSpPr>
        <p:spPr bwMode="auto">
          <a:xfrm>
            <a:off x="4223569" y="5257800"/>
            <a:ext cx="1710519" cy="2286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Execução1</a:t>
            </a:r>
          </a:p>
        </p:txBody>
      </p:sp>
      <p:sp>
        <p:nvSpPr>
          <p:cNvPr id="27" name="Rounded Rectangle 8">
            <a:extLst>
              <a:ext uri="{FF2B5EF4-FFF2-40B4-BE49-F238E27FC236}">
                <a16:creationId xmlns:a16="http://schemas.microsoft.com/office/drawing/2014/main" id="{8E440FFA-2013-462D-B32F-7942033C8C87}"/>
              </a:ext>
            </a:extLst>
          </p:cNvPr>
          <p:cNvSpPr/>
          <p:nvPr/>
        </p:nvSpPr>
        <p:spPr bwMode="auto">
          <a:xfrm>
            <a:off x="4223569" y="6005790"/>
            <a:ext cx="1710519" cy="2286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Execução2</a:t>
            </a:r>
          </a:p>
        </p:txBody>
      </p:sp>
    </p:spTree>
    <p:extLst>
      <p:ext uri="{BB962C8B-B14F-4D97-AF65-F5344CB8AC3E}">
        <p14:creationId xmlns:p14="http://schemas.microsoft.com/office/powerpoint/2010/main" val="86124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Instrução</a:t>
            </a:r>
            <a:r>
              <a:rPr lang="en-US"/>
              <a:t> if-else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Se a parte </a:t>
            </a:r>
            <a:r>
              <a:rPr lang="pt-PT" i="1" noProof="1"/>
              <a:t>else</a:t>
            </a:r>
            <a:r>
              <a:rPr lang="pt-PT" dirty="0"/>
              <a:t>  for omitida e a expressão </a:t>
            </a:r>
            <a:r>
              <a:rPr lang="pt-PT" noProof="1"/>
              <a:t>boolean</a:t>
            </a:r>
            <a:r>
              <a:rPr lang="pt-PT" dirty="0"/>
              <a:t>a for </a:t>
            </a:r>
            <a:r>
              <a:rPr lang="pt-PT" i="1" noProof="1"/>
              <a:t>false</a:t>
            </a:r>
            <a:r>
              <a:rPr lang="pt-PT" dirty="0"/>
              <a:t>, nenhuma acção (do “</a:t>
            </a:r>
            <a:r>
              <a:rPr lang="pt-PT" dirty="0" err="1"/>
              <a:t>if</a:t>
            </a:r>
            <a:r>
              <a:rPr lang="pt-PT" dirty="0"/>
              <a:t>”) é executada.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2286000"/>
            <a:ext cx="7696200" cy="147117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PT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"Introduza um número inteiro: 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600" b="1" kern="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kern="0" dirty="0">
                <a:solidFill>
                  <a:srgbClr val="000000"/>
                </a:solidFill>
                <a:latin typeface="Consolas"/>
              </a:rPr>
              <a:t> num = </a:t>
            </a:r>
            <a:r>
              <a:rPr lang="pt-PT" sz="1600" b="1" kern="0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pt-PT" sz="1600" b="1" kern="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600" b="1" kern="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b="1" kern="0" dirty="0">
                <a:solidFill>
                  <a:srgbClr val="000000"/>
                </a:solidFill>
                <a:latin typeface="Consolas"/>
              </a:rPr>
              <a:t> (num &gt;= 0)</a:t>
            </a:r>
          </a:p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600" kern="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kern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kern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kern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kern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kern="0" dirty="0">
                <a:solidFill>
                  <a:srgbClr val="2A00FF"/>
                </a:solidFill>
                <a:latin typeface="Consolas"/>
              </a:rPr>
              <a:t>"O número "</a:t>
            </a:r>
            <a:r>
              <a:rPr lang="pt-PT" sz="1600" i="1" kern="0" dirty="0">
                <a:solidFill>
                  <a:srgbClr val="000000"/>
                </a:solidFill>
                <a:latin typeface="Consolas"/>
              </a:rPr>
              <a:t> + num + </a:t>
            </a:r>
            <a:r>
              <a:rPr lang="pt-PT" sz="1600" i="1" kern="0" dirty="0">
                <a:solidFill>
                  <a:srgbClr val="2A00FF"/>
                </a:solidFill>
                <a:latin typeface="Consolas"/>
              </a:rPr>
              <a:t>" é um número positivo"</a:t>
            </a:r>
            <a:r>
              <a:rPr lang="pt-PT" sz="1600" i="1" kern="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eaLnBrk="1" hangingPunct="1">
              <a:spcBef>
                <a:spcPct val="20000"/>
              </a:spcBef>
              <a:buClr>
                <a:srgbClr val="CC9900"/>
              </a:buClr>
              <a:buSzPct val="120000"/>
            </a:pPr>
            <a:r>
              <a:rPr lang="pt-PT" sz="1600" kern="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kern="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kern="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kern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kern="0" dirty="0">
                <a:solidFill>
                  <a:srgbClr val="2A00FF"/>
                </a:solidFill>
                <a:latin typeface="Consolas"/>
              </a:rPr>
              <a:t>“Fim do programa"</a:t>
            </a:r>
            <a:r>
              <a:rPr lang="pt-PT" sz="1600" i="1" kern="0" dirty="0">
                <a:solidFill>
                  <a:srgbClr val="000000"/>
                </a:solidFill>
                <a:latin typeface="Consolas"/>
              </a:rPr>
              <a:t>);</a:t>
            </a:r>
            <a:endParaRPr lang="en-US" sz="1800" i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4343400"/>
            <a:ext cx="6248400" cy="8309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Introduza um número inteiro: </a:t>
            </a:r>
            <a:r>
              <a:rPr lang="pt-PT" sz="1600" dirty="0">
                <a:solidFill>
                  <a:srgbClr val="00C87D"/>
                </a:solidFill>
                <a:latin typeface="Consolas"/>
              </a:rPr>
              <a:t>3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O número 3 é um número positivo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Fim do programa</a:t>
            </a:r>
            <a:endParaRPr lang="pt-PT" sz="1600" dirty="0"/>
          </a:p>
        </p:txBody>
      </p:sp>
      <p:sp>
        <p:nvSpPr>
          <p:cNvPr id="5" name="Rectangle 4"/>
          <p:cNvSpPr/>
          <p:nvPr/>
        </p:nvSpPr>
        <p:spPr>
          <a:xfrm>
            <a:off x="533400" y="5539951"/>
            <a:ext cx="6248400" cy="5847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Introduza um número inteiro: </a:t>
            </a:r>
            <a:r>
              <a:rPr lang="pt-PT" sz="1600" dirty="0">
                <a:solidFill>
                  <a:srgbClr val="00C87D"/>
                </a:solidFill>
                <a:latin typeface="Consolas"/>
              </a:rPr>
              <a:t>-1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Fim do programa</a:t>
            </a:r>
            <a:endParaRPr lang="pt-PT" sz="16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51597" y="4114800"/>
            <a:ext cx="1710519" cy="228600"/>
          </a:xfrm>
          <a:prstGeom prst="roundRect">
            <a:avLst/>
          </a:prstGeom>
          <a:solidFill>
            <a:schemeClr val="bg1">
              <a:alpha val="70195"/>
            </a:schemeClr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Execução1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51597" y="5311351"/>
            <a:ext cx="1710519" cy="228600"/>
          </a:xfrm>
          <a:prstGeom prst="roundRect">
            <a:avLst/>
          </a:prstGeom>
          <a:solidFill>
            <a:schemeClr val="bg1">
              <a:alpha val="70195"/>
            </a:schemeClr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Execução2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31E18F1-7F2B-4374-B53D-FE266DF7D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Instrução composta</a:t>
            </a:r>
            <a:endParaRPr lang="pt-PT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3649"/>
            <a:ext cx="8229600" cy="4968551"/>
          </a:xfrm>
        </p:spPr>
        <p:txBody>
          <a:bodyPr/>
          <a:lstStyle/>
          <a:p>
            <a:r>
              <a:rPr lang="pt-PT" dirty="0"/>
              <a:t>Um bloco de instruções, delimitado por ‘{‘ e ‘}’, denomina-se de instrução composta, permite a declaração de 0 ou mais instruções</a:t>
            </a:r>
          </a:p>
          <a:p>
            <a:pPr lvl="1"/>
            <a:r>
              <a:rPr lang="pt-PT" dirty="0"/>
              <a:t>Sintaxe: </a:t>
            </a:r>
            <a:r>
              <a:rPr lang="pt-PT" dirty="0" err="1"/>
              <a:t>instrução_composta</a:t>
            </a:r>
            <a:r>
              <a:rPr lang="pt-PT" dirty="0"/>
              <a:t> ::= </a:t>
            </a:r>
            <a:r>
              <a:rPr lang="pt-PT" b="1" dirty="0"/>
              <a:t>{</a:t>
            </a:r>
            <a:r>
              <a:rPr lang="pt-PT" dirty="0"/>
              <a:t> </a:t>
            </a:r>
          </a:p>
          <a:p>
            <a:pPr marL="268287" lvl="1" indent="0">
              <a:buNone/>
            </a:pPr>
            <a:r>
              <a:rPr lang="pt-PT" dirty="0"/>
              <a:t>                                                      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pt-PT" dirty="0"/>
              <a:t>instrução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pt-PT" dirty="0"/>
              <a:t>*</a:t>
            </a:r>
            <a:r>
              <a:rPr lang="en-US" dirty="0"/>
              <a:t> </a:t>
            </a:r>
          </a:p>
          <a:p>
            <a:pPr marL="268287" lvl="1" indent="0">
              <a:buNone/>
            </a:pPr>
            <a:r>
              <a:rPr lang="en-US" dirty="0"/>
              <a:t>                                                         </a:t>
            </a:r>
            <a:r>
              <a:rPr lang="pt-PT" b="1" dirty="0"/>
              <a:t>}</a:t>
            </a:r>
          </a:p>
          <a:p>
            <a:pPr marL="268287" lvl="1" indent="0">
              <a:buNone/>
            </a:pPr>
            <a:r>
              <a:rPr lang="pt-PT" dirty="0"/>
              <a:t>Exemplo: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31914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 a &gt; b ) {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// instruções . . .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800" dirty="0"/>
          </a:p>
        </p:txBody>
      </p:sp>
      <p:sp>
        <p:nvSpPr>
          <p:cNvPr id="7" name="Rectangle 6"/>
          <p:cNvSpPr/>
          <p:nvPr/>
        </p:nvSpPr>
        <p:spPr>
          <a:xfrm>
            <a:off x="5943600" y="2677404"/>
            <a:ext cx="2819400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200" dirty="0">
                <a:solidFill>
                  <a:srgbClr val="000000"/>
                </a:solidFill>
                <a:latin typeface="Consolas"/>
              </a:rPr>
              <a:t>* (o asterisco) aqui representa zero ou mais ocorrências de instrução</a:t>
            </a:r>
            <a:endParaRPr lang="pt-PT" sz="12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B496395-1A04-4461-B748-0380AF36D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4267200"/>
            <a:ext cx="76962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num =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(num &gt;= 0)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"O número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num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 é um número positivo"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"O número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num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 é um número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(num % 2 == 0)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"par"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else</a:t>
            </a:r>
            <a:endParaRPr lang="pt-PT" sz="1600" b="1" dirty="0">
              <a:solidFill>
                <a:srgbClr val="7F0055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"impar"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28577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Instruções</a:t>
            </a:r>
            <a:r>
              <a:rPr lang="en-US" dirty="0"/>
              <a:t> </a:t>
            </a:r>
            <a:r>
              <a:rPr lang="en-US" i="1" dirty="0"/>
              <a:t>if-else</a:t>
            </a:r>
            <a:r>
              <a:rPr lang="en-US" dirty="0"/>
              <a:t> </a:t>
            </a:r>
            <a:r>
              <a:rPr lang="pt-PT" dirty="0"/>
              <a:t>aninhadas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instrução</a:t>
            </a:r>
            <a:r>
              <a:rPr lang="en-US" dirty="0"/>
              <a:t> </a:t>
            </a:r>
            <a:r>
              <a:rPr lang="en-US" i="1" dirty="0"/>
              <a:t>if-else</a:t>
            </a:r>
            <a:r>
              <a:rPr lang="en-US" dirty="0"/>
              <a:t> </a:t>
            </a:r>
            <a:r>
              <a:rPr lang="pt-PT" dirty="0"/>
              <a:t>pode conter qualquer</a:t>
            </a:r>
            <a:r>
              <a:rPr lang="en-US" dirty="0"/>
              <a:t> </a:t>
            </a:r>
            <a:r>
              <a:rPr lang="pt-PT" dirty="0"/>
              <a:t>instrução na sua parte de </a:t>
            </a:r>
            <a:r>
              <a:rPr lang="pt-PT" i="1" dirty="0" err="1"/>
              <a:t>then</a:t>
            </a:r>
            <a:r>
              <a:rPr lang="pt-PT" dirty="0"/>
              <a:t> (condição verdadeira) e </a:t>
            </a:r>
            <a:r>
              <a:rPr lang="pt-PT" i="1" dirty="0" err="1"/>
              <a:t>else</a:t>
            </a:r>
            <a:r>
              <a:rPr lang="pt-PT" dirty="0"/>
              <a:t> (condição falsa)</a:t>
            </a:r>
            <a:r>
              <a:rPr lang="pt-PT" i="1" dirty="0"/>
              <a:t>.</a:t>
            </a:r>
          </a:p>
          <a:p>
            <a:r>
              <a:rPr lang="pt-PT" dirty="0"/>
              <a:t>Em particular, pode conter outra instrução </a:t>
            </a:r>
            <a:r>
              <a:rPr lang="en-US" i="1" dirty="0"/>
              <a:t>if-else</a:t>
            </a:r>
            <a:r>
              <a:rPr lang="en-US" dirty="0"/>
              <a:t>. Um </a:t>
            </a:r>
            <a:r>
              <a:rPr lang="en-US" i="1" dirty="0"/>
              <a:t>if-else</a:t>
            </a:r>
            <a:r>
              <a:rPr lang="en-US" dirty="0"/>
              <a:t> </a:t>
            </a:r>
            <a:r>
              <a:rPr lang="pt-PT" dirty="0"/>
              <a:t>pode então estar dentro de outro. Neste caso diz-se que está aninhado.</a:t>
            </a:r>
          </a:p>
          <a:p>
            <a:pPr lvl="1"/>
            <a:r>
              <a:rPr lang="pt-PT" dirty="0"/>
              <a:t>Um </a:t>
            </a:r>
            <a:r>
              <a:rPr lang="pt-PT" i="1" dirty="0" err="1"/>
              <a:t>else</a:t>
            </a:r>
            <a:r>
              <a:rPr lang="pt-PT" dirty="0"/>
              <a:t>, quando não há parenteses, pertence ao </a:t>
            </a:r>
            <a:r>
              <a:rPr lang="pt-PT" dirty="0" err="1"/>
              <a:t>if</a:t>
            </a:r>
            <a:r>
              <a:rPr lang="pt-PT" dirty="0"/>
              <a:t> mais próximo do </a:t>
            </a:r>
            <a:r>
              <a:rPr lang="pt-PT" dirty="0" err="1"/>
              <a:t>else</a:t>
            </a:r>
            <a:endParaRPr lang="pt-PT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68287" lvl="1" indent="0">
              <a:buNone/>
            </a:pPr>
            <a:r>
              <a:rPr lang="en-US" dirty="0"/>
              <a:t>	  		 	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1524000" y="3623481"/>
            <a:ext cx="2362200" cy="1323439"/>
          </a:xfrm>
          <a:prstGeom prst="rect">
            <a:avLst/>
          </a:prstGeom>
          <a:ln>
            <a:solidFill>
              <a:srgbClr val="CB7A0F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1: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(a &gt; b) {</a:t>
            </a:r>
          </a:p>
          <a:p>
            <a:pPr marL="0"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2: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(c &gt; d)</a:t>
            </a:r>
          </a:p>
          <a:p>
            <a:pPr marL="0" lvl="1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3: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 = f;</a:t>
            </a:r>
          </a:p>
          <a:p>
            <a:pPr marL="0" lvl="1">
              <a:buNone/>
            </a:pPr>
            <a:r>
              <a:rPr lang="pt-PT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4: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lvl="1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5: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g = h;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689445"/>
            <a:ext cx="1981200" cy="1077218"/>
          </a:xfrm>
          <a:prstGeom prst="rect">
            <a:avLst/>
          </a:prstGeom>
          <a:ln>
            <a:solidFill>
              <a:srgbClr val="CB7A0F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1: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(a &gt; b)</a:t>
            </a:r>
          </a:p>
          <a:p>
            <a:pPr marL="0"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2: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(c &gt; d)</a:t>
            </a:r>
          </a:p>
          <a:p>
            <a:pPr marL="0"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3: 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 = f;</a:t>
            </a:r>
          </a:p>
          <a:p>
            <a:pPr marL="0" lvl="1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4: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g = h; 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5975" y="5029200"/>
            <a:ext cx="273825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pt-PT" sz="1600" dirty="0"/>
              <a:t>O </a:t>
            </a:r>
            <a:r>
              <a:rPr lang="pt-PT" sz="1600" b="1" dirty="0" err="1"/>
              <a:t>else</a:t>
            </a:r>
            <a:r>
              <a:rPr lang="pt-PT" sz="1600" dirty="0"/>
              <a:t> pertence ao</a:t>
            </a:r>
            <a:r>
              <a:rPr lang="pt-PT" sz="1600" b="1" dirty="0"/>
              <a:t> </a:t>
            </a:r>
            <a:r>
              <a:rPr lang="pt-PT" sz="1600" b="1" dirty="0" err="1"/>
              <a:t>if</a:t>
            </a:r>
            <a:r>
              <a:rPr lang="pt-PT" sz="1600" b="1" dirty="0"/>
              <a:t> </a:t>
            </a:r>
            <a:r>
              <a:rPr lang="pt-PT" sz="1600" dirty="0"/>
              <a:t>da linha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7875" y="4919246"/>
            <a:ext cx="273825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pt-PT" dirty="0"/>
              <a:t>O </a:t>
            </a:r>
            <a:r>
              <a:rPr lang="pt-PT" b="1" dirty="0" err="1"/>
              <a:t>else</a:t>
            </a:r>
            <a:r>
              <a:rPr lang="pt-PT" dirty="0"/>
              <a:t> pertence ao </a:t>
            </a:r>
            <a:r>
              <a:rPr lang="pt-PT" b="1" dirty="0" err="1"/>
              <a:t>if</a:t>
            </a:r>
            <a:r>
              <a:rPr lang="pt-PT" dirty="0"/>
              <a:t> da linha 2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E9B9D29-9EBF-459C-B987-29BA610923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3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Instruções</a:t>
            </a:r>
            <a:r>
              <a:rPr lang="en-US" dirty="0"/>
              <a:t> </a:t>
            </a:r>
            <a:r>
              <a:rPr lang="en-US" i="1" dirty="0"/>
              <a:t>if-else</a:t>
            </a:r>
            <a:r>
              <a:rPr lang="en-US" dirty="0"/>
              <a:t> </a:t>
            </a:r>
            <a:r>
              <a:rPr lang="pt-PT" dirty="0"/>
              <a:t>encadeadas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Exemplo:</a:t>
            </a:r>
          </a:p>
          <a:p>
            <a:pPr marL="268287" lvl="1" indent="0">
              <a:buNone/>
            </a:pPr>
            <a:r>
              <a:rPr lang="en-US" sz="1600" b="1" kern="120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 expressão_booleana_1 )</a:t>
            </a:r>
          </a:p>
          <a:p>
            <a:pPr marL="268287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instrução_1</a:t>
            </a:r>
          </a:p>
          <a:p>
            <a:pPr marL="268287" lvl="1" indent="0">
              <a:buNone/>
            </a:pPr>
            <a:r>
              <a:rPr lang="en-US" sz="1600" b="1" kern="120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kern="120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 expressão_booleana_2 )</a:t>
            </a:r>
          </a:p>
          <a:p>
            <a:pPr marL="268287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instrução_2</a:t>
            </a:r>
          </a:p>
          <a:p>
            <a:pPr marL="268287" lvl="1" indent="0">
              <a:buNone/>
            </a:pPr>
            <a:r>
              <a:rPr lang="en-US" sz="1600" b="1" kern="120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kern="120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 expressão_booleana_3 )</a:t>
            </a:r>
          </a:p>
          <a:p>
            <a:pPr marL="268287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instrução_3</a:t>
            </a:r>
          </a:p>
          <a:p>
            <a:pPr marL="268287" lvl="1" indent="0">
              <a:buNone/>
            </a:pPr>
            <a:r>
              <a:rPr lang="en-US" sz="1600" b="1" kern="120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kern="120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268287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. . .</a:t>
            </a:r>
          </a:p>
          <a:p>
            <a:pPr marL="268287" lvl="1" indent="0">
              <a:buNone/>
            </a:pPr>
            <a:r>
              <a:rPr lang="en-US" sz="1600" b="1" kern="1200" dirty="0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instrução_por_omissão</a:t>
            </a:r>
          </a:p>
          <a:p>
            <a:endParaRPr lang="pt-PT" dirty="0"/>
          </a:p>
        </p:txBody>
      </p:sp>
      <p:sp>
        <p:nvSpPr>
          <p:cNvPr id="2" name="Rectangle 1"/>
          <p:cNvSpPr/>
          <p:nvPr/>
        </p:nvSpPr>
        <p:spPr>
          <a:xfrm>
            <a:off x="4336474" y="4247217"/>
            <a:ext cx="4572000" cy="206210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estacao.equals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"Inverno"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estacao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"Primavera"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estacao.equals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"Primavera"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estacao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"Verão"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estacao.equals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"Verão"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estacao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"Outono"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else</a:t>
            </a:r>
            <a:endParaRPr lang="pt-PT" sz="1600" b="1" dirty="0">
              <a:solidFill>
                <a:srgbClr val="7F0055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estacao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"Inverno"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1460718"/>
            <a:ext cx="3962401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algn="ctr"/>
            <a:r>
              <a:rPr lang="pt-PT" dirty="0"/>
              <a:t>Pode ser uma situação de uma </a:t>
            </a:r>
            <a:r>
              <a:rPr lang="pt-PT" b="1" dirty="0"/>
              <a:t>decisão múltipla</a:t>
            </a:r>
            <a:r>
              <a:rPr lang="pt-PT" dirty="0"/>
              <a:t>, ou seja, para um valor de entrada pode ser seleccionado um de vários ramos de execução. Como o seguinte exemplo, que actualiza a estação com a seguinte estação do ano. Se os </a:t>
            </a:r>
            <a:r>
              <a:rPr lang="pt-PT" dirty="0" err="1"/>
              <a:t>Ifs</a:t>
            </a:r>
            <a:r>
              <a:rPr lang="pt-PT" dirty="0"/>
              <a:t> estivessem declarados de forma independente o resultado seria incorreto.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4074655-AB03-4D3D-A610-2402A133EF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89700"/>
            <a:ext cx="2895600" cy="323850"/>
          </a:xfrm>
        </p:spPr>
        <p:txBody>
          <a:bodyPr/>
          <a:lstStyle/>
          <a:p>
            <a:r>
              <a:rPr lang="pt-PT" dirty="0" err="1"/>
              <a:t>MoP</a:t>
            </a:r>
            <a:r>
              <a:rPr lang="pt-PT" dirty="0"/>
              <a:t> 02 - Controlo de fluxo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C15C7-8512-4A90-B5A5-02D78B548461}"/>
              </a:ext>
            </a:extLst>
          </p:cNvPr>
          <p:cNvSpPr/>
          <p:nvPr/>
        </p:nvSpPr>
        <p:spPr>
          <a:xfrm>
            <a:off x="6002482" y="3878357"/>
            <a:ext cx="2971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600" b="1" dirty="0">
                <a:latin typeface="Consolas"/>
              </a:rPr>
              <a:t>Obter a estação seguinte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C2608-12C2-4682-B4B5-5AF5909CC40E}"/>
              </a:ext>
            </a:extLst>
          </p:cNvPr>
          <p:cNvSpPr txBox="1"/>
          <p:nvPr/>
        </p:nvSpPr>
        <p:spPr>
          <a:xfrm>
            <a:off x="838200" y="5236998"/>
            <a:ext cx="3325091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algn="ctr"/>
            <a:r>
              <a:rPr lang="pt-PT" b="1" dirty="0"/>
              <a:t>Exercício</a:t>
            </a:r>
            <a:r>
              <a:rPr lang="pt-PT" dirty="0"/>
              <a:t>: eliminar os primeiros dois </a:t>
            </a:r>
            <a:r>
              <a:rPr lang="pt-PT" dirty="0" err="1"/>
              <a:t>elses</a:t>
            </a:r>
            <a:r>
              <a:rPr lang="pt-PT" dirty="0"/>
              <a:t> (só isso) e indicar o valor final de estação considerando que estação tem um valor inicial de “Primavera”</a:t>
            </a:r>
          </a:p>
        </p:txBody>
      </p:sp>
    </p:spTree>
    <p:extLst>
      <p:ext uri="{BB962C8B-B14F-4D97-AF65-F5344CB8AC3E}">
        <p14:creationId xmlns:p14="http://schemas.microsoft.com/office/powerpoint/2010/main" val="22427829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6695</TotalTime>
  <Words>3268</Words>
  <Application>Microsoft Office PowerPoint</Application>
  <PresentationFormat>On-screen Show (4:3)</PresentationFormat>
  <Paragraphs>510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Consolas</vt:lpstr>
      <vt:lpstr>Courier New</vt:lpstr>
      <vt:lpstr>Garamond</vt:lpstr>
      <vt:lpstr>Times New Roman</vt:lpstr>
      <vt:lpstr>Wingdings</vt:lpstr>
      <vt:lpstr>Theme_fso</vt:lpstr>
      <vt:lpstr>02 Controlo de fluxo</vt:lpstr>
      <vt:lpstr>Controlo de fluxo</vt:lpstr>
      <vt:lpstr>Código com fluxo sequencial</vt:lpstr>
      <vt:lpstr>Instruções de decisão</vt:lpstr>
      <vt:lpstr>Instrução if-else</vt:lpstr>
      <vt:lpstr>Instrução if-else</vt:lpstr>
      <vt:lpstr>Instrução composta</vt:lpstr>
      <vt:lpstr>Instruções if-else aninhadas</vt:lpstr>
      <vt:lpstr>Instruções if-else encadeadas</vt:lpstr>
      <vt:lpstr>A instrução switch</vt:lpstr>
      <vt:lpstr>A instrução switch</vt:lpstr>
      <vt:lpstr>Execução da instrução switch </vt:lpstr>
      <vt:lpstr>Break dentro do switch</vt:lpstr>
      <vt:lpstr>Exemplo de um switch</vt:lpstr>
      <vt:lpstr>Operador ternário ou condicional</vt:lpstr>
      <vt:lpstr>Instruções de repetição</vt:lpstr>
      <vt:lpstr>Instrução while</vt:lpstr>
      <vt:lpstr>Instrução do-while</vt:lpstr>
      <vt:lpstr>Instrução for</vt:lpstr>
      <vt:lpstr>Instrução for</vt:lpstr>
      <vt:lpstr>Blocos e variáveis</vt:lpstr>
      <vt:lpstr>Variáveis em instruções for</vt:lpstr>
      <vt:lpstr>Instrução break e continue</vt:lpstr>
      <vt:lpstr>Método exit</vt:lpstr>
      <vt:lpstr>Que tipo de ciclo utilizar</vt:lpstr>
      <vt:lpstr>Ciclos infinitos</vt:lpstr>
      <vt:lpstr>Bugs comuns nos ciclos</vt:lpstr>
      <vt:lpstr>A instrução vazia (empty)</vt:lpstr>
      <vt:lpstr>Variáveis booleanas e fim de ciclos</vt:lpstr>
      <vt:lpstr>Sumário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Robert P. Burton</dc:creator>
  <cp:lastModifiedBy>António Teófilo</cp:lastModifiedBy>
  <cp:revision>551</cp:revision>
  <cp:lastPrinted>2012-03-11T20:27:46Z</cp:lastPrinted>
  <dcterms:created xsi:type="dcterms:W3CDTF">2004-08-20T17:48:18Z</dcterms:created>
  <dcterms:modified xsi:type="dcterms:W3CDTF">2020-03-10T11:05:51Z</dcterms:modified>
</cp:coreProperties>
</file>