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645"/>
    <a:srgbClr val="FFD15F"/>
    <a:srgbClr val="CB7A0F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49" d="100"/>
          <a:sy n="49" d="100"/>
        </p:scale>
        <p:origin x="6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03 - Introdução aos métodos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03 Métodos estáticos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Capítulo 6.2</a:t>
            </a:r>
          </a:p>
          <a:p>
            <a:pPr lvl="0">
              <a:buClr>
                <a:srgbClr val="CC9900"/>
              </a:buClr>
            </a:pPr>
            <a:r>
              <a:rPr lang="pt-PT" dirty="0">
                <a:solidFill>
                  <a:srgbClr val="006633"/>
                </a:solidFill>
                <a:latin typeface="Garamond"/>
              </a:rPr>
              <a:t>Métodos e atributos estáticos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/>
              <a:t>Passamos da versão v1, onde o </a:t>
            </a:r>
            <a:r>
              <a:rPr lang="pt-PT" dirty="0" err="1"/>
              <a:t>main</a:t>
            </a:r>
            <a:endParaRPr lang="pt-PT" dirty="0"/>
          </a:p>
          <a:p>
            <a:pPr lvl="1"/>
            <a:r>
              <a:rPr lang="pt-PT" dirty="0"/>
              <a:t>Executava duas vezes o acto de ler um inteiro</a:t>
            </a:r>
          </a:p>
          <a:p>
            <a:pPr lvl="1"/>
            <a:r>
              <a:rPr lang="pt-PT" dirty="0"/>
              <a:t>Mostrava os valores lidos</a:t>
            </a:r>
          </a:p>
          <a:p>
            <a:pPr lvl="1"/>
            <a:r>
              <a:rPr lang="pt-PT" dirty="0"/>
              <a:t>Calculava o LCM (ou MMC em português)</a:t>
            </a:r>
          </a:p>
          <a:p>
            <a:pPr lvl="1"/>
            <a:r>
              <a:rPr lang="pt-PT" dirty="0"/>
              <a:t>Afixa o resultado</a:t>
            </a:r>
          </a:p>
          <a:p>
            <a:pPr>
              <a:spcBef>
                <a:spcPts val="1200"/>
              </a:spcBef>
            </a:pPr>
            <a:r>
              <a:rPr lang="pt-PT" dirty="0"/>
              <a:t>Para a versão v2, onde o </a:t>
            </a:r>
            <a:r>
              <a:rPr lang="pt-PT" dirty="0" err="1"/>
              <a:t>main</a:t>
            </a:r>
            <a:endParaRPr lang="pt-PT" dirty="0"/>
          </a:p>
          <a:p>
            <a:pPr lvl="1"/>
            <a:r>
              <a:rPr lang="pt-PT" dirty="0"/>
              <a:t>Chama duas vezes o método de leitura do inteiro</a:t>
            </a:r>
          </a:p>
          <a:p>
            <a:pPr lvl="1"/>
            <a:r>
              <a:rPr lang="pt-PT" dirty="0"/>
              <a:t>Mostra os valores</a:t>
            </a:r>
          </a:p>
          <a:p>
            <a:pPr lvl="1"/>
            <a:r>
              <a:rPr lang="pt-PT" dirty="0"/>
              <a:t>Chama o método que calcula o LCM</a:t>
            </a:r>
          </a:p>
          <a:p>
            <a:pPr lvl="1"/>
            <a:r>
              <a:rPr lang="pt-PT" dirty="0"/>
              <a:t>Afixa o resultado</a:t>
            </a:r>
          </a:p>
          <a:p>
            <a:pPr>
              <a:spcBef>
                <a:spcPts val="1200"/>
              </a:spcBef>
            </a:pPr>
            <a:r>
              <a:rPr lang="pt-PT" dirty="0"/>
              <a:t>Conclusão: </a:t>
            </a:r>
          </a:p>
          <a:p>
            <a:pPr lvl="1"/>
            <a:r>
              <a:rPr lang="pt-PT" dirty="0"/>
              <a:t>o </a:t>
            </a:r>
            <a:r>
              <a:rPr lang="pt-PT" dirty="0" err="1"/>
              <a:t>main</a:t>
            </a:r>
            <a:r>
              <a:rPr lang="pt-PT" dirty="0"/>
              <a:t> ficou mais pequeno e mais perceptível</a:t>
            </a:r>
          </a:p>
          <a:p>
            <a:pPr lvl="1"/>
            <a:r>
              <a:rPr lang="pt-PT" dirty="0"/>
              <a:t>Foram identificadas duas áreas de código que agora podem ser chamadas várias vezes no </a:t>
            </a:r>
            <a:r>
              <a:rPr lang="pt-PT" dirty="0" err="1"/>
              <a:t>main</a:t>
            </a:r>
            <a:r>
              <a:rPr lang="pt-PT" dirty="0"/>
              <a:t> ou mesmo por outros métodos mesmo noutras classes</a:t>
            </a:r>
          </a:p>
          <a:p>
            <a:pPr marL="268287" lvl="1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C03 </a:t>
            </a:r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C03HighestCommonFactor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 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Scanner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pt-PT" sz="1400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first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first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 = </a:t>
            </a:r>
            <a:r>
              <a:rPr lang="pt-PT" sz="1400" b="1" u="sng" dirty="0">
                <a:solidFill>
                  <a:srgbClr val="000000"/>
                </a:solidFill>
                <a:latin typeface="Consolas"/>
              </a:rPr>
              <a:t>C02LowestCommonMultipleV2.</a:t>
            </a:r>
            <a:r>
              <a:rPr lang="pt-PT" sz="1400" b="1" i="1" u="sng" dirty="0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second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second"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n2 = </a:t>
            </a:r>
            <a:r>
              <a:rPr lang="pt-PT" sz="1400" b="1" u="sng" dirty="0">
                <a:solidFill>
                  <a:srgbClr val="000000"/>
                </a:solidFill>
                <a:latin typeface="Consolas"/>
              </a:rPr>
              <a:t>C02LowestCommonMultipleV2.</a:t>
            </a:r>
            <a:r>
              <a:rPr lang="pt-PT" sz="1400" b="1" i="1" u="sng" dirty="0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data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First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Second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n2);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    // calculate and return the Highest Common Factor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lcm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highestCommonFactor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(n1, n2);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result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Highest Common Factor between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n1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and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n2 +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            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lcm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keyboard.close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. . 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5892225"/>
            <a:ext cx="4953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Consolas"/>
              </a:rPr>
              <a:t>Esta classe utiliza o método </a:t>
            </a:r>
            <a:r>
              <a:rPr lang="pt-PT" sz="1600" dirty="0" err="1">
                <a:latin typeface="Consolas"/>
              </a:rPr>
              <a:t>readPositiveNonZeroInteger</a:t>
            </a:r>
            <a:r>
              <a:rPr lang="pt-PT" sz="1600" dirty="0">
                <a:latin typeface="Consolas"/>
              </a:rPr>
              <a:t> da classe C02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1155412"/>
            <a:ext cx="3048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 err="1">
                <a:latin typeface="Consolas"/>
              </a:rPr>
              <a:t>Highest</a:t>
            </a:r>
            <a:r>
              <a:rPr lang="pt-PT" sz="1600" dirty="0">
                <a:latin typeface="Consolas"/>
              </a:rPr>
              <a:t> </a:t>
            </a:r>
            <a:r>
              <a:rPr lang="pt-PT" sz="1600" dirty="0" err="1">
                <a:latin typeface="Consolas"/>
              </a:rPr>
              <a:t>Common</a:t>
            </a:r>
            <a:r>
              <a:rPr lang="pt-PT" sz="1600" dirty="0">
                <a:latin typeface="Consolas"/>
              </a:rPr>
              <a:t> Factor</a:t>
            </a:r>
          </a:p>
          <a:p>
            <a:pPr algn="ctr"/>
            <a:r>
              <a:rPr lang="pt-PT" sz="1600" dirty="0">
                <a:latin typeface="Consolas"/>
              </a:rPr>
              <a:t>Máximo divisor Comum</a:t>
            </a:r>
          </a:p>
        </p:txBody>
      </p:sp>
    </p:spTree>
    <p:extLst>
      <p:ext uri="{BB962C8B-B14F-4D97-AF65-F5344CB8AC3E}">
        <p14:creationId xmlns:p14="http://schemas.microsoft.com/office/powerpoint/2010/main" val="340034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</a:t>
            </a:r>
            <a:r>
              <a:rPr lang="pt-PT" dirty="0"/>
              <a:t> </a:t>
            </a:r>
            <a:r>
              <a:rPr lang="en-GB" dirty="0"/>
              <a:t>Common</a:t>
            </a:r>
            <a:r>
              <a:rPr lang="pt-PT" dirty="0"/>
              <a:t>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42395"/>
            <a:ext cx="8153400" cy="44012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highestCommonFactor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n1,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n2)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use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auxiliary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variables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n1aux = n1, n2aux = n2;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go and stop when both are equal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!= n2aux) {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find the greatest of them, in it sub the other number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&gt; n2aux)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n1aux -= n2aux;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n2aux -= n1aux;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return one of n1aux or n2aux, they are equal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GB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n1aux;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method</a:t>
            </a:r>
          </a:p>
          <a:p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3F7F5F"/>
                </a:solidFill>
                <a:latin typeface="Consolas"/>
              </a:rPr>
              <a:t>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5945" y="760349"/>
            <a:ext cx="268085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 err="1">
                <a:latin typeface="Consolas"/>
              </a:rPr>
              <a:t>Highest</a:t>
            </a:r>
            <a:r>
              <a:rPr lang="pt-PT" sz="1600" dirty="0">
                <a:latin typeface="Consolas"/>
              </a:rPr>
              <a:t> </a:t>
            </a:r>
            <a:r>
              <a:rPr lang="pt-PT" sz="1600" dirty="0" err="1">
                <a:latin typeface="Consolas"/>
              </a:rPr>
              <a:t>Common</a:t>
            </a:r>
            <a:r>
              <a:rPr lang="pt-PT" sz="1600" dirty="0">
                <a:latin typeface="Consolas"/>
              </a:rPr>
              <a:t> Factor</a:t>
            </a:r>
          </a:p>
          <a:p>
            <a:pPr algn="ctr"/>
            <a:r>
              <a:rPr lang="pt-PT" sz="1600" dirty="0">
                <a:latin typeface="Consolas"/>
              </a:rPr>
              <a:t>Máximo divisor Comum</a:t>
            </a:r>
          </a:p>
        </p:txBody>
      </p:sp>
      <p:sp>
        <p:nvSpPr>
          <p:cNvPr id="7" name="CaixaDeTexto 2"/>
          <p:cNvSpPr txBox="1"/>
          <p:nvPr/>
        </p:nvSpPr>
        <p:spPr>
          <a:xfrm>
            <a:off x="6781800" y="1908595"/>
            <a:ext cx="1774845" cy="224676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n1  aux1 aux2 n2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120 120  25   25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95  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70     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45  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20   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5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15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10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5   </a:t>
            </a:r>
          </a:p>
        </p:txBody>
      </p:sp>
    </p:spTree>
    <p:extLst>
      <p:ext uri="{BB962C8B-B14F-4D97-AF65-F5344CB8AC3E}">
        <p14:creationId xmlns:p14="http://schemas.microsoft.com/office/powerpoint/2010/main" val="64246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de métodos estáticos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método </a:t>
            </a:r>
            <a:r>
              <a:rPr lang="pt-PT" dirty="0" err="1"/>
              <a:t>main</a:t>
            </a:r>
            <a:r>
              <a:rPr lang="pt-PT" dirty="0"/>
              <a:t> é um método estático</a:t>
            </a:r>
          </a:p>
          <a:p>
            <a:r>
              <a:rPr lang="pt-PT" dirty="0"/>
              <a:t>Um método estático pode chamar outros métodos estáticos</a:t>
            </a:r>
          </a:p>
          <a:p>
            <a:pPr lvl="1"/>
            <a:r>
              <a:rPr lang="pt-PT" dirty="0"/>
              <a:t>Da mesma classe de forma directa, basta colocar o seu nome</a:t>
            </a:r>
          </a:p>
          <a:p>
            <a:pPr lvl="1"/>
            <a:r>
              <a:rPr lang="pt-PT" dirty="0"/>
              <a:t>De outras classes no mesmo package, mas tem de colocar o nome da classe, ponto, nome do método</a:t>
            </a:r>
          </a:p>
          <a:p>
            <a:pPr lvl="2"/>
            <a:r>
              <a:rPr lang="pt-PT" dirty="0"/>
              <a:t>Desde que estes tenham uma visibilidade diferente de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endParaRPr lang="pt-PT" b="1" kern="1200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dirty="0"/>
              <a:t>De outras classes noutros packages, mas tem de colocar o nome do package, ponto, nome da classe, ponto, nome do método</a:t>
            </a:r>
          </a:p>
          <a:p>
            <a:pPr lvl="2"/>
            <a:r>
              <a:rPr lang="pt-PT" dirty="0"/>
              <a:t>Desde que estes tenham uma visibilidade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endParaRPr lang="pt-PT" dirty="0"/>
          </a:p>
          <a:p>
            <a:r>
              <a:rPr lang="pt-PT" b="1" dirty="0"/>
              <a:t>Visibilidade</a:t>
            </a:r>
            <a:r>
              <a:rPr lang="pt-PT" dirty="0"/>
              <a:t> de um método: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dirty="0"/>
              <a:t>,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private</a:t>
            </a:r>
            <a:endParaRPr lang="pt-PT" sz="1600" b="1" kern="1200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pt-PT" dirty="0"/>
              <a:t>Um método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 pode ser acedido por qualquer classe independentemente da sua localização</a:t>
            </a:r>
          </a:p>
          <a:p>
            <a:pPr lvl="1"/>
            <a:r>
              <a:rPr lang="pt-PT" dirty="0"/>
              <a:t>Um método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r>
              <a:rPr lang="pt-PT" dirty="0"/>
              <a:t> apenas pode ser acedido por métodos da própria classe</a:t>
            </a:r>
          </a:p>
          <a:p>
            <a:pPr lvl="2"/>
            <a:r>
              <a:rPr lang="pt-PT" dirty="0"/>
              <a:t>Experimentar colocar o método </a:t>
            </a:r>
            <a:r>
              <a:rPr lang="pt-PT" dirty="0" err="1"/>
              <a:t>readPositiveNonZeroInteger</a:t>
            </a:r>
            <a:r>
              <a:rPr lang="pt-PT" dirty="0"/>
              <a:t> como </a:t>
            </a:r>
            <a:r>
              <a:rPr lang="pt-PT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r>
              <a:rPr lang="pt-PT" dirty="0"/>
              <a:t> e verificar o que isso origina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E6F5E-5AE7-414B-B781-E4EBE7A5C717}"/>
              </a:ext>
            </a:extLst>
          </p:cNvPr>
          <p:cNvSpPr/>
          <p:nvPr/>
        </p:nvSpPr>
        <p:spPr>
          <a:xfrm>
            <a:off x="5486400" y="6135687"/>
            <a:ext cx="2667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Consolas"/>
              </a:rPr>
              <a:t>Aqui só abordamos a visibilidade </a:t>
            </a:r>
            <a:r>
              <a:rPr lang="pt-PT" sz="1200" dirty="0" err="1">
                <a:latin typeface="Consolas"/>
              </a:rPr>
              <a:t>public</a:t>
            </a:r>
            <a:r>
              <a:rPr lang="pt-PT" sz="1200" dirty="0">
                <a:latin typeface="Consolas"/>
              </a:rPr>
              <a:t> e </a:t>
            </a:r>
            <a:r>
              <a:rPr lang="pt-PT" sz="1200" dirty="0" err="1">
                <a:latin typeface="Consolas"/>
              </a:rPr>
              <a:t>private</a:t>
            </a:r>
            <a:endParaRPr lang="pt-PT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470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atributos estáticos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Os métodos estáticos podem aceder aos atributos estáticos das classes</a:t>
            </a:r>
          </a:p>
          <a:p>
            <a:pPr lvl="1"/>
            <a:r>
              <a:rPr lang="pt-PT" dirty="0"/>
              <a:t>Condicionados pela localização e visibilidade do atributos: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private</a:t>
            </a:r>
            <a:r>
              <a:rPr lang="pt-PT" dirty="0"/>
              <a:t> e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public</a:t>
            </a:r>
            <a:r>
              <a:rPr lang="pt-PT" dirty="0"/>
              <a:t>, que têm a mesma funcionalidade com os atributos e com os métodos</a:t>
            </a:r>
          </a:p>
          <a:p>
            <a:r>
              <a:rPr lang="pt-PT" dirty="0"/>
              <a:t>Atributos estáticos (variáveis estáticas definidas dentro de uma classe):</a:t>
            </a:r>
          </a:p>
          <a:p>
            <a:pPr lvl="1"/>
            <a:r>
              <a:rPr lang="pt-PT" dirty="0"/>
              <a:t>Inicialização:</a:t>
            </a:r>
          </a:p>
          <a:p>
            <a:pPr lvl="2"/>
            <a:r>
              <a:rPr lang="pt-PT" dirty="0"/>
              <a:t>São inicializados, se tiverem inicialização, na altura da primeira utilização da classe e a inicialização ocorre antes da execução de qualquer método da classe. Por omissão são inicializados com o valor por omissão: zero, false, </a:t>
            </a:r>
            <a:r>
              <a:rPr lang="pt-PT" dirty="0" err="1"/>
              <a:t>null</a:t>
            </a:r>
            <a:endParaRPr lang="pt-PT" dirty="0"/>
          </a:p>
          <a:p>
            <a:pPr lvl="1"/>
            <a:r>
              <a:rPr lang="pt-PT" dirty="0"/>
              <a:t>Utilidade:</a:t>
            </a:r>
          </a:p>
          <a:p>
            <a:pPr lvl="2"/>
            <a:r>
              <a:rPr lang="pt-PT" dirty="0"/>
              <a:t>São atributos globais à classe, ou seja, só existe uma versão do atributo na classe (que é partilhada por todas as instâncias da classe), servem portanto para guardar informação que deve ser partilhada por todas as instâncias da classe; e </a:t>
            </a:r>
          </a:p>
          <a:p>
            <a:pPr lvl="2"/>
            <a:r>
              <a:rPr lang="pt-PT" dirty="0"/>
              <a:t>como persistem entre chamadas aos métodos da classe, servem para guardar estado/informação entre chamadas a vários métodos da classe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320135"/>
            <a:ext cx="32004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latin typeface="Consolas"/>
              </a:rPr>
              <a:t>O tema de instâncias de uma classe será abordado mais à frente</a:t>
            </a:r>
          </a:p>
        </p:txBody>
      </p:sp>
    </p:spTree>
    <p:extLst>
      <p:ext uri="{BB962C8B-B14F-4D97-AF65-F5344CB8AC3E}">
        <p14:creationId xmlns:p14="http://schemas.microsoft.com/office/powerpoint/2010/main" val="96532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e valor de retorno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049"/>
            <a:ext cx="8229600" cy="4968551"/>
          </a:xfrm>
        </p:spPr>
        <p:txBody>
          <a:bodyPr/>
          <a:lstStyle/>
          <a:p>
            <a:r>
              <a:rPr lang="pt-PT" dirty="0"/>
              <a:t>Os métodos podem ter argumentos tais com: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 err="1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(Scanner keyboard) {…}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kern="1200" dirty="0" err="1">
                <a:solidFill>
                  <a:srgbClr val="000000"/>
                </a:solidFill>
                <a:latin typeface="Consolas"/>
              </a:rPr>
              <a:t>lowestCommonMultiple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n1, </a:t>
            </a:r>
            <a:r>
              <a:rPr lang="en-US" sz="16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kern="1200" dirty="0">
                <a:solidFill>
                  <a:srgbClr val="000000"/>
                </a:solidFill>
                <a:latin typeface="Consolas"/>
              </a:rPr>
              <a:t> n2) {…}</a:t>
            </a:r>
          </a:p>
          <a:p>
            <a:r>
              <a:rPr lang="pt-PT" dirty="0"/>
              <a:t>A lista de argumentos segue-se após o nome do método:</a:t>
            </a:r>
          </a:p>
          <a:p>
            <a:pPr lvl="1"/>
            <a:r>
              <a:rPr lang="pt-PT" dirty="0"/>
              <a:t>É de definição livre</a:t>
            </a:r>
          </a:p>
          <a:p>
            <a:pPr lvl="1"/>
            <a:r>
              <a:rPr lang="pt-PT" dirty="0"/>
              <a:t>Deve conter os dados que o método necessita para executar a sua tarefa</a:t>
            </a:r>
          </a:p>
          <a:p>
            <a:pPr lvl="1"/>
            <a:r>
              <a:rPr lang="pt-PT" dirty="0"/>
              <a:t>Aquando da concepção dos métodos, deve-se identificar qual a tarefa principal que o método deve executar (que deve corresponder ao nome do método) e os argumentos que tornam essa tarefa possível ou flexível.</a:t>
            </a:r>
          </a:p>
          <a:p>
            <a:pPr lvl="2"/>
            <a:r>
              <a:rPr lang="pt-PT" dirty="0"/>
              <a:t>Exº: o método </a:t>
            </a:r>
            <a:r>
              <a:rPr lang="pt-PT" dirty="0" err="1"/>
              <a:t>lowestCommonMultiple</a:t>
            </a:r>
            <a:r>
              <a:rPr lang="pt-PT" dirty="0"/>
              <a:t> permite calcular o mínimo múltiplo comum entre quaisquer dois inteiros (positivos)</a:t>
            </a:r>
          </a:p>
          <a:p>
            <a:pPr>
              <a:spcBef>
                <a:spcPts val="1200"/>
              </a:spcBef>
            </a:pPr>
            <a:r>
              <a:rPr lang="pt-PT" dirty="0"/>
              <a:t>Valor de retorno, é declarado antes do nome do método:</a:t>
            </a:r>
          </a:p>
          <a:p>
            <a:pPr lvl="1"/>
            <a:r>
              <a:rPr lang="pt-PT" dirty="0"/>
              <a:t>Deve ser do tipo do valor que se pretende devolver</a:t>
            </a:r>
          </a:p>
          <a:p>
            <a:pPr lvl="1"/>
            <a:r>
              <a:rPr lang="pt-PT" dirty="0"/>
              <a:t>Ou ser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void</a:t>
            </a:r>
            <a:r>
              <a:rPr lang="pt-PT" dirty="0"/>
              <a:t>, caso o método não devolva qualquer valor</a:t>
            </a:r>
          </a:p>
          <a:p>
            <a:pPr lvl="1"/>
            <a:r>
              <a:rPr lang="pt-PT" dirty="0"/>
              <a:t>Só é possível devolver um valor, mas pode ser uma referência para um </a:t>
            </a:r>
            <a:r>
              <a:rPr lang="pt-PT" dirty="0" err="1"/>
              <a:t>array</a:t>
            </a:r>
            <a:r>
              <a:rPr lang="pt-PT" dirty="0"/>
              <a:t> ou para um objeto com vários atributos (ver slides sobre objetos),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locais e globais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Dentro das classes é possível declarar variáveis estáticas (atributos estáticos da classe), que são chamadas de variáveis globais à classe (ou “</a:t>
            </a:r>
            <a:r>
              <a:rPr lang="pt-PT" dirty="0" err="1"/>
              <a:t>fields</a:t>
            </a:r>
            <a:r>
              <a:rPr lang="pt-PT" dirty="0"/>
              <a:t>” no eclipse)</a:t>
            </a:r>
          </a:p>
          <a:p>
            <a:pPr lvl="1"/>
            <a:r>
              <a:rPr lang="pt-PT" dirty="0"/>
              <a:t>Estas têm uma vida que se inicia quando se acede pela primeira vez à classe onde a variável está declarada e termina quando a aplicação terminar</a:t>
            </a:r>
          </a:p>
          <a:p>
            <a:r>
              <a:rPr lang="pt-PT" dirty="0"/>
              <a:t>Dentro dos métodos é possível declarar variáveis, que são chamadas de variáveis locais: a variável é local ao método</a:t>
            </a:r>
          </a:p>
          <a:p>
            <a:pPr lvl="1"/>
            <a:r>
              <a:rPr lang="pt-PT" dirty="0"/>
              <a:t>Estas têm uma existência que se inicia quando a execução entra dentro método e se executa a sua instrução de declaração/inicialização e existem até ao final do  bloco onde estão declaradas</a:t>
            </a:r>
          </a:p>
          <a:p>
            <a:pPr lvl="1"/>
            <a:r>
              <a:rPr lang="pt-PT" dirty="0"/>
              <a:t>Isto é válido para os métodos estáticos e não estáticos (estes serão abordados mais à frente) </a:t>
            </a:r>
          </a:p>
          <a:p>
            <a:r>
              <a:rPr lang="pt-PT" dirty="0"/>
              <a:t>Em caso de conflito de nomes de variáveis, a variável declarada no contexto mais próximo é a variável acedida</a:t>
            </a:r>
          </a:p>
          <a:p>
            <a:pPr lvl="1"/>
            <a:r>
              <a:rPr lang="pt-PT" dirty="0"/>
              <a:t>Para aceder a um atributo estático fazer: </a:t>
            </a:r>
            <a:r>
              <a:rPr lang="pt-PT" dirty="0" err="1"/>
              <a:t>nomeClasse.atributo</a:t>
            </a:r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Sobrecarga de métodos (estáticos)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Sobrecarga de métodos (</a:t>
            </a:r>
            <a:r>
              <a:rPr lang="pt-PT" i="1" dirty="0" err="1"/>
              <a:t>method</a:t>
            </a:r>
            <a:r>
              <a:rPr lang="pt-PT" i="1" dirty="0"/>
              <a:t> </a:t>
            </a:r>
            <a:r>
              <a:rPr lang="pt-PT" i="1" dirty="0" err="1"/>
              <a:t>overload</a:t>
            </a:r>
            <a:r>
              <a:rPr lang="pt-PT" dirty="0"/>
              <a:t>):</a:t>
            </a:r>
          </a:p>
          <a:p>
            <a:pPr lvl="1"/>
            <a:r>
              <a:rPr lang="pt-PT" dirty="0"/>
              <a:t>Quando existe vários métodos, na mesma classe, com o mesmo nome</a:t>
            </a:r>
          </a:p>
          <a:p>
            <a:pPr lvl="1"/>
            <a:r>
              <a:rPr lang="pt-PT" dirty="0"/>
              <a:t>Eles são diferenciados pela sua lista de argumentos </a:t>
            </a:r>
          </a:p>
          <a:p>
            <a:pPr lvl="2"/>
            <a:r>
              <a:rPr lang="pt-PT" dirty="0"/>
              <a:t>O que distingue são o nº e o tipo dos argumentos (pela sua ordem)</a:t>
            </a:r>
          </a:p>
          <a:p>
            <a:pPr lvl="2"/>
            <a:r>
              <a:rPr lang="pt-PT" dirty="0"/>
              <a:t>O valor de retorno e a visibilidade são irrelevantes</a:t>
            </a:r>
          </a:p>
          <a:p>
            <a:pPr lvl="1"/>
            <a:r>
              <a:rPr lang="pt-PT" dirty="0"/>
              <a:t>A sobrecarga ocorre com métodos estáticos e com os métodos de instância (veremos isso na parte da objectos)</a:t>
            </a:r>
          </a:p>
          <a:p>
            <a:pPr lvl="1"/>
            <a:endParaRPr lang="pt-PT" u="sng" dirty="0"/>
          </a:p>
          <a:p>
            <a:pPr lvl="1"/>
            <a:endParaRPr lang="pt-PT" dirty="0"/>
          </a:p>
          <a:p>
            <a:pPr lvl="1"/>
            <a:r>
              <a:rPr lang="pt-PT" dirty="0"/>
              <a:t>Exemplo de sobrecarga na classe C02LowestCommonMultipleV2: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lowestCommonMultiple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n1,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n2)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. . . 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calcula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 o MMC entre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dois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números</a:t>
            </a:r>
            <a:endParaRPr lang="en-US" sz="1400" kern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lowestCommonMultiple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n1,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n2,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n3)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. . .  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calcula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 o MMC entre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três</a:t>
            </a:r>
            <a:r>
              <a:rPr lang="en-US" sz="1400" kern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kern="1200" dirty="0" err="1">
                <a:solidFill>
                  <a:srgbClr val="3F7F5F"/>
                </a:solidFill>
                <a:latin typeface="Consolas"/>
              </a:rPr>
              <a:t>números</a:t>
            </a:r>
            <a:endParaRPr lang="en-US" sz="1400" kern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endParaRPr lang="pt-PT" sz="1400" dirty="0">
              <a:latin typeface="Consolas"/>
            </a:endParaRP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2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métodos são troços de código que podem ser chamados a executar</a:t>
            </a:r>
          </a:p>
          <a:p>
            <a:pPr lvl="1"/>
            <a:r>
              <a:rPr lang="pt-PT" dirty="0"/>
              <a:t>após a sua execução o programa continua a execução na instrução seguinte aquela que chamou o método</a:t>
            </a:r>
          </a:p>
          <a:p>
            <a:endParaRPr lang="pt-PT" dirty="0"/>
          </a:p>
          <a:p>
            <a:r>
              <a:rPr lang="pt-PT" dirty="0"/>
              <a:t>O métodos são úteis porque permitem:</a:t>
            </a:r>
          </a:p>
          <a:p>
            <a:pPr lvl="1"/>
            <a:r>
              <a:rPr lang="pt-PT" dirty="0"/>
              <a:t>dividir o código em partes - compartimentar</a:t>
            </a:r>
          </a:p>
          <a:p>
            <a:pPr lvl="1"/>
            <a:r>
              <a:rPr lang="pt-PT" dirty="0"/>
              <a:t>ser chamados várias vezes - reutilizar</a:t>
            </a:r>
          </a:p>
          <a:p>
            <a:pPr lvl="1"/>
            <a:r>
              <a:rPr lang="pt-PT" dirty="0"/>
              <a:t>ser parametrizados, nos argumentos - parametrizar</a:t>
            </a:r>
          </a:p>
          <a:p>
            <a:pPr lvl="2"/>
            <a:r>
              <a:rPr lang="pt-PT" dirty="0"/>
              <a:t>o que dá versatilidade para desempenhar uma acção mas com as diferenças necessárias para os valores que assim exijam essas diferenças</a:t>
            </a:r>
          </a:p>
          <a:p>
            <a:pPr marL="268287" lvl="1" indent="0">
              <a:buNone/>
            </a:pPr>
            <a:endParaRPr lang="pt-PT" dirty="0"/>
          </a:p>
          <a:p>
            <a:pPr lvl="1"/>
            <a:r>
              <a:rPr lang="pt-PT" dirty="0"/>
              <a:t>Vamos ver o caso de um programa que lê dois inteiros maiores que zero e calcula o mínimo múltiplo comum entre eles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061621"/>
            <a:ext cx="8686800" cy="56477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 bIns="0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C01LowestCommonMultiple {</a:t>
            </a:r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Scanner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first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first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ask and read a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integer number bigger than 0 -&gt;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keyboard.hasNextInt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number is not bigger than zero -&gt;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not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integer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"What you wrote was not an integer! -&gt;“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());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remove the garbage introduced by the user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9710" y="912957"/>
            <a:ext cx="265329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Consolas"/>
              </a:defRPr>
            </a:lvl1pPr>
          </a:lstStyle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endParaRPr lang="pt-PT" dirty="0"/>
          </a:p>
          <a:p>
            <a:r>
              <a:rPr lang="pt-PT" dirty="0"/>
              <a:t>Mínimo Múltiplo Comum</a:t>
            </a:r>
          </a:p>
        </p:txBody>
      </p:sp>
    </p:spTree>
    <p:extLst>
      <p:ext uri="{BB962C8B-B14F-4D97-AF65-F5344CB8AC3E}">
        <p14:creationId xmlns:p14="http://schemas.microsoft.com/office/powerpoint/2010/main" val="40331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8534400" cy="543225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 bIns="0">
            <a:spAutoFit/>
          </a:bodyPr>
          <a:lstStyle/>
          <a:p>
            <a:r>
              <a:rPr lang="pt-PT" sz="1400" dirty="0">
                <a:latin typeface="Consolas"/>
              </a:rPr>
              <a:t>. . .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second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second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ask and read a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integer number bigger than 0 -&gt;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keyboard.hasNextInt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number is not bigger than zero -&gt; “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not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integer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"What you wrote was not an integer!-&gt;“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());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remove the garbage introduced by the user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n2 =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data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First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Second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n2);</a:t>
            </a:r>
          </a:p>
          <a:p>
            <a:r>
              <a:rPr lang="pt-PT" sz="1400" i="1" dirty="0">
                <a:solidFill>
                  <a:srgbClr val="000000"/>
                </a:solidFill>
                <a:latin typeface="Consolas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694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353264"/>
            <a:ext cx="8305800" cy="50475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/>
              </a:rPr>
              <a:t>...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calculate the lowest common multiple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use auxiliary variables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n1aux = n1, n2aux = n2;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go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stop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when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both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are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equal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!= n2aux) {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find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lowest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them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, in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add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its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base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value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&lt; n2aux)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n1aux += n1;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n2aux += n2;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result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lowest Common Multiple between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n1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and “</a:t>
            </a:r>
          </a:p>
          <a:p>
            <a:r>
              <a:rPr lang="en-US" sz="1400" i="1" dirty="0">
                <a:solidFill>
                  <a:srgbClr val="2A00FF"/>
                </a:solidFill>
                <a:latin typeface="Consolas"/>
              </a:rPr>
              <a:t>                       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n2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n1aux);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latin typeface="Consolas"/>
              </a:rPr>
              <a:t>   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close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keyboard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keyboard.close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main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class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05600" y="1487031"/>
            <a:ext cx="1675459" cy="224676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n1 aux1 aux2 n2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7   7    3   3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 6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 9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14   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12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15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21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18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 21   </a:t>
            </a:r>
          </a:p>
        </p:txBody>
      </p:sp>
    </p:spTree>
    <p:extLst>
      <p:ext uri="{BB962C8B-B14F-4D97-AF65-F5344CB8AC3E}">
        <p14:creationId xmlns:p14="http://schemas.microsoft.com/office/powerpoint/2010/main" val="33378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código presenta os seguintes problemas:</a:t>
            </a:r>
          </a:p>
          <a:p>
            <a:pPr lvl="1"/>
            <a:r>
              <a:rPr lang="pt-PT" dirty="0"/>
              <a:t>Extenso – dificulta o enfoque nas várias acções</a:t>
            </a:r>
          </a:p>
          <a:p>
            <a:pPr lvl="1"/>
            <a:r>
              <a:rPr lang="pt-PT" dirty="0"/>
              <a:t>Repetido – possibilita a ocorrência de erros de coerência se alterarmos a forma de fazer input do primeiro inteiro e não fizermos as mesmas alterações para o segundo </a:t>
            </a:r>
          </a:p>
          <a:p>
            <a:pPr lvl="1"/>
            <a:endParaRPr lang="pt-PT" dirty="0"/>
          </a:p>
          <a:p>
            <a:r>
              <a:rPr lang="pt-PT" dirty="0"/>
              <a:t>Vamos então agregar as várias funcionalidades em blocos de código, os chamados métodos</a:t>
            </a:r>
          </a:p>
          <a:p>
            <a:endParaRPr lang="pt-PT" dirty="0"/>
          </a:p>
          <a:p>
            <a:r>
              <a:rPr lang="pt-PT" dirty="0"/>
              <a:t>Vamos então colocar:</a:t>
            </a:r>
          </a:p>
          <a:p>
            <a:pPr lvl="1"/>
            <a:r>
              <a:rPr lang="pt-PT" dirty="0"/>
              <a:t>A leitura de um número num método, permitindo assim, chamar esse método duas vezes para ler os dois números pretendidos</a:t>
            </a:r>
          </a:p>
          <a:p>
            <a:pPr lvl="1"/>
            <a:r>
              <a:rPr lang="pt-PT" dirty="0"/>
              <a:t>Colocar o cálculo do MMC noutro método de modo a podermos isolar o algoritmo desse cálculo e simplificar o </a:t>
            </a:r>
            <a:r>
              <a:rPr lang="pt-PT" dirty="0" err="1"/>
              <a:t>main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C02 </a:t>
            </a:r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305800" cy="540917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C02LowestCommonMultipleV2 {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Scanner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first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first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 =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second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"Entering the second number..."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n2 =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keyboard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data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First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n1);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Second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number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+ n2);</a:t>
            </a:r>
            <a:endParaRPr lang="pt-PT" sz="14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    // calculate and return the lowest common multiple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lcm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i="1" dirty="0" err="1">
                <a:solidFill>
                  <a:srgbClr val="000000"/>
                </a:solidFill>
                <a:latin typeface="Consolas"/>
              </a:rPr>
              <a:t>lowestCommonMultiple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(n1, n2);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show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result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lowest common multiple between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n1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and "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              + n2 + 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lcm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close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keyboard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keyboard.close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889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83243"/>
            <a:ext cx="8458200" cy="529375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. . .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readPositiveNonZeroInteger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(Scanner keyboard) {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local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variables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0;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reading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cycle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do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ask and read a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integer number bigger than 0 -&gt;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keyboard.hasNextInt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number is not bigger than zero -&gt;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not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integer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"What you wrote was not an integer!&gt;"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remove the garbage introduced by the user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keyboard.nextLine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done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  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return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number</a:t>
            </a:r>
            <a:endParaRPr lang="pt-PT" sz="14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. . 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19800" y="914400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Argumento do método</a:t>
            </a:r>
          </a:p>
        </p:txBody>
      </p:sp>
      <p:cxnSp>
        <p:nvCxnSpPr>
          <p:cNvPr id="7" name="Conexão reta 6"/>
          <p:cNvCxnSpPr/>
          <p:nvPr/>
        </p:nvCxnSpPr>
        <p:spPr>
          <a:xfrm flipH="1">
            <a:off x="6477000" y="1141783"/>
            <a:ext cx="457200" cy="321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89709" y="914400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Tipo do valor de retorno</a:t>
            </a:r>
          </a:p>
        </p:txBody>
      </p:sp>
      <p:cxnSp>
        <p:nvCxnSpPr>
          <p:cNvPr id="9" name="Conexão reta 8"/>
          <p:cNvCxnSpPr/>
          <p:nvPr/>
        </p:nvCxnSpPr>
        <p:spPr>
          <a:xfrm>
            <a:off x="1828800" y="1143000"/>
            <a:ext cx="381000" cy="27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419449" y="914400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Nome do método</a:t>
            </a:r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3935457" y="1143000"/>
            <a:ext cx="103143" cy="32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71413" y="6080177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Valor a retornar</a:t>
            </a:r>
          </a:p>
        </p:txBody>
      </p:sp>
      <p:cxnSp>
        <p:nvCxnSpPr>
          <p:cNvPr id="13" name="Conexão reta 12"/>
          <p:cNvCxnSpPr/>
          <p:nvPr/>
        </p:nvCxnSpPr>
        <p:spPr>
          <a:xfrm>
            <a:off x="1905000" y="5991131"/>
            <a:ext cx="1966413" cy="28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Lowest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 v2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03 - Introdução aos métodos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305800" cy="46166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. . .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lowestCommonMultiple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n1,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n2) {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use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auxiliary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variables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n1aux = n1, n2aux = n2;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go and stop when both are equal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!= n2aux) {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find the lowest of them, in it add its base value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(n1aux &lt; n2aux)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n1aux += n1;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4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n2aux += n2;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return one of n1aux or n2aux, they are equal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n1aux;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lowestCommonMultiple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class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6115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7047</TotalTime>
  <Words>2594</Words>
  <Application>Microsoft Office PowerPoint</Application>
  <PresentationFormat>On-screen Show (4:3)</PresentationFormat>
  <Paragraphs>336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Garamond</vt:lpstr>
      <vt:lpstr>Times New Roman</vt:lpstr>
      <vt:lpstr>Wingdings</vt:lpstr>
      <vt:lpstr>Theme_fso</vt:lpstr>
      <vt:lpstr>03 Métodos estáticos</vt:lpstr>
      <vt:lpstr>Métodos</vt:lpstr>
      <vt:lpstr>Lowest Common Multiple  v1</vt:lpstr>
      <vt:lpstr>Lowest Common Multiple  v1</vt:lpstr>
      <vt:lpstr>Lowest Common Multiple  v1</vt:lpstr>
      <vt:lpstr>Comentários</vt:lpstr>
      <vt:lpstr>C02 Lowest Common Multiple  v2</vt:lpstr>
      <vt:lpstr>Lowest Common Multiple  v2</vt:lpstr>
      <vt:lpstr>Lowest Common Multiple  v2</vt:lpstr>
      <vt:lpstr>Comentários</vt:lpstr>
      <vt:lpstr>C03 Highest Common Factor</vt:lpstr>
      <vt:lpstr>Highest Common Factor</vt:lpstr>
      <vt:lpstr>Utilização de métodos estáticos</vt:lpstr>
      <vt:lpstr>Métodos e atributos estáticos</vt:lpstr>
      <vt:lpstr>Argumentos e valor de retorno</vt:lpstr>
      <vt:lpstr>Variáveis locais e globais</vt:lpstr>
      <vt:lpstr>Sobrecarga de métodos (estáticos)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436</cp:revision>
  <cp:lastPrinted>2012-03-11T20:27:46Z</cp:lastPrinted>
  <dcterms:created xsi:type="dcterms:W3CDTF">2004-08-20T17:48:18Z</dcterms:created>
  <dcterms:modified xsi:type="dcterms:W3CDTF">2020-03-24T09:50:19Z</dcterms:modified>
</cp:coreProperties>
</file>