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2" r:id="rId17"/>
    <p:sldId id="403" r:id="rId18"/>
    <p:sldId id="404" r:id="rId19"/>
    <p:sldId id="401" r:id="rId20"/>
    <p:sldId id="405" r:id="rId21"/>
    <p:sldId id="406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FFD15F"/>
    <a:srgbClr val="CB7A0F"/>
    <a:srgbClr val="3ED645"/>
    <a:srgbClr val="384A1C"/>
    <a:srgbClr val="FF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120" d="100"/>
          <a:sy n="120" d="100"/>
        </p:scale>
        <p:origin x="18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81594-EF9F-4B35-86C2-096DA851AFD4}" type="slidenum">
              <a:rPr lang="en-US"/>
              <a:pPr/>
              <a:t>10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0B08F-0BC5-4A61-BD2D-9802B93CE6C9}" type="slidenum">
              <a:rPr lang="en-US"/>
              <a:pPr/>
              <a:t>11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C53BE-2E67-420E-8DA5-EFAE70881F54}" type="slidenum">
              <a:rPr lang="en-US"/>
              <a:pPr/>
              <a:t>2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0896-4203-4FDC-B231-FACD4FE65B19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CA9BB-55E3-400A-B3CE-CC194D64819E}" type="slidenum">
              <a:rPr lang="en-US"/>
              <a:pPr/>
              <a:t>4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0AEB7-0CF3-4887-B99C-B4ABF3FCABD1}" type="slidenum">
              <a:rPr lang="en-US"/>
              <a:pPr/>
              <a:t>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F85C3-2D4B-4F97-AE98-7326E63CDE5B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889B5-7B8A-4EE2-ADAF-0465BC9FF282}" type="slidenum">
              <a:rPr lang="en-US"/>
              <a:pPr/>
              <a:t>7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BDE9E-DC0B-4BFD-9F00-F63F353EAB70}" type="slidenum">
              <a:rPr lang="en-US"/>
              <a:pPr/>
              <a:t>8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13FED-55AF-4C7F-A23C-8210DE70155F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04 - Arrays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04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rgbClr val="006633"/>
                </a:solidFill>
                <a:latin typeface="Garamond"/>
              </a:rPr>
              <a:t>Capítulo 7</a:t>
            </a:r>
          </a:p>
          <a:p>
            <a:r>
              <a:rPr lang="pt-PT" sz="2400" dirty="0" err="1">
                <a:solidFill>
                  <a:srgbClr val="006633"/>
                </a:solidFill>
                <a:latin typeface="Garamond"/>
              </a:rPr>
              <a:t>Arrays</a:t>
            </a:r>
            <a:r>
              <a:rPr lang="pt-PT" sz="2400" dirty="0">
                <a:solidFill>
                  <a:srgbClr val="006633"/>
                </a:solidFill>
                <a:latin typeface="Garamond"/>
              </a:rPr>
              <a:t> unidimensionais </a:t>
            </a:r>
          </a:p>
          <a:p>
            <a:r>
              <a:rPr lang="pt-PT" sz="2400" dirty="0">
                <a:solidFill>
                  <a:srgbClr val="006633"/>
                </a:solidFill>
                <a:latin typeface="Garamond"/>
              </a:rPr>
              <a:t>Pesquisa e ordenação</a:t>
            </a:r>
          </a:p>
          <a:p>
            <a:r>
              <a:rPr lang="pt-PT" sz="2400" dirty="0" err="1">
                <a:solidFill>
                  <a:srgbClr val="006633"/>
                </a:solidFill>
                <a:latin typeface="Garamond"/>
              </a:rPr>
              <a:t>Arrays</a:t>
            </a:r>
            <a:r>
              <a:rPr lang="pt-PT" sz="2400" dirty="0">
                <a:solidFill>
                  <a:srgbClr val="006633"/>
                </a:solidFill>
                <a:latin typeface="Garamond"/>
              </a:rPr>
              <a:t> bidimensionais e n-dimensionais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04 -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8275"/>
            <a:ext cx="7772400" cy="762000"/>
          </a:xfrm>
        </p:spPr>
        <p:txBody>
          <a:bodyPr>
            <a:spAutoFit/>
          </a:bodyPr>
          <a:lstStyle/>
          <a:p>
            <a:r>
              <a:rPr lang="pt-PT" sz="3600">
                <a:latin typeface="Arial" charset="0"/>
              </a:rPr>
              <a:t>Exemplo</a:t>
            </a:r>
            <a:r>
              <a:rPr lang="pt-PT" sz="4000">
                <a:latin typeface="Arial" charset="0"/>
              </a:rPr>
              <a:t> </a:t>
            </a:r>
            <a:r>
              <a:rPr lang="pt-PT" sz="3600">
                <a:latin typeface="Arial" charset="0"/>
              </a:rPr>
              <a:t>- </a:t>
            </a:r>
            <a:r>
              <a:rPr lang="pt-PT" sz="3200">
                <a:latin typeface="Arial" charset="0"/>
              </a:rPr>
              <a:t>variável de instância</a:t>
            </a:r>
            <a:r>
              <a:rPr lang="en-US" sz="3200">
                <a:latin typeface="Arial" charset="0"/>
              </a:rPr>
              <a:t> </a:t>
            </a:r>
            <a:r>
              <a:rPr lang="en-US" sz="3200">
                <a:latin typeface="Courier New" pitchFamily="49" charset="0"/>
              </a:rPr>
              <a:t>length</a:t>
            </a:r>
            <a:r>
              <a:rPr lang="en-US"/>
              <a:t> </a:t>
            </a:r>
            <a:endParaRPr lang="pt-PT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410200"/>
          </a:xfrm>
          <a:ln>
            <a:solidFill>
              <a:srgbClr val="CB7A0F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ArrayTemperaturas2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Scanner s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Scanner(System.</a:t>
            </a:r>
            <a:r>
              <a:rPr lang="pt-PT" sz="1400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[] temperaturas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[7];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2"/>
                </a:solidFill>
                <a:latin typeface="Consolas"/>
              </a:rPr>
              <a:t>    // ler 7 temperaturas e calcular a sua média</a:t>
            </a:r>
            <a:endParaRPr lang="pt-PT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Enter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temperaturas.</a:t>
            </a:r>
            <a:r>
              <a:rPr lang="pt-PT" sz="1400" b="1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i="1" dirty="0">
                <a:solidFill>
                  <a:srgbClr val="0000C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400" dirty="0" err="1">
                <a:solidFill>
                  <a:srgbClr val="2A00FF"/>
                </a:solidFill>
                <a:latin typeface="Consolas"/>
              </a:rPr>
              <a:t>temperatures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soma 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temperaturas.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s.nextDouble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soma += 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media = soma /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temperaturas.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2"/>
                </a:solidFill>
                <a:latin typeface="Consolas"/>
              </a:rPr>
              <a:t>    // mostrar os valores lidos e indicar se acima ou abaixo da média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temperature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media);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The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temperatures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are"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temperaturas.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+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"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   (temperaturas[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&lt; media  ?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below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  (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&gt; media ?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above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: 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on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))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+ "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average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400" i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19984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Criar e iniciar </a:t>
            </a:r>
            <a:r>
              <a:rPr lang="en-US"/>
              <a:t>Arrays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array </a:t>
            </a:r>
            <a:r>
              <a:rPr lang="pt-PT" dirty="0"/>
              <a:t>pode ser criado e iniciado, colocando uma lista de valores na sua declaração. Exemplo</a:t>
            </a:r>
            <a:r>
              <a:rPr lang="en-US" dirty="0"/>
              <a:t>: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double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array1 = {3, 3, 15.8, 9.7}; 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declaração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/>
              </a:rPr>
              <a:t>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array1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kern="12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[]{1, 2.8, 3, 4};  </a:t>
            </a:r>
            <a:r>
              <a:rPr lang="en-US" sz="1800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1800" dirty="0" err="1">
                <a:solidFill>
                  <a:schemeClr val="accent2"/>
                </a:solidFill>
                <a:latin typeface="Consolas"/>
              </a:rPr>
              <a:t>depois</a:t>
            </a:r>
            <a:r>
              <a:rPr lang="en-US" sz="1800" dirty="0">
                <a:solidFill>
                  <a:schemeClr val="accent2"/>
                </a:solidFill>
                <a:latin typeface="Consolas"/>
              </a:rPr>
              <a:t> da </a:t>
            </a:r>
            <a:r>
              <a:rPr lang="en-US" sz="1800" dirty="0" err="1">
                <a:solidFill>
                  <a:schemeClr val="accent2"/>
                </a:solidFill>
                <a:latin typeface="Consolas"/>
              </a:rPr>
              <a:t>declaração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PT" dirty="0"/>
              <a:t>A dimensão do </a:t>
            </a:r>
            <a:r>
              <a:rPr lang="en-US" dirty="0"/>
              <a:t>array </a:t>
            </a:r>
            <a:r>
              <a:rPr lang="pt-PT" dirty="0"/>
              <a:t>é determinada pelo número de valores da lista de iniciação</a:t>
            </a:r>
            <a:r>
              <a:rPr lang="en-US" dirty="0"/>
              <a:t>.</a:t>
            </a:r>
          </a:p>
          <a:p>
            <a:r>
              <a:rPr lang="pt-PT" dirty="0"/>
              <a:t>Os elementos de um</a:t>
            </a:r>
            <a:r>
              <a:rPr lang="en-US" dirty="0"/>
              <a:t> array </a:t>
            </a:r>
            <a:r>
              <a:rPr lang="pt-PT" dirty="0"/>
              <a:t>criado</a:t>
            </a:r>
            <a:r>
              <a:rPr lang="en-US" dirty="0"/>
              <a:t> mas </a:t>
            </a:r>
            <a:r>
              <a:rPr lang="pt-PT" dirty="0"/>
              <a:t>não iniciado são colocados com o valor por omissão do tipo base.</a:t>
            </a:r>
          </a:p>
          <a:p>
            <a:pPr lvl="1"/>
            <a:r>
              <a:rPr lang="pt-PT" dirty="0"/>
              <a:t>Se for um tipo básico, o valor por omissão é zero/false</a:t>
            </a:r>
          </a:p>
          <a:p>
            <a:pPr lvl="1"/>
            <a:r>
              <a:rPr lang="pt-PT" dirty="0"/>
              <a:t>Se for de tipo objecto o valor por omissão é </a:t>
            </a:r>
            <a:r>
              <a:rPr lang="pt-PT" dirty="0" err="1"/>
              <a:t>null</a:t>
            </a:r>
            <a:endParaRPr lang="pt-PT" dirty="0"/>
          </a:p>
          <a:p>
            <a:pPr lvl="2"/>
            <a:r>
              <a:rPr lang="pt-PT" dirty="0"/>
              <a:t>Se o tipo base é um tipo de objecto, o </a:t>
            </a:r>
            <a:r>
              <a:rPr lang="pt-PT" dirty="0" err="1"/>
              <a:t>array</a:t>
            </a:r>
            <a:r>
              <a:rPr lang="pt-PT" dirty="0"/>
              <a:t> é um </a:t>
            </a:r>
            <a:r>
              <a:rPr lang="pt-PT" dirty="0" err="1"/>
              <a:t>array</a:t>
            </a:r>
            <a:r>
              <a:rPr lang="pt-PT" dirty="0"/>
              <a:t> de referências para esse tipo de objectos. Uma referência a </a:t>
            </a:r>
            <a:r>
              <a:rPr lang="pt-PT" dirty="0" err="1"/>
              <a:t>null</a:t>
            </a:r>
            <a:r>
              <a:rPr lang="pt-PT" dirty="0"/>
              <a:t>, ou seja a zero, significa que não referencia nenhum objecto. Caso se tente utilizar essa referência tal irá resultar numa excepção de </a:t>
            </a:r>
            <a:r>
              <a:rPr lang="pt-PT" dirty="0" err="1"/>
              <a:t>NullPointerException</a:t>
            </a:r>
            <a:endParaRPr lang="pt-PT" dirty="0"/>
          </a:p>
          <a:p>
            <a:r>
              <a:rPr lang="pt-PT" dirty="0"/>
              <a:t>Iniciação com um ciclo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678269"/>
            <a:ext cx="739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[] a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[100];</a:t>
            </a:r>
          </a:p>
          <a:p>
            <a:r>
              <a:rPr lang="nn-NO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i = 0, i &lt; a.length, ++i)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a[i] = 1;  // = i, …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7419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Arrays</a:t>
            </a:r>
            <a:r>
              <a:rPr lang="pt-PT" dirty="0"/>
              <a:t> bidimensionais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3124200" y="3733800"/>
            <a:ext cx="18288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7" name="Rectangle 6"/>
          <p:cNvSpPr/>
          <p:nvPr/>
        </p:nvSpPr>
        <p:spPr>
          <a:xfrm>
            <a:off x="594815" y="1266885"/>
            <a:ext cx="7253785" cy="452431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Criar um array bidimensional de 10 linhas com 20 inteiros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Este array bidimensional pode ser visto como um array de 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10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arrays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de 20 inteiros 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A escolha da 1ª dimensão para x ou y é arbitrária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Mas deve-se manter sempre a escolha realizada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[][] tabela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[10][20];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y, x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aceder a esse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, utilizando sempre: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length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es-ES" sz="16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es-E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y = 0; y &lt; </a:t>
            </a:r>
            <a:r>
              <a:rPr lang="es-ES" sz="1600" dirty="0" err="1">
                <a:solidFill>
                  <a:srgbClr val="000000"/>
                </a:solidFill>
                <a:latin typeface="Consolas"/>
              </a:rPr>
              <a:t>tabela.</a:t>
            </a:r>
            <a:r>
              <a:rPr lang="es-ES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; y++)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x = 0; x &lt; tabela[0].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++x) {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// para escrita</a:t>
            </a:r>
          </a:p>
          <a:p>
            <a:r>
              <a:rPr lang="sv-SE" sz="1600" dirty="0">
                <a:solidFill>
                  <a:srgbClr val="000000"/>
                </a:solidFill>
                <a:latin typeface="Consolas"/>
              </a:rPr>
              <a:t>    tabela[y][x] = (</a:t>
            </a:r>
            <a:r>
              <a:rPr lang="sv-SE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) (Math.</a:t>
            </a:r>
            <a:r>
              <a:rPr lang="sv-SE" sz="1600" i="1" dirty="0">
                <a:solidFill>
                  <a:srgbClr val="000000"/>
                </a:solidFill>
                <a:latin typeface="Consolas"/>
              </a:rPr>
              <a:t>random() * 100);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// para leitura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(tabela[y][x]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8" name="Rectangle 7"/>
          <p:cNvSpPr/>
          <p:nvPr/>
        </p:nvSpPr>
        <p:spPr>
          <a:xfrm>
            <a:off x="1752600" y="5849871"/>
            <a:ext cx="6494085" cy="52322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pPr marL="263525" indent="-263525">
              <a:buAutoNum type="alphaLcParenR"/>
            </a:pPr>
            <a:r>
              <a:rPr lang="sv-SE" sz="1400" dirty="0">
                <a:solidFill>
                  <a:srgbClr val="000000"/>
                </a:solidFill>
                <a:latin typeface="Consolas"/>
              </a:rPr>
              <a:t>Gerar um número inteiro aleatório entre 5 e 9</a:t>
            </a:r>
          </a:p>
          <a:p>
            <a:pPr marL="263525" indent="-263525">
              <a:buAutoNum type="alphaLcParenR"/>
            </a:pPr>
            <a:r>
              <a:rPr lang="sv-SE" sz="1400" dirty="0">
                <a:solidFill>
                  <a:srgbClr val="000000"/>
                </a:solidFill>
                <a:latin typeface="Consolas"/>
              </a:rPr>
              <a:t>Gerar um número aleatório entre estes números: 5, 10, 15, 20</a:t>
            </a:r>
            <a:endParaRPr lang="pt-PT" sz="1400" dirty="0"/>
          </a:p>
        </p:txBody>
      </p:sp>
      <p:sp>
        <p:nvSpPr>
          <p:cNvPr id="3" name="Rectangle 2"/>
          <p:cNvSpPr/>
          <p:nvPr/>
        </p:nvSpPr>
        <p:spPr>
          <a:xfrm>
            <a:off x="3911707" y="5410200"/>
            <a:ext cx="48558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latin typeface="Consolas"/>
              </a:rPr>
              <a:t>Math.</a:t>
            </a:r>
            <a:r>
              <a:rPr lang="sv-SE" sz="1400" i="1" dirty="0">
                <a:solidFill>
                  <a:srgbClr val="000000"/>
                </a:solidFill>
                <a:latin typeface="Consolas"/>
              </a:rPr>
              <a:t>random() gera um número double  [0 .. 1[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2319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Ragged</a:t>
            </a:r>
            <a:r>
              <a:rPr lang="pt-PT" dirty="0"/>
              <a:t> </a:t>
            </a:r>
            <a:r>
              <a:rPr lang="pt-PT" dirty="0" err="1"/>
              <a:t>array</a:t>
            </a:r>
            <a:r>
              <a:rPr lang="pt-PT" dirty="0"/>
              <a:t> - </a:t>
            </a:r>
            <a:r>
              <a:rPr lang="pt-PT" dirty="0" err="1"/>
              <a:t>array</a:t>
            </a:r>
            <a:r>
              <a:rPr lang="pt-PT" dirty="0"/>
              <a:t> esfarrapado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3200400" y="4362934"/>
            <a:ext cx="1905000" cy="25914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7391400" cy="452431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um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ragged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array é um array em que a segunda dimensão não é 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constante</a:t>
            </a:r>
          </a:p>
          <a:p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1ª dimensão de 11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[][] tabela2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[11][];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0; y &lt; tabela2.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++y) {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2ª dimensão variável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tabela2[y]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[y &lt; 6 ? y + 1 : 11 - y];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mostrá-lo na consola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0; y &lt; tabela2.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y++)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x = 0; x &lt; tabela2[y].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x++)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(tabela2[y][x]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3F7F5F"/>
                </a:solidFill>
                <a:highlight>
                  <a:srgbClr val="FFF9E7"/>
                </a:highlight>
                <a:latin typeface="Courier New" panose="02070309020205020404" pitchFamily="49" charset="0"/>
              </a:rPr>
              <a:t>    // </a:t>
            </a:r>
            <a:r>
              <a:rPr lang="pt-PT" sz="1600" dirty="0" err="1">
                <a:solidFill>
                  <a:srgbClr val="3F7F5F"/>
                </a:solidFill>
                <a:highlight>
                  <a:srgbClr val="FFF9E7"/>
                </a:highlight>
                <a:latin typeface="Courier New" panose="02070309020205020404" pitchFamily="49" charset="0"/>
              </a:rPr>
              <a:t>System.out.print</a:t>
            </a:r>
            <a:r>
              <a:rPr lang="pt-PT" sz="1600" dirty="0">
                <a:solidFill>
                  <a:srgbClr val="3F7F5F"/>
                </a:solidFill>
                <a:highlight>
                  <a:srgbClr val="FFF9E7"/>
                </a:highlight>
                <a:latin typeface="Courier New" panose="02070309020205020404" pitchFamily="49" charset="0"/>
              </a:rPr>
              <a:t>("#");</a:t>
            </a:r>
            <a:endParaRPr lang="pt-PT" sz="1600" i="1" dirty="0">
              <a:solidFill>
                <a:srgbClr val="000000"/>
              </a:solidFill>
              <a:highlight>
                <a:srgbClr val="FFF9E7"/>
              </a:highlight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61311" y="2819400"/>
            <a:ext cx="94448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##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B2B499B-B4FB-4A96-BC33-A51A25FF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987623"/>
            <a:ext cx="2838449" cy="307777"/>
          </a:xfrm>
          <a:prstGeom prst="rect">
            <a:avLst/>
          </a:prstGeom>
          <a:solidFill>
            <a:srgbClr val="FFF9E7"/>
          </a:solidFill>
          <a:ln w="9525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pt-PT" sz="1400" dirty="0">
                <a:latin typeface="Consolas" panose="020B0609020204030204" pitchFamily="49" charset="0"/>
              </a:rPr>
              <a:t>C02Array2DEsfarrapado.java</a:t>
            </a:r>
          </a:p>
        </p:txBody>
      </p:sp>
    </p:spTree>
    <p:extLst>
      <p:ext uri="{BB962C8B-B14F-4D97-AF65-F5344CB8AC3E}">
        <p14:creationId xmlns:p14="http://schemas.microsoft.com/office/powerpoint/2010/main" val="399430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de arrays em métodos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Utilização de </a:t>
            </a:r>
            <a:r>
              <a:rPr lang="pt-PT" dirty="0" err="1"/>
              <a:t>array</a:t>
            </a:r>
            <a:r>
              <a:rPr lang="pt-PT" dirty="0"/>
              <a:t> nos métodos:</a:t>
            </a:r>
          </a:p>
          <a:p>
            <a:pPr lvl="1"/>
            <a:r>
              <a:rPr lang="pt-PT" dirty="0"/>
              <a:t>Argumentos dos métodos</a:t>
            </a:r>
          </a:p>
          <a:p>
            <a:pPr lvl="1"/>
            <a:r>
              <a:rPr lang="pt-PT" dirty="0"/>
              <a:t>No valor de retorno</a:t>
            </a:r>
          </a:p>
          <a:p>
            <a:pPr lvl="1"/>
            <a:r>
              <a:rPr lang="pt-PT" dirty="0"/>
              <a:t>Em variáveis locais</a:t>
            </a:r>
          </a:p>
          <a:p>
            <a:pPr lvl="2">
              <a:spcBef>
                <a:spcPts val="0"/>
              </a:spcBef>
            </a:pPr>
            <a:r>
              <a:rPr lang="pt-PT" dirty="0"/>
              <a:t>O seguinte método recebe um </a:t>
            </a:r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bimensional</a:t>
            </a:r>
            <a:r>
              <a:rPr lang="pt-PT" dirty="0"/>
              <a:t>, cria um outro </a:t>
            </a:r>
            <a:r>
              <a:rPr lang="pt-PT" dirty="0" err="1"/>
              <a:t>array</a:t>
            </a:r>
            <a:r>
              <a:rPr lang="pt-PT" dirty="0"/>
              <a:t> com as mesmas dimensões e nele coloca os respetivos valores do </a:t>
            </a:r>
            <a:r>
              <a:rPr lang="pt-PT" dirty="0" err="1"/>
              <a:t>array</a:t>
            </a:r>
            <a:r>
              <a:rPr lang="pt-PT" dirty="0"/>
              <a:t> recebido mas adicionados de um valor também recebido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04 - Arrays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316972"/>
            <a:ext cx="7620000" cy="304698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[][] array,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criar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o array base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[][] array2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][];</a:t>
            </a:r>
          </a:p>
          <a:p>
            <a:r>
              <a:rPr lang="nn-NO" sz="16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y = 0; y &lt; array.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y++)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criar cada elemento da 2ª dimensão com o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correcto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array2[y]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[y].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x = 0; x &lt;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[y].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x++)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array2[y][x] = array[y][x] + value;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array2;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5" name="Retângulo 4"/>
          <p:cNvSpPr/>
          <p:nvPr/>
        </p:nvSpPr>
        <p:spPr>
          <a:xfrm>
            <a:off x="3276600" y="5715000"/>
            <a:ext cx="5715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criar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o array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nas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suas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duas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dimensões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de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uma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só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vez</a:t>
            </a:r>
            <a:endParaRPr lang="en-US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array2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</a:rPr>
              <a:t>array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400" b="1" dirty="0">
                <a:latin typeface="Courier New" panose="02070309020205020404" pitchFamily="49" charset="0"/>
              </a:rPr>
              <a:t>array[0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806CFD6F-D946-4406-AD61-D205CEFC0645}"/>
              </a:ext>
            </a:extLst>
          </p:cNvPr>
          <p:cNvSpPr/>
          <p:nvPr/>
        </p:nvSpPr>
        <p:spPr>
          <a:xfrm>
            <a:off x="2057400" y="6489700"/>
            <a:ext cx="57912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Qual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diferença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entre as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duas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formas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criar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um array?</a:t>
            </a:r>
          </a:p>
        </p:txBody>
      </p:sp>
    </p:spTree>
    <p:extLst>
      <p:ext uri="{BB962C8B-B14F-4D97-AF65-F5344CB8AC3E}">
        <p14:creationId xmlns:p14="http://schemas.microsoft.com/office/powerpoint/2010/main" val="6638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Arrays</a:t>
            </a:r>
            <a:r>
              <a:rPr lang="pt-PT" dirty="0"/>
              <a:t> n-dimensionais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6858000" cy="313932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criar um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3-dims:     y, x, z</a:t>
            </a:r>
            <a:endParaRPr lang="en-US" sz="18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[][][] array3d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[10][5][3];</a:t>
            </a:r>
          </a:p>
          <a:p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aceder as elementos do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array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nn-NO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/>
              </a:rPr>
              <a:t> y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= 0; y &lt; array3d.</a:t>
            </a:r>
            <a:r>
              <a:rPr lang="nn-NO" sz="18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; ++y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0; x &lt; array3d[y].</a:t>
            </a:r>
            <a:r>
              <a:rPr lang="en-US" sz="18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++x) {</a:t>
            </a:r>
          </a:p>
          <a:p>
            <a:r>
              <a:rPr lang="pt-PT" sz="18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z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0; z &lt; array3d[y][x].</a:t>
            </a:r>
            <a:r>
              <a:rPr lang="pt-PT" sz="18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 ++z) {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  array3d[y][x][z] = ...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/>
          </a:p>
        </p:txBody>
      </p:sp>
      <p:sp>
        <p:nvSpPr>
          <p:cNvPr id="3" name="Rectangle 2"/>
          <p:cNvSpPr/>
          <p:nvPr/>
        </p:nvSpPr>
        <p:spPr>
          <a:xfrm>
            <a:off x="5745769" y="4290536"/>
            <a:ext cx="1874231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y -&gt; 1ª dimensão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x -&gt; 2ª dimensão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z -&gt; 3ª dimensão </a:t>
            </a:r>
            <a:endParaRPr lang="pt-PT" sz="1400" dirty="0"/>
          </a:p>
        </p:txBody>
      </p:sp>
      <p:sp>
        <p:nvSpPr>
          <p:cNvPr id="6" name="Rectangle 2"/>
          <p:cNvSpPr/>
          <p:nvPr/>
        </p:nvSpPr>
        <p:spPr>
          <a:xfrm>
            <a:off x="7179815" y="1411210"/>
            <a:ext cx="880369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y, x, z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1536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Ordenar um </a:t>
            </a:r>
            <a:r>
              <a:rPr lang="pt-PT" dirty="0" err="1"/>
              <a:t>array</a:t>
            </a:r>
            <a:r>
              <a:rPr lang="pt-PT" dirty="0"/>
              <a:t>: </a:t>
            </a:r>
            <a:r>
              <a:rPr lang="pt-PT" dirty="0" err="1"/>
              <a:t>selectionSort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de ordenação </a:t>
            </a:r>
            <a:r>
              <a:rPr lang="pt-PT" dirty="0" err="1"/>
              <a:t>SelectionSort</a:t>
            </a:r>
            <a:r>
              <a:rPr lang="pt-PT" dirty="0"/>
              <a:t> ordena um </a:t>
            </a:r>
            <a:r>
              <a:rPr lang="pt-PT" dirty="0" err="1"/>
              <a:t>array</a:t>
            </a:r>
            <a:endParaRPr lang="pt-PT" dirty="0"/>
          </a:p>
          <a:p>
            <a:pPr lvl="1"/>
            <a:r>
              <a:rPr lang="pt-PT" dirty="0"/>
              <a:t>Colocando na posição array[0] o menor valor do </a:t>
            </a:r>
            <a:r>
              <a:rPr lang="pt-PT" dirty="0" err="1"/>
              <a:t>array</a:t>
            </a:r>
            <a:r>
              <a:rPr lang="pt-PT" dirty="0"/>
              <a:t>, em array[1] o valor seguinte e por aí fora segundo esta ordem de execução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78" y="2286000"/>
            <a:ext cx="3858000" cy="450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26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SelectionSort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371600"/>
            <a:ext cx="8458200" cy="501675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C05ArraySorter {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/**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* Precondition: Every element in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anArray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has a value. 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* Action: Sorts the </a:t>
            </a:r>
            <a:r>
              <a:rPr lang="pt-PT" sz="1600" dirty="0" err="1">
                <a:solidFill>
                  <a:srgbClr val="3F5FBF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5FBF"/>
                </a:solidFill>
                <a:latin typeface="Consolas"/>
              </a:rPr>
              <a:t>into</a:t>
            </a:r>
            <a:r>
              <a:rPr lang="pt-PT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5FBF"/>
                </a:solidFill>
                <a:latin typeface="Consolas"/>
              </a:rPr>
              <a:t>ascending</a:t>
            </a:r>
            <a:r>
              <a:rPr lang="pt-PT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5FBF"/>
                </a:solidFill>
                <a:latin typeface="Consolas"/>
              </a:rPr>
              <a:t>order</a:t>
            </a:r>
            <a:r>
              <a:rPr lang="pt-PT" sz="1600" dirty="0">
                <a:solidFill>
                  <a:srgbClr val="3F5FBF"/>
                </a:solidFill>
                <a:latin typeface="Consolas"/>
              </a:rPr>
              <a:t>.</a:t>
            </a: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selectionSort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Place the correct value in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anArray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[index]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index = 0; index &lt;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anArray.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- 1; ++index) {</a:t>
            </a:r>
          </a:p>
          <a:p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get index of smallest value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indexOfNextSmallest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getIndexOfSmallest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interchange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elements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0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and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indexOfNextSmallest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interchange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indexOfNextSmallest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for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method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selectionSort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dirty="0">
                <a:latin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1701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auxiliares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1621"/>
            <a:ext cx="8077200" cy="452431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get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index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smaller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value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start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searching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start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index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getIndexOfSmallest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startIndex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[] a)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indexOfMin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startIndex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index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startIndex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+ 1; index 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index++)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(a[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] &lt; a[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indexOfMin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indexOfMin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indexOfMin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latin typeface="Consolas"/>
            </a:endParaRP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interchange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elements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received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idx1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and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idx2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positions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interchange(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idx1,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idx2,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 a)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a[idx1];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a[idx1] = a[idx2];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a[idx2] = temp; 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classe</a:t>
            </a:r>
          </a:p>
        </p:txBody>
      </p:sp>
    </p:spTree>
    <p:extLst>
      <p:ext uri="{BB962C8B-B14F-4D97-AF65-F5344CB8AC3E}">
        <p14:creationId xmlns:p14="http://schemas.microsoft.com/office/powerpoint/2010/main" val="82753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disponíveis de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Na classe </a:t>
            </a:r>
            <a:r>
              <a:rPr lang="pt-PT" dirty="0" err="1"/>
              <a:t>java.lang.System</a:t>
            </a:r>
            <a:r>
              <a:rPr lang="pt-PT" dirty="0"/>
              <a:t> – ver </a:t>
            </a:r>
            <a:r>
              <a:rPr lang="pt-PT" dirty="0" err="1"/>
              <a:t>javadocs</a:t>
            </a:r>
            <a:r>
              <a:rPr lang="pt-PT" dirty="0"/>
              <a:t> online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Na classe </a:t>
            </a:r>
            <a:r>
              <a:rPr lang="pt-PT" dirty="0" err="1"/>
              <a:t>java.util.Arrays</a:t>
            </a:r>
            <a:r>
              <a:rPr lang="pt-PT" dirty="0"/>
              <a:t> – ver </a:t>
            </a:r>
            <a:r>
              <a:rPr lang="pt-PT" dirty="0" err="1"/>
              <a:t>javadocs</a:t>
            </a:r>
            <a:r>
              <a:rPr lang="pt-PT" dirty="0"/>
              <a:t> online</a:t>
            </a:r>
          </a:p>
          <a:p>
            <a:pPr lvl="1">
              <a:spcBef>
                <a:spcPts val="0"/>
              </a:spcBef>
            </a:pPr>
            <a:r>
              <a:rPr lang="pt-PT" dirty="0"/>
              <a:t>Métodos que operam com </a:t>
            </a:r>
            <a:r>
              <a:rPr lang="pt-PT" i="1" dirty="0" err="1"/>
              <a:t>int</a:t>
            </a:r>
            <a:r>
              <a:rPr lang="pt-PT" dirty="0"/>
              <a:t>, também há para </a:t>
            </a:r>
            <a:r>
              <a:rPr lang="pt-PT" i="1" dirty="0" err="1"/>
              <a:t>char</a:t>
            </a:r>
            <a:r>
              <a:rPr lang="pt-PT" dirty="0"/>
              <a:t>, </a:t>
            </a:r>
            <a:r>
              <a:rPr lang="pt-PT" i="1" dirty="0" err="1"/>
              <a:t>float</a:t>
            </a:r>
            <a:r>
              <a:rPr lang="pt-PT" dirty="0"/>
              <a:t>, </a:t>
            </a:r>
            <a:r>
              <a:rPr lang="pt-PT" i="1" dirty="0" err="1"/>
              <a:t>long</a:t>
            </a:r>
            <a:r>
              <a:rPr lang="pt-PT" dirty="0"/>
              <a:t>, </a:t>
            </a:r>
            <a:r>
              <a:rPr lang="pt-PT" i="1" dirty="0" err="1"/>
              <a:t>object</a:t>
            </a:r>
            <a:r>
              <a:rPr lang="pt-PT" dirty="0"/>
              <a:t>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772400" cy="58477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dirty="0" err="1">
                <a:latin typeface="Consolas" pitchFamily="49" charset="0"/>
                <a:cs typeface="Consolas" pitchFamily="49" charset="0"/>
              </a:rPr>
              <a:t>arraycopy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(Object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srcPos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Object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destPos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length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) 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8458200" cy="357020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key)  // array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deve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estar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ordenado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copyOf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original,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newLength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copyOfRange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original,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to) </a:t>
            </a:r>
          </a:p>
          <a:p>
            <a:pPr>
              <a:spcBef>
                <a:spcPts val="600"/>
              </a:spcBef>
            </a:pPr>
            <a:r>
              <a:rPr lang="pt-PT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a2) </a:t>
            </a:r>
          </a:p>
          <a:p>
            <a:pPr>
              <a:spcBef>
                <a:spcPts val="600"/>
              </a:spcBef>
            </a:pPr>
            <a:r>
              <a:rPr lang="pt-PT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deepEquals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(Object[] a1, Object[] a2)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static String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deepToString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(Object[] a)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fill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pt-PT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fill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[] a,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fromIndex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toIndex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pt-PT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[] a)</a:t>
            </a:r>
          </a:p>
          <a:p>
            <a:pPr>
              <a:spcBef>
                <a:spcPts val="600"/>
              </a:spcBef>
            </a:pPr>
            <a:r>
              <a:rPr lang="pt-PT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sort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[] a) </a:t>
            </a:r>
          </a:p>
          <a:p>
            <a:pPr>
              <a:spcBef>
                <a:spcPts val="600"/>
              </a:spcBef>
            </a:pPr>
            <a:r>
              <a:rPr lang="pt-PT" sz="16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sort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[] a,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fromIndex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toIndex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5550" y="6474023"/>
            <a:ext cx="40005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pt-PT" sz="1400" dirty="0"/>
              <a:t>http://docs.oracle.com/javase/7/docs/api/index.html</a:t>
            </a:r>
          </a:p>
        </p:txBody>
      </p:sp>
    </p:spTree>
    <p:extLst>
      <p:ext uri="{BB962C8B-B14F-4D97-AF65-F5344CB8AC3E}">
        <p14:creationId xmlns:p14="http://schemas.microsoft.com/office/powerpoint/2010/main" val="290631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 aos</a:t>
            </a:r>
            <a:r>
              <a:rPr lang="en-US"/>
              <a:t> Arrays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 </a:t>
            </a:r>
            <a:r>
              <a:rPr lang="en-US" dirty="0"/>
              <a:t>array</a:t>
            </a:r>
            <a:r>
              <a:rPr lang="pt-PT" dirty="0"/>
              <a:t> é um objecto usado para armazenar um conjunto de elementos de um tipo</a:t>
            </a:r>
          </a:p>
          <a:p>
            <a:pPr lvl="1"/>
            <a:r>
              <a:rPr lang="pt-PT" dirty="0"/>
              <a:t>Todos os elementos armazenados num </a:t>
            </a:r>
            <a:r>
              <a:rPr lang="en-US" dirty="0"/>
              <a:t>array</a:t>
            </a:r>
            <a:r>
              <a:rPr lang="pt-PT" dirty="0"/>
              <a:t> têm que ser do mesmo tipo.</a:t>
            </a:r>
          </a:p>
          <a:p>
            <a:pPr lvl="1"/>
            <a:r>
              <a:rPr lang="pt-PT" dirty="0"/>
              <a:t>Um array é criado com uma determinada dimensão e esta é imutável</a:t>
            </a:r>
          </a:p>
          <a:p>
            <a:pPr lvl="1"/>
            <a:r>
              <a:rPr lang="pt-PT" dirty="0"/>
              <a:t>Um </a:t>
            </a:r>
            <a:r>
              <a:rPr lang="pt-PT" dirty="0" err="1"/>
              <a:t>array</a:t>
            </a:r>
            <a:r>
              <a:rPr lang="pt-PT" dirty="0"/>
              <a:t> é um tipo de objeto (pode ter métodos e atributos, </a:t>
            </a:r>
            <a:r>
              <a:rPr lang="pt-PT" dirty="0" err="1"/>
              <a:t>String</a:t>
            </a:r>
            <a:r>
              <a:rPr lang="pt-PT" dirty="0"/>
              <a:t> também é um tupo de objeto)</a:t>
            </a:r>
          </a:p>
          <a:p>
            <a:pPr marL="268287" lvl="1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538478"/>
            <a:ext cx="8153400" cy="2862322"/>
          </a:xfrm>
          <a:prstGeom prst="rect">
            <a:avLst/>
          </a:prstGeom>
          <a:ln>
            <a:solidFill>
              <a:srgbClr val="FFD15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declaração de uma variável do tipo referência para um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// de inteiros</a:t>
            </a:r>
          </a:p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myarray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criar um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de 100 inteiros e colocá-lo na variável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myarray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[100];</a:t>
            </a:r>
          </a:p>
          <a:p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leituras e afectações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myarray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[0] = 500;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myarray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[1] 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myarray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[0] * 4;</a:t>
            </a:r>
          </a:p>
        </p:txBody>
      </p:sp>
    </p:spTree>
    <p:extLst>
      <p:ext uri="{BB962C8B-B14F-4D97-AF65-F5344CB8AC3E}">
        <p14:creationId xmlns:p14="http://schemas.microsoft.com/office/powerpoint/2010/main" val="13773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Exercícios</a:t>
            </a:r>
            <a:r>
              <a:rPr lang="en-GB" dirty="0"/>
              <a:t> </a:t>
            </a:r>
            <a:r>
              <a:rPr lang="en-GB" dirty="0" err="1"/>
              <a:t>propostos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458200" cy="4968551"/>
          </a:xfrm>
        </p:spPr>
        <p:txBody>
          <a:bodyPr/>
          <a:lstStyle/>
          <a:p>
            <a:r>
              <a:rPr lang="en-GB" dirty="0" err="1"/>
              <a:t>Numa</a:t>
            </a:r>
            <a:r>
              <a:rPr lang="en-GB" dirty="0"/>
              <a:t> string </a:t>
            </a:r>
            <a:r>
              <a:rPr lang="en-GB" dirty="0" err="1"/>
              <a:t>contar</a:t>
            </a:r>
            <a:r>
              <a:rPr lang="en-GB" dirty="0"/>
              <a:t> o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ocorrências</a:t>
            </a:r>
            <a:r>
              <a:rPr lang="en-GB" dirty="0"/>
              <a:t> de um </a:t>
            </a:r>
            <a:r>
              <a:rPr lang="en-GB" dirty="0" err="1"/>
              <a:t>determinado</a:t>
            </a:r>
            <a:r>
              <a:rPr lang="en-GB" dirty="0"/>
              <a:t> </a:t>
            </a:r>
            <a:r>
              <a:rPr lang="en-GB" dirty="0" err="1"/>
              <a:t>caracter</a:t>
            </a:r>
            <a:r>
              <a:rPr lang="en-GB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countOccurs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(String s, char c)  </a:t>
            </a:r>
            <a:r>
              <a:rPr lang="en-GB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GB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usar</a:t>
            </a:r>
            <a:r>
              <a:rPr lang="en-GB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GB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s.charAt</a:t>
            </a:r>
            <a:r>
              <a:rPr lang="en-GB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en-GB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en-GB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GB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idx</a:t>
            </a:r>
            <a:r>
              <a:rPr lang="en-GB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GB" dirty="0" err="1"/>
              <a:t>Num</a:t>
            </a:r>
            <a:r>
              <a:rPr lang="en-GB" dirty="0"/>
              <a:t> array de </a:t>
            </a:r>
            <a:r>
              <a:rPr lang="en-GB" dirty="0" err="1"/>
              <a:t>inteiros</a:t>
            </a:r>
            <a:r>
              <a:rPr lang="en-GB" dirty="0"/>
              <a:t> </a:t>
            </a:r>
            <a:r>
              <a:rPr lang="en-GB" dirty="0" err="1"/>
              <a:t>determinar</a:t>
            </a:r>
            <a:r>
              <a:rPr lang="en-GB" dirty="0"/>
              <a:t> a </a:t>
            </a:r>
            <a:r>
              <a:rPr lang="en-GB" dirty="0" err="1"/>
              <a:t>média</a:t>
            </a:r>
            <a:r>
              <a:rPr lang="en-GB" dirty="0"/>
              <a:t> dos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elementos</a:t>
            </a:r>
            <a:r>
              <a:rPr lang="en-GB" dirty="0"/>
              <a:t> </a:t>
            </a:r>
            <a:r>
              <a:rPr lang="en-GB" dirty="0" err="1"/>
              <a:t>positivos</a:t>
            </a:r>
            <a:r>
              <a:rPr lang="en-GB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average(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[] array)</a:t>
            </a:r>
          </a:p>
          <a:p>
            <a:pPr>
              <a:spcBef>
                <a:spcPts val="1800"/>
              </a:spcBef>
            </a:pPr>
            <a:r>
              <a:rPr lang="en-GB" dirty="0" err="1"/>
              <a:t>Somar</a:t>
            </a:r>
            <a:r>
              <a:rPr lang="en-GB" dirty="0"/>
              <a:t> </a:t>
            </a:r>
            <a:r>
              <a:rPr lang="en-GB" dirty="0" err="1"/>
              <a:t>dois</a:t>
            </a:r>
            <a:r>
              <a:rPr lang="en-GB" dirty="0"/>
              <a:t> arrays de </a:t>
            </a:r>
            <a:r>
              <a:rPr lang="en-GB" dirty="0" err="1"/>
              <a:t>inteiros</a:t>
            </a:r>
            <a:r>
              <a:rPr lang="en-GB" dirty="0"/>
              <a:t>, </a:t>
            </a:r>
            <a:r>
              <a:rPr lang="en-GB" dirty="0" err="1"/>
              <a:t>devolver</a:t>
            </a:r>
            <a:r>
              <a:rPr lang="en-GB" dirty="0"/>
              <a:t> um </a:t>
            </a:r>
            <a:r>
              <a:rPr lang="en-GB" u="sng" dirty="0"/>
              <a:t>novo</a:t>
            </a:r>
            <a:r>
              <a:rPr lang="en-GB" dirty="0"/>
              <a:t> array com a soma </a:t>
            </a:r>
            <a:r>
              <a:rPr lang="en-GB" dirty="0" err="1"/>
              <a:t>elemento</a:t>
            </a:r>
            <a:r>
              <a:rPr lang="en-GB" dirty="0"/>
              <a:t> a </a:t>
            </a:r>
            <a:r>
              <a:rPr lang="en-GB" dirty="0" err="1"/>
              <a:t>elemento</a:t>
            </a:r>
            <a:r>
              <a:rPr lang="en-GB" dirty="0"/>
              <a:t> (</a:t>
            </a:r>
            <a:r>
              <a:rPr lang="en-GB" dirty="0" err="1"/>
              <a:t>os</a:t>
            </a:r>
            <a:r>
              <a:rPr lang="en-GB" dirty="0"/>
              <a:t> arrays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dimensões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): </a:t>
            </a:r>
          </a:p>
          <a:p>
            <a:pPr lvl="1">
              <a:spcBef>
                <a:spcPts val="600"/>
              </a:spcBef>
            </a:pP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addArrays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[] a1,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[] a2)</a:t>
            </a:r>
          </a:p>
          <a:p>
            <a:pPr>
              <a:spcBef>
                <a:spcPts val="1800"/>
              </a:spcBef>
            </a:pPr>
            <a:r>
              <a:rPr lang="en-GB" dirty="0" err="1"/>
              <a:t>Num</a:t>
            </a:r>
            <a:r>
              <a:rPr lang="en-GB" dirty="0"/>
              <a:t> array de Strings,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conter</a:t>
            </a:r>
            <a:r>
              <a:rPr lang="en-GB" dirty="0"/>
              <a:t> </a:t>
            </a:r>
            <a:r>
              <a:rPr lang="en-GB" dirty="0" err="1"/>
              <a:t>posições</a:t>
            </a:r>
            <a:r>
              <a:rPr lang="en-GB" dirty="0"/>
              <a:t> a null, </a:t>
            </a:r>
            <a:r>
              <a:rPr lang="en-GB" dirty="0" err="1"/>
              <a:t>determinar</a:t>
            </a:r>
            <a:r>
              <a:rPr lang="en-GB" dirty="0"/>
              <a:t> </a:t>
            </a:r>
            <a:r>
              <a:rPr lang="en-GB" dirty="0" err="1"/>
              <a:t>qual</a:t>
            </a:r>
            <a:r>
              <a:rPr lang="en-GB" dirty="0"/>
              <a:t> o </a:t>
            </a:r>
            <a:r>
              <a:rPr lang="en-GB" dirty="0" err="1"/>
              <a:t>comprimento</a:t>
            </a:r>
            <a:r>
              <a:rPr lang="en-GB" dirty="0"/>
              <a:t> da </a:t>
            </a:r>
            <a:r>
              <a:rPr lang="en-GB" dirty="0" err="1"/>
              <a:t>maior</a:t>
            </a:r>
            <a:r>
              <a:rPr lang="en-GB" dirty="0"/>
              <a:t> string </a:t>
            </a:r>
            <a:r>
              <a:rPr lang="en-GB" dirty="0" err="1"/>
              <a:t>nele</a:t>
            </a:r>
            <a:r>
              <a:rPr lang="en-GB" dirty="0"/>
              <a:t> </a:t>
            </a:r>
            <a:r>
              <a:rPr lang="en-GB" dirty="0" err="1"/>
              <a:t>existente</a:t>
            </a:r>
            <a:r>
              <a:rPr lang="en-GB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GB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biggestString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3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Exercícios</a:t>
            </a:r>
            <a:r>
              <a:rPr lang="en-GB" dirty="0"/>
              <a:t> </a:t>
            </a:r>
            <a:r>
              <a:rPr lang="en-GB" dirty="0" err="1"/>
              <a:t>propostos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</a:t>
            </a:r>
            <a:r>
              <a:rPr lang="en-GB" dirty="0"/>
              <a:t> array de Strings, que </a:t>
            </a:r>
            <a:r>
              <a:rPr lang="en-GB" dirty="0" err="1"/>
              <a:t>pode</a:t>
            </a:r>
            <a:r>
              <a:rPr lang="en-GB" dirty="0"/>
              <a:t> ser e </a:t>
            </a:r>
            <a:r>
              <a:rPr lang="en-GB" dirty="0" err="1"/>
              <a:t>conter</a:t>
            </a:r>
            <a:r>
              <a:rPr lang="en-GB" dirty="0"/>
              <a:t> </a:t>
            </a:r>
            <a:r>
              <a:rPr lang="en-GB" i="1" dirty="0"/>
              <a:t>null</a:t>
            </a:r>
            <a:r>
              <a:rPr lang="en-GB" dirty="0"/>
              <a:t>, </a:t>
            </a:r>
            <a:r>
              <a:rPr lang="en-GB" dirty="0" err="1"/>
              <a:t>fazer</a:t>
            </a:r>
            <a:r>
              <a:rPr lang="en-GB" dirty="0"/>
              <a:t>:</a:t>
            </a:r>
          </a:p>
          <a:p>
            <a:pPr lvl="1">
              <a:spcBef>
                <a:spcPts val="1800"/>
              </a:spcBef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addString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(String[] s1, String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GB" dirty="0" err="1"/>
              <a:t>adicionar</a:t>
            </a:r>
            <a:r>
              <a:rPr lang="en-GB" dirty="0"/>
              <a:t> a String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posição</a:t>
            </a:r>
            <a:r>
              <a:rPr lang="en-GB" dirty="0"/>
              <a:t> livre do array, </a:t>
            </a:r>
            <a:r>
              <a:rPr lang="en-GB" dirty="0" err="1"/>
              <a:t>caso</a:t>
            </a:r>
            <a:r>
              <a:rPr lang="en-GB" dirty="0"/>
              <a:t> o array </a:t>
            </a:r>
            <a:r>
              <a:rPr lang="en-GB" dirty="0" err="1"/>
              <a:t>esteja</a:t>
            </a:r>
            <a:r>
              <a:rPr lang="en-GB" dirty="0"/>
              <a:t> </a:t>
            </a:r>
            <a:r>
              <a:rPr lang="en-GB" dirty="0" err="1"/>
              <a:t>cheio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um novo array com o dobro da </a:t>
            </a:r>
            <a:r>
              <a:rPr lang="en-GB" dirty="0" err="1"/>
              <a:t>dimensão</a:t>
            </a:r>
            <a:r>
              <a:rPr lang="en-GB" dirty="0"/>
              <a:t> do array </a:t>
            </a:r>
            <a:r>
              <a:rPr lang="en-GB" dirty="0" err="1"/>
              <a:t>recebido</a:t>
            </a:r>
            <a:r>
              <a:rPr lang="en-GB" dirty="0"/>
              <a:t> e </a:t>
            </a:r>
            <a:r>
              <a:rPr lang="en-GB" dirty="0" err="1"/>
              <a:t>nele</a:t>
            </a:r>
            <a:r>
              <a:rPr lang="en-GB" dirty="0"/>
              <a:t> </a:t>
            </a:r>
            <a:r>
              <a:rPr lang="en-GB" dirty="0" err="1"/>
              <a:t>colocar</a:t>
            </a:r>
            <a:r>
              <a:rPr lang="en-GB" dirty="0"/>
              <a:t> o </a:t>
            </a:r>
            <a:r>
              <a:rPr lang="en-GB" dirty="0" err="1"/>
              <a:t>conteúdo</a:t>
            </a:r>
            <a:r>
              <a:rPr lang="en-GB" dirty="0"/>
              <a:t> de s1 </a:t>
            </a:r>
            <a:r>
              <a:rPr lang="en-GB" dirty="0" err="1"/>
              <a:t>seguido</a:t>
            </a:r>
            <a:r>
              <a:rPr lang="en-GB" dirty="0"/>
              <a:t> de </a:t>
            </a:r>
            <a:r>
              <a:rPr lang="en-GB" dirty="0" err="1"/>
              <a:t>str</a:t>
            </a:r>
            <a:endParaRPr lang="en-GB" dirty="0"/>
          </a:p>
          <a:p>
            <a:pPr lvl="1">
              <a:spcBef>
                <a:spcPts val="1800"/>
              </a:spcBef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removeString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(String[] s1, String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 remover a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str</a:t>
            </a:r>
            <a:r>
              <a:rPr lang="en-GB" dirty="0"/>
              <a:t> no array; e </a:t>
            </a:r>
            <a:r>
              <a:rPr lang="en-GB" dirty="0" err="1"/>
              <a:t>deslocar</a:t>
            </a:r>
            <a:r>
              <a:rPr lang="en-GB" dirty="0"/>
              <a:t> as Strings de </a:t>
            </a:r>
            <a:r>
              <a:rPr lang="en-GB" dirty="0" err="1"/>
              <a:t>índex</a:t>
            </a:r>
            <a:r>
              <a:rPr lang="en-GB" dirty="0"/>
              <a:t> </a:t>
            </a:r>
            <a:r>
              <a:rPr lang="en-GB" dirty="0" err="1"/>
              <a:t>maiores</a:t>
            </a:r>
            <a:r>
              <a:rPr lang="en-GB" dirty="0"/>
              <a:t> de forma a </a:t>
            </a:r>
            <a:r>
              <a:rPr lang="en-GB" dirty="0" err="1"/>
              <a:t>não</a:t>
            </a:r>
            <a:r>
              <a:rPr lang="en-GB" dirty="0"/>
              <a:t> haver nulls entre Strings. Se remover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devolver</a:t>
            </a:r>
            <a:r>
              <a:rPr lang="en-GB" dirty="0"/>
              <a:t> o array,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contrário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devolver</a:t>
            </a:r>
            <a:r>
              <a:rPr lang="en-GB" dirty="0"/>
              <a:t> null. </a:t>
            </a:r>
            <a:r>
              <a:rPr lang="en-GB" dirty="0" err="1"/>
              <a:t>Caso</a:t>
            </a:r>
            <a:r>
              <a:rPr lang="en-GB" dirty="0"/>
              <a:t> o </a:t>
            </a:r>
            <a:r>
              <a:rPr lang="en-GB" dirty="0" err="1"/>
              <a:t>número</a:t>
            </a:r>
            <a:r>
              <a:rPr lang="en-GB" dirty="0"/>
              <a:t> de Strings final no array </a:t>
            </a:r>
            <a:r>
              <a:rPr lang="en-GB" dirty="0" err="1"/>
              <a:t>seja</a:t>
            </a:r>
            <a:r>
              <a:rPr lang="en-GB" dirty="0"/>
              <a:t> inferior a 40% da </a:t>
            </a:r>
            <a:r>
              <a:rPr lang="en-GB" dirty="0" err="1"/>
              <a:t>dimensão</a:t>
            </a:r>
            <a:r>
              <a:rPr lang="en-GB" dirty="0"/>
              <a:t> do </a:t>
            </a:r>
            <a:r>
              <a:rPr lang="en-GB" dirty="0" err="1"/>
              <a:t>mesmo</a:t>
            </a:r>
            <a:r>
              <a:rPr lang="en-GB" dirty="0"/>
              <a:t>,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devolver</a:t>
            </a:r>
            <a:r>
              <a:rPr lang="en-GB" dirty="0"/>
              <a:t> um novo array com </a:t>
            </a:r>
            <a:r>
              <a:rPr lang="en-GB" dirty="0" err="1"/>
              <a:t>metade</a:t>
            </a:r>
            <a:r>
              <a:rPr lang="en-GB" dirty="0"/>
              <a:t> da </a:t>
            </a:r>
            <a:r>
              <a:rPr lang="en-GB" dirty="0" err="1"/>
              <a:t>dimensão</a:t>
            </a:r>
            <a:r>
              <a:rPr lang="en-GB" dirty="0"/>
              <a:t> do array </a:t>
            </a:r>
            <a:r>
              <a:rPr lang="en-GB" dirty="0" err="1"/>
              <a:t>recebido</a:t>
            </a:r>
            <a:r>
              <a:rPr lang="en-GB" dirty="0"/>
              <a:t> e com o novo </a:t>
            </a:r>
            <a:r>
              <a:rPr lang="en-GB" dirty="0" err="1"/>
              <a:t>conteúdo</a:t>
            </a:r>
            <a:r>
              <a:rPr lang="en-GB" dirty="0"/>
              <a:t> de Strings. A </a:t>
            </a:r>
            <a:r>
              <a:rPr lang="en-GB" dirty="0" err="1"/>
              <a:t>dimensão</a:t>
            </a:r>
            <a:r>
              <a:rPr lang="en-GB" dirty="0"/>
              <a:t> </a:t>
            </a:r>
            <a:r>
              <a:rPr lang="en-GB" dirty="0" err="1"/>
              <a:t>mínima</a:t>
            </a:r>
            <a:r>
              <a:rPr lang="en-GB" dirty="0"/>
              <a:t> do array a </a:t>
            </a:r>
            <a:r>
              <a:rPr lang="en-GB" dirty="0" err="1"/>
              <a:t>devolver</a:t>
            </a:r>
            <a:r>
              <a:rPr lang="en-GB" dirty="0"/>
              <a:t>, </a:t>
            </a:r>
            <a:r>
              <a:rPr lang="en-GB" dirty="0" err="1"/>
              <a:t>quando</a:t>
            </a:r>
            <a:r>
              <a:rPr lang="en-GB" dirty="0"/>
              <a:t> se </a:t>
            </a:r>
            <a:r>
              <a:rPr lang="en-GB" dirty="0" err="1"/>
              <a:t>diminui</a:t>
            </a:r>
            <a:r>
              <a:rPr lang="en-GB" dirty="0"/>
              <a:t> o array, é de 5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04 - Arrays</a:t>
            </a:r>
            <a:endParaRPr lang="en-US" dirty="0"/>
          </a:p>
        </p:txBody>
      </p:sp>
      <p:sp>
        <p:nvSpPr>
          <p:cNvPr id="5" name="Rectangle 2"/>
          <p:cNvSpPr/>
          <p:nvPr/>
        </p:nvSpPr>
        <p:spPr>
          <a:xfrm>
            <a:off x="1447800" y="5638800"/>
            <a:ext cx="6147837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1º Resolver sem utilizar os métodos apresentados no slide 19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2º Resolver utilizando os métodos apresentados no slide 19</a:t>
            </a:r>
          </a:p>
        </p:txBody>
      </p:sp>
    </p:spTree>
    <p:extLst>
      <p:ext uri="{BB962C8B-B14F-4D97-AF65-F5344CB8AC3E}">
        <p14:creationId xmlns:p14="http://schemas.microsoft.com/office/powerpoint/2010/main" val="14651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Criar e aceder a</a:t>
            </a:r>
            <a:r>
              <a:rPr lang="en-US"/>
              <a:t> Arrays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 de um </a:t>
            </a:r>
            <a:r>
              <a:rPr lang="pt-PT" dirty="0" err="1"/>
              <a:t>array</a:t>
            </a:r>
            <a:r>
              <a:rPr lang="pt-PT" dirty="0"/>
              <a:t> com capacidade para 7 valores </a:t>
            </a:r>
            <a:r>
              <a:rPr lang="pt-PT" dirty="0" err="1"/>
              <a:t>double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temperature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[7];</a:t>
            </a:r>
          </a:p>
          <a:p>
            <a:pPr>
              <a:spcBef>
                <a:spcPts val="1200"/>
              </a:spcBef>
            </a:pPr>
            <a:r>
              <a:rPr lang="pt-PT" dirty="0"/>
              <a:t>Que é equivalente a declarar 7 variáveis do tipo </a:t>
            </a:r>
            <a:r>
              <a:rPr lang="en-US" dirty="0"/>
              <a:t>double</a:t>
            </a:r>
            <a:r>
              <a:rPr lang="pt-PT" dirty="0"/>
              <a:t>, denominadas: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temperature[0], temperature[1], temperature[2], temperature[3], temperature[4], temperature[5], temperature[6].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pt-PT" dirty="0"/>
              <a:t>Estas variáveis podem ser usadas como qualquer outra variável do tipo</a:t>
            </a:r>
            <a:r>
              <a:rPr lang="en-US" dirty="0"/>
              <a:t> double. </a:t>
            </a:r>
            <a:r>
              <a:rPr lang="pt-PT" dirty="0"/>
              <a:t>Exemplos:</a:t>
            </a:r>
          </a:p>
          <a:p>
            <a:pPr marL="268287" lvl="1" indent="0">
              <a:buNone/>
            </a:pPr>
            <a:r>
              <a:rPr lang="pt-PT" noProof="1">
                <a:latin typeface="Consolas" pitchFamily="49" charset="0"/>
                <a:cs typeface="Consolas" pitchFamily="49" charset="0"/>
              </a:rPr>
              <a:t>temperature[3] = 32.0;</a:t>
            </a:r>
          </a:p>
          <a:p>
            <a:pPr marL="268287" lvl="1" indent="0">
              <a:buNone/>
            </a:pPr>
            <a:r>
              <a:rPr lang="pt-PT" noProof="1">
                <a:latin typeface="Consolas" pitchFamily="49" charset="0"/>
                <a:cs typeface="Consolas" pitchFamily="49" charset="0"/>
              </a:rPr>
              <a:t>temperature[6] = temperature[3] + 5;</a:t>
            </a:r>
          </a:p>
          <a:p>
            <a:pPr marL="268287" lvl="1" indent="0">
              <a:buNone/>
            </a:pPr>
            <a:r>
              <a:rPr lang="pt-PT" noProof="1">
                <a:latin typeface="Consolas" pitchFamily="49" charset="0"/>
                <a:cs typeface="Consolas" pitchFamily="49" charset="0"/>
              </a:rPr>
              <a:t>System.out.println( temperature[6] );</a:t>
            </a:r>
          </a:p>
          <a:p>
            <a:pPr marL="268287" lvl="1" indent="0">
              <a:buNone/>
            </a:pPr>
            <a:r>
              <a:rPr lang="pt-PT" noProof="1">
                <a:latin typeface="Consolas" pitchFamily="49" charset="0"/>
                <a:cs typeface="Consolas" pitchFamily="49" charset="0"/>
              </a:rPr>
              <a:t>temperature[index+1] = 66; // conversão automática int-&gt;double </a:t>
            </a:r>
            <a:endParaRPr lang="pt-PT" noProof="1"/>
          </a:p>
          <a:p>
            <a:pPr>
              <a:spcBef>
                <a:spcPts val="1200"/>
              </a:spcBef>
            </a:pPr>
            <a:r>
              <a:rPr lang="en-US" dirty="0"/>
              <a:t> A </a:t>
            </a:r>
            <a:r>
              <a:rPr lang="pt-PT" dirty="0"/>
              <a:t>expressão inteira entre parênteses rectos é denominada: índice.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</p:spTree>
    <p:extLst>
      <p:ext uri="{BB962C8B-B14F-4D97-AF65-F5344CB8AC3E}">
        <p14:creationId xmlns:p14="http://schemas.microsoft.com/office/powerpoint/2010/main" val="177984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Sintaxe para criar um</a:t>
            </a:r>
            <a:r>
              <a:rPr lang="en-US" dirty="0"/>
              <a:t> array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TipoBase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&gt;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[]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nomeArray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&gt;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new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TipoBase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&gt;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[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dimensão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pt-PT" dirty="0"/>
              <a:t>Exemplo:</a:t>
            </a:r>
          </a:p>
          <a:p>
            <a:pPr marL="268287" lvl="1" indent="0">
              <a:buNone/>
            </a:pPr>
            <a:endParaRPr lang="pt-PT" b="1" noProof="1">
              <a:latin typeface="Consolas" pitchFamily="49" charset="0"/>
              <a:cs typeface="Consolas" pitchFamily="49" charset="0"/>
            </a:endParaRPr>
          </a:p>
          <a:p>
            <a:endParaRPr lang="pt-PT" b="1" noProof="1">
              <a:latin typeface="Consolas" pitchFamily="49" charset="0"/>
              <a:cs typeface="Consolas" pitchFamily="49" charset="0"/>
            </a:endParaRPr>
          </a:p>
          <a:p>
            <a:endParaRPr lang="pt-PT" b="1" noProof="1">
              <a:latin typeface="Consolas" pitchFamily="49" charset="0"/>
              <a:cs typeface="Consolas" pitchFamily="49" charset="0"/>
            </a:endParaRPr>
          </a:p>
          <a:p>
            <a:endParaRPr lang="pt-PT" b="1" noProof="1">
              <a:latin typeface="Consolas" pitchFamily="49" charset="0"/>
              <a:cs typeface="Consolas" pitchFamily="49" charset="0"/>
            </a:endParaRPr>
          </a:p>
          <a:p>
            <a:r>
              <a:rPr lang="pt-PT" dirty="0"/>
              <a:t>O tipo dos elementos do </a:t>
            </a:r>
            <a:r>
              <a:rPr lang="pt-PT" dirty="0" err="1"/>
              <a:t>array</a:t>
            </a:r>
            <a:r>
              <a:rPr lang="pt-PT" dirty="0"/>
              <a:t> é denominado tipo base do </a:t>
            </a:r>
            <a:r>
              <a:rPr lang="pt-PT" dirty="0" err="1"/>
              <a:t>array</a:t>
            </a:r>
            <a:r>
              <a:rPr lang="pt-PT" dirty="0"/>
              <a:t>.</a:t>
            </a:r>
          </a:p>
          <a:p>
            <a:r>
              <a:rPr lang="pt-PT" dirty="0"/>
              <a:t>O tipo base do</a:t>
            </a:r>
            <a:r>
              <a:rPr lang="en-US" dirty="0"/>
              <a:t> array </a:t>
            </a:r>
            <a:r>
              <a:rPr lang="pt-PT" dirty="0"/>
              <a:t>pode ser de qualquer tipo básico ou </a:t>
            </a:r>
            <a:r>
              <a:rPr lang="pt-PT" dirty="0" err="1"/>
              <a:t>objecto</a:t>
            </a:r>
            <a:r>
              <a:rPr lang="pt-PT" dirty="0"/>
              <a:t> (inclusive do tipo </a:t>
            </a:r>
            <a:r>
              <a:rPr lang="pt-PT" dirty="0" err="1"/>
              <a:t>class</a:t>
            </a:r>
            <a:r>
              <a:rPr lang="pt-PT" dirty="0"/>
              <a:t>)</a:t>
            </a:r>
            <a:r>
              <a:rPr lang="en-US" dirty="0"/>
              <a:t>.  </a:t>
            </a:r>
            <a:r>
              <a:rPr lang="pt-PT" dirty="0"/>
              <a:t>Exemplo: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 </a:t>
            </a:r>
            <a:r>
              <a:rPr lang="pt-PT" dirty="0"/>
              <a:t>número de elementos é a dimensão do</a:t>
            </a:r>
            <a:r>
              <a:rPr lang="en-US" dirty="0"/>
              <a:t> array </a:t>
            </a:r>
            <a:r>
              <a:rPr lang="pt-PT" dirty="0"/>
              <a:t>(a dimensão do</a:t>
            </a:r>
            <a:r>
              <a:rPr lang="en-US" dirty="0"/>
              <a:t> array</a:t>
            </a:r>
            <a:r>
              <a:rPr lang="pt-PT" dirty="0"/>
              <a:t> do exemplo anterior é 3). Esse </a:t>
            </a:r>
            <a:r>
              <a:rPr lang="pt-PT" dirty="0" err="1"/>
              <a:t>array</a:t>
            </a:r>
            <a:r>
              <a:rPr lang="pt-PT" dirty="0"/>
              <a:t> suporta 3 elementos nos indexes de 0 a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5908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pressure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[100]; </a:t>
            </a: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ou</a:t>
            </a:r>
          </a:p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pressure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pressure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[100];</a:t>
            </a:r>
            <a:endParaRPr lang="pt-PT" sz="1800" dirty="0"/>
          </a:p>
        </p:txBody>
      </p:sp>
      <p:sp>
        <p:nvSpPr>
          <p:cNvPr id="5" name="Rectangle 4"/>
          <p:cNvSpPr/>
          <p:nvPr/>
        </p:nvSpPr>
        <p:spPr>
          <a:xfrm>
            <a:off x="914400" y="5029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Data[] datas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Data[3];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60792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Parênteses rectos</a:t>
            </a:r>
            <a:r>
              <a:rPr lang="en-US"/>
              <a:t>[]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parênteses rectos [ ] servem 3 propósitos:</a:t>
            </a:r>
          </a:p>
          <a:p>
            <a:pPr lvl="1"/>
            <a:r>
              <a:rPr lang="pt-PT" dirty="0"/>
              <a:t>Declarar uma variável do tipo </a:t>
            </a:r>
            <a:r>
              <a:rPr lang="en-US" dirty="0"/>
              <a:t>array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[] valores;</a:t>
            </a:r>
          </a:p>
          <a:p>
            <a:pPr lvl="1"/>
            <a:endParaRPr lang="pt-PT" noProof="1"/>
          </a:p>
          <a:p>
            <a:pPr lvl="1"/>
            <a:r>
              <a:rPr lang="pt-PT" dirty="0"/>
              <a:t>Criar efectivamente um </a:t>
            </a:r>
            <a:r>
              <a:rPr lang="en-US" dirty="0"/>
              <a:t>array</a:t>
            </a:r>
          </a:p>
          <a:p>
            <a:pPr marL="268287" lvl="1" indent="0">
              <a:buNone/>
            </a:pPr>
            <a:r>
              <a:rPr lang="en-US" noProof="1">
                <a:latin typeface="Consolas" pitchFamily="49" charset="0"/>
                <a:cs typeface="Consolas" pitchFamily="49" charset="0"/>
              </a:rPr>
              <a:t>	valores = </a:t>
            </a:r>
            <a:r>
              <a:rPr lang="en-US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new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[100];</a:t>
            </a:r>
          </a:p>
          <a:p>
            <a:pPr lvl="1"/>
            <a:endParaRPr lang="en-US" noProof="1"/>
          </a:p>
          <a:p>
            <a:pPr lvl="1"/>
            <a:r>
              <a:rPr lang="pt-PT" dirty="0"/>
              <a:t>Indexar um elemento num </a:t>
            </a:r>
            <a:r>
              <a:rPr lang="en-US" dirty="0"/>
              <a:t>array</a:t>
            </a:r>
          </a:p>
          <a:p>
            <a:pPr marL="268287" lvl="1" indent="0">
              <a:buNone/>
            </a:pPr>
            <a:r>
              <a:rPr lang="en-US" noProof="1">
                <a:latin typeface="Consolas" pitchFamily="49" charset="0"/>
                <a:cs typeface="Consolas" pitchFamily="49" charset="0"/>
              </a:rPr>
              <a:t>	valores[3] = 230;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</p:spTree>
    <p:extLst>
      <p:ext uri="{BB962C8B-B14F-4D97-AF65-F5344CB8AC3E}">
        <p14:creationId xmlns:p14="http://schemas.microsoft.com/office/powerpoint/2010/main" val="156555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Terminologia dos </a:t>
            </a:r>
            <a:r>
              <a:rPr lang="en-US"/>
              <a:t>Arrays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pic>
        <p:nvPicPr>
          <p:cNvPr id="195586" name="Picture 2" descr="terminolog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95425"/>
            <a:ext cx="58769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733800" y="1371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>
                <a:solidFill>
                  <a:schemeClr val="tx2"/>
                </a:solidFill>
                <a:latin typeface="Arial" charset="0"/>
              </a:rPr>
              <a:t>nome do </a:t>
            </a:r>
            <a:r>
              <a:rPr lang="en-US" i="1">
                <a:solidFill>
                  <a:schemeClr val="tx2"/>
                </a:solidFill>
                <a:latin typeface="Arial" charset="0"/>
              </a:rPr>
              <a:t>Array</a:t>
            </a:r>
            <a:endParaRPr lang="pt-PT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02920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>
                <a:solidFill>
                  <a:schemeClr val="tx2"/>
                </a:solidFill>
                <a:latin typeface="Arial" charset="0"/>
              </a:rPr>
              <a:t>índice</a:t>
            </a:r>
            <a:endParaRPr lang="pt-PT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5105400" y="3368675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>
                <a:solidFill>
                  <a:schemeClr val="tx2"/>
                </a:solidFill>
                <a:latin typeface="Arial" charset="0"/>
              </a:rPr>
              <a:t>variável indexada</a:t>
            </a:r>
            <a:br>
              <a:rPr lang="pt-PT">
                <a:solidFill>
                  <a:schemeClr val="tx2"/>
                </a:solidFill>
                <a:latin typeface="Arial" charset="0"/>
              </a:rPr>
            </a:br>
            <a:r>
              <a:rPr lang="pt-PT">
                <a:solidFill>
                  <a:schemeClr val="tx2"/>
                </a:solidFill>
                <a:latin typeface="Arial" charset="0"/>
              </a:rPr>
              <a:t>(ou elemento do </a:t>
            </a:r>
            <a:r>
              <a:rPr lang="en-US" i="1">
                <a:solidFill>
                  <a:schemeClr val="tx2"/>
                </a:solidFill>
                <a:latin typeface="Arial" charset="0"/>
              </a:rPr>
              <a:t>array</a:t>
            </a:r>
            <a:r>
              <a:rPr lang="pt-PT">
                <a:solidFill>
                  <a:schemeClr val="tx2"/>
                </a:solidFill>
                <a:latin typeface="Arial" charset="0"/>
              </a:rPr>
              <a:t>)</a:t>
            </a:r>
            <a:endParaRPr lang="pt-PT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5029200" y="4587875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>
                <a:solidFill>
                  <a:schemeClr val="tx2"/>
                </a:solidFill>
                <a:latin typeface="Arial" charset="0"/>
              </a:rPr>
              <a:t>Valor da variável indexada </a:t>
            </a:r>
            <a:br>
              <a:rPr lang="pt-PT">
                <a:solidFill>
                  <a:schemeClr val="tx2"/>
                </a:solidFill>
                <a:latin typeface="Arial" charset="0"/>
              </a:rPr>
            </a:br>
            <a:r>
              <a:rPr lang="pt-PT">
                <a:solidFill>
                  <a:schemeClr val="tx2"/>
                </a:solidFill>
                <a:latin typeface="Arial" charset="0"/>
              </a:rPr>
              <a:t>(ou valor do elemento)</a:t>
            </a:r>
            <a:endParaRPr lang="pt-PT" i="1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0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 - criar e aceder a</a:t>
            </a:r>
            <a:r>
              <a:rPr lang="en-US"/>
              <a:t> Arrays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229600" cy="547842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ArrayTemperaturas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Scanner s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Scanner(System.</a:t>
            </a:r>
            <a:r>
              <a:rPr lang="pt-PT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[] temperaturas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[7];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2"/>
                </a:solidFill>
                <a:latin typeface="Consolas"/>
              </a:rPr>
              <a:t>    // ler 7 temperaturas e calcular a sua média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Enter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7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temperatures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soma = 0;</a:t>
            </a:r>
          </a:p>
          <a:p>
            <a:pPr marL="0" indent="0">
              <a:buNone/>
            </a:pPr>
            <a:r>
              <a:rPr lang="it-IT" sz="14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it-I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it-IT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>
                <a:solidFill>
                  <a:srgbClr val="000000"/>
                </a:solidFill>
                <a:latin typeface="Consolas"/>
              </a:rPr>
              <a:t> indice = 0; indice &lt; 7; ++indice) {  </a:t>
            </a:r>
            <a:endParaRPr lang="it-IT" sz="1400" b="1" dirty="0">
              <a:solidFill>
                <a:schemeClr val="accent2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s.nextDouble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soma += 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media = soma / 7;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temperature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media);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2"/>
                </a:solidFill>
                <a:latin typeface="Consolas"/>
              </a:rPr>
              <a:t>    // mostrar os valores lidos e indicar se acima ou abaixo da média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The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temperatures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are:"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it-I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it-IT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>
                <a:solidFill>
                  <a:srgbClr val="000000"/>
                </a:solidFill>
                <a:latin typeface="Consolas"/>
              </a:rPr>
              <a:t> indice = 0; indice &lt; 7; ++indice) { 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"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     (temperaturas[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&lt; media  ?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below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  (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temperaturas[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indice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&gt; media ?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above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: 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on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))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+ "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average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6658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pic>
        <p:nvPicPr>
          <p:cNvPr id="199682" name="Picture 2" descr="figp421_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400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  <a:ln/>
        </p:spPr>
        <p:txBody>
          <a:bodyPr/>
          <a:lstStyle/>
          <a:p>
            <a:r>
              <a:rPr lang="pt-PT" sz="4000" dirty="0">
                <a:latin typeface="Arial" charset="0"/>
              </a:rPr>
              <a:t>Visualização do exemplo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6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Variável de instância</a:t>
            </a:r>
            <a:r>
              <a:rPr lang="en-US"/>
              <a:t> length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en-US" dirty="0"/>
              <a:t>array</a:t>
            </a:r>
            <a:r>
              <a:rPr lang="pt-PT" dirty="0"/>
              <a:t> tem uma única variável pública de instância (atributo)* chamada</a:t>
            </a:r>
            <a:r>
              <a:rPr lang="en-US" dirty="0"/>
              <a:t> </a:t>
            </a:r>
            <a:r>
              <a:rPr lang="en-US" b="1" dirty="0"/>
              <a:t>length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pt-PT" dirty="0"/>
              <a:t>contém o número de elementos do </a:t>
            </a:r>
            <a:r>
              <a:rPr lang="en-US" dirty="0"/>
              <a:t>array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Usando</a:t>
            </a:r>
            <a:r>
              <a:rPr lang="en-US" b="1" dirty="0"/>
              <a:t> </a:t>
            </a:r>
            <a:r>
              <a:rPr lang="en-US" b="1" noProof="1"/>
              <a:t>nomeArray.length</a:t>
            </a:r>
            <a:r>
              <a:rPr lang="en-US" b="1" dirty="0"/>
              <a:t> </a:t>
            </a:r>
            <a:r>
              <a:rPr lang="pt-PT" dirty="0"/>
              <a:t>resulta num código mais claro e flexível do que usando um literal inteiro para indicar a dimensão do </a:t>
            </a:r>
            <a:r>
              <a:rPr lang="pt-PT" dirty="0" err="1"/>
              <a:t>array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Os índices do </a:t>
            </a:r>
            <a:r>
              <a:rPr lang="en-US" dirty="0"/>
              <a:t>array</a:t>
            </a:r>
            <a:r>
              <a:rPr lang="pt-PT" dirty="0"/>
              <a:t> começam em </a:t>
            </a:r>
            <a:r>
              <a:rPr lang="pt-PT" b="1" dirty="0">
                <a:solidFill>
                  <a:srgbClr val="FF0000"/>
                </a:solidFill>
              </a:rPr>
              <a:t>0</a:t>
            </a:r>
            <a:r>
              <a:rPr lang="pt-PT" dirty="0"/>
              <a:t> e terminam em </a:t>
            </a:r>
            <a:r>
              <a:rPr lang="pt-PT" b="1" dirty="0" err="1"/>
              <a:t>nomeArray.length</a:t>
            </a:r>
            <a:r>
              <a:rPr lang="pt-PT" b="1" dirty="0"/>
              <a:t> - 1.</a:t>
            </a:r>
          </a:p>
          <a:p>
            <a:pPr lvl="1"/>
            <a:r>
              <a:rPr lang="pt-PT" dirty="0"/>
              <a:t>Caso contrário, diz-se que o índice é inválido ou que está fora dos limites (</a:t>
            </a:r>
            <a:r>
              <a:rPr lang="en-US" dirty="0"/>
              <a:t>out of bounds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Um índice fora dos limites produz um erro de execução (</a:t>
            </a:r>
            <a:r>
              <a:rPr lang="en-US" dirty="0"/>
              <a:t>run time)</a:t>
            </a:r>
            <a:r>
              <a:rPr lang="pt-PT" dirty="0"/>
              <a:t>:</a:t>
            </a:r>
          </a:p>
          <a:p>
            <a:pPr lvl="2"/>
            <a:r>
              <a:rPr lang="pt-PT" u="sng" dirty="0" err="1">
                <a:solidFill>
                  <a:srgbClr val="0066CC"/>
                </a:solidFill>
                <a:latin typeface="Courier New" panose="02070309020205020404" pitchFamily="49" charset="0"/>
              </a:rPr>
              <a:t>java.lang.ArrayIndexOutOfBoundsException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noProof="1"/>
              <a:t>Exemplo de um </a:t>
            </a:r>
            <a:r>
              <a:rPr lang="pt-PT" b="1" noProof="1"/>
              <a:t>for</a:t>
            </a:r>
            <a:r>
              <a:rPr lang="pt-PT" noProof="1"/>
              <a:t> a percorrer um array:</a:t>
            </a:r>
          </a:p>
          <a:p>
            <a:pPr lvl="2"/>
            <a:r>
              <a:rPr lang="pt-PT" b="1" kern="1200" noProof="1">
                <a:solidFill>
                  <a:srgbClr val="7F0055"/>
                </a:solidFill>
                <a:latin typeface="Consolas"/>
              </a:rPr>
              <a:t>for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PT" b="1" kern="1200" noProof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 ind = 0; ind &lt; temperature.length; ++ind) …</a:t>
            </a:r>
          </a:p>
          <a:p>
            <a:pPr lvl="1"/>
            <a:endParaRPr lang="pt-PT" dirty="0"/>
          </a:p>
          <a:p>
            <a:pPr>
              <a:spcBef>
                <a:spcPts val="1200"/>
              </a:spcBef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04 - Arrays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94556-46F0-4280-9DAC-668707DA5D41}"/>
              </a:ext>
            </a:extLst>
          </p:cNvPr>
          <p:cNvSpPr/>
          <p:nvPr/>
        </p:nvSpPr>
        <p:spPr>
          <a:xfrm>
            <a:off x="5257800" y="6335811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sv-SE" sz="1400" i="1" dirty="0">
                <a:solidFill>
                  <a:srgbClr val="000000"/>
                </a:solidFill>
                <a:latin typeface="Consolas"/>
              </a:rPr>
              <a:t>* Ver slides sobre objetos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878789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8668</TotalTime>
  <Words>2744</Words>
  <Application>Microsoft Office PowerPoint</Application>
  <PresentationFormat>On-screen Show (4:3)</PresentationFormat>
  <Paragraphs>335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04 Arrays</vt:lpstr>
      <vt:lpstr>Introdução aos Arrays</vt:lpstr>
      <vt:lpstr>Criar e aceder a Arrays</vt:lpstr>
      <vt:lpstr>Arrays</vt:lpstr>
      <vt:lpstr>Parênteses rectos[]</vt:lpstr>
      <vt:lpstr>Terminologia dos Arrays</vt:lpstr>
      <vt:lpstr>Exemplo - criar e aceder a Arrays</vt:lpstr>
      <vt:lpstr>Visualização do exemplo</vt:lpstr>
      <vt:lpstr>Variável de instância length</vt:lpstr>
      <vt:lpstr>Exemplo - variável de instância length </vt:lpstr>
      <vt:lpstr>Criar e iniciar Arrays</vt:lpstr>
      <vt:lpstr>Arrays bidimensionais</vt:lpstr>
      <vt:lpstr>Ragged array - array esfarrapado</vt:lpstr>
      <vt:lpstr>Utilização de arrays em métodos</vt:lpstr>
      <vt:lpstr>Arrays n-dimensionais</vt:lpstr>
      <vt:lpstr>Ordenar um array: selectionSort</vt:lpstr>
      <vt:lpstr>Implementação do SelectionSort</vt:lpstr>
      <vt:lpstr>Métodos auxiliares</vt:lpstr>
      <vt:lpstr>Funcionalidades disponíveis de arrays</vt:lpstr>
      <vt:lpstr>Exercícios propostos:</vt:lpstr>
      <vt:lpstr>Exercícios propostos: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494</cp:revision>
  <cp:lastPrinted>2012-03-11T20:27:46Z</cp:lastPrinted>
  <dcterms:created xsi:type="dcterms:W3CDTF">2004-08-20T17:48:18Z</dcterms:created>
  <dcterms:modified xsi:type="dcterms:W3CDTF">2020-03-24T12:45:09Z</dcterms:modified>
</cp:coreProperties>
</file>