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6" r:id="rId2"/>
    <p:sldId id="347" r:id="rId3"/>
    <p:sldId id="363" r:id="rId4"/>
    <p:sldId id="362" r:id="rId5"/>
    <p:sldId id="368" r:id="rId6"/>
    <p:sldId id="364" r:id="rId7"/>
    <p:sldId id="365" r:id="rId8"/>
    <p:sldId id="366" r:id="rId9"/>
    <p:sldId id="367" r:id="rId10"/>
    <p:sldId id="371" r:id="rId11"/>
    <p:sldId id="369" r:id="rId12"/>
    <p:sldId id="372" r:id="rId13"/>
    <p:sldId id="373" r:id="rId14"/>
    <p:sldId id="376" r:id="rId15"/>
    <p:sldId id="377" r:id="rId16"/>
    <p:sldId id="370" r:id="rId17"/>
    <p:sldId id="374" r:id="rId18"/>
    <p:sldId id="375" r:id="rId19"/>
    <p:sldId id="378" r:id="rId20"/>
    <p:sldId id="379" r:id="rId21"/>
    <p:sldId id="380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C1"/>
    <a:srgbClr val="FFDD87"/>
    <a:srgbClr val="3ED645"/>
    <a:srgbClr val="FFD15F"/>
    <a:srgbClr val="CB7A0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249" autoAdjust="0"/>
  </p:normalViewPr>
  <p:slideViewPr>
    <p:cSldViewPr>
      <p:cViewPr varScale="1">
        <p:scale>
          <a:sx n="60" d="100"/>
          <a:sy n="60" d="100"/>
        </p:scale>
        <p:origin x="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pt-PT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sum(a, b) = sum(a + b/b, b - b/b)</a:t>
            </a:r>
          </a:p>
          <a:p>
            <a:pPr marL="0" lvl="1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pt-PT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sum(a, b) = b/b + sum(a, b - b/b)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C845A1-2203-419D-8755-2891F452DB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2F293-2858-4479-8EE8-048A255386CF}" type="slidenum">
              <a:rPr lang="pt-PT"/>
              <a:pPr/>
              <a:t>14</a:t>
            </a:fld>
            <a:endParaRPr lang="pt-PT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FAE8D-C640-4149-8A71-36FBA2533237}" type="slidenum">
              <a:rPr lang="pt-PT"/>
              <a:pPr/>
              <a:t>15</a:t>
            </a:fld>
            <a:endParaRPr lang="pt-PT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05 - Recursividade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05 Recursividade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Capítulo 11</a:t>
            </a:r>
          </a:p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Recursividade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 com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os métodos que manipulam bits deve-se utilizar:</a:t>
            </a:r>
          </a:p>
          <a:p>
            <a:pPr lvl="1"/>
            <a:r>
              <a:rPr lang="pt-PT" dirty="0"/>
              <a:t>os operadores booleanos bit a bit: &amp;, |, ^ e ~</a:t>
            </a:r>
          </a:p>
          <a:p>
            <a:pPr lvl="1"/>
            <a:r>
              <a:rPr lang="pt-PT" dirty="0"/>
              <a:t>e os operadores de deslocamento (</a:t>
            </a:r>
            <a:r>
              <a:rPr lang="pt-PT" dirty="0" err="1"/>
              <a:t>shift</a:t>
            </a:r>
            <a:r>
              <a:rPr lang="pt-PT" dirty="0"/>
              <a:t>): &gt;&gt;, &gt;&gt;&gt;, &lt;&lt;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2449430"/>
            <a:ext cx="6019800" cy="24622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countActiveBits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stop case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 == 0)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extract value of last bit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oneIfLastBitIsActive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n &amp; 1;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shift right, with new left bit with zero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oneIfLastBitIsActive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countActiveBits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(n &gt;&gt;&gt; 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8" name="Rectangle 7"/>
          <p:cNvSpPr/>
          <p:nvPr/>
        </p:nvSpPr>
        <p:spPr>
          <a:xfrm>
            <a:off x="2209800" y="4757754"/>
            <a:ext cx="632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34365376 (00000010000011000101111111000000) contém 11 bits a 1</a:t>
            </a:r>
            <a:endParaRPr lang="pt-PT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69576-1DA0-4F08-877D-E7A872FA62FF}"/>
              </a:ext>
            </a:extLst>
          </p:cNvPr>
          <p:cNvSpPr/>
          <p:nvPr/>
        </p:nvSpPr>
        <p:spPr>
          <a:xfrm>
            <a:off x="457200" y="5181600"/>
            <a:ext cx="8077200" cy="11695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Operadores de deslocamento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shift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): A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oper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B,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º A &gt;&gt; B. O operador desloca os bits de A, tantas vezes quanto o valor de B e para a: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&gt;&gt;  - direita, colocando uma réplica do bit sinal pela esquerda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&gt;&gt;&gt; - direita, colocando zero pela esquerda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&lt;&lt;  - esquerda, colocando zero pela direita, mas mantém o bit de sinal</a:t>
            </a:r>
          </a:p>
        </p:txBody>
      </p:sp>
    </p:spTree>
    <p:extLst>
      <p:ext uri="{BB962C8B-B14F-4D97-AF65-F5344CB8AC3E}">
        <p14:creationId xmlns:p14="http://schemas.microsoft.com/office/powerpoint/2010/main" val="127361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 com funções auxiliares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Quando não é possível aplicar a recursividade directamente com o método pretendido, por ser necessário adicionar argumentos</a:t>
            </a:r>
          </a:p>
          <a:p>
            <a:pPr lvl="1"/>
            <a:r>
              <a:rPr lang="pt-PT" dirty="0"/>
              <a:t>Então, declarar um método, eventualmente privado, que receba esses argumentos</a:t>
            </a:r>
          </a:p>
          <a:p>
            <a:pPr lvl="1"/>
            <a:r>
              <a:rPr lang="pt-PT" dirty="0"/>
              <a:t>Exemplo: Método </a:t>
            </a:r>
            <a:r>
              <a:rPr lang="pt-PT" b="1" dirty="0" err="1"/>
              <a:t>showBits</a:t>
            </a:r>
            <a:r>
              <a:rPr lang="pt-PT" dirty="0"/>
              <a:t>(n) que mostre os bits do inteiro recebido</a:t>
            </a:r>
          </a:p>
          <a:p>
            <a:pPr lvl="2"/>
            <a:r>
              <a:rPr lang="pt-PT" dirty="0"/>
              <a:t>Este método não é possível de ser implementado directamente de forma recursiva. </a:t>
            </a:r>
          </a:p>
          <a:p>
            <a:pPr lvl="2"/>
            <a:r>
              <a:rPr lang="pt-PT" dirty="0"/>
              <a:t>Solução: utilizar método auxiliar que recebe um valor com o bit de maior peso ativo. Esse valor é deslocado para a direita e termina-se quando ele for zero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0" y="3786187"/>
            <a:ext cx="6400800" cy="2462213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showBits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showBits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(n, 0x80000000);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showBits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mask)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stop case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mask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== 0)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((n &amp;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mask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 != 0 ?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'1'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'0'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));</a:t>
            </a:r>
            <a:endParaRPr lang="pt-PT" sz="1400" dirty="0">
              <a:latin typeface="Consolas"/>
            </a:endParaRP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showBits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mask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&gt;&gt;&gt; 1);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8" name="Rectangle 7"/>
          <p:cNvSpPr/>
          <p:nvPr/>
        </p:nvSpPr>
        <p:spPr>
          <a:xfrm>
            <a:off x="1695450" y="6053906"/>
            <a:ext cx="64008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Inteiro 34365376 em binário -&gt; 00000010000011000101111111000000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603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 com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Algoritmos recursivos com </a:t>
            </a:r>
            <a:r>
              <a:rPr lang="pt-PT" dirty="0" err="1"/>
              <a:t>arrays</a:t>
            </a:r>
            <a:endParaRPr lang="pt-PT" dirty="0"/>
          </a:p>
          <a:p>
            <a:endParaRPr lang="pt-PT" dirty="0"/>
          </a:p>
          <a:p>
            <a:pPr lvl="1"/>
            <a:r>
              <a:rPr lang="pt-PT" dirty="0"/>
              <a:t>Baseados em indexes, execuções trabalham sempre no mesmo </a:t>
            </a:r>
            <a:r>
              <a:rPr lang="pt-PT" dirty="0" err="1"/>
              <a:t>array</a:t>
            </a:r>
            <a:endParaRPr lang="pt-PT" dirty="0"/>
          </a:p>
          <a:p>
            <a:pPr lvl="2"/>
            <a:r>
              <a:rPr lang="pt-PT" dirty="0"/>
              <a:t>Exemplo: Pesquisa Binária, procura a ocorrência de um valor dentro do array. O array tem de estar ordenado. Cada vez que procura o valor, divide o intervalo de procura ao meio, compara o valor central e se diferente volta a chamar a pesquisa binária para o intervalo da metade superior se o valor central seja menor que o valor a procurar, ou para o intervalo da metade inferior caso o valor central seja maior que o valor a procurar 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Baseados na devolução de novos </a:t>
            </a:r>
            <a:r>
              <a:rPr lang="pt-PT" dirty="0" err="1"/>
              <a:t>arrays</a:t>
            </a:r>
            <a:r>
              <a:rPr lang="pt-PT" dirty="0"/>
              <a:t>, execuções criam </a:t>
            </a:r>
            <a:r>
              <a:rPr lang="pt-PT" dirty="0" err="1"/>
              <a:t>arrays</a:t>
            </a:r>
            <a:endParaRPr lang="pt-PT" dirty="0"/>
          </a:p>
          <a:p>
            <a:pPr lvl="2"/>
            <a:r>
              <a:rPr lang="pt-PT" dirty="0"/>
              <a:t>Exemplo: </a:t>
            </a:r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sort</a:t>
            </a:r>
            <a:r>
              <a:rPr lang="pt-PT" dirty="0"/>
              <a:t>. Algoritmo de ordenação de um array. Divide o array ao meio, cria dois novos arrays com essas duas partes, manda ordenar cada um deles com o mesmo algoritmo, depois faz a junção dos dois arrays resultantes, que já devem estar ordenados, com uma cópia mais simples de fazer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grpSp>
        <p:nvGrpSpPr>
          <p:cNvPr id="14" name="Grupo 13"/>
          <p:cNvGrpSpPr/>
          <p:nvPr/>
        </p:nvGrpSpPr>
        <p:grpSpPr>
          <a:xfrm>
            <a:off x="6781800" y="685800"/>
            <a:ext cx="838200" cy="350169"/>
            <a:chOff x="6629400" y="914400"/>
            <a:chExt cx="838200" cy="350169"/>
          </a:xfrm>
        </p:grpSpPr>
        <p:sp>
          <p:nvSpPr>
            <p:cNvPr id="5" name="Retângulo 4"/>
            <p:cNvSpPr/>
            <p:nvPr/>
          </p:nvSpPr>
          <p:spPr bwMode="auto">
            <a:xfrm>
              <a:off x="6629400" y="914400"/>
              <a:ext cx="838200" cy="138337"/>
            </a:xfrm>
            <a:prstGeom prst="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cxnSp>
          <p:nvCxnSpPr>
            <p:cNvPr id="7" name="Conexão reta unidirecional 6"/>
            <p:cNvCxnSpPr/>
            <p:nvPr/>
          </p:nvCxnSpPr>
          <p:spPr>
            <a:xfrm flipV="1">
              <a:off x="6629400" y="1066800"/>
              <a:ext cx="0" cy="19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tângulo 8"/>
          <p:cNvSpPr/>
          <p:nvPr/>
        </p:nvSpPr>
        <p:spPr bwMode="auto">
          <a:xfrm>
            <a:off x="6792000" y="5638800"/>
            <a:ext cx="828000" cy="138337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6781800" y="1104900"/>
            <a:ext cx="838200" cy="350169"/>
            <a:chOff x="6629400" y="1287429"/>
            <a:chExt cx="838200" cy="350169"/>
          </a:xfrm>
        </p:grpSpPr>
        <p:sp>
          <p:nvSpPr>
            <p:cNvPr id="20" name="Retângulo 19"/>
            <p:cNvSpPr/>
            <p:nvPr/>
          </p:nvSpPr>
          <p:spPr bwMode="auto">
            <a:xfrm>
              <a:off x="6629400" y="1287429"/>
              <a:ext cx="838200" cy="138337"/>
            </a:xfrm>
            <a:prstGeom prst="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cxnSp>
          <p:nvCxnSpPr>
            <p:cNvPr id="21" name="Conexão reta unidirecional 20"/>
            <p:cNvCxnSpPr/>
            <p:nvPr/>
          </p:nvCxnSpPr>
          <p:spPr>
            <a:xfrm flipV="1">
              <a:off x="6781800" y="1439829"/>
              <a:ext cx="0" cy="19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6781800" y="1524000"/>
            <a:ext cx="838200" cy="350169"/>
            <a:chOff x="6629400" y="1707231"/>
            <a:chExt cx="838200" cy="350169"/>
          </a:xfrm>
        </p:grpSpPr>
        <p:sp>
          <p:nvSpPr>
            <p:cNvPr id="23" name="Retângulo 22"/>
            <p:cNvSpPr/>
            <p:nvPr/>
          </p:nvSpPr>
          <p:spPr bwMode="auto">
            <a:xfrm>
              <a:off x="6629400" y="1707231"/>
              <a:ext cx="838200" cy="138337"/>
            </a:xfrm>
            <a:prstGeom prst="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cxnSp>
          <p:nvCxnSpPr>
            <p:cNvPr id="24" name="Conexão reta unidirecional 23"/>
            <p:cNvCxnSpPr/>
            <p:nvPr/>
          </p:nvCxnSpPr>
          <p:spPr>
            <a:xfrm flipV="1">
              <a:off x="6934200" y="1859631"/>
              <a:ext cx="0" cy="19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 bwMode="auto">
          <a:xfrm>
            <a:off x="6900000" y="5874431"/>
            <a:ext cx="720000" cy="138337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26" name="Retângulo 25"/>
          <p:cNvSpPr/>
          <p:nvPr/>
        </p:nvSpPr>
        <p:spPr bwMode="auto">
          <a:xfrm>
            <a:off x="7008000" y="6110063"/>
            <a:ext cx="612000" cy="138337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13784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binária (array já ordenado)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277064"/>
            <a:ext cx="8305800" cy="5047536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find(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target,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array)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(target, 0,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array.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- 1, array);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400" dirty="0">
              <a:latin typeface="Consolas"/>
            </a:endParaRP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target,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first,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last,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if index crossed, the search ended without success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last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mid = (first + last) / 2;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check if value is in the middle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(target ==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check if value on the smallest part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(target &lt;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array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(target, first, mid - 1, array);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(target &gt; a[mid]); value is on the bigger part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(target, mid + 1, last, array);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3654623"/>
            <a:ext cx="42672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bookcode.p11Recursion.C06ArraySearcherV2 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7315200" y="4968415"/>
            <a:ext cx="838200" cy="138337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cxnSp>
        <p:nvCxnSpPr>
          <p:cNvPr id="10" name="Conexão reta unidirecional 9"/>
          <p:cNvCxnSpPr/>
          <p:nvPr/>
        </p:nvCxnSpPr>
        <p:spPr>
          <a:xfrm flipV="1">
            <a:off x="7734300" y="5106752"/>
            <a:ext cx="0" cy="1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/>
          <p:nvPr/>
        </p:nvCxnSpPr>
        <p:spPr>
          <a:xfrm flipV="1">
            <a:off x="7543800" y="5111738"/>
            <a:ext cx="0" cy="1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7701662" y="520563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5205636"/>
            <a:ext cx="152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2</a:t>
            </a:r>
          </a:p>
        </p:txBody>
      </p:sp>
      <p:sp>
        <p:nvSpPr>
          <p:cNvPr id="14" name="Rectangle 6"/>
          <p:cNvSpPr/>
          <p:nvPr/>
        </p:nvSpPr>
        <p:spPr>
          <a:xfrm>
            <a:off x="5867400" y="929464"/>
            <a:ext cx="3048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Recursividade em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arrays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 baseada em índices</a:t>
            </a:r>
          </a:p>
        </p:txBody>
      </p:sp>
    </p:spTree>
    <p:extLst>
      <p:ext uri="{BB962C8B-B14F-4D97-AF65-F5344CB8AC3E}">
        <p14:creationId xmlns:p14="http://schemas.microsoft.com/office/powerpoint/2010/main" val="10933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Merge Sort - Decomposição</a:t>
            </a:r>
          </a:p>
        </p:txBody>
      </p:sp>
      <p:graphicFrame>
        <p:nvGraphicFramePr>
          <p:cNvPr id="80901" name="Group 5"/>
          <p:cNvGraphicFramePr>
            <a:graphicFrameLocks noGrp="1"/>
          </p:cNvGraphicFramePr>
          <p:nvPr/>
        </p:nvGraphicFramePr>
        <p:xfrm>
          <a:off x="2882900" y="1844675"/>
          <a:ext cx="3867150" cy="639763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21" name="Group 25"/>
          <p:cNvGraphicFramePr>
            <a:graphicFrameLocks noGrp="1"/>
          </p:cNvGraphicFramePr>
          <p:nvPr/>
        </p:nvGraphicFramePr>
        <p:xfrm>
          <a:off x="1968500" y="3111500"/>
          <a:ext cx="2305050" cy="6397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33" name="Group 37"/>
          <p:cNvGraphicFramePr>
            <a:graphicFrameLocks noGrp="1"/>
          </p:cNvGraphicFramePr>
          <p:nvPr/>
        </p:nvGraphicFramePr>
        <p:xfrm>
          <a:off x="5321300" y="3111500"/>
          <a:ext cx="2508250" cy="639763"/>
        </p:xfrm>
        <a:graphic>
          <a:graphicData uri="http://schemas.openxmlformats.org/drawingml/2006/table">
            <a:tbl>
              <a:tblPr/>
              <a:tblGrid>
                <a:gridCol w="62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45" name="Group 49"/>
          <p:cNvGraphicFramePr>
            <a:graphicFrameLocks noGrp="1"/>
          </p:cNvGraphicFramePr>
          <p:nvPr/>
        </p:nvGraphicFramePr>
        <p:xfrm>
          <a:off x="1782763" y="4403725"/>
          <a:ext cx="1117600" cy="63976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53" name="Group 57"/>
          <p:cNvGraphicFramePr>
            <a:graphicFrameLocks noGrp="1"/>
          </p:cNvGraphicFramePr>
          <p:nvPr/>
        </p:nvGraphicFramePr>
        <p:xfrm>
          <a:off x="3382963" y="4403725"/>
          <a:ext cx="954087" cy="639763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61" name="Group 65"/>
          <p:cNvGraphicFramePr>
            <a:graphicFrameLocks noGrp="1"/>
          </p:cNvGraphicFramePr>
          <p:nvPr/>
        </p:nvGraphicFramePr>
        <p:xfrm>
          <a:off x="5245100" y="4403725"/>
          <a:ext cx="1052513" cy="639763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69" name="Group 73"/>
          <p:cNvGraphicFramePr>
            <a:graphicFrameLocks noGrp="1"/>
          </p:cNvGraphicFramePr>
          <p:nvPr/>
        </p:nvGraphicFramePr>
        <p:xfrm>
          <a:off x="6845300" y="4403725"/>
          <a:ext cx="987425" cy="639763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1766888" y="5507038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3</a:t>
            </a:r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2389188" y="5505450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6</a:t>
            </a:r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440113" y="5527675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8</a:t>
            </a:r>
          </a:p>
        </p:txBody>
      </p:sp>
      <p:sp>
        <p:nvSpPr>
          <p:cNvPr id="80980" name="Text Box 84"/>
          <p:cNvSpPr txBox="1">
            <a:spLocks noChangeArrowheads="1"/>
          </p:cNvSpPr>
          <p:nvPr/>
        </p:nvSpPr>
        <p:spPr bwMode="auto">
          <a:xfrm>
            <a:off x="4044950" y="5535613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80981" name="Text Box 85"/>
          <p:cNvSpPr txBox="1">
            <a:spLocks noChangeArrowheads="1"/>
          </p:cNvSpPr>
          <p:nvPr/>
        </p:nvSpPr>
        <p:spPr bwMode="auto">
          <a:xfrm>
            <a:off x="5343525" y="5513388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80982" name="Text Box 86"/>
          <p:cNvSpPr txBox="1">
            <a:spLocks noChangeArrowheads="1"/>
          </p:cNvSpPr>
          <p:nvPr/>
        </p:nvSpPr>
        <p:spPr bwMode="auto">
          <a:xfrm>
            <a:off x="5918200" y="5505450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4</a:t>
            </a:r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6899275" y="5524500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7</a:t>
            </a:r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7429500" y="5518150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</a:t>
            </a:r>
          </a:p>
        </p:txBody>
      </p:sp>
      <p:sp>
        <p:nvSpPr>
          <p:cNvPr id="80985" name="Line 89"/>
          <p:cNvSpPr>
            <a:spLocks noChangeShapeType="1"/>
          </p:cNvSpPr>
          <p:nvPr/>
        </p:nvSpPr>
        <p:spPr bwMode="auto">
          <a:xfrm flipH="1">
            <a:off x="3060700" y="2566988"/>
            <a:ext cx="1755775" cy="434975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4816475" y="2566988"/>
            <a:ext cx="1785938" cy="479425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87" name="Line 91"/>
          <p:cNvSpPr>
            <a:spLocks noChangeShapeType="1"/>
          </p:cNvSpPr>
          <p:nvPr/>
        </p:nvSpPr>
        <p:spPr bwMode="auto">
          <a:xfrm flipH="1">
            <a:off x="2319338" y="3802063"/>
            <a:ext cx="769937" cy="55086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88" name="Line 92"/>
          <p:cNvSpPr>
            <a:spLocks noChangeShapeType="1"/>
          </p:cNvSpPr>
          <p:nvPr/>
        </p:nvSpPr>
        <p:spPr bwMode="auto">
          <a:xfrm>
            <a:off x="3103563" y="3830638"/>
            <a:ext cx="784225" cy="522287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89" name="Line 93"/>
          <p:cNvSpPr>
            <a:spLocks noChangeShapeType="1"/>
          </p:cNvSpPr>
          <p:nvPr/>
        </p:nvSpPr>
        <p:spPr bwMode="auto">
          <a:xfrm flipH="1">
            <a:off x="5811838" y="3802063"/>
            <a:ext cx="769937" cy="55086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0" name="Line 94"/>
          <p:cNvSpPr>
            <a:spLocks noChangeShapeType="1"/>
          </p:cNvSpPr>
          <p:nvPr/>
        </p:nvSpPr>
        <p:spPr bwMode="auto">
          <a:xfrm>
            <a:off x="6594475" y="3802063"/>
            <a:ext cx="769938" cy="55086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1" name="Line 95"/>
          <p:cNvSpPr>
            <a:spLocks noChangeShapeType="1"/>
          </p:cNvSpPr>
          <p:nvPr/>
        </p:nvSpPr>
        <p:spPr bwMode="auto">
          <a:xfrm flipH="1">
            <a:off x="1985963" y="5121275"/>
            <a:ext cx="319087" cy="31908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2" name="Line 96"/>
          <p:cNvSpPr>
            <a:spLocks noChangeShapeType="1"/>
          </p:cNvSpPr>
          <p:nvPr/>
        </p:nvSpPr>
        <p:spPr bwMode="auto">
          <a:xfrm>
            <a:off x="2298700" y="5114925"/>
            <a:ext cx="319088" cy="31908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3" name="Line 97"/>
          <p:cNvSpPr>
            <a:spLocks noChangeShapeType="1"/>
          </p:cNvSpPr>
          <p:nvPr/>
        </p:nvSpPr>
        <p:spPr bwMode="auto">
          <a:xfrm flipH="1">
            <a:off x="7037388" y="5106988"/>
            <a:ext cx="319087" cy="319087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4" name="Line 98"/>
          <p:cNvSpPr>
            <a:spLocks noChangeShapeType="1"/>
          </p:cNvSpPr>
          <p:nvPr/>
        </p:nvSpPr>
        <p:spPr bwMode="auto">
          <a:xfrm flipH="1">
            <a:off x="5462588" y="5086350"/>
            <a:ext cx="319087" cy="31908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5" name="Line 99"/>
          <p:cNvSpPr>
            <a:spLocks noChangeShapeType="1"/>
          </p:cNvSpPr>
          <p:nvPr/>
        </p:nvSpPr>
        <p:spPr bwMode="auto">
          <a:xfrm flipH="1">
            <a:off x="3567113" y="5106988"/>
            <a:ext cx="319087" cy="319087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6" name="Line 100"/>
          <p:cNvSpPr>
            <a:spLocks noChangeShapeType="1"/>
          </p:cNvSpPr>
          <p:nvPr/>
        </p:nvSpPr>
        <p:spPr bwMode="auto">
          <a:xfrm>
            <a:off x="7358063" y="5106988"/>
            <a:ext cx="319087" cy="319087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7" name="Line 101"/>
          <p:cNvSpPr>
            <a:spLocks noChangeShapeType="1"/>
          </p:cNvSpPr>
          <p:nvPr/>
        </p:nvSpPr>
        <p:spPr bwMode="auto">
          <a:xfrm>
            <a:off x="3879850" y="5114925"/>
            <a:ext cx="319088" cy="31908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8" name="Line 102"/>
          <p:cNvSpPr>
            <a:spLocks noChangeShapeType="1"/>
          </p:cNvSpPr>
          <p:nvPr/>
        </p:nvSpPr>
        <p:spPr bwMode="auto">
          <a:xfrm>
            <a:off x="5803900" y="5092700"/>
            <a:ext cx="319088" cy="319088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0999" name="Line 103"/>
          <p:cNvSpPr>
            <a:spLocks noChangeShapeType="1"/>
          </p:cNvSpPr>
          <p:nvPr/>
        </p:nvSpPr>
        <p:spPr bwMode="auto">
          <a:xfrm>
            <a:off x="755650" y="2205038"/>
            <a:ext cx="0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34" name="Rectangle 6"/>
          <p:cNvSpPr/>
          <p:nvPr/>
        </p:nvSpPr>
        <p:spPr>
          <a:xfrm>
            <a:off x="6344194" y="929464"/>
            <a:ext cx="257120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Recursividade em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arrays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 baseada na construção de novos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arrays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20340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Merge Sort - Composição</a:t>
            </a:r>
          </a:p>
        </p:txBody>
      </p:sp>
      <p:graphicFrame>
        <p:nvGraphicFramePr>
          <p:cNvPr id="83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8435"/>
              </p:ext>
            </p:extLst>
          </p:nvPr>
        </p:nvGraphicFramePr>
        <p:xfrm>
          <a:off x="2882900" y="1835150"/>
          <a:ext cx="3867150" cy="639763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99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60796"/>
              </p:ext>
            </p:extLst>
          </p:nvPr>
        </p:nvGraphicFramePr>
        <p:xfrm>
          <a:off x="1968500" y="3028950"/>
          <a:ext cx="2305050" cy="6397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12218"/>
              </p:ext>
            </p:extLst>
          </p:nvPr>
        </p:nvGraphicFramePr>
        <p:xfrm>
          <a:off x="5321300" y="3028950"/>
          <a:ext cx="2508250" cy="639763"/>
        </p:xfrm>
        <a:graphic>
          <a:graphicData uri="http://schemas.openxmlformats.org/drawingml/2006/table">
            <a:tbl>
              <a:tblPr/>
              <a:tblGrid>
                <a:gridCol w="62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1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65425"/>
              </p:ext>
            </p:extLst>
          </p:nvPr>
        </p:nvGraphicFramePr>
        <p:xfrm>
          <a:off x="1797050" y="4295775"/>
          <a:ext cx="1117600" cy="639763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2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88067"/>
              </p:ext>
            </p:extLst>
          </p:nvPr>
        </p:nvGraphicFramePr>
        <p:xfrm>
          <a:off x="3473450" y="4295775"/>
          <a:ext cx="954088" cy="639763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3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47837"/>
              </p:ext>
            </p:extLst>
          </p:nvPr>
        </p:nvGraphicFramePr>
        <p:xfrm>
          <a:off x="5245100" y="4295775"/>
          <a:ext cx="1052513" cy="639763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4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02099"/>
              </p:ext>
            </p:extLst>
          </p:nvPr>
        </p:nvGraphicFramePr>
        <p:xfrm>
          <a:off x="6845300" y="4295775"/>
          <a:ext cx="987425" cy="639763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1824038" y="5303838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3</a:t>
            </a:r>
          </a:p>
        </p:txBody>
      </p:sp>
      <p:sp>
        <p:nvSpPr>
          <p:cNvPr id="84050" name="Text Box 82"/>
          <p:cNvSpPr txBox="1">
            <a:spLocks noChangeArrowheads="1"/>
          </p:cNvSpPr>
          <p:nvPr/>
        </p:nvSpPr>
        <p:spPr bwMode="auto">
          <a:xfrm>
            <a:off x="2446338" y="5303838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6</a:t>
            </a:r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3425825" y="5305425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8</a:t>
            </a:r>
          </a:p>
        </p:txBody>
      </p:sp>
      <p:sp>
        <p:nvSpPr>
          <p:cNvPr id="84052" name="Text Box 84"/>
          <p:cNvSpPr txBox="1">
            <a:spLocks noChangeArrowheads="1"/>
          </p:cNvSpPr>
          <p:nvPr/>
        </p:nvSpPr>
        <p:spPr bwMode="auto">
          <a:xfrm>
            <a:off x="4030663" y="5305425"/>
            <a:ext cx="382587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5292725" y="5303838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5867400" y="5303838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4</a:t>
            </a:r>
          </a:p>
        </p:txBody>
      </p:sp>
      <p:sp>
        <p:nvSpPr>
          <p:cNvPr id="84055" name="Text Box 87"/>
          <p:cNvSpPr txBox="1">
            <a:spLocks noChangeArrowheads="1"/>
          </p:cNvSpPr>
          <p:nvPr/>
        </p:nvSpPr>
        <p:spPr bwMode="auto">
          <a:xfrm>
            <a:off x="6899275" y="5305425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7</a:t>
            </a:r>
          </a:p>
        </p:txBody>
      </p:sp>
      <p:sp>
        <p:nvSpPr>
          <p:cNvPr id="84056" name="Text Box 88"/>
          <p:cNvSpPr txBox="1">
            <a:spLocks noChangeArrowheads="1"/>
          </p:cNvSpPr>
          <p:nvPr/>
        </p:nvSpPr>
        <p:spPr bwMode="auto">
          <a:xfrm>
            <a:off x="7429500" y="5303838"/>
            <a:ext cx="382588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</a:t>
            </a:r>
          </a:p>
        </p:txBody>
      </p:sp>
      <p:sp>
        <p:nvSpPr>
          <p:cNvPr id="84057" name="Line 89"/>
          <p:cNvSpPr>
            <a:spLocks noChangeShapeType="1"/>
          </p:cNvSpPr>
          <p:nvPr/>
        </p:nvSpPr>
        <p:spPr bwMode="auto">
          <a:xfrm flipH="1" flipV="1">
            <a:off x="4889500" y="2605087"/>
            <a:ext cx="1755775" cy="4349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58" name="Line 90"/>
          <p:cNvSpPr>
            <a:spLocks noChangeShapeType="1"/>
          </p:cNvSpPr>
          <p:nvPr/>
        </p:nvSpPr>
        <p:spPr bwMode="auto">
          <a:xfrm flipV="1">
            <a:off x="2989263" y="2582862"/>
            <a:ext cx="1785937" cy="47942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b="1" dirty="0"/>
          </a:p>
        </p:txBody>
      </p:sp>
      <p:sp>
        <p:nvSpPr>
          <p:cNvPr id="84059" name="Line 91"/>
          <p:cNvSpPr>
            <a:spLocks noChangeShapeType="1"/>
          </p:cNvSpPr>
          <p:nvPr/>
        </p:nvSpPr>
        <p:spPr bwMode="auto">
          <a:xfrm flipH="1" flipV="1">
            <a:off x="6610350" y="3722688"/>
            <a:ext cx="769938" cy="5508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0" name="Line 92"/>
          <p:cNvSpPr>
            <a:spLocks noChangeShapeType="1"/>
          </p:cNvSpPr>
          <p:nvPr/>
        </p:nvSpPr>
        <p:spPr bwMode="auto">
          <a:xfrm flipV="1">
            <a:off x="5753100" y="3722688"/>
            <a:ext cx="769938" cy="5508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1" name="Line 93"/>
          <p:cNvSpPr>
            <a:spLocks noChangeShapeType="1"/>
          </p:cNvSpPr>
          <p:nvPr/>
        </p:nvSpPr>
        <p:spPr bwMode="auto">
          <a:xfrm flipH="1" flipV="1">
            <a:off x="2347913" y="4983163"/>
            <a:ext cx="319087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 flipV="1">
            <a:off x="2008188" y="4983163"/>
            <a:ext cx="319087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3" name="Line 95"/>
          <p:cNvSpPr>
            <a:spLocks noChangeShapeType="1"/>
          </p:cNvSpPr>
          <p:nvPr/>
        </p:nvSpPr>
        <p:spPr bwMode="auto">
          <a:xfrm flipV="1">
            <a:off x="2319338" y="3724275"/>
            <a:ext cx="769937" cy="5508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4" name="Line 96"/>
          <p:cNvSpPr>
            <a:spLocks noChangeShapeType="1"/>
          </p:cNvSpPr>
          <p:nvPr/>
        </p:nvSpPr>
        <p:spPr bwMode="auto">
          <a:xfrm flipH="1" flipV="1">
            <a:off x="3133725" y="3724275"/>
            <a:ext cx="769938" cy="5508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5" name="Line 97"/>
          <p:cNvSpPr>
            <a:spLocks noChangeShapeType="1"/>
          </p:cNvSpPr>
          <p:nvPr/>
        </p:nvSpPr>
        <p:spPr bwMode="auto">
          <a:xfrm flipV="1">
            <a:off x="3582988" y="4983163"/>
            <a:ext cx="319087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6" name="Line 98"/>
          <p:cNvSpPr>
            <a:spLocks noChangeShapeType="1"/>
          </p:cNvSpPr>
          <p:nvPr/>
        </p:nvSpPr>
        <p:spPr bwMode="auto">
          <a:xfrm flipV="1">
            <a:off x="5443538" y="4983163"/>
            <a:ext cx="319087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7" name="Line 99"/>
          <p:cNvSpPr>
            <a:spLocks noChangeShapeType="1"/>
          </p:cNvSpPr>
          <p:nvPr/>
        </p:nvSpPr>
        <p:spPr bwMode="auto">
          <a:xfrm flipV="1">
            <a:off x="7026275" y="4983163"/>
            <a:ext cx="319088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8" name="Line 100"/>
          <p:cNvSpPr>
            <a:spLocks noChangeShapeType="1"/>
          </p:cNvSpPr>
          <p:nvPr/>
        </p:nvSpPr>
        <p:spPr bwMode="auto">
          <a:xfrm flipH="1" flipV="1">
            <a:off x="7394575" y="4983163"/>
            <a:ext cx="319088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 flipH="1" flipV="1">
            <a:off x="5797550" y="4983163"/>
            <a:ext cx="319088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70" name="Line 102"/>
          <p:cNvSpPr>
            <a:spLocks noChangeShapeType="1"/>
          </p:cNvSpPr>
          <p:nvPr/>
        </p:nvSpPr>
        <p:spPr bwMode="auto">
          <a:xfrm flipH="1" flipV="1">
            <a:off x="3951288" y="4983163"/>
            <a:ext cx="319087" cy="319087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4071" name="Line 103"/>
          <p:cNvSpPr>
            <a:spLocks noChangeShapeType="1"/>
          </p:cNvSpPr>
          <p:nvPr/>
        </p:nvSpPr>
        <p:spPr bwMode="auto">
          <a:xfrm>
            <a:off x="755650" y="2266950"/>
            <a:ext cx="0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3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sort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200864"/>
            <a:ext cx="7086600" cy="4832092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sort(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a)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&lt; 2)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a.length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&lt;= 1, so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is sorted.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get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half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length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halfLength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/ 2;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create the two auxiliary arrays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halfLength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halfLength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split data into arrays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(a,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do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sorting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merge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arrays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merge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(a,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7" name="Rectangle 6"/>
          <p:cNvSpPr/>
          <p:nvPr/>
        </p:nvSpPr>
        <p:spPr>
          <a:xfrm>
            <a:off x="5423452" y="4572000"/>
            <a:ext cx="3733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bookcode.p11Recursion.C07MergeSort </a:t>
            </a:r>
          </a:p>
        </p:txBody>
      </p:sp>
    </p:spTree>
    <p:extLst>
      <p:ext uri="{BB962C8B-B14F-4D97-AF65-F5344CB8AC3E}">
        <p14:creationId xmlns:p14="http://schemas.microsoft.com/office/powerpoint/2010/main" val="15659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sort</a:t>
            </a:r>
            <a:r>
              <a:rPr lang="pt-PT" dirty="0"/>
              <a:t> – funções auxiliares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7772400" cy="1384995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divide(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a,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i = 0; i &lt; firstHalf.</a:t>
            </a:r>
            <a:r>
              <a:rPr lang="nn-NO" sz="1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[i] = a[i];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i = 0; i &lt; lastHalf.</a:t>
            </a:r>
            <a:r>
              <a:rPr lang="nn-NO" sz="1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[i] = a[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firstHalf.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i];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608493"/>
            <a:ext cx="7772400" cy="95410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divide2(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a,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arraycopy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(a, 0,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0,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firstHalf.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arraycopy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(a,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firstHalf.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0,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lastHalf.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810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2624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sort</a:t>
            </a:r>
            <a:r>
              <a:rPr lang="pt-PT" dirty="0"/>
              <a:t> – funções auxiliares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01090"/>
            <a:ext cx="8686800" cy="5047536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merge(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a,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&amp;&amp; 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lastHalf.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 &lt;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])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a[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a[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Copy rest of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firstHalf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, if any.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firstHalf.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a[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firstHalfIndex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Copy rest of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lastHalf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, if any.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lastHalf.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a[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aIndex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++]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lastHalfIndex</a:t>
            </a:r>
            <a:r>
              <a:rPr lang="pt-PT" sz="1400">
                <a:solidFill>
                  <a:srgbClr val="000000"/>
                </a:solidFill>
                <a:latin typeface="Consolas"/>
              </a:rPr>
              <a:t>++];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6632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Exercícios para fazer: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Sugere-se a implementação recursiva (e iterativa) dos seguintes algoritmos:</a:t>
            </a:r>
          </a:p>
          <a:p>
            <a:pPr lvl="1">
              <a:spcBef>
                <a:spcPts val="1000"/>
              </a:spcBef>
            </a:pPr>
            <a:r>
              <a:rPr lang="pt-PT" dirty="0"/>
              <a:t>Subtracção por decrementos, </a:t>
            </a:r>
            <a:r>
              <a:rPr lang="pt-PT" b="1" dirty="0"/>
              <a:t>divisão por subtrações</a:t>
            </a:r>
          </a:p>
          <a:p>
            <a:pPr lvl="1">
              <a:spcBef>
                <a:spcPts val="1000"/>
              </a:spcBef>
            </a:pPr>
            <a:r>
              <a:rPr lang="pt-PT" b="1" dirty="0"/>
              <a:t>Número de ocorrências de um dígito num número</a:t>
            </a:r>
          </a:p>
          <a:p>
            <a:pPr lvl="1">
              <a:spcBef>
                <a:spcPts val="1000"/>
              </a:spcBef>
            </a:pPr>
            <a:r>
              <a:rPr lang="pt-PT" b="1" dirty="0"/>
              <a:t>Somar os dígitos de um número;  </a:t>
            </a:r>
          </a:p>
          <a:p>
            <a:pPr lvl="1">
              <a:spcBef>
                <a:spcPts val="1000"/>
              </a:spcBef>
            </a:pPr>
            <a:r>
              <a:rPr lang="pt-PT" dirty="0"/>
              <a:t>Série de </a:t>
            </a:r>
            <a:r>
              <a:rPr lang="pt-PT" dirty="0" err="1"/>
              <a:t>Fibonacci</a:t>
            </a:r>
            <a:r>
              <a:rPr lang="pt-PT" dirty="0"/>
              <a:t>: 0, 1, 1, 2, 3, 5, 8, 13, 21, …</a:t>
            </a:r>
          </a:p>
          <a:p>
            <a:pPr lvl="2"/>
            <a:r>
              <a:rPr lang="pt-PT" sz="14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(0) = 0,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(1) = 1,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(n) =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(n-1) +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fib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(n-2) </a:t>
            </a:r>
          </a:p>
          <a:p>
            <a:pPr lvl="1">
              <a:spcBef>
                <a:spcPts val="1000"/>
              </a:spcBef>
            </a:pPr>
            <a:r>
              <a:rPr lang="pt-PT" dirty="0"/>
              <a:t>Mínimo Múltiplo Comum, Máximo Divisor Comum</a:t>
            </a:r>
          </a:p>
          <a:p>
            <a:pPr lvl="1">
              <a:spcBef>
                <a:spcPts val="1000"/>
              </a:spcBef>
            </a:pPr>
            <a:r>
              <a:rPr lang="pt-PT" dirty="0"/>
              <a:t>Com uma </a:t>
            </a:r>
            <a:r>
              <a:rPr lang="pt-PT" dirty="0" err="1"/>
              <a:t>String</a:t>
            </a:r>
            <a:r>
              <a:rPr lang="pt-PT" dirty="0"/>
              <a:t> ou com um </a:t>
            </a:r>
            <a:r>
              <a:rPr lang="pt-PT" dirty="0" err="1"/>
              <a:t>array</a:t>
            </a:r>
            <a:r>
              <a:rPr lang="pt-PT" dirty="0"/>
              <a:t> de um tipo qualquer: </a:t>
            </a:r>
          </a:p>
          <a:p>
            <a:pPr lvl="2">
              <a:spcBef>
                <a:spcPts val="0"/>
              </a:spcBef>
            </a:pPr>
            <a:r>
              <a:rPr lang="pt-PT" dirty="0"/>
              <a:t>a) </a:t>
            </a:r>
            <a:r>
              <a:rPr lang="pt-PT" b="1" dirty="0"/>
              <a:t>Inverter posicionalmente o conteúdo</a:t>
            </a:r>
            <a:r>
              <a:rPr lang="pt-PT" dirty="0"/>
              <a:t>; </a:t>
            </a:r>
          </a:p>
          <a:p>
            <a:pPr lvl="2">
              <a:spcBef>
                <a:spcPts val="0"/>
              </a:spcBef>
            </a:pPr>
            <a:r>
              <a:rPr lang="pt-PT" dirty="0"/>
              <a:t>b) contar o nº de ocorrências de um </a:t>
            </a:r>
            <a:r>
              <a:rPr lang="pt-PT" dirty="0" err="1"/>
              <a:t>char</a:t>
            </a:r>
            <a:r>
              <a:rPr lang="pt-PT" dirty="0"/>
              <a:t> (ou </a:t>
            </a:r>
            <a:r>
              <a:rPr lang="pt-PT" dirty="0" err="1"/>
              <a:t>int</a:t>
            </a:r>
            <a:r>
              <a:rPr lang="pt-PT" dirty="0"/>
              <a:t>) numa </a:t>
            </a:r>
            <a:r>
              <a:rPr lang="pt-PT" dirty="0" err="1"/>
              <a:t>String</a:t>
            </a:r>
            <a:r>
              <a:rPr lang="pt-PT" dirty="0"/>
              <a:t> (ou </a:t>
            </a:r>
            <a:r>
              <a:rPr lang="pt-PT" dirty="0" err="1"/>
              <a:t>array</a:t>
            </a:r>
            <a:r>
              <a:rPr lang="pt-PT" dirty="0"/>
              <a:t>); </a:t>
            </a:r>
          </a:p>
          <a:p>
            <a:pPr lvl="2">
              <a:spcBef>
                <a:spcPts val="0"/>
              </a:spcBef>
            </a:pPr>
            <a:r>
              <a:rPr lang="pt-PT" dirty="0"/>
              <a:t>c) comparar duas </a:t>
            </a:r>
            <a:r>
              <a:rPr lang="pt-PT" dirty="0" err="1"/>
              <a:t>strings</a:t>
            </a:r>
            <a:r>
              <a:rPr lang="pt-PT" dirty="0"/>
              <a:t> ou dois </a:t>
            </a:r>
            <a:r>
              <a:rPr lang="pt-PT" dirty="0" err="1"/>
              <a:t>arrays</a:t>
            </a:r>
            <a:r>
              <a:rPr lang="pt-PT" dirty="0"/>
              <a:t>; </a:t>
            </a:r>
          </a:p>
          <a:p>
            <a:pPr lvl="2">
              <a:spcBef>
                <a:spcPts val="0"/>
              </a:spcBef>
            </a:pPr>
            <a:r>
              <a:rPr lang="pt-PT" dirty="0"/>
              <a:t>d) Remover os espaços de uma </a:t>
            </a:r>
            <a:r>
              <a:rPr lang="pt-PT" dirty="0" err="1"/>
              <a:t>string</a:t>
            </a:r>
            <a:r>
              <a:rPr lang="pt-PT" dirty="0"/>
              <a:t>; </a:t>
            </a:r>
          </a:p>
          <a:p>
            <a:pPr lvl="2">
              <a:spcBef>
                <a:spcPts val="0"/>
              </a:spcBef>
            </a:pPr>
            <a:r>
              <a:rPr lang="pt-PT" dirty="0"/>
              <a:t>e) transformar n espaços consecutivos a 1.</a:t>
            </a:r>
          </a:p>
          <a:p>
            <a:pPr lvl="1">
              <a:spcBef>
                <a:spcPts val="1000"/>
              </a:spcBef>
            </a:pPr>
            <a:r>
              <a:rPr lang="pt-PT" dirty="0"/>
              <a:t>Fazer o método </a:t>
            </a:r>
            <a:r>
              <a:rPr lang="pt-PT" b="1" dirty="0" err="1"/>
              <a:t>merge</a:t>
            </a:r>
            <a:r>
              <a:rPr lang="pt-PT" dirty="0"/>
              <a:t> do </a:t>
            </a:r>
            <a:r>
              <a:rPr lang="pt-PT" b="1" dirty="0" err="1"/>
              <a:t>mergeSort</a:t>
            </a:r>
            <a:r>
              <a:rPr lang="pt-PT" dirty="0"/>
              <a:t> de forma recursiva</a:t>
            </a:r>
          </a:p>
          <a:p>
            <a:pPr lvl="2">
              <a:spcBef>
                <a:spcPts val="0"/>
              </a:spcBef>
            </a:pPr>
            <a:r>
              <a:rPr lang="pt-PT" dirty="0"/>
              <a:t>Por operação com índices; por devolução de novos </a:t>
            </a:r>
            <a:r>
              <a:rPr lang="pt-PT" dirty="0" err="1"/>
              <a:t>arrays</a:t>
            </a:r>
            <a:endParaRPr lang="pt-PT" dirty="0"/>
          </a:p>
          <a:p>
            <a:pPr lvl="1">
              <a:spcBef>
                <a:spcPts val="1200"/>
              </a:spcBef>
            </a:pPr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Um algoritmo recursivo é um algoritmo que decompõe a tarefa a resolver em uma ou mais </a:t>
            </a:r>
            <a:r>
              <a:rPr lang="pt-PT" dirty="0" err="1"/>
              <a:t>sub-tarefas</a:t>
            </a:r>
            <a:r>
              <a:rPr lang="pt-PT" dirty="0"/>
              <a:t> com a mesma natureza da tarefa inicial</a:t>
            </a:r>
          </a:p>
          <a:p>
            <a:endParaRPr lang="pt-PT" dirty="0"/>
          </a:p>
          <a:p>
            <a:r>
              <a:rPr lang="pt-PT" dirty="0"/>
              <a:t>Exemplo: factorial de n: </a:t>
            </a:r>
          </a:p>
          <a:p>
            <a:pPr lvl="1"/>
            <a:r>
              <a:rPr lang="pt-PT" dirty="0"/>
              <a:t>factorial(0) = 1, </a:t>
            </a:r>
          </a:p>
          <a:p>
            <a:pPr lvl="1"/>
            <a:r>
              <a:rPr lang="pt-PT" dirty="0"/>
              <a:t>factorial(n) = n * factorial(n-1),    para n &gt; 0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787676"/>
            <a:ext cx="5105400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</a:t>
            </a:r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factorial(0) = 1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(n == 0)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factorial(n) = n * factorial(n-1)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n * 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factorial(n - 1);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B24B8-A307-421E-886B-0BF2DEDAB1F6}"/>
              </a:ext>
            </a:extLst>
          </p:cNvPr>
          <p:cNvSpPr/>
          <p:nvPr/>
        </p:nvSpPr>
        <p:spPr>
          <a:xfrm>
            <a:off x="5410200" y="2438400"/>
            <a:ext cx="3276600" cy="318939"/>
          </a:xfrm>
          <a:prstGeom prst="rect">
            <a:avLst/>
          </a:prstGeom>
          <a:solidFill>
            <a:srgbClr val="FFEDC1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onsolas"/>
              </a:rPr>
              <a:t>factorial(6) = 6 * factorial(5)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3233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4E90-685F-4A5D-B64C-E7FCE889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problemas recursivos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AAB7-1A9B-4A8F-AECC-B970F461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 err="1"/>
              <a:t>Squares</a:t>
            </a:r>
            <a:r>
              <a:rPr lang="pt-PT" dirty="0"/>
              <a:t>: desenhar quadrado central e processar outros sectores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Torres de </a:t>
            </a:r>
            <a:r>
              <a:rPr lang="pt-PT" dirty="0" err="1"/>
              <a:t>Hanoi</a:t>
            </a:r>
            <a:r>
              <a:rPr lang="pt-PT" dirty="0"/>
              <a:t>: mover: N-1 para meio, 1 para final, N-1de meio  para final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Painter</a:t>
            </a:r>
            <a:r>
              <a:rPr lang="pt-PT" dirty="0"/>
              <a:t> recursivo: pintar pixel se tiver valor base, pintar adjacentes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7F96-1715-4FF8-997A-723A584D6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D2A20-1C89-4079-9744-CEC00089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18071"/>
            <a:ext cx="6934200" cy="1364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1CFC2-1958-4AE0-B2B9-723813E7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6032"/>
            <a:ext cx="6944476" cy="136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B8663-DCE3-4A74-B0A6-28B1A6F0F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80" y="5220110"/>
            <a:ext cx="5491716" cy="15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9F5-3242-4C03-BCBD-E27194E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 com fractais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1FB96-D655-40E0-9A04-64472BCD9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pic>
        <p:nvPicPr>
          <p:cNvPr id="1026" name="Picture 2" descr="https://upload.wikimedia.org/wikipedia/commons/thumb/4/45/Sierpinski_triangle.svg/250px-Sierpinski_triangle.svg.png">
            <a:extLst>
              <a:ext uri="{FF2B5EF4-FFF2-40B4-BE49-F238E27FC236}">
                <a16:creationId xmlns:a16="http://schemas.microsoft.com/office/drawing/2014/main" id="{CCD1AAEE-6C68-43EE-A7C7-722512D8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98" y="388620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8C4B6-6D40-403B-89C1-5C1A195F0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1"/>
          <a:stretch/>
        </p:blipFill>
        <p:spPr>
          <a:xfrm>
            <a:off x="762000" y="1752600"/>
            <a:ext cx="1476581" cy="129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9E763-A353-4FEF-AC8B-3E65380F6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4"/>
          <a:stretch/>
        </p:blipFill>
        <p:spPr>
          <a:xfrm>
            <a:off x="2743200" y="1590674"/>
            <a:ext cx="1552792" cy="166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4CE34-3697-41A5-B897-2AD60983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156" y="1566836"/>
            <a:ext cx="1571844" cy="16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FF4B8-C1E5-4D9F-A77D-5F1DA401F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29" y="1566836"/>
            <a:ext cx="158137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7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Passos num algoritmo recursivo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 err="1"/>
              <a:t>Identificar</a:t>
            </a:r>
            <a:r>
              <a:rPr lang="en-US" dirty="0"/>
              <a:t> a(s) sub-</a:t>
            </a:r>
            <a:r>
              <a:rPr lang="en-US" dirty="0" err="1"/>
              <a:t>parte</a:t>
            </a:r>
            <a:r>
              <a:rPr lang="en-US" dirty="0"/>
              <a:t>(s) do </a:t>
            </a:r>
            <a:r>
              <a:rPr lang="en-US" dirty="0" err="1"/>
              <a:t>problema</a:t>
            </a:r>
            <a:r>
              <a:rPr lang="en-US" dirty="0"/>
              <a:t> que é/</a:t>
            </a:r>
            <a:r>
              <a:rPr lang="en-US" dirty="0" err="1"/>
              <a:t>são</a:t>
            </a:r>
            <a:r>
              <a:rPr lang="en-US" dirty="0"/>
              <a:t> de </a:t>
            </a:r>
            <a:r>
              <a:rPr lang="en-US" dirty="0" err="1"/>
              <a:t>natureza</a:t>
            </a:r>
            <a:r>
              <a:rPr lang="en-US" dirty="0"/>
              <a:t> </a:t>
            </a:r>
            <a:r>
              <a:rPr lang="en-US" dirty="0" err="1"/>
              <a:t>idêntica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</a:p>
          <a:p>
            <a:pPr marL="838200" lvl="1" indent="-381000">
              <a:buBlip>
                <a:blip r:embed="rId2"/>
              </a:buBlip>
            </a:pPr>
            <a:r>
              <a:rPr lang="en-US" sz="2000" dirty="0" err="1">
                <a:solidFill>
                  <a:srgbClr val="0033CC"/>
                </a:solidFill>
              </a:rPr>
              <a:t>Decomposição</a:t>
            </a:r>
            <a:endParaRPr lang="en-US" sz="2000" dirty="0">
              <a:solidFill>
                <a:srgbClr val="0033CC"/>
              </a:solidFill>
            </a:endParaRPr>
          </a:p>
          <a:p>
            <a:pPr marL="381000" indent="-381000">
              <a:spcBef>
                <a:spcPts val="1800"/>
              </a:spcBef>
              <a:buFont typeface="Monotype Sorts" pitchFamily="2" charset="2"/>
              <a:buAutoNum type="arabicPeriod"/>
            </a:pPr>
            <a:r>
              <a:rPr lang="en-US" dirty="0" err="1"/>
              <a:t>Combinar</a:t>
            </a:r>
            <a:r>
              <a:rPr lang="en-US" dirty="0"/>
              <a:t> as </a:t>
            </a:r>
            <a:r>
              <a:rPr lang="en-US" dirty="0" err="1"/>
              <a:t>respostas</a:t>
            </a:r>
            <a:r>
              <a:rPr lang="en-US" dirty="0"/>
              <a:t> dessa(s) sub-</a:t>
            </a:r>
            <a:r>
              <a:rPr lang="en-US" dirty="0" err="1"/>
              <a:t>parte</a:t>
            </a:r>
            <a:r>
              <a:rPr lang="en-US" dirty="0"/>
              <a:t>(s) para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para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corrente</a:t>
            </a:r>
            <a:endParaRPr lang="en-US" dirty="0"/>
          </a:p>
          <a:p>
            <a:pPr marL="838200" lvl="1" indent="-381000">
              <a:buBlip>
                <a:blip r:embed="rId2"/>
              </a:buBlip>
            </a:pPr>
            <a:r>
              <a:rPr lang="en-US" sz="2000" dirty="0" err="1">
                <a:solidFill>
                  <a:srgbClr val="33CC33"/>
                </a:solidFill>
              </a:rPr>
              <a:t>Composição</a:t>
            </a:r>
            <a:endParaRPr lang="en-US" sz="2000" dirty="0">
              <a:solidFill>
                <a:srgbClr val="33CC33"/>
              </a:solidFill>
            </a:endParaRPr>
          </a:p>
          <a:p>
            <a:pPr marL="381000" indent="-381000">
              <a:spcBef>
                <a:spcPts val="1800"/>
              </a:spcBef>
              <a:buFont typeface="Monotype Sorts" pitchFamily="2" charset="2"/>
              <a:buAutoNum type="arabicPeriod"/>
            </a:pPr>
            <a:r>
              <a:rPr lang="en-US" dirty="0" err="1"/>
              <a:t>Identificar</a:t>
            </a:r>
            <a:r>
              <a:rPr lang="en-US" dirty="0"/>
              <a:t> o(s) </a:t>
            </a:r>
            <a:r>
              <a:rPr lang="en-US" dirty="0" err="1"/>
              <a:t>caso</a:t>
            </a:r>
            <a:r>
              <a:rPr lang="en-US" dirty="0"/>
              <a:t>(s) que </a:t>
            </a:r>
            <a:r>
              <a:rPr lang="en-US" dirty="0" err="1"/>
              <a:t>pode</a:t>
            </a:r>
            <a:r>
              <a:rPr lang="en-US" dirty="0"/>
              <a:t>(m) ser </a:t>
            </a:r>
            <a:r>
              <a:rPr lang="en-US" dirty="0" err="1"/>
              <a:t>resolvido</a:t>
            </a:r>
            <a:r>
              <a:rPr lang="en-US" dirty="0"/>
              <a:t>(s) </a:t>
            </a:r>
            <a:r>
              <a:rPr lang="en-US" dirty="0" err="1"/>
              <a:t>imediatamente</a:t>
            </a:r>
            <a:r>
              <a:rPr lang="en-US" dirty="0"/>
              <a:t> e que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(</a:t>
            </a:r>
            <a:r>
              <a:rPr lang="en-US" dirty="0" err="1"/>
              <a:t>em</a:t>
            </a:r>
            <a:r>
              <a:rPr lang="en-US" dirty="0"/>
              <a:t>) </a:t>
            </a:r>
            <a:r>
              <a:rPr lang="en-US" dirty="0" err="1"/>
              <a:t>decomposição</a:t>
            </a:r>
            <a:r>
              <a:rPr lang="en-US" dirty="0"/>
              <a:t>?</a:t>
            </a:r>
          </a:p>
          <a:p>
            <a:pPr marL="838200" lvl="1" indent="-381000">
              <a:buBlip>
                <a:blip r:embed="rId2"/>
              </a:buBlip>
            </a:pPr>
            <a:r>
              <a:rPr lang="en-US" sz="2000" dirty="0" err="1">
                <a:solidFill>
                  <a:srgbClr val="FF0000"/>
                </a:solidFill>
              </a:rPr>
              <a:t>Casos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paragem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ou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casos</a:t>
            </a:r>
            <a:r>
              <a:rPr lang="en-US" sz="2000" dirty="0">
                <a:solidFill>
                  <a:srgbClr val="FF0000"/>
                </a:solidFill>
              </a:rPr>
              <a:t> base</a:t>
            </a:r>
          </a:p>
          <a:p>
            <a:endParaRPr lang="pt-P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algoritmo recursivo </a:t>
            </a:r>
          </a:p>
          <a:p>
            <a:pPr lvl="1"/>
            <a:r>
              <a:rPr lang="pt-PT" dirty="0"/>
              <a:t>Tem de ter pelo um caso de paragem, ou seja, um caso em que a resolução, do algoritmo, se faz sem necessidade de recursão</a:t>
            </a:r>
          </a:p>
          <a:p>
            <a:pPr lvl="1"/>
            <a:r>
              <a:rPr lang="pt-PT" dirty="0"/>
              <a:t>Tem de ter pelo menos um caso de decomposição, ou seja, em que é chamado uma </a:t>
            </a:r>
            <a:r>
              <a:rPr lang="pt-PT" dirty="0" err="1"/>
              <a:t>sub-tarefa</a:t>
            </a:r>
            <a:r>
              <a:rPr lang="pt-PT" dirty="0"/>
              <a:t> da mesma natureza que a tarefa inicial</a:t>
            </a:r>
          </a:p>
          <a:p>
            <a:pPr lvl="2"/>
            <a:r>
              <a:rPr lang="pt-PT" dirty="0"/>
              <a:t>Mas em que a </a:t>
            </a:r>
            <a:r>
              <a:rPr lang="pt-PT" dirty="0" err="1"/>
              <a:t>sub-tarefa</a:t>
            </a:r>
            <a:r>
              <a:rPr lang="pt-PT" dirty="0"/>
              <a:t> é apenas parte da tarefa inicial</a:t>
            </a:r>
          </a:p>
          <a:p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6705600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factorial(0) = 1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(n == 0)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factorial(n) = n * factorial(n-1)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n * 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factorial(n - 1);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5" name="Rectangle 4"/>
          <p:cNvSpPr/>
          <p:nvPr/>
        </p:nvSpPr>
        <p:spPr>
          <a:xfrm>
            <a:off x="2441287" y="5486400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 err="1">
                <a:solidFill>
                  <a:srgbClr val="0033CC"/>
                </a:solidFill>
              </a:rPr>
              <a:t>Decomposição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3166229" y="4619967"/>
            <a:ext cx="257636" cy="1707519"/>
          </a:xfrm>
          <a:prstGeom prst="rightBrace">
            <a:avLst>
              <a:gd name="adj1" fmla="val 8333"/>
              <a:gd name="adj2" fmla="val 485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ight Brace 7"/>
          <p:cNvSpPr/>
          <p:nvPr/>
        </p:nvSpPr>
        <p:spPr>
          <a:xfrm rot="5400000">
            <a:off x="2974285" y="4874316"/>
            <a:ext cx="257638" cy="2243807"/>
          </a:xfrm>
          <a:prstGeom prst="rightBrace">
            <a:avLst>
              <a:gd name="adj1" fmla="val 8333"/>
              <a:gd name="adj2" fmla="val 4853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370371" y="6019800"/>
            <a:ext cx="146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 err="1">
                <a:solidFill>
                  <a:schemeClr val="accent2"/>
                </a:solidFill>
              </a:rPr>
              <a:t>Composição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4705290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 err="1">
                <a:solidFill>
                  <a:srgbClr val="FF0000"/>
                </a:solidFill>
              </a:rPr>
              <a:t>Caso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paragem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 rot="538426">
            <a:off x="2551343" y="4452563"/>
            <a:ext cx="3784043" cy="158631"/>
          </a:xfrm>
          <a:custGeom>
            <a:avLst/>
            <a:gdLst>
              <a:gd name="connsiteX0" fmla="*/ 4039737 w 4039737"/>
              <a:gd name="connsiteY0" fmla="*/ 314488 h 314488"/>
              <a:gd name="connsiteX1" fmla="*/ 2661314 w 4039737"/>
              <a:gd name="connsiteY1" fmla="*/ 590 h 314488"/>
              <a:gd name="connsiteX2" fmla="*/ 791570 w 4039737"/>
              <a:gd name="connsiteY2" fmla="*/ 232602 h 314488"/>
              <a:gd name="connsiteX3" fmla="*/ 0 w 4039737"/>
              <a:gd name="connsiteY3" fmla="*/ 109772 h 314488"/>
              <a:gd name="connsiteX4" fmla="*/ 0 w 4039737"/>
              <a:gd name="connsiteY4" fmla="*/ 109772 h 3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9737" h="314488">
                <a:moveTo>
                  <a:pt x="4039737" y="314488"/>
                </a:moveTo>
                <a:cubicBezTo>
                  <a:pt x="3621206" y="164363"/>
                  <a:pt x="3202675" y="14238"/>
                  <a:pt x="2661314" y="590"/>
                </a:cubicBezTo>
                <a:cubicBezTo>
                  <a:pt x="2119953" y="-13058"/>
                  <a:pt x="1235122" y="214405"/>
                  <a:pt x="791570" y="232602"/>
                </a:cubicBezTo>
                <a:cubicBezTo>
                  <a:pt x="348018" y="250799"/>
                  <a:pt x="0" y="109772"/>
                  <a:pt x="0" y="109772"/>
                </a:cubicBezTo>
                <a:lnTo>
                  <a:pt x="0" y="109772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2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Lidar com argumentos inválidos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pPr lvl="1"/>
            <a:r>
              <a:rPr lang="pt-PT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) – cria um objecto excepção (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pt-PT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>
                <a:solidFill>
                  <a:srgbClr val="7F0055"/>
                </a:solidFill>
                <a:latin typeface="Consolas"/>
              </a:rPr>
              <a:t>. . .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– lança o objecto excepção (ou Error) no ambiente de execução. A aplicação termina imediatamente (para já), mostrando a excepção e o </a:t>
            </a:r>
            <a:r>
              <a:rPr lang="pt-PT" i="1" dirty="0">
                <a:solidFill>
                  <a:srgbClr val="000000"/>
                </a:solidFill>
                <a:latin typeface="Consolas"/>
              </a:rPr>
              <a:t>stack trace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corrente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pic>
        <p:nvPicPr>
          <p:cNvPr id="1026" name="Picture 2" descr="C:\Users\ateofilo\Desktop\New Picture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60" y="5562600"/>
            <a:ext cx="637794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4400" y="2743200"/>
            <a:ext cx="6705600" cy="267765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factorial(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if negative argument throw exception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 &lt; 0) 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factorial(0) = 1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 == 0) 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factorial(n) = n * factorial(n-1)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 * 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factorial(n - 1);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2542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 com ação na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acção é realizada antes da chamada recursiva</a:t>
            </a:r>
          </a:p>
          <a:p>
            <a:pPr lvl="1"/>
            <a:r>
              <a:rPr lang="pt-PT" dirty="0"/>
              <a:t>Primeiro faz a ação depois passa à chamada seguinte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4953000" cy="289310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stop case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(num &lt;=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  <a:endParaRPr lang="pt-PT" sz="14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write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num – 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acção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(num +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do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count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down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(n - 1)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(num - 1);</a:t>
            </a:r>
          </a:p>
          <a:p>
            <a:endParaRPr lang="pt-PT" sz="14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609164"/>
            <a:ext cx="3464410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(5)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print(5)            // 1º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(4)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print(4)          // 2º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(3)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print(3 )       // 3º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(2)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print(2)      // 4º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print(1)    // 5º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(0)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5455" y="5788223"/>
            <a:ext cx="386195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Resultado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de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countDown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(5):  5 4 3 2 1</a:t>
            </a:r>
          </a:p>
        </p:txBody>
      </p:sp>
    </p:spTree>
    <p:extLst>
      <p:ext uri="{BB962C8B-B14F-4D97-AF65-F5344CB8AC3E}">
        <p14:creationId xmlns:p14="http://schemas.microsoft.com/office/powerpoint/2010/main" val="141247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 com acção na saída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acção é realizada depois da chamada recursiva</a:t>
            </a:r>
          </a:p>
          <a:p>
            <a:pPr lvl="1"/>
            <a:r>
              <a:rPr lang="pt-PT" dirty="0"/>
              <a:t>Primeiro passa à chamada seguinte e só depois faz a ação</a:t>
            </a:r>
          </a:p>
          <a:p>
            <a:pPr lvl="2"/>
            <a:r>
              <a:rPr lang="pt-PT" dirty="0"/>
              <a:t>Resultando que a ação é executada então pela ordem inversa à das chamadas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745700"/>
            <a:ext cx="4953000" cy="289310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stop case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(num &lt;=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  <a:endParaRPr lang="pt-PT" sz="14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do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count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up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(n - 1)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(num - 1);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write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num – 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acção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(num +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3068864"/>
            <a:ext cx="326563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(5)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(4)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(3)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(2)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  .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  .  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(0)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  . print(1)    // 1º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  print(2)      // 2º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. print(3 )       // 3º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 print(4)          // 4º print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print(5)            // 5º 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5E0A5-35E9-4C09-BC41-7F38E8166175}"/>
              </a:ext>
            </a:extLst>
          </p:cNvPr>
          <p:cNvSpPr/>
          <p:nvPr/>
        </p:nvSpPr>
        <p:spPr>
          <a:xfrm>
            <a:off x="4555455" y="5788223"/>
            <a:ext cx="36631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Resultado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de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countUp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(5):  1 2 3 4 5</a:t>
            </a:r>
          </a:p>
        </p:txBody>
      </p:sp>
    </p:spTree>
    <p:extLst>
      <p:ext uri="{BB962C8B-B14F-4D97-AF65-F5344CB8AC3E}">
        <p14:creationId xmlns:p14="http://schemas.microsoft.com/office/powerpoint/2010/main" val="15752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Recursivo versus iterativo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Todo o algoritmo recursivo pode ser implementado de forma iterativa</a:t>
            </a:r>
          </a:p>
          <a:p>
            <a:pPr lvl="1"/>
            <a:r>
              <a:rPr lang="pt-PT" dirty="0"/>
              <a:t>O contrário não é verdade, pois nem todos os problemas têm uma natureza que permite a sua decomposição em </a:t>
            </a:r>
            <a:r>
              <a:rPr lang="pt-PT" dirty="0" err="1"/>
              <a:t>sub-partes</a:t>
            </a:r>
            <a:r>
              <a:rPr lang="pt-PT" dirty="0"/>
              <a:t> com a mesma natureza que o problema inicial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924413"/>
            <a:ext cx="6477000" cy="332398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factorialIterativo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n) {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if negative argument throw exception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 &lt; 0)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the cumulative variable, fact(0) = 1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do calculation for values between 1 and n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i = 1; i &lt;= n; i++)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fact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*= i;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fact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fact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* i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cumulative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value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fact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6" name="Rectangle 5"/>
          <p:cNvSpPr/>
          <p:nvPr/>
        </p:nvSpPr>
        <p:spPr>
          <a:xfrm>
            <a:off x="4618931" y="5715000"/>
            <a:ext cx="41440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 err="1">
                <a:solidFill>
                  <a:srgbClr val="000000"/>
                </a:solidFill>
                <a:latin typeface="Consolas"/>
              </a:rPr>
              <a:t>Fact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(5) = 5 * ( 4 * (3 * (2 * (1 * 1))))</a:t>
            </a:r>
          </a:p>
        </p:txBody>
      </p:sp>
    </p:spTree>
    <p:extLst>
      <p:ext uri="{BB962C8B-B14F-4D97-AF65-F5344CB8AC3E}">
        <p14:creationId xmlns:p14="http://schemas.microsoft.com/office/powerpoint/2010/main" val="41623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Exercícios recursivos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449"/>
            <a:ext cx="8229600" cy="4968551"/>
          </a:xfrm>
        </p:spPr>
        <p:txBody>
          <a:bodyPr/>
          <a:lstStyle/>
          <a:p>
            <a:r>
              <a:rPr lang="pt-PT" dirty="0"/>
              <a:t>Soma por incrementos/decrementos  –  sum(a, b)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== 0: sum(a, b) = a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&lt; 0 : sum(a, b) = sum(a - 1, b + 1)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&gt; 0 : sum(a, b) = sum(a + 1, b - 1)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     ou sum(a, b) = 1 + sum(a, b - 1)</a:t>
            </a:r>
          </a:p>
          <a:p>
            <a:pPr lvl="1"/>
            <a:endParaRPr lang="pt-PT" dirty="0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Multiplicação por somas/subtracções  –  </a:t>
            </a:r>
            <a:r>
              <a:rPr lang="pt-PT" dirty="0" err="1"/>
              <a:t>mult</a:t>
            </a:r>
            <a:r>
              <a:rPr lang="pt-PT" dirty="0"/>
              <a:t>(a, b)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== 0 || a == 0: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mult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(a, b) = 0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&gt; 0 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mult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(a, b) = a +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mult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(a, b - 1)</a:t>
            </a:r>
          </a:p>
          <a:p>
            <a:pPr lvl="1"/>
            <a:r>
              <a:rPr lang="pt-PT" dirty="0">
                <a:latin typeface="Consolas" pitchFamily="49" charset="0"/>
                <a:cs typeface="Consolas" pitchFamily="49" charset="0"/>
              </a:rPr>
              <a:t>b &lt; 0 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mult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(a, b) = -(a +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mult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(a , -b - 1))</a:t>
            </a:r>
          </a:p>
          <a:p>
            <a:pPr lvl="1"/>
            <a:endParaRPr lang="pt-PT" dirty="0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Potência por multiplicações/divisões  –  </a:t>
            </a:r>
            <a:r>
              <a:rPr lang="pt-PT" dirty="0" err="1"/>
              <a:t>pow</a:t>
            </a:r>
            <a:r>
              <a:rPr lang="pt-PT" dirty="0"/>
              <a:t>(base, </a:t>
            </a:r>
            <a:r>
              <a:rPr lang="pt-PT" dirty="0" err="1"/>
              <a:t>exp</a:t>
            </a:r>
            <a:r>
              <a:rPr lang="pt-PT" dirty="0"/>
              <a:t>)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&lt; 0: erro 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== 0: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(base,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= 1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&gt; 0: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(base,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= base *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(base,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– 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05 - Recursividade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8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7556</TotalTime>
  <Words>2759</Words>
  <Application>Microsoft Office PowerPoint</Application>
  <PresentationFormat>On-screen Show (4:3)</PresentationFormat>
  <Paragraphs>413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Garamond</vt:lpstr>
      <vt:lpstr>Monotype Sorts</vt:lpstr>
      <vt:lpstr>Times New Roman</vt:lpstr>
      <vt:lpstr>Wingdings</vt:lpstr>
      <vt:lpstr>Theme_fso</vt:lpstr>
      <vt:lpstr>05 Recursividade</vt:lpstr>
      <vt:lpstr>Recursividade</vt:lpstr>
      <vt:lpstr>Passos num algoritmo recursivo</vt:lpstr>
      <vt:lpstr>Recursividade</vt:lpstr>
      <vt:lpstr>Lidar com argumentos inválidos</vt:lpstr>
      <vt:lpstr>Recursividade com ação na entrada</vt:lpstr>
      <vt:lpstr>Recursividade com acção na saída</vt:lpstr>
      <vt:lpstr>Recursivo versus iterativo</vt:lpstr>
      <vt:lpstr>Exercícios recursivos</vt:lpstr>
      <vt:lpstr>Recursividade com bits</vt:lpstr>
      <vt:lpstr>Recursividade com funções auxiliares</vt:lpstr>
      <vt:lpstr>Recursividade com arrays</vt:lpstr>
      <vt:lpstr>Pesquisa binária (array já ordenado)</vt:lpstr>
      <vt:lpstr>Merge Sort - Decomposição</vt:lpstr>
      <vt:lpstr>Merge Sort - Composição</vt:lpstr>
      <vt:lpstr>Merge sort</vt:lpstr>
      <vt:lpstr>Merge sort – funções auxiliares</vt:lpstr>
      <vt:lpstr>Merge sort – funções auxiliares</vt:lpstr>
      <vt:lpstr>Exercícios para fazer:</vt:lpstr>
      <vt:lpstr>Outros problemas recursivos</vt:lpstr>
      <vt:lpstr>Recursão com fractais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531</cp:revision>
  <cp:lastPrinted>2012-03-11T20:27:46Z</cp:lastPrinted>
  <dcterms:created xsi:type="dcterms:W3CDTF">2004-08-20T17:48:18Z</dcterms:created>
  <dcterms:modified xsi:type="dcterms:W3CDTF">2020-04-14T10:54:18Z</dcterms:modified>
</cp:coreProperties>
</file>