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46" r:id="rId2"/>
    <p:sldId id="347" r:id="rId3"/>
    <p:sldId id="376" r:id="rId4"/>
    <p:sldId id="363" r:id="rId5"/>
    <p:sldId id="387" r:id="rId6"/>
    <p:sldId id="388" r:id="rId7"/>
    <p:sldId id="389" r:id="rId8"/>
    <p:sldId id="390" r:id="rId9"/>
    <p:sldId id="362" r:id="rId10"/>
    <p:sldId id="367" r:id="rId11"/>
    <p:sldId id="365" r:id="rId12"/>
    <p:sldId id="368" r:id="rId13"/>
    <p:sldId id="378" r:id="rId14"/>
    <p:sldId id="371" r:id="rId15"/>
    <p:sldId id="372" r:id="rId16"/>
    <p:sldId id="373" r:id="rId17"/>
    <p:sldId id="377" r:id="rId18"/>
    <p:sldId id="369" r:id="rId19"/>
    <p:sldId id="370" r:id="rId20"/>
    <p:sldId id="374" r:id="rId21"/>
    <p:sldId id="393" r:id="rId22"/>
    <p:sldId id="375" r:id="rId23"/>
    <p:sldId id="366" r:id="rId24"/>
    <p:sldId id="381" r:id="rId25"/>
    <p:sldId id="380" r:id="rId26"/>
    <p:sldId id="379" r:id="rId27"/>
    <p:sldId id="382" r:id="rId28"/>
    <p:sldId id="383" r:id="rId29"/>
    <p:sldId id="384" r:id="rId30"/>
    <p:sldId id="385" r:id="rId31"/>
    <p:sldId id="386" r:id="rId32"/>
    <p:sldId id="391" r:id="rId33"/>
    <p:sldId id="392" r:id="rId3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D9"/>
    <a:srgbClr val="FFA3A3"/>
    <a:srgbClr val="A6BDFC"/>
    <a:srgbClr val="639CCF"/>
    <a:srgbClr val="5BB9FF"/>
    <a:srgbClr val="CB7A0F"/>
    <a:srgbClr val="3ED645"/>
    <a:srgbClr val="FFD15F"/>
    <a:srgbClr val="384A1C"/>
    <a:srgbClr val="FFD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2" autoAdjust="0"/>
    <p:restoredTop sz="94343" autoAdjust="0"/>
  </p:normalViewPr>
  <p:slideViewPr>
    <p:cSldViewPr>
      <p:cViewPr varScale="1">
        <p:scale>
          <a:sx n="81" d="100"/>
          <a:sy n="81" d="100"/>
        </p:scale>
        <p:origin x="90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294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294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fld id="{D1DD2FD1-829A-456A-A661-32B092020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1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7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3" y="4862141"/>
            <a:ext cx="5678154" cy="460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7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63C845A1-2203-419D-8755-2891F452D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AA953D-27CB-4347-A880-438D1524994B}" type="slidenum">
              <a:rPr lang="pt-PT" smtClean="0"/>
              <a:pPr eaLnBrk="1" hangingPunct="1"/>
              <a:t>1</a:t>
            </a:fld>
            <a:endParaRPr lang="pt-PT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C845A1-2203-419D-8755-2891F452DBF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7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pt-PT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pt-PT" altLang="en-US" noProof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84800"/>
            <a:ext cx="1676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8" y="1268414"/>
            <a:ext cx="3853962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9797" y="1268414"/>
            <a:ext cx="3855426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1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9" y="1268413"/>
            <a:ext cx="7850065" cy="242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159" y="3846514"/>
            <a:ext cx="7850065" cy="242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7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6"/>
            <a:ext cx="8229600" cy="77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968551"/>
          </a:xfrm>
        </p:spPr>
        <p:txBody>
          <a:bodyPr/>
          <a:lstStyle>
            <a:lvl1pPr marL="252000" indent="-288000">
              <a:buSzPct val="120000"/>
              <a:buFontTx/>
              <a:buBlip>
                <a:blip r:embed="rId2"/>
              </a:buBlip>
              <a:defRPr sz="2000"/>
            </a:lvl1pPr>
            <a:lvl2pPr marL="574675" indent="-306388">
              <a:buSzPct val="120000"/>
              <a:buFontTx/>
              <a:buBlip>
                <a:blip r:embed="rId3"/>
              </a:buBlip>
              <a:defRPr sz="1800"/>
            </a:lvl2pPr>
            <a:lvl3pPr marL="863600" indent="-234000">
              <a:defRPr sz="1600"/>
            </a:lvl3pPr>
            <a:lvl4pPr marL="1260000" indent="-252000"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2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4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8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t-PT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2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pt-PT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pt-PT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94463"/>
            <a:ext cx="28956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pt-PT"/>
              <a:t>MoP 06 - Classes, objectos e métodos</a:t>
            </a:r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57200" y="641667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2" name="TextBox 1"/>
          <p:cNvSpPr txBox="1">
            <a:spLocks noChangeArrowheads="1"/>
          </p:cNvSpPr>
          <p:nvPr/>
        </p:nvSpPr>
        <p:spPr bwMode="auto">
          <a:xfrm>
            <a:off x="517525" y="6535738"/>
            <a:ext cx="347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CDB2F4-D852-480E-8B0A-F8892383B9E2}" type="slidenum">
              <a:rPr lang="pt-PT" sz="1200">
                <a:latin typeface="Garamond" pitchFamily="18" charset="0"/>
              </a:rPr>
              <a:pPr/>
              <a:t>‹#›</a:t>
            </a:fld>
            <a:endParaRPr lang="pt-PT" sz="1200">
              <a:latin typeface="Garamond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6096000"/>
            <a:ext cx="762000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250825" indent="-2873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12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048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0000"/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863600" indent="-2333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258888" indent="-2508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Blip>
          <a:blip r:embed="rId18"/>
        </a:buBlip>
        <a:defRPr sz="14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06 Classes e Objectos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CC9900"/>
              </a:buClr>
            </a:pPr>
            <a:r>
              <a:rPr lang="pt-PT" dirty="0">
                <a:solidFill>
                  <a:srgbClr val="006633"/>
                </a:solidFill>
                <a:latin typeface="Garamond"/>
              </a:rPr>
              <a:t>Capítulos 5 e 6</a:t>
            </a:r>
          </a:p>
          <a:p>
            <a:pPr lvl="0">
              <a:buClr>
                <a:srgbClr val="CC9900"/>
              </a:buClr>
            </a:pPr>
            <a:r>
              <a:rPr lang="pt-PT" dirty="0">
                <a:solidFill>
                  <a:srgbClr val="006633"/>
                </a:solidFill>
                <a:latin typeface="Garamond"/>
              </a:rPr>
              <a:t>Classes e objectos </a:t>
            </a:r>
          </a:p>
          <a:p>
            <a:pPr lvl="0">
              <a:buClr>
                <a:srgbClr val="CC9900"/>
              </a:buClr>
            </a:pPr>
            <a:r>
              <a:rPr lang="pt-PT" dirty="0">
                <a:solidFill>
                  <a:srgbClr val="006633"/>
                </a:solidFill>
                <a:latin typeface="Garamond"/>
              </a:rPr>
              <a:t>Variáveis e métodos de instância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dirty="0" err="1"/>
              <a:t>MoP</a:t>
            </a:r>
            <a:r>
              <a:rPr lang="pt-PT"/>
              <a:t> 06 - Classes, objectos e métodos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2818" y="376535"/>
            <a:ext cx="788158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PT" dirty="0"/>
              <a:t>LEIM – Modelação </a:t>
            </a:r>
            <a:r>
              <a:rPr lang="pt-PT"/>
              <a:t>e Programação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2702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instanciável conta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06 - Classes, objectos e métodos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325463"/>
            <a:ext cx="7848600" cy="5047536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. . .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depositar(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valor,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mesDoDeposito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dirty="0">
                <a:solidFill>
                  <a:srgbClr val="0000C0"/>
                </a:solidFill>
                <a:latin typeface="Consolas"/>
              </a:rPr>
              <a:t>    saldo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+= valor;</a:t>
            </a:r>
          </a:p>
          <a:p>
            <a:r>
              <a:rPr lang="pt-PT" sz="1400" dirty="0">
                <a:solidFill>
                  <a:srgbClr val="0000C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C0"/>
                </a:solidFill>
                <a:latin typeface="Consolas"/>
              </a:rPr>
              <a:t>mesDoUltimoDeposito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mesDoDeposito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levantar(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valor) {</a:t>
            </a:r>
          </a:p>
          <a:p>
            <a:r>
              <a:rPr lang="pt-PT" sz="1400" dirty="0">
                <a:solidFill>
                  <a:srgbClr val="0000C0"/>
                </a:solidFill>
                <a:latin typeface="Consolas"/>
              </a:rPr>
              <a:t>    saldo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-= valor; 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 falta verificar se há saldo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400" dirty="0">
              <a:solidFill>
                <a:srgbClr val="3F5FBF"/>
              </a:solidFill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aplicar juros no final no ano 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aplicarJuros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juros = </a:t>
            </a:r>
            <a:r>
              <a:rPr lang="pt-PT" sz="1400" b="1" i="1" dirty="0" err="1">
                <a:solidFill>
                  <a:srgbClr val="000000"/>
                </a:solidFill>
                <a:latin typeface="Consolas"/>
              </a:rPr>
              <a:t>calcularJuros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b="1" i="1" dirty="0">
                <a:solidFill>
                  <a:srgbClr val="0000C0"/>
                </a:solidFill>
                <a:latin typeface="Consolas"/>
              </a:rPr>
              <a:t>saldo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, 12 - </a:t>
            </a:r>
            <a:r>
              <a:rPr lang="pt-PT" sz="1400" b="1" i="1" dirty="0" err="1">
                <a:solidFill>
                  <a:srgbClr val="0000C0"/>
                </a:solidFill>
                <a:latin typeface="Consolas"/>
              </a:rPr>
              <a:t>mesDoUltimoDeposito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C0"/>
                </a:solidFill>
                <a:latin typeface="Consolas"/>
              </a:rPr>
              <a:t>    saldo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+= juros;</a:t>
            </a:r>
          </a:p>
          <a:p>
            <a:r>
              <a:rPr lang="pt-PT" sz="1400" dirty="0">
                <a:solidFill>
                  <a:srgbClr val="0000C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C0"/>
                </a:solidFill>
                <a:latin typeface="Consolas"/>
              </a:rPr>
              <a:t>mesDoUltimoDeposito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método estático, recebe como argumentos o que necessita de processar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u="sng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calcularJuros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valor,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nMeses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valor *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nMeses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/ 12 * </a:t>
            </a:r>
            <a:r>
              <a:rPr lang="pt-PT" sz="1400" b="1" i="1" dirty="0" err="1">
                <a:solidFill>
                  <a:srgbClr val="0000C0"/>
                </a:solidFill>
                <a:latin typeface="Consolas"/>
              </a:rPr>
              <a:t>taxaJuroAnual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96040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Criar objectos - Conta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68551"/>
          </a:xfrm>
        </p:spPr>
        <p:txBody>
          <a:bodyPr/>
          <a:lstStyle/>
          <a:p>
            <a:r>
              <a:rPr lang="pt-PT" dirty="0"/>
              <a:t>Para se criar um objecto é necessário chamar o operador </a:t>
            </a:r>
            <a:r>
              <a:rPr lang="pt-PT" b="1" kern="12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dirty="0"/>
              <a:t> com um método construtor</a:t>
            </a:r>
          </a:p>
          <a:p>
            <a:pPr lvl="1"/>
            <a:r>
              <a:rPr lang="pt-PT" dirty="0"/>
              <a:t>O operador </a:t>
            </a:r>
            <a:r>
              <a:rPr lang="pt-PT" sz="20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new</a:t>
            </a:r>
            <a:r>
              <a:rPr lang="pt-PT" dirty="0"/>
              <a:t> cria um novo objecto da classe recebida, com uma versão/instância dos atributos de instância com os valores declarados</a:t>
            </a:r>
          </a:p>
          <a:p>
            <a:pPr lvl="1"/>
            <a:r>
              <a:rPr lang="pt-PT" dirty="0"/>
              <a:t>O construtor inicializa o objecto face aos argumentos recebidos</a:t>
            </a:r>
          </a:p>
          <a:p>
            <a:pPr lvl="2"/>
            <a:r>
              <a:rPr lang="pt-PT" dirty="0"/>
              <a:t>Podem existir vários construtores – sobrecarga de construtores</a:t>
            </a:r>
          </a:p>
          <a:p>
            <a:pPr lvl="2"/>
            <a:r>
              <a:rPr lang="pt-PT" dirty="0"/>
              <a:t>O construtor chamado é o que corresponde à lista de argumentos recebida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MoP 06 - Classes, objectos e métodos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3381613"/>
            <a:ext cx="8229600" cy="33239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teste à conta 1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C02Conta conta1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C02Conta(10000, 3);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"conta1 -&gt; 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conta1);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conta1.aplicarJuros();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"conta1 -&gt; 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conta1);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teste à conta 2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C02Conta conta2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C02Conta(5000, 5);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"\nconta2 -&gt; 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conta2);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conta2.depositar(3000, 5);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"conta2 deposito de 3000 no mês 5"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"conta2 -&gt; 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conta2);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241947" y="3429000"/>
            <a:ext cx="3749653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Cria um contexto de instância com uma instância de cada atributo (membro)  de instância da classe C02Conta, ou seja, </a:t>
            </a:r>
          </a:p>
          <a:p>
            <a:pPr algn="ctr"/>
            <a:r>
              <a:rPr lang="pt-PT" sz="1600" dirty="0"/>
              <a:t>cria um objeto ou uma instância da classe C02Conta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800600" y="3967609"/>
            <a:ext cx="304800" cy="147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648200" y="4648200"/>
            <a:ext cx="914400" cy="604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9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</a:t>
            </a:r>
            <a:r>
              <a:rPr lang="pt-PT" dirty="0" err="1"/>
              <a:t>GestorContas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Classe </a:t>
            </a:r>
            <a:r>
              <a:rPr lang="pt-PT" dirty="0" err="1"/>
              <a:t>GestorContas</a:t>
            </a:r>
            <a:endParaRPr lang="pt-PT" dirty="0"/>
          </a:p>
          <a:p>
            <a:pPr lvl="1"/>
            <a:r>
              <a:rPr lang="pt-PT" dirty="0"/>
              <a:t>Conceito agregador de contas</a:t>
            </a:r>
          </a:p>
          <a:p>
            <a:pPr lvl="1"/>
            <a:r>
              <a:rPr lang="pt-PT" dirty="0"/>
              <a:t>Declara um </a:t>
            </a:r>
            <a:r>
              <a:rPr lang="pt-PT" dirty="0" err="1"/>
              <a:t>array</a:t>
            </a:r>
            <a:r>
              <a:rPr lang="pt-PT" dirty="0"/>
              <a:t> de contas C03Conta e outros atributos como </a:t>
            </a:r>
            <a:r>
              <a:rPr lang="pt-PT" dirty="0" err="1"/>
              <a:t>static</a:t>
            </a:r>
            <a:endParaRPr lang="pt-PT" dirty="0"/>
          </a:p>
          <a:p>
            <a:pPr lvl="1"/>
            <a:r>
              <a:rPr lang="pt-PT" dirty="0"/>
              <a:t>Gere essas contas no </a:t>
            </a:r>
            <a:r>
              <a:rPr lang="pt-PT" dirty="0" err="1"/>
              <a:t>main</a:t>
            </a:r>
            <a:r>
              <a:rPr lang="pt-PT" dirty="0"/>
              <a:t> e métodos </a:t>
            </a:r>
            <a:r>
              <a:rPr lang="pt-PT" dirty="0" err="1"/>
              <a:t>static</a:t>
            </a:r>
            <a:r>
              <a:rPr lang="pt-PT" dirty="0"/>
              <a:t> auxiliares</a:t>
            </a:r>
          </a:p>
          <a:p>
            <a:pPr lvl="1"/>
            <a:r>
              <a:rPr lang="pt-PT" dirty="0"/>
              <a:t>Mostra a concepção de um menu de consola</a:t>
            </a:r>
          </a:p>
          <a:p>
            <a:pPr lvl="1"/>
            <a:r>
              <a:rPr lang="pt-PT" dirty="0"/>
              <a:t>Ver código</a:t>
            </a:r>
          </a:p>
          <a:p>
            <a:pPr lvl="3"/>
            <a:endParaRPr lang="pt-PT" dirty="0"/>
          </a:p>
          <a:p>
            <a:pPr lvl="1"/>
            <a:r>
              <a:rPr lang="pt-PT" dirty="0"/>
              <a:t>Visualização do gestor de conta com 3 contas</a:t>
            </a: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 bwMode="auto">
          <a:xfrm>
            <a:off x="1522645" y="4089853"/>
            <a:ext cx="2058755" cy="2006147"/>
          </a:xfrm>
          <a:prstGeom prst="roundRect">
            <a:avLst/>
          </a:prstGeom>
          <a:solidFill>
            <a:srgbClr val="A6BDFC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55" name="Rounded Rectangle 54"/>
          <p:cNvSpPr/>
          <p:nvPr/>
        </p:nvSpPr>
        <p:spPr bwMode="auto">
          <a:xfrm>
            <a:off x="1752600" y="4699453"/>
            <a:ext cx="1613778" cy="288000"/>
          </a:xfrm>
          <a:prstGeom prst="roundRect">
            <a:avLst/>
          </a:prstGeom>
          <a:solidFill>
            <a:srgbClr val="639CCF">
              <a:alpha val="69804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>
                <a:latin typeface="Consolas" pitchFamily="49" charset="0"/>
                <a:cs typeface="Consolas" pitchFamily="49" charset="0"/>
              </a:rPr>
              <a:t>NMAXCONTAS: 20</a:t>
            </a:r>
            <a:endParaRPr lang="pt-PT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752600" y="5142534"/>
            <a:ext cx="1613778" cy="288000"/>
          </a:xfrm>
          <a:prstGeom prst="roundRect">
            <a:avLst/>
          </a:prstGeom>
          <a:solidFill>
            <a:srgbClr val="639CCF">
              <a:alpha val="69804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 err="1">
                <a:latin typeface="Consolas" pitchFamily="49" charset="0"/>
                <a:cs typeface="Consolas" pitchFamily="49" charset="0"/>
              </a:rPr>
              <a:t>proxNC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: 34</a:t>
            </a:r>
            <a:endParaRPr lang="pt-PT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1752600" y="5585614"/>
            <a:ext cx="1613778" cy="288000"/>
          </a:xfrm>
          <a:prstGeom prst="roundRect">
            <a:avLst/>
          </a:prstGeom>
          <a:solidFill>
            <a:srgbClr val="639CCF">
              <a:alpha val="69804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 err="1">
                <a:latin typeface="Consolas" pitchFamily="49" charset="0"/>
                <a:cs typeface="Consolas" pitchFamily="49" charset="0"/>
              </a:rPr>
              <a:t>taxaJA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: 0.01</a:t>
            </a:r>
            <a:endParaRPr lang="pt-PT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1752600" y="4256372"/>
            <a:ext cx="1613778" cy="288000"/>
          </a:xfrm>
          <a:prstGeom prst="roundRect">
            <a:avLst/>
          </a:prstGeom>
          <a:solidFill>
            <a:srgbClr val="639CCF">
              <a:alpha val="69804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>
                <a:latin typeface="Consolas" pitchFamily="49" charset="0"/>
                <a:cs typeface="Consolas" pitchFamily="49" charset="0"/>
              </a:rPr>
              <a:t>contas: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4191000" y="3931638"/>
            <a:ext cx="3048000" cy="631962"/>
          </a:xfrm>
          <a:prstGeom prst="roundRect">
            <a:avLst/>
          </a:prstGeom>
          <a:solidFill>
            <a:srgbClr val="CEE19F">
              <a:alpha val="70195"/>
            </a:srgbClr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60" name="Rounded Rectangle 59"/>
          <p:cNvSpPr/>
          <p:nvPr/>
        </p:nvSpPr>
        <p:spPr bwMode="auto">
          <a:xfrm>
            <a:off x="4343400" y="4089629"/>
            <a:ext cx="304800" cy="31598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4691743" y="4089629"/>
            <a:ext cx="304800" cy="31598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5040086" y="4089629"/>
            <a:ext cx="304800" cy="31598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5388429" y="4089629"/>
            <a:ext cx="304800" cy="31598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5736772" y="4089629"/>
            <a:ext cx="304800" cy="31598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6085115" y="4089629"/>
            <a:ext cx="304800" cy="31598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6781800" y="4089629"/>
            <a:ext cx="304800" cy="31598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25164" y="4084038"/>
            <a:ext cx="532836" cy="26161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4546601" y="5091965"/>
            <a:ext cx="968828" cy="1190904"/>
            <a:chOff x="7565572" y="4648201"/>
            <a:chExt cx="1370471" cy="1551924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7565572" y="4648201"/>
              <a:ext cx="1370471" cy="1551924"/>
            </a:xfrm>
            <a:prstGeom prst="roundRect">
              <a:avLst/>
            </a:prstGeom>
            <a:solidFill>
              <a:srgbClr val="CEE19F">
                <a:alpha val="70195"/>
              </a:srgbClr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endParaRPr lang="pt-PT" sz="900" dirty="0"/>
            </a:p>
          </p:txBody>
        </p:sp>
        <p:sp>
          <p:nvSpPr>
            <p:cNvPr id="69" name="Rounded Rectangle 68"/>
            <p:cNvSpPr/>
            <p:nvPr/>
          </p:nvSpPr>
          <p:spPr bwMode="auto">
            <a:xfrm>
              <a:off x="7775642" y="4865221"/>
              <a:ext cx="100800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7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pt-PT" sz="1100" dirty="0" err="1">
                  <a:latin typeface="Consolas" pitchFamily="49" charset="0"/>
                  <a:cs typeface="Consolas" pitchFamily="49" charset="0"/>
                </a:rPr>
                <a:t>nc</a:t>
              </a:r>
              <a:r>
                <a:rPr lang="pt-PT" sz="1100" dirty="0">
                  <a:latin typeface="Consolas" pitchFamily="49" charset="0"/>
                  <a:cs typeface="Consolas" pitchFamily="49" charset="0"/>
                </a:rPr>
                <a:t>: 1</a:t>
              </a:r>
            </a:p>
          </p:txBody>
        </p:sp>
        <p:sp>
          <p:nvSpPr>
            <p:cNvPr id="70" name="Rounded Rectangle 69"/>
            <p:cNvSpPr/>
            <p:nvPr/>
          </p:nvSpPr>
          <p:spPr bwMode="auto">
            <a:xfrm>
              <a:off x="7775642" y="5280163"/>
              <a:ext cx="100800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7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pt-PT" sz="1100" dirty="0">
                  <a:latin typeface="Consolas" pitchFamily="49" charset="0"/>
                  <a:cs typeface="Consolas" pitchFamily="49" charset="0"/>
                </a:rPr>
                <a:t>s: 10000</a:t>
              </a:r>
            </a:p>
          </p:txBody>
        </p:sp>
        <p:sp>
          <p:nvSpPr>
            <p:cNvPr id="71" name="Rounded Rectangle 70"/>
            <p:cNvSpPr/>
            <p:nvPr/>
          </p:nvSpPr>
          <p:spPr bwMode="auto">
            <a:xfrm>
              <a:off x="7775643" y="5695105"/>
              <a:ext cx="100800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7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pt-PT" sz="1100" dirty="0">
                  <a:latin typeface="Consolas" pitchFamily="49" charset="0"/>
                  <a:cs typeface="Consolas" pitchFamily="49" charset="0"/>
                </a:rPr>
                <a:t>md: 4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671458" y="5091965"/>
            <a:ext cx="968828" cy="1190904"/>
            <a:chOff x="7565572" y="4648201"/>
            <a:chExt cx="1370471" cy="1551924"/>
          </a:xfrm>
        </p:grpSpPr>
        <p:sp>
          <p:nvSpPr>
            <p:cNvPr id="74" name="Rounded Rectangle 73"/>
            <p:cNvSpPr/>
            <p:nvPr/>
          </p:nvSpPr>
          <p:spPr bwMode="auto">
            <a:xfrm>
              <a:off x="7565572" y="4648201"/>
              <a:ext cx="1370471" cy="1551924"/>
            </a:xfrm>
            <a:prstGeom prst="roundRect">
              <a:avLst/>
            </a:prstGeom>
            <a:solidFill>
              <a:srgbClr val="CEE19F">
                <a:alpha val="70195"/>
              </a:srgbClr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endParaRPr lang="pt-PT" sz="900" dirty="0"/>
            </a:p>
          </p:txBody>
        </p:sp>
        <p:sp>
          <p:nvSpPr>
            <p:cNvPr id="75" name="Rounded Rectangle 74"/>
            <p:cNvSpPr/>
            <p:nvPr/>
          </p:nvSpPr>
          <p:spPr bwMode="auto">
            <a:xfrm>
              <a:off x="7775642" y="4865221"/>
              <a:ext cx="100800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7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pt-PT" sz="1100" dirty="0" err="1">
                  <a:latin typeface="Consolas" pitchFamily="49" charset="0"/>
                  <a:cs typeface="Consolas" pitchFamily="49" charset="0"/>
                </a:rPr>
                <a:t>nc</a:t>
              </a:r>
              <a:r>
                <a:rPr lang="pt-PT" sz="1100" dirty="0">
                  <a:latin typeface="Consolas" pitchFamily="49" charset="0"/>
                  <a:cs typeface="Consolas" pitchFamily="49" charset="0"/>
                </a:rPr>
                <a:t>: 2</a:t>
              </a:r>
            </a:p>
          </p:txBody>
        </p:sp>
        <p:sp>
          <p:nvSpPr>
            <p:cNvPr id="76" name="Rounded Rectangle 75"/>
            <p:cNvSpPr/>
            <p:nvPr/>
          </p:nvSpPr>
          <p:spPr bwMode="auto">
            <a:xfrm>
              <a:off x="7775642" y="5280163"/>
              <a:ext cx="100800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7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pt-PT" sz="1100" dirty="0">
                  <a:latin typeface="Consolas" pitchFamily="49" charset="0"/>
                  <a:cs typeface="Consolas" pitchFamily="49" charset="0"/>
                </a:rPr>
                <a:t>s: 5000</a:t>
              </a:r>
            </a:p>
          </p:txBody>
        </p:sp>
        <p:sp>
          <p:nvSpPr>
            <p:cNvPr id="77" name="Rounded Rectangle 76"/>
            <p:cNvSpPr/>
            <p:nvPr/>
          </p:nvSpPr>
          <p:spPr bwMode="auto">
            <a:xfrm>
              <a:off x="7775643" y="5695105"/>
              <a:ext cx="100800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7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pt-PT" sz="1100" dirty="0">
                  <a:latin typeface="Consolas" pitchFamily="49" charset="0"/>
                  <a:cs typeface="Consolas" pitchFamily="49" charset="0"/>
                </a:rPr>
                <a:t>md: 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96315" y="5091965"/>
            <a:ext cx="968828" cy="1190904"/>
            <a:chOff x="7565572" y="4648201"/>
            <a:chExt cx="1370471" cy="1551924"/>
          </a:xfrm>
        </p:grpSpPr>
        <p:sp>
          <p:nvSpPr>
            <p:cNvPr id="79" name="Rounded Rectangle 78"/>
            <p:cNvSpPr/>
            <p:nvPr/>
          </p:nvSpPr>
          <p:spPr bwMode="auto">
            <a:xfrm>
              <a:off x="7565572" y="4648201"/>
              <a:ext cx="1370471" cy="1551924"/>
            </a:xfrm>
            <a:prstGeom prst="roundRect">
              <a:avLst/>
            </a:prstGeom>
            <a:solidFill>
              <a:srgbClr val="CEE19F">
                <a:alpha val="70195"/>
              </a:srgbClr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endParaRPr lang="pt-PT" sz="900" dirty="0"/>
            </a:p>
          </p:txBody>
        </p:sp>
        <p:sp>
          <p:nvSpPr>
            <p:cNvPr id="80" name="Rounded Rectangle 79"/>
            <p:cNvSpPr/>
            <p:nvPr/>
          </p:nvSpPr>
          <p:spPr bwMode="auto">
            <a:xfrm>
              <a:off x="7775642" y="4865221"/>
              <a:ext cx="100800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7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pt-PT" sz="1100" dirty="0" err="1">
                  <a:latin typeface="Consolas" pitchFamily="49" charset="0"/>
                  <a:cs typeface="Consolas" pitchFamily="49" charset="0"/>
                </a:rPr>
                <a:t>nc</a:t>
              </a:r>
              <a:r>
                <a:rPr lang="pt-PT" sz="1100" dirty="0">
                  <a:latin typeface="Consolas" pitchFamily="49" charset="0"/>
                  <a:cs typeface="Consolas" pitchFamily="49" charset="0"/>
                </a:rPr>
                <a:t>: 3</a:t>
              </a:r>
            </a:p>
          </p:txBody>
        </p:sp>
        <p:sp>
          <p:nvSpPr>
            <p:cNvPr id="81" name="Rounded Rectangle 80"/>
            <p:cNvSpPr/>
            <p:nvPr/>
          </p:nvSpPr>
          <p:spPr bwMode="auto">
            <a:xfrm>
              <a:off x="7775642" y="5280163"/>
              <a:ext cx="100800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7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pt-PT" sz="1100" dirty="0">
                  <a:latin typeface="Consolas" pitchFamily="49" charset="0"/>
                  <a:cs typeface="Consolas" pitchFamily="49" charset="0"/>
                </a:rPr>
                <a:t>s: 2400</a:t>
              </a:r>
            </a:p>
          </p:txBody>
        </p:sp>
        <p:sp>
          <p:nvSpPr>
            <p:cNvPr id="82" name="Rounded Rectangle 81"/>
            <p:cNvSpPr/>
            <p:nvPr/>
          </p:nvSpPr>
          <p:spPr bwMode="auto">
            <a:xfrm>
              <a:off x="7775643" y="5695105"/>
              <a:ext cx="100800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7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pt-PT" sz="1100" dirty="0">
                  <a:latin typeface="Consolas" pitchFamily="49" charset="0"/>
                  <a:cs typeface="Consolas" pitchFamily="49" charset="0"/>
                </a:rPr>
                <a:t>md: 8</a:t>
              </a:r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 flipV="1">
            <a:off x="3048000" y="4256372"/>
            <a:ext cx="978378" cy="149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495800" y="4256372"/>
            <a:ext cx="500743" cy="7310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833257" y="4267200"/>
            <a:ext cx="1208315" cy="7310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192485" y="4267200"/>
            <a:ext cx="1741715" cy="7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543800" y="3876799"/>
            <a:ext cx="1185423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latin typeface="Consolas" pitchFamily="49" charset="0"/>
                <a:cs typeface="Consolas" pitchFamily="49" charset="0"/>
              </a:rPr>
              <a:t>Objecto </a:t>
            </a:r>
            <a:r>
              <a:rPr lang="pt-PT" sz="11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100" dirty="0">
                <a:latin typeface="Consolas" pitchFamily="49" charset="0"/>
                <a:cs typeface="Consolas" pitchFamily="49" charset="0"/>
              </a:rPr>
              <a:t>[]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48600" y="5629633"/>
            <a:ext cx="1185423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latin typeface="Consolas" pitchFamily="49" charset="0"/>
                <a:cs typeface="Consolas" pitchFamily="49" charset="0"/>
              </a:rPr>
              <a:t>Objectos C03Conta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7555" y="4568648"/>
            <a:ext cx="1370245" cy="600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latin typeface="Consolas" pitchFamily="49" charset="0"/>
                <a:cs typeface="Consolas" pitchFamily="49" charset="0"/>
              </a:rPr>
              <a:t>Contexto estático de C04GestorConta</a:t>
            </a:r>
          </a:p>
        </p:txBody>
      </p:sp>
    </p:spTree>
    <p:extLst>
      <p:ext uri="{BB962C8B-B14F-4D97-AF65-F5344CB8AC3E}">
        <p14:creationId xmlns:p14="http://schemas.microsoft.com/office/powerpoint/2010/main" val="413074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 bwMode="auto">
          <a:xfrm>
            <a:off x="3404364" y="1942308"/>
            <a:ext cx="1370471" cy="1831406"/>
          </a:xfrm>
          <a:prstGeom prst="roundRect">
            <a:avLst/>
          </a:prstGeom>
          <a:solidFill>
            <a:srgbClr val="A6BDFC">
              <a:alpha val="69804"/>
            </a:srgbClr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54" name="Rounded Rectangle 53"/>
          <p:cNvSpPr/>
          <p:nvPr/>
        </p:nvSpPr>
        <p:spPr bwMode="auto">
          <a:xfrm>
            <a:off x="4740817" y="3920059"/>
            <a:ext cx="1370471" cy="1551924"/>
          </a:xfrm>
          <a:prstGeom prst="roundRect">
            <a:avLst/>
          </a:prstGeom>
          <a:solidFill>
            <a:srgbClr val="CEE19F">
              <a:alpha val="70195"/>
            </a:srgbClr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GestorContas</a:t>
            </a:r>
            <a:r>
              <a:rPr lang="pt-PT" dirty="0"/>
              <a:t> com 3 contas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5845" y="1803853"/>
            <a:ext cx="2272857" cy="200614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1068398" y="2022159"/>
            <a:ext cx="1047750" cy="288000"/>
          </a:xfrm>
          <a:prstGeom prst="roundRect">
            <a:avLst/>
          </a:prstGeom>
          <a:solidFill>
            <a:srgbClr val="0070C0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>
                <a:latin typeface="Consolas" pitchFamily="49" charset="0"/>
                <a:cs typeface="Consolas" pitchFamily="49" charset="0"/>
              </a:rPr>
              <a:t>contas</a:t>
            </a:r>
            <a:endParaRPr lang="pt-PT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981766" y="2465240"/>
            <a:ext cx="1221014" cy="288000"/>
          </a:xfrm>
          <a:prstGeom prst="roundRect">
            <a:avLst/>
          </a:prstGeom>
          <a:solidFill>
            <a:srgbClr val="0070C0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>
                <a:latin typeface="Consolas" pitchFamily="49" charset="0"/>
                <a:cs typeface="Consolas" pitchFamily="49" charset="0"/>
              </a:rPr>
              <a:t>NMAXCONTAS</a:t>
            </a:r>
            <a:endParaRPr lang="pt-PT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96457" y="2908321"/>
            <a:ext cx="1991632" cy="288000"/>
          </a:xfrm>
          <a:prstGeom prst="roundRect">
            <a:avLst/>
          </a:prstGeom>
          <a:solidFill>
            <a:srgbClr val="0070C0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 err="1">
                <a:latin typeface="Consolas" pitchFamily="49" charset="0"/>
                <a:cs typeface="Consolas" pitchFamily="49" charset="0"/>
              </a:rPr>
              <a:t>proximoNumDeConta</a:t>
            </a:r>
            <a:endParaRPr lang="pt-PT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710757" y="3351401"/>
            <a:ext cx="1763032" cy="288000"/>
          </a:xfrm>
          <a:prstGeom prst="roundRect">
            <a:avLst/>
          </a:prstGeom>
          <a:solidFill>
            <a:srgbClr val="0070C0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 err="1">
                <a:latin typeface="Consolas" pitchFamily="49" charset="0"/>
                <a:cs typeface="Consolas" pitchFamily="49" charset="0"/>
              </a:rPr>
              <a:t>taxaJuroAnual</a:t>
            </a:r>
            <a:endParaRPr lang="pt-PT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3657600" y="2465240"/>
            <a:ext cx="864000" cy="288000"/>
          </a:xfrm>
          <a:prstGeom prst="roundRect">
            <a:avLst/>
          </a:prstGeom>
          <a:solidFill>
            <a:srgbClr val="639CCF">
              <a:alpha val="69804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>
                <a:latin typeface="Consolas" pitchFamily="49" charset="0"/>
                <a:cs typeface="Consolas" pitchFamily="49" charset="0"/>
              </a:rPr>
              <a:t>N: 20</a:t>
            </a:r>
            <a:endParaRPr lang="pt-PT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3657600" y="2908321"/>
            <a:ext cx="864000" cy="288000"/>
          </a:xfrm>
          <a:prstGeom prst="roundRect">
            <a:avLst/>
          </a:prstGeom>
          <a:solidFill>
            <a:srgbClr val="639CCF">
              <a:alpha val="69804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>
                <a:latin typeface="Consolas" pitchFamily="49" charset="0"/>
                <a:cs typeface="Consolas" pitchFamily="49" charset="0"/>
              </a:rPr>
              <a:t>p: 4</a:t>
            </a:r>
            <a:endParaRPr lang="pt-PT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3657600" y="3351401"/>
            <a:ext cx="864000" cy="288000"/>
          </a:xfrm>
          <a:prstGeom prst="roundRect">
            <a:avLst/>
          </a:prstGeom>
          <a:solidFill>
            <a:srgbClr val="639CCF">
              <a:alpha val="69804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>
                <a:latin typeface="Consolas" pitchFamily="49" charset="0"/>
                <a:cs typeface="Consolas" pitchFamily="49" charset="0"/>
              </a:rPr>
              <a:t>t: 0.01</a:t>
            </a:r>
            <a:endParaRPr lang="pt-PT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374203" y="4648201"/>
            <a:ext cx="2436141" cy="155192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721415" y="4913041"/>
            <a:ext cx="1741716" cy="288000"/>
          </a:xfrm>
          <a:prstGeom prst="roundRect">
            <a:avLst/>
          </a:prstGeom>
          <a:solidFill>
            <a:schemeClr val="accent2"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 err="1">
                <a:latin typeface="Consolas" pitchFamily="49" charset="0"/>
                <a:cs typeface="Consolas" pitchFamily="49" charset="0"/>
              </a:rPr>
              <a:t>numeroDeConta</a:t>
            </a:r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5147" y="1597223"/>
            <a:ext cx="245425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onsolas" pitchFamily="49" charset="0"/>
                <a:cs typeface="Consolas" pitchFamily="49" charset="0"/>
              </a:rPr>
              <a:t>Classe C04GestorContas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721415" y="5327983"/>
            <a:ext cx="1741716" cy="288000"/>
          </a:xfrm>
          <a:prstGeom prst="roundRect">
            <a:avLst/>
          </a:prstGeom>
          <a:solidFill>
            <a:schemeClr val="accent2"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>
                <a:latin typeface="Consolas" pitchFamily="49" charset="0"/>
                <a:cs typeface="Consolas" pitchFamily="49" charset="0"/>
              </a:rPr>
              <a:t>saldo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524344" y="5742924"/>
            <a:ext cx="2135859" cy="288000"/>
          </a:xfrm>
          <a:prstGeom prst="roundRect">
            <a:avLst/>
          </a:prstGeom>
          <a:solidFill>
            <a:schemeClr val="accent2"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 err="1">
                <a:latin typeface="Consolas" pitchFamily="49" charset="0"/>
                <a:cs typeface="Consolas" pitchFamily="49" charset="0"/>
              </a:rPr>
              <a:t>mesUltimoDesposito</a:t>
            </a:r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4950887" y="4137079"/>
            <a:ext cx="1008000" cy="2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 err="1">
                <a:latin typeface="Consolas" pitchFamily="49" charset="0"/>
                <a:cs typeface="Consolas" pitchFamily="49" charset="0"/>
              </a:rPr>
              <a:t>nc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: 1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4950887" y="4552021"/>
            <a:ext cx="1008000" cy="2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>
                <a:latin typeface="Consolas" pitchFamily="49" charset="0"/>
                <a:cs typeface="Consolas" pitchFamily="49" charset="0"/>
              </a:rPr>
              <a:t>s: 10000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4950888" y="4966963"/>
            <a:ext cx="1008000" cy="2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 err="1">
                <a:latin typeface="Consolas" pitchFamily="49" charset="0"/>
                <a:cs typeface="Consolas" pitchFamily="49" charset="0"/>
              </a:rPr>
              <a:t>mud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: 4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657600" y="2022159"/>
            <a:ext cx="864000" cy="288000"/>
          </a:xfrm>
          <a:prstGeom prst="roundRect">
            <a:avLst/>
          </a:prstGeom>
          <a:solidFill>
            <a:srgbClr val="639CCF">
              <a:alpha val="69804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: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71800" y="1143000"/>
            <a:ext cx="2454253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onsolas" pitchFamily="49" charset="0"/>
                <a:cs typeface="Consolas" pitchFamily="49" charset="0"/>
              </a:rPr>
              <a:t>Valores do contexto estático da Classe C04GestorContas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8600" y="4267200"/>
            <a:ext cx="27432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onsolas" pitchFamily="49" charset="0"/>
                <a:cs typeface="Consolas" pitchFamily="49" charset="0"/>
              </a:rPr>
              <a:t>Atributos de instância da classe C03Conta</a:t>
            </a:r>
          </a:p>
        </p:txBody>
      </p:sp>
      <p:sp>
        <p:nvSpPr>
          <p:cNvPr id="55" name="Rounded Rectangle 54"/>
          <p:cNvSpPr/>
          <p:nvPr/>
        </p:nvSpPr>
        <p:spPr bwMode="auto">
          <a:xfrm>
            <a:off x="5715000" y="1905000"/>
            <a:ext cx="3048000" cy="631962"/>
          </a:xfrm>
          <a:prstGeom prst="roundRect">
            <a:avLst/>
          </a:prstGeom>
          <a:solidFill>
            <a:srgbClr val="CEE19F">
              <a:alpha val="70195"/>
            </a:srgbClr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56" name="Rounded Rectangle 55"/>
          <p:cNvSpPr/>
          <p:nvPr/>
        </p:nvSpPr>
        <p:spPr bwMode="auto">
          <a:xfrm>
            <a:off x="5867400" y="2062991"/>
            <a:ext cx="304800" cy="31598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6215743" y="2062991"/>
            <a:ext cx="304800" cy="31598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6564086" y="2062991"/>
            <a:ext cx="304800" cy="31598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6912429" y="2062991"/>
            <a:ext cx="304800" cy="31598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7260772" y="2062991"/>
            <a:ext cx="304800" cy="31598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7609115" y="2062991"/>
            <a:ext cx="304800" cy="31598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8305800" y="2062991"/>
            <a:ext cx="304800" cy="31598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6248400" y="3144097"/>
            <a:ext cx="1370471" cy="1551924"/>
          </a:xfrm>
          <a:prstGeom prst="roundRect">
            <a:avLst/>
          </a:prstGeom>
          <a:solidFill>
            <a:srgbClr val="CEE19F">
              <a:alpha val="70195"/>
            </a:srgbClr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6458470" y="3361117"/>
            <a:ext cx="1008000" cy="2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 err="1">
                <a:latin typeface="Consolas" pitchFamily="49" charset="0"/>
                <a:cs typeface="Consolas" pitchFamily="49" charset="0"/>
              </a:rPr>
              <a:t>nc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: 2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6458470" y="3776059"/>
            <a:ext cx="1008000" cy="2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>
                <a:latin typeface="Consolas" pitchFamily="49" charset="0"/>
                <a:cs typeface="Consolas" pitchFamily="49" charset="0"/>
              </a:rPr>
              <a:t>s: 5000</a:t>
            </a:r>
          </a:p>
        </p:txBody>
      </p:sp>
      <p:sp>
        <p:nvSpPr>
          <p:cNvPr id="67" name="Rounded Rectangle 66"/>
          <p:cNvSpPr/>
          <p:nvPr/>
        </p:nvSpPr>
        <p:spPr bwMode="auto">
          <a:xfrm>
            <a:off x="6458471" y="4191001"/>
            <a:ext cx="1008000" cy="2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 err="1">
                <a:latin typeface="Consolas" pitchFamily="49" charset="0"/>
                <a:cs typeface="Consolas" pitchFamily="49" charset="0"/>
              </a:rPr>
              <a:t>mud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: 3</a:t>
            </a:r>
          </a:p>
        </p:txBody>
      </p:sp>
      <p:sp>
        <p:nvSpPr>
          <p:cNvPr id="68" name="Rounded Rectangle 67"/>
          <p:cNvSpPr/>
          <p:nvPr/>
        </p:nvSpPr>
        <p:spPr bwMode="auto">
          <a:xfrm>
            <a:off x="7565572" y="4648201"/>
            <a:ext cx="1370471" cy="1551924"/>
          </a:xfrm>
          <a:prstGeom prst="roundRect">
            <a:avLst/>
          </a:prstGeom>
          <a:solidFill>
            <a:srgbClr val="CEE19F">
              <a:alpha val="70195"/>
            </a:srgbClr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69" name="Rounded Rectangle 68"/>
          <p:cNvSpPr/>
          <p:nvPr/>
        </p:nvSpPr>
        <p:spPr bwMode="auto">
          <a:xfrm>
            <a:off x="7775642" y="4865221"/>
            <a:ext cx="1008000" cy="2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 err="1">
                <a:latin typeface="Consolas" pitchFamily="49" charset="0"/>
                <a:cs typeface="Consolas" pitchFamily="49" charset="0"/>
              </a:rPr>
              <a:t>nc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: 3</a:t>
            </a:r>
          </a:p>
        </p:txBody>
      </p:sp>
      <p:sp>
        <p:nvSpPr>
          <p:cNvPr id="70" name="Rounded Rectangle 69"/>
          <p:cNvSpPr/>
          <p:nvPr/>
        </p:nvSpPr>
        <p:spPr bwMode="auto">
          <a:xfrm>
            <a:off x="7775642" y="5280163"/>
            <a:ext cx="1008000" cy="2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>
                <a:latin typeface="Consolas" pitchFamily="49" charset="0"/>
                <a:cs typeface="Consolas" pitchFamily="49" charset="0"/>
              </a:rPr>
              <a:t>s: 2400</a:t>
            </a:r>
          </a:p>
        </p:txBody>
      </p:sp>
      <p:sp>
        <p:nvSpPr>
          <p:cNvPr id="71" name="Rounded Rectangle 70"/>
          <p:cNvSpPr/>
          <p:nvPr/>
        </p:nvSpPr>
        <p:spPr bwMode="auto">
          <a:xfrm>
            <a:off x="7775643" y="5695105"/>
            <a:ext cx="1008000" cy="2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 err="1">
                <a:latin typeface="Consolas" pitchFamily="49" charset="0"/>
                <a:cs typeface="Consolas" pitchFamily="49" charset="0"/>
              </a:rPr>
              <a:t>mud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: 8</a:t>
            </a:r>
          </a:p>
        </p:txBody>
      </p:sp>
      <p:sp>
        <p:nvSpPr>
          <p:cNvPr id="6" name="Freeform 5"/>
          <p:cNvSpPr/>
          <p:nvPr/>
        </p:nvSpPr>
        <p:spPr bwMode="auto">
          <a:xfrm>
            <a:off x="5529943" y="2206171"/>
            <a:ext cx="478971" cy="1567543"/>
          </a:xfrm>
          <a:custGeom>
            <a:avLst/>
            <a:gdLst>
              <a:gd name="connsiteX0" fmla="*/ 478971 w 478971"/>
              <a:gd name="connsiteY0" fmla="*/ 0 h 1567543"/>
              <a:gd name="connsiteX1" fmla="*/ 0 w 478971"/>
              <a:gd name="connsiteY1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8971" h="1567543">
                <a:moveTo>
                  <a:pt x="478971" y="0"/>
                </a:moveTo>
                <a:lnTo>
                  <a:pt x="0" y="1567543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6386286" y="2209800"/>
            <a:ext cx="493485" cy="740229"/>
          </a:xfrm>
          <a:custGeom>
            <a:avLst/>
            <a:gdLst>
              <a:gd name="connsiteX0" fmla="*/ 0 w 493485"/>
              <a:gd name="connsiteY0" fmla="*/ 0 h 740229"/>
              <a:gd name="connsiteX1" fmla="*/ 493485 w 493485"/>
              <a:gd name="connsiteY1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3485" h="740229">
                <a:moveTo>
                  <a:pt x="0" y="0"/>
                </a:moveTo>
                <a:lnTo>
                  <a:pt x="493485" y="740229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Freeform 7"/>
          <p:cNvSpPr/>
          <p:nvPr/>
        </p:nvSpPr>
        <p:spPr bwMode="auto">
          <a:xfrm>
            <a:off x="6705600" y="2235200"/>
            <a:ext cx="1567543" cy="2278743"/>
          </a:xfrm>
          <a:custGeom>
            <a:avLst/>
            <a:gdLst>
              <a:gd name="connsiteX0" fmla="*/ 0 w 1567543"/>
              <a:gd name="connsiteY0" fmla="*/ 0 h 2278743"/>
              <a:gd name="connsiteX1" fmla="*/ 1219200 w 1567543"/>
              <a:gd name="connsiteY1" fmla="*/ 812800 h 2278743"/>
              <a:gd name="connsiteX2" fmla="*/ 1567543 w 1567543"/>
              <a:gd name="connsiteY2" fmla="*/ 2278743 h 227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7543" h="2278743">
                <a:moveTo>
                  <a:pt x="0" y="0"/>
                </a:moveTo>
                <a:cubicBezTo>
                  <a:pt x="478971" y="216505"/>
                  <a:pt x="957943" y="433010"/>
                  <a:pt x="1219200" y="812800"/>
                </a:cubicBezTo>
                <a:cubicBezTo>
                  <a:pt x="1480457" y="1192590"/>
                  <a:pt x="1524000" y="1735666"/>
                  <a:pt x="1567543" y="227874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43400" y="2166159"/>
            <a:ext cx="1186543" cy="690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72543" y="5991068"/>
            <a:ext cx="2743200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onsolas" pitchFamily="49" charset="0"/>
                <a:cs typeface="Consolas" pitchFamily="49" charset="0"/>
              </a:rPr>
              <a:t>Objectos (Instâncias dos atributos de instância) da classe C03Conta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008914" y="1000780"/>
            <a:ext cx="27432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onsolas" pitchFamily="49" charset="0"/>
                <a:cs typeface="Consolas" pitchFamily="49" charset="0"/>
              </a:rPr>
              <a:t>Objecto (instância) da classe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[]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257800" y="5615983"/>
            <a:ext cx="76200" cy="270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48400" y="4913041"/>
            <a:ext cx="384628" cy="973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458471" y="5751453"/>
            <a:ext cx="802301" cy="448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962470" y="1597223"/>
            <a:ext cx="102359" cy="206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49164" y="2057400"/>
            <a:ext cx="532836" cy="26161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8975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construtores - </a:t>
            </a:r>
            <a:r>
              <a:rPr lang="pt-PT" dirty="0" err="1"/>
              <a:t>Construtors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4968551"/>
          </a:xfrm>
        </p:spPr>
        <p:txBody>
          <a:bodyPr/>
          <a:lstStyle/>
          <a:p>
            <a:r>
              <a:rPr lang="pt-PT" dirty="0"/>
              <a:t>Construtores – métodos que inicializam um novo objeto </a:t>
            </a:r>
          </a:p>
          <a:p>
            <a:pPr lvl="1"/>
            <a:r>
              <a:rPr lang="pt-PT" dirty="0"/>
              <a:t>Não têm valor de retorno</a:t>
            </a:r>
          </a:p>
          <a:p>
            <a:pPr lvl="1"/>
            <a:r>
              <a:rPr lang="pt-PT" dirty="0"/>
              <a:t>Se não for declarado nenhum construtor a plataforma java cria o construtor vazio</a:t>
            </a:r>
          </a:p>
          <a:p>
            <a:pPr lvl="2"/>
            <a:r>
              <a:rPr lang="pt-PT" dirty="0"/>
              <a:t>Sem argumentos e que apenas chama o construtor vazio da classe </a:t>
            </a:r>
            <a:r>
              <a:rPr lang="pt-PT" b="1" dirty="0" err="1"/>
              <a:t>super</a:t>
            </a:r>
            <a:endParaRPr lang="pt-PT" b="1" dirty="0"/>
          </a:p>
          <a:p>
            <a:pPr lvl="1"/>
            <a:r>
              <a:rPr lang="pt-PT" dirty="0"/>
              <a:t>Chamam sempre um outro construtor</a:t>
            </a:r>
          </a:p>
          <a:p>
            <a:pPr lvl="2"/>
            <a:r>
              <a:rPr lang="pt-PT" dirty="0"/>
              <a:t>Na sua primeira instrução; </a:t>
            </a:r>
            <a:r>
              <a:rPr lang="pt-PT" sz="18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this</a:t>
            </a:r>
            <a:r>
              <a:rPr lang="pt-PT" sz="1800" b="1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(…)</a:t>
            </a:r>
            <a:r>
              <a:rPr lang="pt-PT" dirty="0"/>
              <a:t> para chamar um outro construtor da mesma classe; ou </a:t>
            </a:r>
            <a:r>
              <a:rPr lang="pt-PT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super</a:t>
            </a:r>
            <a:r>
              <a:rPr lang="pt-PT" b="1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(…)</a:t>
            </a:r>
            <a:r>
              <a:rPr lang="pt-PT" sz="1800" dirty="0"/>
              <a:t> </a:t>
            </a:r>
            <a:r>
              <a:rPr lang="pt-PT" dirty="0"/>
              <a:t>para chamar um construtor da classe base (ver mais tarde)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646944"/>
            <a:ext cx="7924800" cy="2677656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C03Conta(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numeroDeconta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chama o construtor em baixo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numeroDeconta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, 0, 0);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"construtor 1 ..."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C03Conta(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numeroDeconta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saldo,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mesCorrente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saldo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saldo;     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this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, é a referência para o próprio objecto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mesDoUltimoDeposito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mesCorrente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numeroDeConta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numeroDeconta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"construtor 2 ..."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  <p:sp>
        <p:nvSpPr>
          <p:cNvPr id="8" name="Rectangle 7"/>
          <p:cNvSpPr/>
          <p:nvPr/>
        </p:nvSpPr>
        <p:spPr>
          <a:xfrm>
            <a:off x="5105400" y="5486400"/>
            <a:ext cx="3813629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C03Conta conta3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C03Conta(3);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4791" y="5893713"/>
            <a:ext cx="177484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Output: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construtor 2 ...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construtor 1 ...</a:t>
            </a:r>
            <a:endParaRPr lang="pt-PT" sz="1400" dirty="0"/>
          </a:p>
        </p:txBody>
      </p:sp>
      <p:sp>
        <p:nvSpPr>
          <p:cNvPr id="10" name="Rectangle 9"/>
          <p:cNvSpPr/>
          <p:nvPr/>
        </p:nvSpPr>
        <p:spPr>
          <a:xfrm>
            <a:off x="5181600" y="3770293"/>
            <a:ext cx="37338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// construtor vazio de C03Conta</a:t>
            </a:r>
          </a:p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C03Conta() {</a:t>
            </a:r>
          </a:p>
          <a:p>
            <a:r>
              <a:rPr lang="pt-PT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//veremos isto mais tarde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061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 </a:t>
            </a:r>
            <a:r>
              <a:rPr lang="pt-PT" dirty="0" err="1"/>
              <a:t>toString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/>
              <a:t>public</a:t>
            </a:r>
            <a:r>
              <a:rPr lang="pt-PT" b="1" dirty="0"/>
              <a:t> </a:t>
            </a:r>
            <a:r>
              <a:rPr lang="pt-PT" b="1" dirty="0" err="1"/>
              <a:t>String</a:t>
            </a:r>
            <a:r>
              <a:rPr lang="pt-PT" b="1" dirty="0"/>
              <a:t> </a:t>
            </a:r>
            <a:r>
              <a:rPr lang="pt-PT" b="1" dirty="0" err="1"/>
              <a:t>toString</a:t>
            </a:r>
            <a:r>
              <a:rPr lang="pt-PT" b="1" dirty="0"/>
              <a:t>() { … }</a:t>
            </a:r>
          </a:p>
          <a:p>
            <a:pPr lvl="1"/>
            <a:r>
              <a:rPr lang="pt-PT" dirty="0"/>
              <a:t>Método </a:t>
            </a:r>
            <a:r>
              <a:rPr lang="pt-PT" dirty="0" err="1"/>
              <a:t>public</a:t>
            </a:r>
            <a:r>
              <a:rPr lang="pt-PT" dirty="0"/>
              <a:t> que devolve uma descrição textual do objecto</a:t>
            </a:r>
          </a:p>
          <a:p>
            <a:pPr lvl="1"/>
            <a:r>
              <a:rPr lang="pt-PT" dirty="0"/>
              <a:t>Método que a plataforma java chama quando necessita de converter a referência para o objecto numa referência para </a:t>
            </a:r>
            <a:r>
              <a:rPr lang="pt-PT" dirty="0" err="1"/>
              <a:t>String</a:t>
            </a:r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r>
              <a:rPr lang="pt-PT" dirty="0"/>
              <a:t>Caso o método </a:t>
            </a:r>
            <a:r>
              <a:rPr lang="pt-PT" b="1" dirty="0" err="1"/>
              <a:t>toString</a:t>
            </a:r>
            <a:r>
              <a:rPr lang="pt-PT" dirty="0"/>
              <a:t> não seja definido, é executado o método </a:t>
            </a:r>
            <a:r>
              <a:rPr lang="pt-PT" b="1" dirty="0" err="1"/>
              <a:t>toString</a:t>
            </a:r>
            <a:r>
              <a:rPr lang="pt-PT" dirty="0"/>
              <a:t> por omissão, que devolve o seguinte valor (exemplo):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4600" y="4111823"/>
            <a:ext cx="4572000" cy="307777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>
            <a:spAutoFit/>
          </a:bodyPr>
          <a:lstStyle/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"conta3 -&gt; 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conta3);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2860358"/>
            <a:ext cx="8153400" cy="954107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>
                <a:solidFill>
                  <a:srgbClr val="2A00FF"/>
                </a:solidFill>
                <a:latin typeface="Consolas"/>
              </a:rPr>
              <a:t>"conta número "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getNumeroDeConta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pt-PT" sz="1400" b="1" dirty="0">
                <a:solidFill>
                  <a:srgbClr val="2A00FF"/>
                </a:solidFill>
                <a:latin typeface="Consolas"/>
              </a:rPr>
              <a:t>" com saldo de “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getSaldo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 + 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" com último deposito no mês “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PT" sz="1400" dirty="0" err="1">
                <a:solidFill>
                  <a:srgbClr val="0000C0"/>
                </a:solidFill>
                <a:latin typeface="Consolas"/>
              </a:rPr>
              <a:t>mesDoUltimoDeposito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  <p:sp>
        <p:nvSpPr>
          <p:cNvPr id="14" name="Rectangle 13"/>
          <p:cNvSpPr/>
          <p:nvPr/>
        </p:nvSpPr>
        <p:spPr>
          <a:xfrm>
            <a:off x="914400" y="4569023"/>
            <a:ext cx="7772400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conta3 -&gt; conta número 3 com saldo de 100000.0 com último deposito no mês 3</a:t>
            </a:r>
            <a:endParaRPr lang="pt-PT" sz="1400" dirty="0"/>
          </a:p>
        </p:txBody>
      </p:sp>
      <p:sp>
        <p:nvSpPr>
          <p:cNvPr id="16" name="Rectangle 15"/>
          <p:cNvSpPr/>
          <p:nvPr/>
        </p:nvSpPr>
        <p:spPr>
          <a:xfrm>
            <a:off x="1181100" y="5996334"/>
            <a:ext cx="7010400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conta3 -&gt; classcode.p06ClassesAndObjects.C03Conta@6f9702b1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42455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 </a:t>
            </a:r>
            <a:r>
              <a:rPr lang="pt-PT" dirty="0" err="1"/>
              <a:t>equals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/>
              <a:t>public</a:t>
            </a:r>
            <a:r>
              <a:rPr lang="pt-PT" b="1" dirty="0"/>
              <a:t> </a:t>
            </a:r>
            <a:r>
              <a:rPr lang="pt-PT" b="1" dirty="0" err="1"/>
              <a:t>boolean</a:t>
            </a:r>
            <a:r>
              <a:rPr lang="pt-PT" b="1" dirty="0"/>
              <a:t> </a:t>
            </a:r>
            <a:r>
              <a:rPr lang="pt-PT" b="1" dirty="0" err="1"/>
              <a:t>equals</a:t>
            </a:r>
            <a:r>
              <a:rPr lang="pt-PT" b="1" dirty="0"/>
              <a:t>(C03Conta c)</a:t>
            </a:r>
          </a:p>
          <a:p>
            <a:pPr lvl="1"/>
            <a:r>
              <a:rPr lang="pt-PT" dirty="0"/>
              <a:t>Devolve </a:t>
            </a:r>
            <a:r>
              <a:rPr lang="pt-PT" b="1" dirty="0" err="1"/>
              <a:t>true</a:t>
            </a:r>
            <a:r>
              <a:rPr lang="pt-PT" dirty="0"/>
              <a:t> se o objecto corrente é conceptualmente igual ao objecto recebido no argumento. </a:t>
            </a:r>
          </a:p>
          <a:p>
            <a:pPr lvl="2"/>
            <a:r>
              <a:rPr lang="pt-PT" dirty="0"/>
              <a:t>Não se deve comparar </a:t>
            </a:r>
            <a:r>
              <a:rPr lang="pt-PT" dirty="0" err="1"/>
              <a:t>objectos</a:t>
            </a:r>
            <a:r>
              <a:rPr lang="pt-PT" dirty="0"/>
              <a:t> com o operador == (só compara os endereços)</a:t>
            </a:r>
          </a:p>
          <a:p>
            <a:pPr lvl="1"/>
            <a:r>
              <a:rPr lang="pt-PT" dirty="0"/>
              <a:t>O significado de igual deve ser definido no contexto do problema em questão.</a:t>
            </a:r>
          </a:p>
          <a:p>
            <a:pPr lvl="2"/>
            <a:r>
              <a:rPr lang="pt-PT" dirty="0"/>
              <a:t>Para o contexto das contas, duas contas são encaradas como sendo a mesma conta se tiverem o mesmo número de conta</a:t>
            </a:r>
          </a:p>
          <a:p>
            <a:pPr lvl="1"/>
            <a:r>
              <a:rPr lang="pt-PT" dirty="0"/>
              <a:t>Deve testar se o argumento é </a:t>
            </a:r>
            <a:r>
              <a:rPr lang="pt-PT" b="1" dirty="0" err="1"/>
              <a:t>null</a:t>
            </a:r>
            <a:r>
              <a:rPr lang="pt-PT" dirty="0"/>
              <a:t>, ou seja, inexistente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648200"/>
            <a:ext cx="8077200" cy="738664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equals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(C03Conta conta)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(conta !=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&amp;&amp; (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getNumeroDeConta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 ==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conta.getNumeroDeConta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469066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Banco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Caso se pretendesse  ter vários gestores de conta, ou seja, vários bancos, então necessitaríamos de definir uma classe instanciável: a classe Banco</a:t>
            </a:r>
          </a:p>
          <a:p>
            <a:pPr lvl="1"/>
            <a:r>
              <a:rPr lang="pt-PT" dirty="0"/>
              <a:t>Assim teríamos (tudo como variáveis de instância):</a:t>
            </a:r>
          </a:p>
          <a:p>
            <a:pPr lvl="2"/>
            <a:r>
              <a:rPr lang="pt-PT" dirty="0"/>
              <a:t>Classe C03Conta –  </a:t>
            </a:r>
            <a:r>
              <a:rPr lang="pt-PT" dirty="0" err="1"/>
              <a:t>numDeConta</a:t>
            </a:r>
            <a:r>
              <a:rPr lang="pt-PT" dirty="0"/>
              <a:t>, saldo, </a:t>
            </a:r>
            <a:r>
              <a:rPr lang="pt-PT" dirty="0" err="1"/>
              <a:t>mesUltimoDeposito</a:t>
            </a:r>
            <a:endParaRPr lang="pt-PT" dirty="0"/>
          </a:p>
          <a:p>
            <a:pPr lvl="2"/>
            <a:r>
              <a:rPr lang="pt-PT" dirty="0"/>
              <a:t>Classe C05Banco – </a:t>
            </a:r>
            <a:r>
              <a:rPr lang="pt-PT" dirty="0" err="1"/>
              <a:t>array</a:t>
            </a:r>
            <a:r>
              <a:rPr lang="pt-PT" dirty="0"/>
              <a:t> de C03Contas, número de contas, </a:t>
            </a:r>
            <a:r>
              <a:rPr lang="pt-PT" dirty="0" err="1"/>
              <a:t>etc</a:t>
            </a:r>
            <a:endParaRPr lang="pt-PT" dirty="0"/>
          </a:p>
          <a:p>
            <a:pPr lvl="2"/>
            <a:r>
              <a:rPr lang="pt-PT" dirty="0"/>
              <a:t>Classe C06GrupoDeBancos – </a:t>
            </a:r>
            <a:r>
              <a:rPr lang="pt-PT" dirty="0" err="1"/>
              <a:t>array</a:t>
            </a:r>
            <a:r>
              <a:rPr lang="pt-PT" dirty="0"/>
              <a:t> de C05Banco, número de bancos</a:t>
            </a:r>
          </a:p>
          <a:p>
            <a:pPr lvl="2"/>
            <a:endParaRPr lang="pt-PT" dirty="0"/>
          </a:p>
          <a:p>
            <a:pPr lvl="2"/>
            <a:r>
              <a:rPr lang="pt-PT" dirty="0"/>
              <a:t>Ver código</a:t>
            </a:r>
          </a:p>
          <a:p>
            <a:pPr lvl="2"/>
            <a:endParaRPr lang="pt-PT" dirty="0"/>
          </a:p>
          <a:p>
            <a:pPr lvl="2"/>
            <a:r>
              <a:rPr lang="pt-PT" dirty="0"/>
              <a:t>Se fosse necessário ter uma associação de bancos era só declarar mais esse tipo de classe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43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Visibilidade por omissão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dirty="0"/>
              <a:t>Visibilidade:</a:t>
            </a:r>
          </a:p>
          <a:p>
            <a:pPr lvl="1">
              <a:spcBef>
                <a:spcPts val="1200"/>
              </a:spcBef>
            </a:pPr>
            <a:endParaRPr lang="pt-PT" dirty="0"/>
          </a:p>
          <a:p>
            <a:pPr lvl="1"/>
            <a:r>
              <a:rPr lang="pt-PT" b="1" dirty="0" err="1"/>
              <a:t>private</a:t>
            </a:r>
            <a:r>
              <a:rPr lang="pt-PT" dirty="0"/>
              <a:t>: só visível dentro na própria classe</a:t>
            </a:r>
          </a:p>
          <a:p>
            <a:pPr marL="629600" lvl="2" indent="0">
              <a:buNone/>
            </a:pPr>
            <a:r>
              <a:rPr lang="pt-PT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private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int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i = 0;</a:t>
            </a:r>
          </a:p>
          <a:p>
            <a:pPr lvl="1"/>
            <a:endParaRPr lang="pt-PT" dirty="0"/>
          </a:p>
          <a:p>
            <a:pPr lvl="1"/>
            <a:r>
              <a:rPr lang="pt-PT" b="1" dirty="0"/>
              <a:t>package-</a:t>
            </a:r>
            <a:r>
              <a:rPr lang="pt-PT" b="1" dirty="0" err="1"/>
              <a:t>private</a:t>
            </a:r>
            <a:r>
              <a:rPr lang="pt-PT" b="1" dirty="0"/>
              <a:t> /</a:t>
            </a:r>
            <a:r>
              <a:rPr lang="pt-PT" b="1" dirty="0" err="1"/>
              <a:t>default</a:t>
            </a:r>
            <a:r>
              <a:rPr lang="pt-PT" dirty="0"/>
              <a:t>: só visível pelas classes dentro do package da classe </a:t>
            </a:r>
          </a:p>
          <a:p>
            <a:pPr lvl="2"/>
            <a:r>
              <a:rPr lang="pt-PT" dirty="0"/>
              <a:t>Só visível mesmo nesse package, não visível nos packages fora ou descendentes dele</a:t>
            </a:r>
          </a:p>
          <a:p>
            <a:pPr lvl="2"/>
            <a:r>
              <a:rPr lang="pt-PT" dirty="0"/>
              <a:t>Visibilidade implícita quando não se indica o atributo de visibilidade</a:t>
            </a:r>
          </a:p>
          <a:p>
            <a:pPr marL="629600" lvl="2" indent="0">
              <a:buNone/>
            </a:pPr>
            <a:r>
              <a:rPr lang="pt-PT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int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j = 0;</a:t>
            </a:r>
          </a:p>
          <a:p>
            <a:pPr marL="268287" lvl="1" indent="0">
              <a:buNone/>
            </a:pPr>
            <a:endParaRPr lang="pt-PT" dirty="0"/>
          </a:p>
          <a:p>
            <a:pPr lvl="1"/>
            <a:r>
              <a:rPr lang="pt-PT" b="1" dirty="0" err="1"/>
              <a:t>public</a:t>
            </a:r>
            <a:r>
              <a:rPr lang="pt-PT" dirty="0"/>
              <a:t>: sem restrições de visibilidade</a:t>
            </a:r>
          </a:p>
          <a:p>
            <a:pPr lvl="2"/>
            <a:r>
              <a:rPr lang="pt-PT" dirty="0"/>
              <a:t>Visível por qualquer classe em qualquer package</a:t>
            </a:r>
          </a:p>
          <a:p>
            <a:pPr marL="629600" lvl="2" indent="0">
              <a:buNone/>
            </a:pPr>
            <a:r>
              <a:rPr lang="pt-PT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public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int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k = 0;</a:t>
            </a: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03E379-D42F-4329-89E2-A5DCC21411F3}"/>
              </a:ext>
            </a:extLst>
          </p:cNvPr>
          <p:cNvGrpSpPr/>
          <p:nvPr/>
        </p:nvGrpSpPr>
        <p:grpSpPr>
          <a:xfrm>
            <a:off x="6822752" y="4572000"/>
            <a:ext cx="1854518" cy="438197"/>
            <a:chOff x="6822752" y="4362403"/>
            <a:chExt cx="1854518" cy="438197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6089" y="4362403"/>
              <a:ext cx="1424940" cy="240983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2752" y="4601527"/>
              <a:ext cx="1854518" cy="199073"/>
            </a:xfrm>
            <a:prstGeom prst="rect">
              <a:avLst/>
            </a:prstGeom>
          </p:spPr>
        </p:pic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296" y="2198772"/>
            <a:ext cx="995363" cy="2095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527" y="2426017"/>
            <a:ext cx="1875473" cy="2409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2C6AEF9-3587-4136-BDE4-2DC5C49E608F}"/>
              </a:ext>
            </a:extLst>
          </p:cNvPr>
          <p:cNvGrpSpPr/>
          <p:nvPr/>
        </p:nvGrpSpPr>
        <p:grpSpPr>
          <a:xfrm>
            <a:off x="6846089" y="5416941"/>
            <a:ext cx="1744436" cy="450459"/>
            <a:chOff x="6846089" y="5035941"/>
            <a:chExt cx="1744436" cy="450459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6089" y="5035941"/>
              <a:ext cx="1163003" cy="209550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61737" y="5255895"/>
              <a:ext cx="1728788" cy="230505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F6189E0-511A-4AA1-B48E-0E48C691209C}"/>
              </a:ext>
            </a:extLst>
          </p:cNvPr>
          <p:cNvSpPr/>
          <p:nvPr/>
        </p:nvSpPr>
        <p:spPr>
          <a:xfrm>
            <a:off x="6775714" y="683405"/>
            <a:ext cx="1794029" cy="7386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No eclipse: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- atributo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-- método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975443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Visibilidade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542395"/>
            <a:ext cx="8305800" cy="4585871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2000" b="1" dirty="0">
                <a:latin typeface="Consolas"/>
              </a:rPr>
              <a:t>C10Conta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taxaJuroAnual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= 0.01;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600" b="1" u="sng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setTaxaJuroAnual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novaTaxa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i="1" dirty="0">
                <a:solidFill>
                  <a:srgbClr val="0000C0"/>
                </a:solidFill>
                <a:latin typeface="Consolas"/>
              </a:rPr>
              <a:t>    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taxaJuroAnual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novaTaxa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getTaxaJuroAnual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 {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 package-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private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i="1" dirty="0" err="1">
                <a:solidFill>
                  <a:srgbClr val="0000C0"/>
                </a:solidFill>
                <a:latin typeface="Consolas"/>
              </a:rPr>
              <a:t>taxaJuroAnual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u="sng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calcularJuros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valor,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nMeses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valor *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nMeses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/ 12 * </a:t>
            </a:r>
            <a:r>
              <a:rPr lang="pt-PT" sz="1400" b="1" i="1" dirty="0" err="1">
                <a:solidFill>
                  <a:srgbClr val="000000"/>
                </a:solidFill>
                <a:latin typeface="Consolas"/>
              </a:rPr>
              <a:t>getTaxaJuroAnual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“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CalcularJuros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(1000, 6) -&gt; “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calcularJuros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(1000, 6));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  <p:pic>
        <p:nvPicPr>
          <p:cNvPr id="1026" name="Picture 2" descr="C:\Users\ateofilo\Desktop\New Picture (1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438150"/>
            <a:ext cx="2714625" cy="29146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54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Contexto estático </a:t>
            </a:r>
            <a:r>
              <a:rPr lang="pt-PT" dirty="0"/>
              <a:t>das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449"/>
            <a:ext cx="8305800" cy="4968551"/>
          </a:xfrm>
        </p:spPr>
        <p:txBody>
          <a:bodyPr/>
          <a:lstStyle/>
          <a:p>
            <a:r>
              <a:rPr lang="pt-PT" dirty="0"/>
              <a:t>Uma classe pode ter dois contextos:</a:t>
            </a:r>
          </a:p>
          <a:p>
            <a:pPr lvl="1"/>
            <a:r>
              <a:rPr lang="pt-PT" dirty="0"/>
              <a:t>Contexto estático: formado pelas definições estáticas (membros estáticos)</a:t>
            </a:r>
          </a:p>
          <a:p>
            <a:pPr lvl="1"/>
            <a:r>
              <a:rPr lang="pt-PT" dirty="0"/>
              <a:t>Contexto de instância: formado pelas definições de instância (membros de instância)</a:t>
            </a:r>
          </a:p>
          <a:p>
            <a:pPr>
              <a:spcBef>
                <a:spcPts val="1200"/>
              </a:spcBef>
            </a:pPr>
            <a:r>
              <a:rPr lang="pt-PT" dirty="0"/>
              <a:t>Contexto estático</a:t>
            </a:r>
          </a:p>
          <a:p>
            <a:pPr lvl="1"/>
            <a:r>
              <a:rPr lang="pt-PT" dirty="0"/>
              <a:t>Contexto composto pelas definições (atributos,  métodos, …) estáticos; </a:t>
            </a:r>
          </a:p>
          <a:p>
            <a:pPr lvl="1"/>
            <a:r>
              <a:rPr lang="pt-PT" dirty="0"/>
              <a:t>Os membros estáticos só podem aceder diretamente a membros estáticos</a:t>
            </a:r>
          </a:p>
          <a:p>
            <a:pPr lvl="1"/>
            <a:r>
              <a:rPr lang="pt-PT" dirty="0"/>
              <a:t>Cada classe só tem um contexto estático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894765" y="4530642"/>
            <a:ext cx="914400" cy="1273953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123365" y="4696199"/>
            <a:ext cx="114300" cy="95696"/>
          </a:xfrm>
          <a:prstGeom prst="roundRect">
            <a:avLst/>
          </a:prstGeom>
          <a:solidFill>
            <a:srgbClr val="0070C0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900" dirty="0"/>
              <a:t>a</a:t>
            </a:r>
            <a:endParaRPr lang="pt-PT" sz="1100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2692022" y="4887591"/>
            <a:ext cx="457200" cy="191393"/>
          </a:xfrm>
          <a:prstGeom prst="roundRect">
            <a:avLst/>
          </a:prstGeom>
          <a:solidFill>
            <a:srgbClr val="0070C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m1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687473" y="5384602"/>
            <a:ext cx="457200" cy="191393"/>
          </a:xfrm>
          <a:prstGeom prst="roundRect">
            <a:avLst/>
          </a:prstGeom>
          <a:solidFill>
            <a:srgbClr val="0070C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m2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275765" y="4696199"/>
            <a:ext cx="114300" cy="95696"/>
          </a:xfrm>
          <a:prstGeom prst="roundRect">
            <a:avLst/>
          </a:prstGeom>
          <a:solidFill>
            <a:srgbClr val="0070C0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900" dirty="0"/>
              <a:t>b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28165" y="4696199"/>
            <a:ext cx="114300" cy="95696"/>
          </a:xfrm>
          <a:prstGeom prst="roundRect">
            <a:avLst/>
          </a:prstGeom>
          <a:solidFill>
            <a:srgbClr val="0070C0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900" dirty="0"/>
              <a:t>c</a:t>
            </a:r>
          </a:p>
        </p:txBody>
      </p:sp>
      <p:sp>
        <p:nvSpPr>
          <p:cNvPr id="21" name="Freeform 20"/>
          <p:cNvSpPr/>
          <p:nvPr/>
        </p:nvSpPr>
        <p:spPr bwMode="auto">
          <a:xfrm>
            <a:off x="2446684" y="4832896"/>
            <a:ext cx="206029" cy="131118"/>
          </a:xfrm>
          <a:custGeom>
            <a:avLst/>
            <a:gdLst>
              <a:gd name="connsiteX0" fmla="*/ 206029 w 206029"/>
              <a:gd name="connsiteY0" fmla="*/ 57299 h 131118"/>
              <a:gd name="connsiteX1" fmla="*/ 89347 w 206029"/>
              <a:gd name="connsiteY1" fmla="*/ 149 h 131118"/>
              <a:gd name="connsiteX2" fmla="*/ 1241 w 206029"/>
              <a:gd name="connsiteY2" fmla="*/ 43012 h 131118"/>
              <a:gd name="connsiteX3" fmla="*/ 48866 w 206029"/>
              <a:gd name="connsiteY3" fmla="*/ 112068 h 131118"/>
              <a:gd name="connsiteX4" fmla="*/ 198885 w 206029"/>
              <a:gd name="connsiteY4" fmla="*/ 131118 h 13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029" h="131118">
                <a:moveTo>
                  <a:pt x="206029" y="57299"/>
                </a:moveTo>
                <a:cubicBezTo>
                  <a:pt x="164753" y="29914"/>
                  <a:pt x="123478" y="2530"/>
                  <a:pt x="89347" y="149"/>
                </a:cubicBezTo>
                <a:cubicBezTo>
                  <a:pt x="55216" y="-2232"/>
                  <a:pt x="7988" y="24359"/>
                  <a:pt x="1241" y="43012"/>
                </a:cubicBezTo>
                <a:cubicBezTo>
                  <a:pt x="-5506" y="61665"/>
                  <a:pt x="15925" y="97384"/>
                  <a:pt x="48866" y="112068"/>
                </a:cubicBezTo>
                <a:cubicBezTo>
                  <a:pt x="81807" y="126752"/>
                  <a:pt x="140346" y="128935"/>
                  <a:pt x="198885" y="13111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Freeform 21"/>
          <p:cNvSpPr/>
          <p:nvPr/>
        </p:nvSpPr>
        <p:spPr bwMode="auto">
          <a:xfrm rot="15617418">
            <a:off x="2768607" y="5206858"/>
            <a:ext cx="308389" cy="131118"/>
          </a:xfrm>
          <a:custGeom>
            <a:avLst/>
            <a:gdLst>
              <a:gd name="connsiteX0" fmla="*/ 206029 w 206029"/>
              <a:gd name="connsiteY0" fmla="*/ 57299 h 131118"/>
              <a:gd name="connsiteX1" fmla="*/ 89347 w 206029"/>
              <a:gd name="connsiteY1" fmla="*/ 149 h 131118"/>
              <a:gd name="connsiteX2" fmla="*/ 1241 w 206029"/>
              <a:gd name="connsiteY2" fmla="*/ 43012 h 131118"/>
              <a:gd name="connsiteX3" fmla="*/ 48866 w 206029"/>
              <a:gd name="connsiteY3" fmla="*/ 112068 h 131118"/>
              <a:gd name="connsiteX4" fmla="*/ 198885 w 206029"/>
              <a:gd name="connsiteY4" fmla="*/ 131118 h 13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029" h="131118">
                <a:moveTo>
                  <a:pt x="206029" y="57299"/>
                </a:moveTo>
                <a:cubicBezTo>
                  <a:pt x="164753" y="29914"/>
                  <a:pt x="123478" y="2530"/>
                  <a:pt x="89347" y="149"/>
                </a:cubicBezTo>
                <a:cubicBezTo>
                  <a:pt x="55216" y="-2232"/>
                  <a:pt x="7988" y="24359"/>
                  <a:pt x="1241" y="43012"/>
                </a:cubicBezTo>
                <a:cubicBezTo>
                  <a:pt x="-5506" y="61665"/>
                  <a:pt x="15925" y="97384"/>
                  <a:pt x="48866" y="112068"/>
                </a:cubicBezTo>
                <a:cubicBezTo>
                  <a:pt x="81807" y="126752"/>
                  <a:pt x="140346" y="128935"/>
                  <a:pt x="198885" y="13111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Freeform 22"/>
          <p:cNvSpPr/>
          <p:nvPr/>
        </p:nvSpPr>
        <p:spPr bwMode="auto">
          <a:xfrm rot="5061860">
            <a:off x="2850515" y="4678488"/>
            <a:ext cx="206029" cy="131118"/>
          </a:xfrm>
          <a:custGeom>
            <a:avLst/>
            <a:gdLst>
              <a:gd name="connsiteX0" fmla="*/ 206029 w 206029"/>
              <a:gd name="connsiteY0" fmla="*/ 57299 h 131118"/>
              <a:gd name="connsiteX1" fmla="*/ 89347 w 206029"/>
              <a:gd name="connsiteY1" fmla="*/ 149 h 131118"/>
              <a:gd name="connsiteX2" fmla="*/ 1241 w 206029"/>
              <a:gd name="connsiteY2" fmla="*/ 43012 h 131118"/>
              <a:gd name="connsiteX3" fmla="*/ 48866 w 206029"/>
              <a:gd name="connsiteY3" fmla="*/ 112068 h 131118"/>
              <a:gd name="connsiteX4" fmla="*/ 198885 w 206029"/>
              <a:gd name="connsiteY4" fmla="*/ 131118 h 13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029" h="131118">
                <a:moveTo>
                  <a:pt x="206029" y="57299"/>
                </a:moveTo>
                <a:cubicBezTo>
                  <a:pt x="164753" y="29914"/>
                  <a:pt x="123478" y="2530"/>
                  <a:pt x="89347" y="149"/>
                </a:cubicBezTo>
                <a:cubicBezTo>
                  <a:pt x="55216" y="-2232"/>
                  <a:pt x="7988" y="24359"/>
                  <a:pt x="1241" y="43012"/>
                </a:cubicBezTo>
                <a:cubicBezTo>
                  <a:pt x="-5506" y="61665"/>
                  <a:pt x="15925" y="97384"/>
                  <a:pt x="48866" y="112068"/>
                </a:cubicBezTo>
                <a:cubicBezTo>
                  <a:pt x="81807" y="126752"/>
                  <a:pt x="140346" y="128935"/>
                  <a:pt x="198885" y="13111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7" name="Freeform 26"/>
          <p:cNvSpPr/>
          <p:nvPr/>
        </p:nvSpPr>
        <p:spPr bwMode="auto">
          <a:xfrm>
            <a:off x="2158883" y="4826666"/>
            <a:ext cx="492242" cy="670071"/>
          </a:xfrm>
          <a:custGeom>
            <a:avLst/>
            <a:gdLst>
              <a:gd name="connsiteX0" fmla="*/ 470017 w 492242"/>
              <a:gd name="connsiteY0" fmla="*/ 549304 h 670071"/>
              <a:gd name="connsiteX1" fmla="*/ 254117 w 492242"/>
              <a:gd name="connsiteY1" fmla="*/ 88929 h 670071"/>
              <a:gd name="connsiteX2" fmla="*/ 279517 w 492242"/>
              <a:gd name="connsiteY2" fmla="*/ 9554 h 670071"/>
              <a:gd name="connsiteX3" fmla="*/ 203317 w 492242"/>
              <a:gd name="connsiteY3" fmla="*/ 28604 h 670071"/>
              <a:gd name="connsiteX4" fmla="*/ 174742 w 492242"/>
              <a:gd name="connsiteY4" fmla="*/ 29 h 670071"/>
              <a:gd name="connsiteX5" fmla="*/ 89017 w 492242"/>
              <a:gd name="connsiteY5" fmla="*/ 34954 h 670071"/>
              <a:gd name="connsiteX6" fmla="*/ 22342 w 492242"/>
              <a:gd name="connsiteY6" fmla="*/ 6379 h 670071"/>
              <a:gd name="connsiteX7" fmla="*/ 12817 w 492242"/>
              <a:gd name="connsiteY7" fmla="*/ 107979 h 670071"/>
              <a:gd name="connsiteX8" fmla="*/ 190617 w 492242"/>
              <a:gd name="connsiteY8" fmla="*/ 415954 h 670071"/>
              <a:gd name="connsiteX9" fmla="*/ 400167 w 492242"/>
              <a:gd name="connsiteY9" fmla="*/ 628679 h 670071"/>
              <a:gd name="connsiteX10" fmla="*/ 492242 w 492242"/>
              <a:gd name="connsiteY10" fmla="*/ 669954 h 670071"/>
              <a:gd name="connsiteX0" fmla="*/ 470017 w 492242"/>
              <a:gd name="connsiteY0" fmla="*/ 549304 h 670071"/>
              <a:gd name="connsiteX1" fmla="*/ 266817 w 492242"/>
              <a:gd name="connsiteY1" fmla="*/ 107979 h 670071"/>
              <a:gd name="connsiteX2" fmla="*/ 279517 w 492242"/>
              <a:gd name="connsiteY2" fmla="*/ 9554 h 670071"/>
              <a:gd name="connsiteX3" fmla="*/ 203317 w 492242"/>
              <a:gd name="connsiteY3" fmla="*/ 28604 h 670071"/>
              <a:gd name="connsiteX4" fmla="*/ 174742 w 492242"/>
              <a:gd name="connsiteY4" fmla="*/ 29 h 670071"/>
              <a:gd name="connsiteX5" fmla="*/ 89017 w 492242"/>
              <a:gd name="connsiteY5" fmla="*/ 34954 h 670071"/>
              <a:gd name="connsiteX6" fmla="*/ 22342 w 492242"/>
              <a:gd name="connsiteY6" fmla="*/ 6379 h 670071"/>
              <a:gd name="connsiteX7" fmla="*/ 12817 w 492242"/>
              <a:gd name="connsiteY7" fmla="*/ 107979 h 670071"/>
              <a:gd name="connsiteX8" fmla="*/ 190617 w 492242"/>
              <a:gd name="connsiteY8" fmla="*/ 415954 h 670071"/>
              <a:gd name="connsiteX9" fmla="*/ 400167 w 492242"/>
              <a:gd name="connsiteY9" fmla="*/ 628679 h 670071"/>
              <a:gd name="connsiteX10" fmla="*/ 492242 w 492242"/>
              <a:gd name="connsiteY10" fmla="*/ 669954 h 6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242" h="670071">
                <a:moveTo>
                  <a:pt x="470017" y="549304"/>
                </a:moveTo>
                <a:cubicBezTo>
                  <a:pt x="377942" y="364095"/>
                  <a:pt x="298567" y="197937"/>
                  <a:pt x="266817" y="107979"/>
                </a:cubicBezTo>
                <a:cubicBezTo>
                  <a:pt x="235067" y="18021"/>
                  <a:pt x="290100" y="22783"/>
                  <a:pt x="279517" y="9554"/>
                </a:cubicBezTo>
                <a:cubicBezTo>
                  <a:pt x="268934" y="-3675"/>
                  <a:pt x="220779" y="30191"/>
                  <a:pt x="203317" y="28604"/>
                </a:cubicBezTo>
                <a:cubicBezTo>
                  <a:pt x="185855" y="27017"/>
                  <a:pt x="193792" y="-1029"/>
                  <a:pt x="174742" y="29"/>
                </a:cubicBezTo>
                <a:cubicBezTo>
                  <a:pt x="155692" y="1087"/>
                  <a:pt x="114417" y="33896"/>
                  <a:pt x="89017" y="34954"/>
                </a:cubicBezTo>
                <a:cubicBezTo>
                  <a:pt x="63617" y="36012"/>
                  <a:pt x="35042" y="-5792"/>
                  <a:pt x="22342" y="6379"/>
                </a:cubicBezTo>
                <a:cubicBezTo>
                  <a:pt x="9642" y="18550"/>
                  <a:pt x="-15229" y="39717"/>
                  <a:pt x="12817" y="107979"/>
                </a:cubicBezTo>
                <a:cubicBezTo>
                  <a:pt x="40863" y="176241"/>
                  <a:pt x="126059" y="329171"/>
                  <a:pt x="190617" y="415954"/>
                </a:cubicBezTo>
                <a:cubicBezTo>
                  <a:pt x="255175" y="502737"/>
                  <a:pt x="349896" y="586346"/>
                  <a:pt x="400167" y="628679"/>
                </a:cubicBezTo>
                <a:cubicBezTo>
                  <a:pt x="450438" y="671012"/>
                  <a:pt x="471340" y="670483"/>
                  <a:pt x="492242" y="66995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276600" y="4966395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76600" y="5042595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276600" y="5423595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76600" y="5499795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52071" y="475095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*1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22801" y="447105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*2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04365" y="467475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*3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38289" y="510937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*4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52071" y="505575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*5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75765" y="506777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*6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29200" y="4038600"/>
            <a:ext cx="3365024" cy="13849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pt-PT" sz="1400" dirty="0"/>
              <a:t>*1 – chamada ao método estático m1</a:t>
            </a:r>
          </a:p>
          <a:p>
            <a:r>
              <a:rPr lang="pt-PT" sz="1400" dirty="0"/>
              <a:t>*2 – m1 chama-se a ele mesmo</a:t>
            </a:r>
          </a:p>
          <a:p>
            <a:r>
              <a:rPr lang="pt-PT" sz="1400" dirty="0"/>
              <a:t>*3 – m1 utiliza o atributo estático c</a:t>
            </a:r>
          </a:p>
          <a:p>
            <a:r>
              <a:rPr lang="pt-PT" sz="1400" dirty="0"/>
              <a:t>*4 – m1 chama o método estático m2</a:t>
            </a:r>
          </a:p>
          <a:p>
            <a:r>
              <a:rPr lang="pt-PT" sz="1400" dirty="0"/>
              <a:t>*5 – m1 devolve o valor resultante</a:t>
            </a:r>
          </a:p>
          <a:p>
            <a:r>
              <a:rPr lang="pt-PT" sz="1400" dirty="0"/>
              <a:t>*6 – m2 utiliza os atributos estáticos c, b e 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42365" y="4201418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Xpto</a:t>
            </a:r>
            <a:endParaRPr lang="pt-PT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5866643" y="5524854"/>
            <a:ext cx="114300" cy="95696"/>
          </a:xfrm>
          <a:prstGeom prst="roundRect">
            <a:avLst/>
          </a:prstGeom>
          <a:solidFill>
            <a:srgbClr val="0070C0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900" dirty="0"/>
              <a:t>a</a:t>
            </a:r>
            <a:endParaRPr lang="pt-PT" sz="1100" dirty="0"/>
          </a:p>
        </p:txBody>
      </p:sp>
      <p:sp>
        <p:nvSpPr>
          <p:cNvPr id="48" name="Rounded Rectangle 47"/>
          <p:cNvSpPr/>
          <p:nvPr/>
        </p:nvSpPr>
        <p:spPr bwMode="auto">
          <a:xfrm>
            <a:off x="5695193" y="5783610"/>
            <a:ext cx="457200" cy="191393"/>
          </a:xfrm>
          <a:prstGeom prst="roundRect">
            <a:avLst/>
          </a:prstGeom>
          <a:solidFill>
            <a:srgbClr val="0070C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m1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71586" y="541881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Consolas" pitchFamily="49" charset="0"/>
                <a:cs typeface="Consolas" pitchFamily="49" charset="0"/>
              </a:rPr>
              <a:t>Atributo estático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70972" y="5725418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Consolas" pitchFamily="49" charset="0"/>
                <a:cs typeface="Consolas" pitchFamily="49" charset="0"/>
              </a:rPr>
              <a:t>Método estático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00600" y="2286000"/>
            <a:ext cx="4127024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Um membro pode ser um atributo, um método ou uma outra definição dentro de uma classe</a:t>
            </a:r>
          </a:p>
        </p:txBody>
      </p:sp>
    </p:spTree>
    <p:extLst>
      <p:ext uri="{BB962C8B-B14F-4D97-AF65-F5344CB8AC3E}">
        <p14:creationId xmlns:p14="http://schemas.microsoft.com/office/powerpoint/2010/main" val="2132330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public</a:t>
            </a:r>
            <a:r>
              <a:rPr lang="pt-PT" dirty="0"/>
              <a:t> / package-</a:t>
            </a:r>
            <a:r>
              <a:rPr lang="pt-PT" dirty="0" err="1"/>
              <a:t>private</a:t>
            </a:r>
            <a:r>
              <a:rPr lang="pt-PT" dirty="0"/>
              <a:t> / </a:t>
            </a:r>
            <a:r>
              <a:rPr lang="pt-PT" dirty="0" err="1"/>
              <a:t>private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pic>
        <p:nvPicPr>
          <p:cNvPr id="1027" name="Picture 3" descr="C:\Users\ateofilo\Desktop\New Picture (15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81755"/>
            <a:ext cx="8210550" cy="557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838200" y="4724400"/>
            <a:ext cx="0" cy="838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" y="3348377"/>
            <a:ext cx="0" cy="25952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1295400"/>
            <a:ext cx="0" cy="4953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34000" y="3050514"/>
            <a:ext cx="366712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CB7A0F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pt-PT" sz="1100" b="1" dirty="0">
                <a:solidFill>
                  <a:srgbClr val="000000"/>
                </a:solidFill>
                <a:latin typeface="Consolas"/>
              </a:rPr>
              <a:t>Classe </a:t>
            </a:r>
            <a:r>
              <a:rPr lang="pt-PT" sz="1100" b="1" dirty="0" err="1">
                <a:solidFill>
                  <a:srgbClr val="000000"/>
                </a:solidFill>
                <a:latin typeface="Consolas"/>
              </a:rPr>
              <a:t>packDummy.ClassDummy</a:t>
            </a:r>
            <a:r>
              <a:rPr lang="pt-PT" sz="1100" b="1" dirty="0">
                <a:solidFill>
                  <a:srgbClr val="000000"/>
                </a:solidFill>
                <a:latin typeface="Consolas"/>
              </a:rPr>
              <a:t>, fora do package</a:t>
            </a:r>
            <a:endParaRPr lang="pt-PT" sz="1100" b="1" i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0" y="4872466"/>
            <a:ext cx="355600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CB7A0F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pt-PT" sz="1100" b="1" dirty="0">
                <a:solidFill>
                  <a:srgbClr val="000000"/>
                </a:solidFill>
                <a:latin typeface="Consolas"/>
              </a:rPr>
              <a:t>Classe C11Dummy, dentro do mesmo package</a:t>
            </a:r>
            <a:endParaRPr lang="pt-PT" sz="1100" b="1" i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48500" y="2362200"/>
            <a:ext cx="194310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5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pt-PT" sz="11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pt-PT" sz="1100" b="1" dirty="0">
                <a:solidFill>
                  <a:srgbClr val="000000"/>
                </a:solidFill>
                <a:latin typeface="Consolas"/>
              </a:rPr>
              <a:t> da classe C10Conta</a:t>
            </a:r>
            <a:endParaRPr lang="pt-PT" sz="1100" b="1" i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6324600"/>
            <a:ext cx="7162800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5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pt-PT" sz="1100" b="1" dirty="0">
                <a:solidFill>
                  <a:srgbClr val="000000"/>
                </a:solidFill>
                <a:latin typeface="Consolas"/>
              </a:rPr>
              <a:t>Visibilidade das declarações feitas dentro da </a:t>
            </a:r>
            <a:r>
              <a:rPr lang="pt-PT" sz="1100" b="1" dirty="0" err="1">
                <a:solidFill>
                  <a:srgbClr val="000000"/>
                </a:solidFill>
                <a:latin typeface="Consolas"/>
              </a:rPr>
              <a:t>class</a:t>
            </a:r>
            <a:r>
              <a:rPr lang="pt-PT" sz="1100" b="1" dirty="0">
                <a:solidFill>
                  <a:srgbClr val="000000"/>
                </a:solidFill>
                <a:latin typeface="Consolas"/>
              </a:rPr>
              <a:t> C10Conta: declarações </a:t>
            </a:r>
            <a:r>
              <a:rPr lang="pt-PT" sz="1100" b="1" dirty="0" err="1">
                <a:solidFill>
                  <a:srgbClr val="000000"/>
                </a:solidFill>
                <a:latin typeface="Consolas"/>
              </a:rPr>
              <a:t>private</a:t>
            </a:r>
            <a:r>
              <a:rPr lang="pt-PT" sz="1100" b="1" dirty="0">
                <a:solidFill>
                  <a:srgbClr val="000000"/>
                </a:solidFill>
                <a:latin typeface="Consolas"/>
              </a:rPr>
              <a:t> visíveis na zona do vermelho, declarações package-</a:t>
            </a:r>
            <a:r>
              <a:rPr lang="pt-PT" sz="1100" b="1" dirty="0" err="1">
                <a:solidFill>
                  <a:srgbClr val="000000"/>
                </a:solidFill>
                <a:latin typeface="Consolas"/>
              </a:rPr>
              <a:t>private</a:t>
            </a:r>
            <a:r>
              <a:rPr lang="pt-PT" sz="1100" b="1" dirty="0">
                <a:solidFill>
                  <a:srgbClr val="000000"/>
                </a:solidFill>
                <a:latin typeface="Consolas"/>
              </a:rPr>
              <a:t> no azul, declarações </a:t>
            </a:r>
            <a:r>
              <a:rPr lang="pt-PT" sz="1100" b="1" dirty="0" err="1">
                <a:solidFill>
                  <a:srgbClr val="000000"/>
                </a:solidFill>
                <a:latin typeface="Consolas"/>
              </a:rPr>
              <a:t>public</a:t>
            </a:r>
            <a:r>
              <a:rPr lang="pt-PT" sz="1100" b="1" dirty="0">
                <a:solidFill>
                  <a:srgbClr val="000000"/>
                </a:solidFill>
                <a:latin typeface="Consolas"/>
              </a:rPr>
              <a:t> no verde.</a:t>
            </a:r>
            <a:endParaRPr lang="pt-PT" sz="1100" b="1" i="1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47455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6E3C-F730-47F7-85F1-22A73ABA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Blocos inicializadores</a:t>
            </a:r>
            <a:endParaRPr lang="pt-P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44E7C9E-7E55-466C-A0EF-4AEF9B76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968551"/>
          </a:xfrm>
        </p:spPr>
        <p:txBody>
          <a:bodyPr/>
          <a:lstStyle/>
          <a:p>
            <a:r>
              <a:rPr lang="pt-PT" dirty="0"/>
              <a:t>São blocos que são executados depois da inicialização das variáveis; válido também para os blocos inicializadores </a:t>
            </a:r>
            <a:r>
              <a:rPr lang="pt-PT" dirty="0" err="1"/>
              <a:t>static</a:t>
            </a:r>
            <a:endParaRPr lang="pt-PT" dirty="0"/>
          </a:p>
          <a:p>
            <a:r>
              <a:rPr lang="pt-PT" dirty="0"/>
              <a:t>Destinam-se a proceder a inicializações gerais a todos os construtores (se bloco de instância), ou à classe (se bloco </a:t>
            </a:r>
            <a:r>
              <a:rPr lang="pt-PT" dirty="0" err="1"/>
              <a:t>static</a:t>
            </a:r>
            <a:r>
              <a:rPr lang="pt-PT" dirty="0"/>
              <a:t>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BAB3D-1525-4CAD-B06B-51A5A4690E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MoP 06 - Classes, objectos e métodos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82C88-19EB-4769-8E2E-EEFE76D1EE5A}"/>
              </a:ext>
            </a:extLst>
          </p:cNvPr>
          <p:cNvSpPr/>
          <p:nvPr/>
        </p:nvSpPr>
        <p:spPr>
          <a:xfrm>
            <a:off x="609600" y="95428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P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718DE-3C69-4BD0-9DD3-8E2D3A0B5870}"/>
              </a:ext>
            </a:extLst>
          </p:cNvPr>
          <p:cNvSpPr/>
          <p:nvPr/>
        </p:nvSpPr>
        <p:spPr>
          <a:xfrm>
            <a:off x="436418" y="2860080"/>
            <a:ext cx="8229600" cy="3754874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C12BlocosInicializadores { 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i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10;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{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 bloco inicializador de instância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PT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PT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PT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PT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"BI: i = "</a:t>
            </a:r>
            <a:r>
              <a:rPr lang="pt-PT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PT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</a:t>
            </a:r>
            <a:r>
              <a:rPr lang="pt-PT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PT" sz="1400" dirty="0">
                <a:solidFill>
                  <a:srgbClr val="0000C0"/>
                </a:solidFill>
                <a:latin typeface="Courier New" panose="02070309020205020404" pitchFamily="49" charset="0"/>
              </a:rPr>
              <a:t>    i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20;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PT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PT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PT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PT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"BI: i = "</a:t>
            </a:r>
            <a:r>
              <a:rPr lang="pt-PT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PT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</a:t>
            </a:r>
            <a:r>
              <a:rPr lang="pt-PT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endParaRPr lang="pt-PT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C12BlocosInicializadores() {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PT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PT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PT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PT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PT" sz="1400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constructor</a:t>
            </a:r>
            <a:r>
              <a:rPr lang="pt-PT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: i = "</a:t>
            </a:r>
            <a:r>
              <a:rPr lang="pt-PT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PT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</a:t>
            </a:r>
            <a:r>
              <a:rPr lang="pt-PT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endParaRPr lang="pt-PT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pt-PT" sz="1400" dirty="0">
                <a:latin typeface="Courier New" panose="02070309020205020404" pitchFamily="49" charset="0"/>
              </a:rPr>
              <a:t>    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C12BlocosInicializadores </a:t>
            </a:r>
            <a:r>
              <a:rPr lang="pt-PT" sz="1400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C12BlocosInicializadores();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952139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Ordem de execução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Ordem de execução numa classe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Na primeira utilização da classe</a:t>
            </a:r>
          </a:p>
          <a:p>
            <a:pPr marL="972500" lvl="2" indent="-342900">
              <a:buFont typeface="+mj-lt"/>
              <a:buAutoNum type="arabicPeriod"/>
            </a:pPr>
            <a:r>
              <a:rPr lang="pt-PT" dirty="0"/>
              <a:t>Inicialização das variáveis </a:t>
            </a:r>
            <a:r>
              <a:rPr lang="pt-PT" b="1" dirty="0" err="1"/>
              <a:t>static</a:t>
            </a:r>
            <a:r>
              <a:rPr lang="pt-PT" dirty="0"/>
              <a:t>  (EOAC)</a:t>
            </a:r>
          </a:p>
          <a:p>
            <a:pPr marL="972500" lvl="2" indent="-342900">
              <a:buFont typeface="+mj-lt"/>
              <a:buAutoNum type="arabicPeriod"/>
            </a:pPr>
            <a:r>
              <a:rPr lang="pt-PT" dirty="0"/>
              <a:t>Execução dos blocos de código de inicialização </a:t>
            </a:r>
            <a:r>
              <a:rPr lang="pt-PT" b="1" dirty="0" err="1"/>
              <a:t>static</a:t>
            </a:r>
            <a:r>
              <a:rPr lang="pt-PT" dirty="0"/>
              <a:t> declarados ao nível dos métodos da classe. (EOAC)</a:t>
            </a:r>
          </a:p>
          <a:p>
            <a:pPr lvl="2"/>
            <a:endParaRPr lang="pt-PT" dirty="0"/>
          </a:p>
          <a:p>
            <a:pPr lvl="1"/>
            <a:r>
              <a:rPr lang="pt-PT" dirty="0"/>
              <a:t>Na criação de uma instância da classe, ou seja, de um objecto da classe</a:t>
            </a:r>
          </a:p>
          <a:p>
            <a:pPr marL="972500" lvl="2" indent="-342900">
              <a:buFont typeface="+mj-lt"/>
              <a:buAutoNum type="arabicPeriod" startAt="3"/>
            </a:pPr>
            <a:r>
              <a:rPr lang="pt-PT" dirty="0"/>
              <a:t>Inicialização das variáveis de instância (EOAC)</a:t>
            </a:r>
          </a:p>
          <a:p>
            <a:pPr marL="972500" lvl="2" indent="-342900">
              <a:buFont typeface="+mj-lt"/>
              <a:buAutoNum type="arabicPeriod" startAt="3"/>
            </a:pPr>
            <a:r>
              <a:rPr lang="pt-PT" dirty="0"/>
              <a:t>Execução dos blocos de código de inicialização declarados ao nível dos métodos da classe. (EOAC)</a:t>
            </a:r>
          </a:p>
          <a:p>
            <a:pPr marL="972500" lvl="2" indent="-342900">
              <a:buFont typeface="+mj-lt"/>
              <a:buAutoNum type="arabicPeriod" startAt="3"/>
            </a:pPr>
            <a:r>
              <a:rPr lang="pt-PT" dirty="0"/>
              <a:t>Execução do construtor</a:t>
            </a:r>
          </a:p>
          <a:p>
            <a:pPr lvl="2"/>
            <a:endParaRPr lang="pt-PT" dirty="0"/>
          </a:p>
          <a:p>
            <a:pPr lvl="2"/>
            <a:endParaRPr lang="pt-PT" dirty="0"/>
          </a:p>
          <a:p>
            <a:pPr lvl="1"/>
            <a:r>
              <a:rPr lang="pt-PT" dirty="0"/>
              <a:t>Testar os vários casos em C12OrdemDeExecucao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5B93F-5AFA-4D2E-87FE-0B9A362A66E3}"/>
              </a:ext>
            </a:extLst>
          </p:cNvPr>
          <p:cNvSpPr/>
          <p:nvPr/>
        </p:nvSpPr>
        <p:spPr>
          <a:xfrm>
            <a:off x="4800600" y="5904925"/>
            <a:ext cx="35052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pt-PT" sz="1600" dirty="0">
                <a:latin typeface="+mn-lt"/>
              </a:rPr>
              <a:t>EOAC: Execução pela Ordem com que Aparecem no Código</a:t>
            </a:r>
          </a:p>
        </p:txBody>
      </p:sp>
    </p:spTree>
    <p:extLst>
      <p:ext uri="{BB962C8B-B14F-4D97-AF65-F5344CB8AC3E}">
        <p14:creationId xmlns:p14="http://schemas.microsoft.com/office/powerpoint/2010/main" val="981235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Tipos de erros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68551"/>
          </a:xfrm>
        </p:spPr>
        <p:txBody>
          <a:bodyPr/>
          <a:lstStyle/>
          <a:p>
            <a:r>
              <a:rPr lang="pt-PT" dirty="0"/>
              <a:t>Erros de compilação</a:t>
            </a:r>
          </a:p>
          <a:p>
            <a:pPr lvl="1"/>
            <a:r>
              <a:rPr lang="pt-PT" dirty="0"/>
              <a:t>São erros que o compilador detecta, tais como </a:t>
            </a:r>
          </a:p>
          <a:p>
            <a:pPr lvl="2"/>
            <a:r>
              <a:rPr lang="pt-PT" dirty="0"/>
              <a:t>erros de sintaxe, ou seja, palavras da linguagem mal escritas, tal como escrever  “classe” em vez de “</a:t>
            </a:r>
            <a:r>
              <a:rPr lang="pt-PT" dirty="0" err="1"/>
              <a:t>class</a:t>
            </a:r>
            <a:r>
              <a:rPr lang="pt-PT" dirty="0"/>
              <a:t>”, ou “</a:t>
            </a:r>
            <a:r>
              <a:rPr lang="pt-PT" dirty="0" err="1"/>
              <a:t>fir</a:t>
            </a:r>
            <a:r>
              <a:rPr lang="pt-PT" dirty="0"/>
              <a:t>” em vez de “for”</a:t>
            </a:r>
          </a:p>
          <a:p>
            <a:pPr lvl="2"/>
            <a:r>
              <a:rPr lang="pt-PT" dirty="0"/>
              <a:t>erros de gramática, tais como escrever “i </a:t>
            </a:r>
            <a:r>
              <a:rPr lang="pt-PT" dirty="0" err="1"/>
              <a:t>int</a:t>
            </a:r>
            <a:r>
              <a:rPr lang="pt-PT" dirty="0"/>
              <a:t> = 10;” ou chamar um método com um argumento inteiro e o método não receber parâmetros, erros de semântica tais como tentar utilizar um identificador não declarado ou tentar aceder a um membro mas ele não ter uma visibilidade que permita a sua utilização</a:t>
            </a:r>
          </a:p>
          <a:p>
            <a:r>
              <a:rPr lang="pt-PT" dirty="0"/>
              <a:t>Erros de execução</a:t>
            </a:r>
          </a:p>
          <a:p>
            <a:pPr lvl="1"/>
            <a:r>
              <a:rPr lang="pt-PT" dirty="0"/>
              <a:t>Após a compilação o programa pode ser executado. Na fase de execução podem ocorrer erros que terminam o programa de forma abrupta. Estes erros resultam no lançamento de excepções java e a sua falta de tratamento resulta no término imediato da aplicação. Esses erros podem resultar em por exemplo:</a:t>
            </a:r>
          </a:p>
          <a:p>
            <a:pPr lvl="2"/>
            <a:r>
              <a:rPr lang="pt-PT" dirty="0" err="1"/>
              <a:t>java.lang.NullPointerException</a:t>
            </a:r>
            <a:r>
              <a:rPr lang="pt-PT" dirty="0"/>
              <a:t> – quando se tenta aceder a uma referência para um objecto e a referência está a </a:t>
            </a:r>
            <a:r>
              <a:rPr lang="pt-PT" dirty="0" err="1"/>
              <a:t>null</a:t>
            </a:r>
            <a:r>
              <a:rPr lang="pt-PT" dirty="0"/>
              <a:t>.</a:t>
            </a:r>
          </a:p>
          <a:p>
            <a:pPr lvl="2"/>
            <a:r>
              <a:rPr lang="pt-PT" dirty="0" err="1"/>
              <a:t>java.lang.ArrayIndexOutOfBoundsException</a:t>
            </a:r>
            <a:r>
              <a:rPr lang="pt-PT" dirty="0"/>
              <a:t> – quando se tenta aceder a uma posição de um </a:t>
            </a:r>
            <a:r>
              <a:rPr lang="pt-PT" dirty="0" err="1"/>
              <a:t>array</a:t>
            </a:r>
            <a:r>
              <a:rPr lang="pt-PT" dirty="0"/>
              <a:t> mas essa posição está mais além do seu final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2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Tipos de erros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049"/>
            <a:ext cx="8229600" cy="4968551"/>
          </a:xfrm>
        </p:spPr>
        <p:txBody>
          <a:bodyPr/>
          <a:lstStyle/>
          <a:p>
            <a:r>
              <a:rPr lang="pt-PT" dirty="0"/>
              <a:t>Erros lógicos</a:t>
            </a:r>
          </a:p>
          <a:p>
            <a:pPr lvl="1"/>
            <a:r>
              <a:rPr lang="pt-PT" dirty="0"/>
              <a:t>Os erros lógicos são os erros que decorrem da lógica de concepção do programa não estar correcta face ao objectivo que o programa deveria cumprir. </a:t>
            </a:r>
          </a:p>
          <a:p>
            <a:pPr lvl="2"/>
            <a:r>
              <a:rPr lang="pt-PT" dirty="0"/>
              <a:t>Por exemplo um programa para jogar xadrez, não pode deixar que as torres se movimentem nas diagonais, ou em qualquer outro movimento que não seja a horizontal ou vertical onde a torre se encontra, não poderá saltar por cima de nenhuma peça, mas poderá tomar uma peça do adversário. Há que considerar também as situações de “Roque”.</a:t>
            </a:r>
          </a:p>
          <a:p>
            <a:pPr lvl="2"/>
            <a:r>
              <a:rPr lang="pt-PT" dirty="0"/>
              <a:t>Outro exemplo: um programa que recebendo uma </a:t>
            </a:r>
            <a:r>
              <a:rPr lang="pt-PT" dirty="0" err="1"/>
              <a:t>String</a:t>
            </a:r>
            <a:r>
              <a:rPr lang="pt-PT" dirty="0"/>
              <a:t> do utilizador deverá mostrar a </a:t>
            </a:r>
            <a:r>
              <a:rPr lang="pt-PT" dirty="0" err="1"/>
              <a:t>String</a:t>
            </a:r>
            <a:r>
              <a:rPr lang="pt-PT" dirty="0"/>
              <a:t> recebida mas invertida, se este programa receber “Olá” e mostrar “Olé” então contém um erro lógico pois deverá mostrar “</a:t>
            </a:r>
            <a:r>
              <a:rPr lang="pt-PT" dirty="0" err="1"/>
              <a:t>álO</a:t>
            </a:r>
            <a:r>
              <a:rPr lang="pt-PT" dirty="0"/>
              <a:t>”</a:t>
            </a:r>
          </a:p>
          <a:p>
            <a:pPr lvl="2"/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62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Classes top </a:t>
            </a:r>
            <a:r>
              <a:rPr lang="pt-PT" dirty="0" err="1"/>
              <a:t>level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 ficheiro java pode conter várias classes declaradas no seu nível de topo – estas classes designam-se de </a:t>
            </a:r>
            <a:r>
              <a:rPr lang="pt-PT" b="1" i="1" dirty="0"/>
              <a:t>top </a:t>
            </a:r>
            <a:r>
              <a:rPr lang="pt-PT" b="1" i="1" dirty="0" err="1"/>
              <a:t>level</a:t>
            </a:r>
            <a:r>
              <a:rPr lang="pt-PT" b="1" i="1" dirty="0"/>
              <a:t> </a:t>
            </a:r>
            <a:r>
              <a:rPr lang="pt-PT" dirty="0"/>
              <a:t>classes</a:t>
            </a:r>
          </a:p>
          <a:p>
            <a:pPr lvl="1"/>
            <a:r>
              <a:rPr lang="pt-PT" dirty="0"/>
              <a:t>Apenas uma delas pode ser </a:t>
            </a:r>
            <a:r>
              <a:rPr lang="pt-PT" b="1" dirty="0" err="1"/>
              <a:t>public</a:t>
            </a:r>
            <a:r>
              <a:rPr lang="pt-PT" dirty="0"/>
              <a:t> e ela terá que ter o nome do ficheiro (sem a extensão)</a:t>
            </a:r>
          </a:p>
          <a:p>
            <a:pPr lvl="1"/>
            <a:r>
              <a:rPr lang="pt-PT" dirty="0"/>
              <a:t>As outras </a:t>
            </a:r>
            <a:r>
              <a:rPr lang="pt-PT" i="1" dirty="0"/>
              <a:t>top </a:t>
            </a:r>
            <a:r>
              <a:rPr lang="pt-PT" i="1" dirty="0" err="1"/>
              <a:t>level</a:t>
            </a:r>
            <a:r>
              <a:rPr lang="pt-PT" i="1" dirty="0"/>
              <a:t> </a:t>
            </a:r>
            <a:r>
              <a:rPr lang="pt-PT" dirty="0"/>
              <a:t>classes terão que ser </a:t>
            </a:r>
            <a:r>
              <a:rPr lang="pt-PT" b="1" dirty="0"/>
              <a:t>package-</a:t>
            </a:r>
            <a:r>
              <a:rPr lang="pt-PT" b="1" dirty="0" err="1"/>
              <a:t>private</a:t>
            </a:r>
            <a:endParaRPr lang="pt-PT" dirty="0"/>
          </a:p>
          <a:p>
            <a:pPr lvl="1"/>
            <a:r>
              <a:rPr lang="pt-PT" dirty="0"/>
              <a:t>Estas classes (que não sejam </a:t>
            </a:r>
            <a:r>
              <a:rPr lang="pt-PT" dirty="0" err="1"/>
              <a:t>public</a:t>
            </a:r>
            <a:r>
              <a:rPr lang="pt-PT" dirty="0"/>
              <a:t>) servem para suportar funcionalidades auxiliares da classe principal. </a:t>
            </a:r>
          </a:p>
          <a:p>
            <a:pPr lvl="2"/>
            <a:r>
              <a:rPr lang="pt-PT" dirty="0"/>
              <a:t>Poderiam estar em ficheiro próprios.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Ver ficheiro C13Figura.java, com as classe Ponto, Recta e C13Figura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551608"/>
            <a:ext cx="2743200" cy="14681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0325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4E0F2D16-C22E-4DD5-82A2-3D206B8C73E1}"/>
              </a:ext>
            </a:extLst>
          </p:cNvPr>
          <p:cNvSpPr txBox="1"/>
          <p:nvPr/>
        </p:nvSpPr>
        <p:spPr>
          <a:xfrm>
            <a:off x="7508089" y="53610"/>
            <a:ext cx="40612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pt-PT" sz="1800" dirty="0"/>
              <a:t>OU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Encapsulamento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princípio do encapsulamento separa a perspectiva da utilização da classe, da perspectiva de implementação da classe, ou seja, no contexto das classes e objectos: </a:t>
            </a:r>
          </a:p>
          <a:p>
            <a:pPr lvl="1"/>
            <a:r>
              <a:rPr lang="pt-PT" dirty="0"/>
              <a:t>Quem utiliza uma classe utiliza apenas os seus métodos (não </a:t>
            </a:r>
            <a:r>
              <a:rPr lang="pt-PT" i="1" dirty="0" err="1"/>
              <a:t>private</a:t>
            </a:r>
            <a:r>
              <a:rPr lang="pt-PT" dirty="0"/>
              <a:t>)</a:t>
            </a:r>
          </a:p>
          <a:p>
            <a:pPr lvl="2"/>
            <a:r>
              <a:rPr lang="pt-PT" dirty="0"/>
              <a:t>Não faz nenhuma assunção acerca da sua implementação</a:t>
            </a:r>
          </a:p>
          <a:p>
            <a:pPr lvl="1"/>
            <a:r>
              <a:rPr lang="pt-PT" dirty="0"/>
              <a:t>Quem implementa a classe implementa os métodos da forma que quiser desde que respeite a funcionalidade pretendida	</a:t>
            </a:r>
          </a:p>
          <a:p>
            <a:pPr lvl="2"/>
            <a:endParaRPr lang="pt-PT" dirty="0"/>
          </a:p>
          <a:p>
            <a:pPr lvl="1"/>
            <a:r>
              <a:rPr lang="pt-PT" dirty="0"/>
              <a:t>Este princípio permite que em qualquer altura a implementação da classe possa ser alterada e que a classe continua a poder ser utilizada</a:t>
            </a:r>
          </a:p>
          <a:p>
            <a:pPr lvl="2"/>
            <a:r>
              <a:rPr lang="pt-PT" dirty="0"/>
              <a:t>pois cumpre com o que se espera dela</a:t>
            </a:r>
          </a:p>
          <a:p>
            <a:pPr lvl="2"/>
            <a:endParaRPr lang="pt-PT" dirty="0"/>
          </a:p>
          <a:p>
            <a:pPr lvl="1"/>
            <a:r>
              <a:rPr lang="pt-PT" dirty="0"/>
              <a:t>Seguindo este princípio não deverá haver acesso directo do exterior, da classe, aos atributos da classe</a:t>
            </a:r>
          </a:p>
          <a:p>
            <a:pPr lvl="2"/>
            <a:r>
              <a:rPr lang="pt-PT" dirty="0"/>
              <a:t>Os atributos da classe devem ser preferencialmente declarados “</a:t>
            </a:r>
            <a:r>
              <a:rPr lang="pt-PT" dirty="0" err="1"/>
              <a:t>private</a:t>
            </a:r>
            <a:r>
              <a:rPr lang="pt-PT" dirty="0"/>
              <a:t>”</a:t>
            </a:r>
          </a:p>
          <a:p>
            <a:pPr lvl="2"/>
            <a:r>
              <a:rPr lang="pt-PT" dirty="0"/>
              <a:t>Devem existir métodos que permitam o acesso aos atributos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7969C0-C9C6-477A-ACF1-729F885600C8}"/>
              </a:ext>
            </a:extLst>
          </p:cNvPr>
          <p:cNvSpPr/>
          <p:nvPr/>
        </p:nvSpPr>
        <p:spPr bwMode="auto">
          <a:xfrm>
            <a:off x="6324600" y="241373"/>
            <a:ext cx="1219200" cy="1062953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8D2629-954D-49E5-B3A3-A4414FB8F8CA}"/>
              </a:ext>
            </a:extLst>
          </p:cNvPr>
          <p:cNvSpPr/>
          <p:nvPr/>
        </p:nvSpPr>
        <p:spPr bwMode="auto">
          <a:xfrm>
            <a:off x="6553200" y="333251"/>
            <a:ext cx="152400" cy="167680"/>
          </a:xfrm>
          <a:prstGeom prst="roundRect">
            <a:avLst/>
          </a:prstGeom>
          <a:solidFill>
            <a:schemeClr val="accent1">
              <a:lumMod val="75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8026D4-6F96-437D-952A-0ED289F1B1B8}"/>
              </a:ext>
            </a:extLst>
          </p:cNvPr>
          <p:cNvSpPr/>
          <p:nvPr/>
        </p:nvSpPr>
        <p:spPr bwMode="auto">
          <a:xfrm>
            <a:off x="6821556" y="333251"/>
            <a:ext cx="152400" cy="167680"/>
          </a:xfrm>
          <a:prstGeom prst="roundRect">
            <a:avLst/>
          </a:prstGeom>
          <a:solidFill>
            <a:schemeClr val="accent1">
              <a:lumMod val="75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DF59A8-1511-4D13-A94F-F2AB06683E9F}"/>
              </a:ext>
            </a:extLst>
          </p:cNvPr>
          <p:cNvSpPr/>
          <p:nvPr/>
        </p:nvSpPr>
        <p:spPr bwMode="auto">
          <a:xfrm>
            <a:off x="7089913" y="333251"/>
            <a:ext cx="152400" cy="167680"/>
          </a:xfrm>
          <a:prstGeom prst="roundRect">
            <a:avLst/>
          </a:prstGeom>
          <a:solidFill>
            <a:schemeClr val="accent1">
              <a:lumMod val="75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F5EB112A-879D-4559-AB50-2C1A76202308}"/>
              </a:ext>
            </a:extLst>
          </p:cNvPr>
          <p:cNvSpPr/>
          <p:nvPr/>
        </p:nvSpPr>
        <p:spPr bwMode="auto">
          <a:xfrm>
            <a:off x="6096000" y="628833"/>
            <a:ext cx="533400" cy="167680"/>
          </a:xfrm>
          <a:prstGeom prst="leftRightArrow">
            <a:avLst/>
          </a:prstGeom>
          <a:solidFill>
            <a:schemeClr val="accent2">
              <a:lumMod val="75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385C1036-9473-409E-B038-DC4DF0385301}"/>
              </a:ext>
            </a:extLst>
          </p:cNvPr>
          <p:cNvSpPr/>
          <p:nvPr/>
        </p:nvSpPr>
        <p:spPr bwMode="auto">
          <a:xfrm>
            <a:off x="6096000" y="920591"/>
            <a:ext cx="533400" cy="167680"/>
          </a:xfrm>
          <a:prstGeom prst="leftRightArrow">
            <a:avLst/>
          </a:prstGeom>
          <a:solidFill>
            <a:schemeClr val="accent2">
              <a:lumMod val="75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D149F1-E1F9-4912-B88D-C26F38AFCB1D}"/>
              </a:ext>
            </a:extLst>
          </p:cNvPr>
          <p:cNvSpPr/>
          <p:nvPr/>
        </p:nvSpPr>
        <p:spPr bwMode="auto">
          <a:xfrm>
            <a:off x="4419600" y="241373"/>
            <a:ext cx="1219200" cy="1062953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t"/>
          <a:lstStyle/>
          <a:p>
            <a:pPr algn="ctr"/>
            <a:r>
              <a:rPr lang="pt-PT" sz="3200" b="1" dirty="0"/>
              <a:t>?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96B957F5-94B5-436D-B738-4A196EA791A6}"/>
              </a:ext>
            </a:extLst>
          </p:cNvPr>
          <p:cNvSpPr/>
          <p:nvPr/>
        </p:nvSpPr>
        <p:spPr bwMode="auto">
          <a:xfrm>
            <a:off x="4191000" y="628833"/>
            <a:ext cx="533400" cy="167680"/>
          </a:xfrm>
          <a:prstGeom prst="leftRightArrow">
            <a:avLst/>
          </a:prstGeom>
          <a:solidFill>
            <a:schemeClr val="accent2">
              <a:lumMod val="75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9B730130-2D68-45CA-8F27-90FAC332D81C}"/>
              </a:ext>
            </a:extLst>
          </p:cNvPr>
          <p:cNvSpPr/>
          <p:nvPr/>
        </p:nvSpPr>
        <p:spPr bwMode="auto">
          <a:xfrm>
            <a:off x="4191000" y="920591"/>
            <a:ext cx="533400" cy="167680"/>
          </a:xfrm>
          <a:prstGeom prst="leftRightArrow">
            <a:avLst/>
          </a:prstGeom>
          <a:solidFill>
            <a:schemeClr val="accent2">
              <a:lumMod val="75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3664BF-366A-441C-BABA-6A2B006C0B8E}"/>
              </a:ext>
            </a:extLst>
          </p:cNvPr>
          <p:cNvSpPr/>
          <p:nvPr/>
        </p:nvSpPr>
        <p:spPr bwMode="auto">
          <a:xfrm>
            <a:off x="7851913" y="241373"/>
            <a:ext cx="1219200" cy="1062953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8D8B4A65-15D7-482E-AD3B-266A84FE3B26}"/>
              </a:ext>
            </a:extLst>
          </p:cNvPr>
          <p:cNvSpPr/>
          <p:nvPr/>
        </p:nvSpPr>
        <p:spPr bwMode="auto">
          <a:xfrm>
            <a:off x="7623313" y="628833"/>
            <a:ext cx="533400" cy="167680"/>
          </a:xfrm>
          <a:prstGeom prst="leftRightArrow">
            <a:avLst/>
          </a:prstGeom>
          <a:solidFill>
            <a:schemeClr val="accent2">
              <a:lumMod val="75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918079DC-2FB2-4213-891F-83945958D388}"/>
              </a:ext>
            </a:extLst>
          </p:cNvPr>
          <p:cNvSpPr/>
          <p:nvPr/>
        </p:nvSpPr>
        <p:spPr bwMode="auto">
          <a:xfrm>
            <a:off x="7623313" y="920591"/>
            <a:ext cx="533400" cy="167680"/>
          </a:xfrm>
          <a:prstGeom prst="leftRightArrow">
            <a:avLst/>
          </a:prstGeom>
          <a:solidFill>
            <a:schemeClr val="accent2">
              <a:lumMod val="75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233DC87-70B9-42AF-AAEA-3A2E3A6DE16D}"/>
              </a:ext>
            </a:extLst>
          </p:cNvPr>
          <p:cNvSpPr/>
          <p:nvPr/>
        </p:nvSpPr>
        <p:spPr bwMode="auto">
          <a:xfrm>
            <a:off x="8127478" y="327091"/>
            <a:ext cx="180000" cy="180000"/>
          </a:xfrm>
          <a:prstGeom prst="hexagon">
            <a:avLst/>
          </a:prstGeom>
          <a:solidFill>
            <a:schemeClr val="accent1">
              <a:lumMod val="75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D74A0710-EF7C-4BCA-AF95-A1413AEC0371}"/>
              </a:ext>
            </a:extLst>
          </p:cNvPr>
          <p:cNvSpPr/>
          <p:nvPr/>
        </p:nvSpPr>
        <p:spPr bwMode="auto">
          <a:xfrm>
            <a:off x="8400239" y="327091"/>
            <a:ext cx="180000" cy="180000"/>
          </a:xfrm>
          <a:prstGeom prst="hexagon">
            <a:avLst/>
          </a:prstGeom>
          <a:solidFill>
            <a:schemeClr val="accent1">
              <a:lumMod val="75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866BF4C5-3CC5-4DE6-8A47-22BA0D512D93}"/>
              </a:ext>
            </a:extLst>
          </p:cNvPr>
          <p:cNvSpPr/>
          <p:nvPr/>
        </p:nvSpPr>
        <p:spPr bwMode="auto">
          <a:xfrm>
            <a:off x="8673000" y="327091"/>
            <a:ext cx="180000" cy="180000"/>
          </a:xfrm>
          <a:prstGeom prst="hexagon">
            <a:avLst/>
          </a:prstGeom>
          <a:solidFill>
            <a:schemeClr val="accent1">
              <a:lumMod val="75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3920528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Encapsulamento - integridade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1554831"/>
          </a:xfrm>
        </p:spPr>
        <p:txBody>
          <a:bodyPr/>
          <a:lstStyle/>
          <a:p>
            <a:r>
              <a:rPr lang="pt-PT" dirty="0"/>
              <a:t>O princípio do encapsulamento também indica que o objecto é o único responsável pela alteração do seu estado interno</a:t>
            </a:r>
          </a:p>
          <a:p>
            <a:pPr lvl="1"/>
            <a:r>
              <a:rPr lang="pt-PT" dirty="0"/>
              <a:t>Só os métodos de um objecto podem alterar o seu estado interno</a:t>
            </a:r>
          </a:p>
          <a:p>
            <a:pPr lvl="1"/>
            <a:r>
              <a:rPr lang="pt-PT" dirty="0"/>
              <a:t>O estado de um objecto não pode ser alterado por uma acção externa direta (aos atributos)</a:t>
            </a:r>
          </a:p>
          <a:p>
            <a:pPr lvl="1"/>
            <a:endParaRPr lang="pt-PT" dirty="0"/>
          </a:p>
          <a:p>
            <a:r>
              <a:rPr lang="pt-PT" dirty="0"/>
              <a:t>Considere-se a classe C14Figura (semelhante a C13Figura) em que</a:t>
            </a:r>
          </a:p>
          <a:p>
            <a:pPr lvl="1"/>
            <a:r>
              <a:rPr lang="pt-PT" dirty="0"/>
              <a:t>Cada C14Figura contém um </a:t>
            </a:r>
            <a:r>
              <a:rPr lang="pt-PT" dirty="0" err="1"/>
              <a:t>array</a:t>
            </a:r>
            <a:r>
              <a:rPr lang="pt-PT" dirty="0"/>
              <a:t> de eventuais instâncias de Recta</a:t>
            </a:r>
          </a:p>
          <a:p>
            <a:pPr lvl="1"/>
            <a:r>
              <a:rPr lang="pt-PT" dirty="0"/>
              <a:t>Cada Recta contém duas instâncias (p1 e p2) de Ponto</a:t>
            </a:r>
          </a:p>
          <a:p>
            <a:pPr lvl="1"/>
            <a:r>
              <a:rPr lang="pt-PT" dirty="0"/>
              <a:t>Cada Ponto contém um x e um y</a:t>
            </a:r>
          </a:p>
          <a:p>
            <a:pPr lvl="1"/>
            <a:r>
              <a:rPr lang="pt-PT" dirty="0"/>
              <a:t>Se C14Figura contiver um método de Recta </a:t>
            </a:r>
            <a:r>
              <a:rPr lang="pt-PT" dirty="0" err="1"/>
              <a:t>getRecta</a:t>
            </a:r>
            <a:r>
              <a:rPr lang="pt-PT" dirty="0"/>
              <a:t>(</a:t>
            </a:r>
            <a:r>
              <a:rPr lang="pt-PT" dirty="0" err="1"/>
              <a:t>int</a:t>
            </a:r>
            <a:r>
              <a:rPr lang="pt-PT" dirty="0"/>
              <a:t> </a:t>
            </a:r>
            <a:r>
              <a:rPr lang="pt-PT" dirty="0" err="1"/>
              <a:t>index</a:t>
            </a:r>
            <a:r>
              <a:rPr lang="pt-PT" dirty="0"/>
              <a:t>) que devolve a referência para a recta de </a:t>
            </a:r>
            <a:r>
              <a:rPr lang="pt-PT" dirty="0" err="1"/>
              <a:t>index</a:t>
            </a:r>
            <a:r>
              <a:rPr lang="pt-PT" dirty="0"/>
              <a:t> igual ao recebido</a:t>
            </a:r>
          </a:p>
          <a:p>
            <a:pPr lvl="2"/>
            <a:r>
              <a:rPr lang="pt-PT" dirty="0"/>
              <a:t>Através dessa referência pode-se alterar o conteúdo dessa recta e consequentemente alterar o objecto inicial, violando o principio do encapsulamento</a:t>
            </a:r>
          </a:p>
          <a:p>
            <a:pPr lvl="1"/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08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Encapsulamento - integridade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207599" y="1941346"/>
            <a:ext cx="900000" cy="1551924"/>
          </a:xfrm>
          <a:prstGeom prst="roundRect">
            <a:avLst/>
          </a:prstGeom>
          <a:solidFill>
            <a:srgbClr val="CEE19F">
              <a:alpha val="70195"/>
            </a:srgbClr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405599" y="2158366"/>
            <a:ext cx="504000" cy="2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405599" y="2573308"/>
            <a:ext cx="504000" cy="2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405599" y="2988250"/>
            <a:ext cx="504000" cy="2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372100" y="1982056"/>
            <a:ext cx="1143000" cy="1182504"/>
          </a:xfrm>
          <a:prstGeom prst="roundRect">
            <a:avLst/>
          </a:prstGeom>
          <a:solidFill>
            <a:srgbClr val="CEE19F">
              <a:alpha val="70195"/>
            </a:srgbClr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5547600" y="2199076"/>
            <a:ext cx="792000" cy="2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>
                <a:latin typeface="Consolas" pitchFamily="49" charset="0"/>
                <a:cs typeface="Consolas" pitchFamily="49" charset="0"/>
              </a:rPr>
              <a:t>P1: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547600" y="2614018"/>
            <a:ext cx="792000" cy="2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>
                <a:latin typeface="Consolas" pitchFamily="49" charset="0"/>
                <a:cs typeface="Consolas" pitchFamily="49" charset="0"/>
              </a:rPr>
              <a:t>P2: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9400" y="1295400"/>
            <a:ext cx="167639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onsolas" pitchFamily="49" charset="0"/>
                <a:cs typeface="Consolas" pitchFamily="49" charset="0"/>
              </a:rPr>
              <a:t>Objecto Figura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1179657" y="2049573"/>
            <a:ext cx="504000" cy="2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1" y="1295400"/>
            <a:ext cx="167639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onsolas" pitchFamily="49" charset="0"/>
                <a:cs typeface="Consolas" pitchFamily="49" charset="0"/>
              </a:rPr>
              <a:t>Objecto Recta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1457" y="1673423"/>
            <a:ext cx="1676399" cy="307777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onsolas" pitchFamily="49" charset="0"/>
                <a:cs typeface="Consolas" pitchFamily="49" charset="0"/>
              </a:rPr>
              <a:t>Figura fig1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738671" y="2302366"/>
            <a:ext cx="144292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 bwMode="auto">
          <a:xfrm>
            <a:off x="7433100" y="1707893"/>
            <a:ext cx="1135800" cy="1182504"/>
          </a:xfrm>
          <a:prstGeom prst="roundRect">
            <a:avLst/>
          </a:prstGeom>
          <a:solidFill>
            <a:srgbClr val="CEE19F">
              <a:alpha val="70195"/>
            </a:srgbClr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7605000" y="1924913"/>
            <a:ext cx="792000" cy="2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>
                <a:latin typeface="Consolas" pitchFamily="49" charset="0"/>
                <a:cs typeface="Consolas" pitchFamily="49" charset="0"/>
              </a:rPr>
              <a:t>X: 10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7605000" y="2339855"/>
            <a:ext cx="792000" cy="2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>
                <a:latin typeface="Consolas" pitchFamily="49" charset="0"/>
                <a:cs typeface="Consolas" pitchFamily="49" charset="0"/>
              </a:rPr>
              <a:t>Y: 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2801" y="1295400"/>
            <a:ext cx="167639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onsolas" pitchFamily="49" charset="0"/>
                <a:cs typeface="Consolas" pitchFamily="49" charset="0"/>
              </a:rPr>
              <a:t>Objectos Ponto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7433100" y="3123418"/>
            <a:ext cx="1135800" cy="1182504"/>
          </a:xfrm>
          <a:prstGeom prst="roundRect">
            <a:avLst/>
          </a:prstGeom>
          <a:solidFill>
            <a:srgbClr val="CEE19F">
              <a:alpha val="70195"/>
            </a:srgbClr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4" name="Rounded Rectangle 23"/>
          <p:cNvSpPr/>
          <p:nvPr/>
        </p:nvSpPr>
        <p:spPr bwMode="auto">
          <a:xfrm>
            <a:off x="7605000" y="3340438"/>
            <a:ext cx="792000" cy="2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>
                <a:latin typeface="Consolas" pitchFamily="49" charset="0"/>
                <a:cs typeface="Consolas" pitchFamily="49" charset="0"/>
              </a:rPr>
              <a:t>X: 30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7605000" y="3755380"/>
            <a:ext cx="792000" cy="2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>
                <a:latin typeface="Consolas" pitchFamily="49" charset="0"/>
                <a:cs typeface="Consolas" pitchFamily="49" charset="0"/>
              </a:rPr>
              <a:t>Y: 100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280111" y="2143978"/>
            <a:ext cx="1111289" cy="1990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280111" y="2758018"/>
            <a:ext cx="1111289" cy="5182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431657" y="2193574"/>
            <a:ext cx="1616343" cy="49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52400" y="3810000"/>
            <a:ext cx="3886200" cy="1169551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Recta2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getRect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index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(index &lt; 0 || index &gt;= 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nRectas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>
                <a:solidFill>
                  <a:srgbClr val="0000C0"/>
                </a:solidFill>
                <a:latin typeface="Consolas"/>
              </a:rPr>
              <a:t>rectas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index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  <p:sp>
        <p:nvSpPr>
          <p:cNvPr id="29" name="Rectangle 28"/>
          <p:cNvSpPr/>
          <p:nvPr/>
        </p:nvSpPr>
        <p:spPr>
          <a:xfrm>
            <a:off x="4938486" y="5115580"/>
            <a:ext cx="3145969" cy="523220"/>
          </a:xfrm>
          <a:prstGeom prst="rect">
            <a:avLst/>
          </a:prstGeom>
          <a:solidFill>
            <a:srgbClr val="FFD9D9"/>
          </a:solidFill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>
                <a:solidFill>
                  <a:srgbClr val="000000"/>
                </a:solidFill>
                <a:latin typeface="Consolas"/>
              </a:rPr>
              <a:t>Recta2 r = fig1.getRect(0);</a:t>
            </a:r>
          </a:p>
          <a:p>
            <a:r>
              <a:rPr lang="pt-PT" sz="1400" b="1" dirty="0">
                <a:solidFill>
                  <a:srgbClr val="000000"/>
                </a:solidFill>
                <a:latin typeface="Consolas"/>
              </a:rPr>
              <a:t>r.setP1(r.getP2());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5257800" y="4572000"/>
            <a:ext cx="504000" cy="2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9378" y="5254823"/>
            <a:ext cx="4379065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Este código vai alterar o ponto p1 de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fig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494171" y="3340438"/>
            <a:ext cx="0" cy="1375562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53000" y="4665508"/>
            <a:ext cx="380999" cy="307777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9658" y="5791200"/>
            <a:ext cx="7131014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Figura f1 -&gt; {  [ (10, 20), (30, 100) ], [ (5, 20), (15, 100) ]  }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Figura f1 -&gt; {  [ </a:t>
            </a:r>
            <a:r>
              <a:rPr lang="pt-PT" sz="1400" b="1" dirty="0">
                <a:solidFill>
                  <a:srgbClr val="FF0000"/>
                </a:solidFill>
                <a:latin typeface="Consolas"/>
              </a:rPr>
              <a:t>(30, 100)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, (30, 100) ], [ (5, 20), (15, 100) ]  }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658318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Encapsulamento, integridade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Solução: devolver uma cópia do objecto</a:t>
            </a:r>
          </a:p>
          <a:p>
            <a:pPr lvl="1"/>
            <a:r>
              <a:rPr lang="pt-PT" dirty="0"/>
              <a:t>Usar um construtor de cópia (</a:t>
            </a:r>
            <a:r>
              <a:rPr lang="pt-PT" b="1" dirty="0" err="1"/>
              <a:t>copy</a:t>
            </a:r>
            <a:r>
              <a:rPr lang="pt-PT" b="1" dirty="0"/>
              <a:t> </a:t>
            </a:r>
            <a:r>
              <a:rPr lang="pt-PT" b="1" dirty="0" err="1"/>
              <a:t>constructor</a:t>
            </a:r>
            <a:r>
              <a:rPr lang="pt-PT" dirty="0"/>
              <a:t>), que recebe um objecto do mesmo tipo e cria uma instância que é uma cópia.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r>
              <a:rPr lang="pt-PT" dirty="0"/>
              <a:t>Contudo as referências para os pontos ainda referenciam os objectos apontados por </a:t>
            </a:r>
            <a:r>
              <a:rPr lang="pt-PT" dirty="0" err="1"/>
              <a:t>fig</a:t>
            </a:r>
            <a:r>
              <a:rPr lang="pt-PT" dirty="0"/>
              <a:t>, pelo que pode ocorrer, novamente, violação da sua integridade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488049"/>
            <a:ext cx="4114800" cy="1169551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Recta2 getRect2(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index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(index &lt; 0 || index &gt;= 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nRectas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Recta2(</a:t>
            </a:r>
            <a:r>
              <a:rPr lang="pt-PT" sz="1400" b="1" dirty="0">
                <a:solidFill>
                  <a:srgbClr val="0000C0"/>
                </a:solidFill>
                <a:latin typeface="Consolas"/>
              </a:rPr>
              <a:t>rectas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index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  <p:sp>
        <p:nvSpPr>
          <p:cNvPr id="8" name="Rectangle 7"/>
          <p:cNvSpPr/>
          <p:nvPr/>
        </p:nvSpPr>
        <p:spPr>
          <a:xfrm>
            <a:off x="5029200" y="2595770"/>
            <a:ext cx="3429000" cy="954107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Recta2(Recta2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rect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this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400" b="1" dirty="0">
                <a:solidFill>
                  <a:srgbClr val="0000C0"/>
                </a:solidFill>
                <a:latin typeface="Consolas"/>
              </a:rPr>
              <a:t>p1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rect.</a:t>
            </a:r>
            <a:r>
              <a:rPr lang="pt-PT" sz="1400" b="1" dirty="0">
                <a:solidFill>
                  <a:srgbClr val="0000C0"/>
                </a:solidFill>
                <a:latin typeface="Consolas"/>
              </a:rPr>
              <a:t>p1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this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400" b="1" dirty="0">
                <a:solidFill>
                  <a:srgbClr val="0000C0"/>
                </a:solidFill>
                <a:latin typeface="Consolas"/>
              </a:rPr>
              <a:t>p2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rect.</a:t>
            </a:r>
            <a:r>
              <a:rPr lang="pt-PT" sz="1400" b="1" dirty="0">
                <a:solidFill>
                  <a:srgbClr val="0000C0"/>
                </a:solidFill>
                <a:latin typeface="Consolas"/>
              </a:rPr>
              <a:t>p2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3124200" cy="738664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Recta2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rr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fig1.getRect2(1);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rr.setP1(rr.getP2());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rr.getP1().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setX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(300);</a:t>
            </a:r>
            <a:endParaRPr lang="pt-PT" sz="1400" dirty="0"/>
          </a:p>
        </p:txBody>
      </p:sp>
      <p:sp>
        <p:nvSpPr>
          <p:cNvPr id="12" name="Rectangle 11"/>
          <p:cNvSpPr/>
          <p:nvPr/>
        </p:nvSpPr>
        <p:spPr>
          <a:xfrm>
            <a:off x="1066800" y="5791200"/>
            <a:ext cx="7010400" cy="5232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Figura f1 -&gt; {  [ (30, 100), (30, 100) ], [ (5, 20), (15, 100) ]  }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Figura f1 -&gt; {  [ (30, 100), (30, 100) ], [ (5, 20), (</a:t>
            </a:r>
            <a:r>
              <a:rPr lang="pt-PT" sz="1400" b="1" dirty="0">
                <a:solidFill>
                  <a:srgbClr val="FF0000"/>
                </a:solidFill>
                <a:latin typeface="Consolas"/>
              </a:rPr>
              <a:t>300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, 100) ]  }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4600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com atributos e métodos </a:t>
            </a:r>
            <a:r>
              <a:rPr lang="pt-PT" dirty="0" err="1"/>
              <a:t>static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371600"/>
            <a:ext cx="8305800" cy="4616648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C01Conta {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taxaJuroAnual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= 0.01;  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// 1.0 = 100%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setTaxaJuroAnual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novaTaxa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i="1" dirty="0">
                <a:solidFill>
                  <a:srgbClr val="0000C0"/>
                </a:solidFill>
                <a:latin typeface="Consolas"/>
              </a:rPr>
              <a:t>    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taxaJuroAnual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novaTaxa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getTaxaJuroAnual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i="1" dirty="0" err="1">
                <a:solidFill>
                  <a:srgbClr val="0000C0"/>
                </a:solidFill>
                <a:latin typeface="Consolas"/>
              </a:rPr>
              <a:t>taxaJuroAnual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calcularJuros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valor,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nMeses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valor *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nMeses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/ 12 * </a:t>
            </a:r>
            <a:r>
              <a:rPr lang="pt-PT" sz="1400" b="1" i="1" dirty="0" err="1">
                <a:solidFill>
                  <a:srgbClr val="000000"/>
                </a:solidFill>
                <a:latin typeface="Consolas"/>
              </a:rPr>
              <a:t>getTaxaJuroAnual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"Juros - 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calcularJuros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(1000, 6) -&gt; “ </a:t>
            </a:r>
          </a:p>
          <a:p>
            <a:r>
              <a:rPr lang="pt-PT" sz="1400" i="1" dirty="0">
                <a:solidFill>
                  <a:srgbClr val="2A00FF"/>
                </a:solidFill>
                <a:latin typeface="Consolas"/>
              </a:rPr>
              <a:t>      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calcularJuros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(1000, 6));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325112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Encapsulamento, integridade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68551"/>
          </a:xfrm>
        </p:spPr>
        <p:txBody>
          <a:bodyPr/>
          <a:lstStyle/>
          <a:p>
            <a:r>
              <a:rPr lang="pt-PT" dirty="0"/>
              <a:t>A cópia anterior criava uma cópia do objecto Recta em si, mas não copiava os objectos que estivessem dentro dele – é portanto uma cópia superficial (</a:t>
            </a:r>
            <a:r>
              <a:rPr lang="pt-PT" b="1" dirty="0" err="1"/>
              <a:t>shallow</a:t>
            </a:r>
            <a:r>
              <a:rPr lang="pt-PT" b="1" dirty="0"/>
              <a:t> </a:t>
            </a:r>
            <a:r>
              <a:rPr lang="pt-PT" b="1" dirty="0" err="1"/>
              <a:t>copy</a:t>
            </a:r>
            <a:r>
              <a:rPr lang="pt-PT" dirty="0"/>
              <a:t>)</a:t>
            </a:r>
          </a:p>
          <a:p>
            <a:r>
              <a:rPr lang="pt-PT" dirty="0"/>
              <a:t>O que é necessário é uma cópia do objecto e de todos os objectos dentro dele e procedendo da mesma forma para esses objectos – a isso chama-se de cópia profunda (</a:t>
            </a:r>
            <a:r>
              <a:rPr lang="pt-PT" b="1" dirty="0" err="1"/>
              <a:t>deep</a:t>
            </a:r>
            <a:r>
              <a:rPr lang="pt-PT" b="1" dirty="0"/>
              <a:t> </a:t>
            </a:r>
            <a:r>
              <a:rPr lang="pt-PT" b="1" dirty="0" err="1"/>
              <a:t>copy</a:t>
            </a:r>
            <a:r>
              <a:rPr lang="pt-PT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34200" y="3275111"/>
            <a:ext cx="1874231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pPr algn="ctr"/>
            <a:r>
              <a:rPr lang="pt-PT" sz="1400" b="1" dirty="0">
                <a:solidFill>
                  <a:srgbClr val="000000"/>
                </a:solidFill>
                <a:latin typeface="Consolas"/>
              </a:rPr>
              <a:t>C15FiguraDeepCopy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3429000"/>
            <a:ext cx="4572000" cy="1169551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Recta3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getRect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index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(index &lt; 0 || index &gt;= 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nRectas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Recta3(</a:t>
            </a:r>
            <a:r>
              <a:rPr lang="pt-PT" sz="1400" b="1" dirty="0">
                <a:solidFill>
                  <a:srgbClr val="0000C0"/>
                </a:solidFill>
                <a:latin typeface="Consolas"/>
              </a:rPr>
              <a:t>rectas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index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  <p:sp>
        <p:nvSpPr>
          <p:cNvPr id="11" name="Rectangle 10"/>
          <p:cNvSpPr/>
          <p:nvPr/>
        </p:nvSpPr>
        <p:spPr>
          <a:xfrm>
            <a:off x="381000" y="4679722"/>
            <a:ext cx="4572000" cy="954107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Recta3(Recta3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rect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this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400" b="1" dirty="0">
                <a:solidFill>
                  <a:srgbClr val="0000C0"/>
                </a:solidFill>
                <a:latin typeface="Consolas"/>
              </a:rPr>
              <a:t>p1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Ponto3(rect.</a:t>
            </a:r>
            <a:r>
              <a:rPr lang="pt-PT" sz="1400" b="1" dirty="0">
                <a:solidFill>
                  <a:srgbClr val="0000C0"/>
                </a:solidFill>
                <a:latin typeface="Consolas"/>
              </a:rPr>
              <a:t>p1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this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400" b="1" dirty="0">
                <a:solidFill>
                  <a:srgbClr val="0000C0"/>
                </a:solidFill>
                <a:latin typeface="Consolas"/>
              </a:rPr>
              <a:t>p2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Ponto3(rect.</a:t>
            </a:r>
            <a:r>
              <a:rPr lang="pt-PT" sz="1400" b="1" dirty="0">
                <a:solidFill>
                  <a:srgbClr val="0000C0"/>
                </a:solidFill>
                <a:latin typeface="Consolas"/>
              </a:rPr>
              <a:t>p2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  <p:sp>
        <p:nvSpPr>
          <p:cNvPr id="13" name="Rectangle 12"/>
          <p:cNvSpPr/>
          <p:nvPr/>
        </p:nvSpPr>
        <p:spPr>
          <a:xfrm>
            <a:off x="381000" y="5715000"/>
            <a:ext cx="45720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txBody>
          <a:bodyPr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Ponto3(Ponto3 p)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x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p.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x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y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p.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y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  <p:sp>
        <p:nvSpPr>
          <p:cNvPr id="14" name="Rectangle 13"/>
          <p:cNvSpPr/>
          <p:nvPr/>
        </p:nvSpPr>
        <p:spPr>
          <a:xfrm>
            <a:off x="5112985" y="3859886"/>
            <a:ext cx="2073004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pPr algn="ctr"/>
            <a:r>
              <a:rPr lang="pt-PT" sz="1400" b="1" dirty="0">
                <a:solidFill>
                  <a:srgbClr val="000000"/>
                </a:solidFill>
                <a:latin typeface="Consolas"/>
              </a:rPr>
              <a:t>Método de C15Figura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12985" y="5002886"/>
            <a:ext cx="2669320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pPr algn="ctr"/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Copy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constructor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de Recta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12984" y="6038164"/>
            <a:ext cx="2669321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pPr algn="ctr"/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Copy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constructor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de Ponto</a:t>
            </a:r>
          </a:p>
        </p:txBody>
      </p:sp>
    </p:spTree>
    <p:extLst>
      <p:ext uri="{BB962C8B-B14F-4D97-AF65-F5344CB8AC3E}">
        <p14:creationId xmlns:p14="http://schemas.microsoft.com/office/powerpoint/2010/main" val="1033535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Cópias com método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método clone() é um método que deve devolver uma cópia do objecto em questão</a:t>
            </a:r>
          </a:p>
          <a:p>
            <a:pPr lvl="1"/>
            <a:r>
              <a:rPr lang="pt-PT" dirty="0"/>
              <a:t>Pode ser uma cópia superficial (</a:t>
            </a:r>
            <a:r>
              <a:rPr lang="pt-PT" b="1" dirty="0" err="1"/>
              <a:t>shallow</a:t>
            </a:r>
            <a:r>
              <a:rPr lang="pt-PT" dirty="0"/>
              <a:t>) ou uma cópia profunda (</a:t>
            </a:r>
            <a:r>
              <a:rPr lang="pt-PT" b="1" dirty="0" err="1"/>
              <a:t>deep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Para o cenário das Figuras vamos fazer clone com </a:t>
            </a:r>
            <a:r>
              <a:rPr lang="pt-PT" b="1" dirty="0" err="1"/>
              <a:t>deep</a:t>
            </a:r>
            <a:r>
              <a:rPr lang="pt-PT" b="1" dirty="0"/>
              <a:t> </a:t>
            </a:r>
            <a:r>
              <a:rPr lang="pt-PT" b="1" dirty="0" err="1"/>
              <a:t>copy</a:t>
            </a:r>
            <a:endParaRPr lang="pt-PT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15527" y="2968823"/>
            <a:ext cx="1576073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pPr algn="ctr"/>
            <a:r>
              <a:rPr lang="pt-PT" sz="1400" b="1" dirty="0">
                <a:solidFill>
                  <a:srgbClr val="000000"/>
                </a:solidFill>
                <a:latin typeface="Consolas"/>
              </a:rPr>
              <a:t>C16FiguraClone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124200"/>
            <a:ext cx="4572000" cy="1169551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Recta4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getRect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index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(index &lt; 0 || index &gt;= 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nRectas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rectas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index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].clone();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  <p:sp>
        <p:nvSpPr>
          <p:cNvPr id="7" name="Rectangle 6"/>
          <p:cNvSpPr/>
          <p:nvPr/>
        </p:nvSpPr>
        <p:spPr>
          <a:xfrm>
            <a:off x="381000" y="4495800"/>
            <a:ext cx="3048000" cy="738664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Recta4 clone()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Recta4(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  <p:sp>
        <p:nvSpPr>
          <p:cNvPr id="8" name="Rectangle 7"/>
          <p:cNvSpPr/>
          <p:nvPr/>
        </p:nvSpPr>
        <p:spPr>
          <a:xfrm>
            <a:off x="381000" y="5585936"/>
            <a:ext cx="457200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txBody>
          <a:bodyPr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Ponto4 clone()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Ponto4(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  <p:sp>
        <p:nvSpPr>
          <p:cNvPr id="9" name="Rectangle 8"/>
          <p:cNvSpPr/>
          <p:nvPr/>
        </p:nvSpPr>
        <p:spPr>
          <a:xfrm>
            <a:off x="5066065" y="3124200"/>
            <a:ext cx="2073004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pPr algn="ctr"/>
            <a:r>
              <a:rPr lang="pt-PT" sz="1400" b="1" dirty="0">
                <a:solidFill>
                  <a:srgbClr val="000000"/>
                </a:solidFill>
                <a:latin typeface="Consolas"/>
              </a:rPr>
              <a:t>Método de C16Figura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19210" y="4497528"/>
            <a:ext cx="2172390" cy="5232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pPr algn="ctr"/>
            <a:r>
              <a:rPr lang="pt-PT" sz="1400" b="1" dirty="0">
                <a:solidFill>
                  <a:srgbClr val="000000"/>
                </a:solidFill>
                <a:latin typeface="Consolas"/>
              </a:rPr>
              <a:t>Método clone e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copy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ctr"/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constructor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de Recta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12985" y="5791200"/>
            <a:ext cx="2271776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pPr algn="ctr"/>
            <a:r>
              <a:rPr lang="pt-PT" sz="1400" b="1" dirty="0">
                <a:solidFill>
                  <a:srgbClr val="000000"/>
                </a:solidFill>
                <a:latin typeface="Consolas"/>
              </a:rPr>
              <a:t>Método clone de Ponto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19209" y="3647420"/>
            <a:ext cx="2172391" cy="5232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pPr algn="ctr"/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– referencia o </a:t>
            </a:r>
          </a:p>
          <a:p>
            <a:pPr algn="ctr"/>
            <a:r>
              <a:rPr lang="pt-PT" sz="1400" b="1" dirty="0">
                <a:solidFill>
                  <a:srgbClr val="000000"/>
                </a:solidFill>
                <a:latin typeface="Consolas"/>
              </a:rPr>
              <a:t>próprio objecto</a:t>
            </a:r>
          </a:p>
        </p:txBody>
      </p:sp>
      <p:sp>
        <p:nvSpPr>
          <p:cNvPr id="13" name="Rectangle 10"/>
          <p:cNvSpPr/>
          <p:nvPr/>
        </p:nvSpPr>
        <p:spPr>
          <a:xfrm>
            <a:off x="3527171" y="4495800"/>
            <a:ext cx="3102229" cy="954107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Recta4(Recta4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rect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this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400" b="1" dirty="0">
                <a:solidFill>
                  <a:srgbClr val="0000C0"/>
                </a:solidFill>
                <a:latin typeface="Consolas"/>
              </a:rPr>
              <a:t>p1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rect.</a:t>
            </a:r>
            <a:r>
              <a:rPr lang="pt-PT" sz="1400" b="1" dirty="0">
                <a:solidFill>
                  <a:srgbClr val="0000C0"/>
                </a:solidFill>
                <a:latin typeface="Consolas"/>
              </a:rPr>
              <a:t>p1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.clone();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this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400" b="1" dirty="0">
                <a:solidFill>
                  <a:srgbClr val="0000C0"/>
                </a:solidFill>
                <a:latin typeface="Consolas"/>
              </a:rPr>
              <a:t>p2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rect.</a:t>
            </a:r>
            <a:r>
              <a:rPr lang="pt-PT" sz="1400" b="1" dirty="0">
                <a:solidFill>
                  <a:srgbClr val="0000C0"/>
                </a:solidFill>
                <a:latin typeface="Consolas"/>
              </a:rPr>
              <a:t>p2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.clone();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879157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0F35-EA35-4F9C-9EAC-809F8367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F8FC9-8FCD-4F40-9FB6-3F7E07C02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68551"/>
          </a:xfrm>
        </p:spPr>
        <p:txBody>
          <a:bodyPr/>
          <a:lstStyle/>
          <a:p>
            <a:r>
              <a:rPr lang="pt-PT" dirty="0"/>
              <a:t>Com os atributos e métodos de instância podemos criar instâncias de classes</a:t>
            </a:r>
          </a:p>
          <a:p>
            <a:pPr lvl="1"/>
            <a:r>
              <a:rPr lang="pt-PT" dirty="0"/>
              <a:t>Essas instâncias são chamadas de </a:t>
            </a:r>
            <a:r>
              <a:rPr lang="pt-PT" b="1" dirty="0"/>
              <a:t>objetos</a:t>
            </a:r>
          </a:p>
          <a:p>
            <a:pPr lvl="1"/>
            <a:r>
              <a:rPr lang="pt-PT" dirty="0"/>
              <a:t>Devem ser inicializadas pelos métodos </a:t>
            </a:r>
            <a:r>
              <a:rPr lang="pt-PT" b="1" dirty="0"/>
              <a:t>construtores</a:t>
            </a:r>
          </a:p>
          <a:p>
            <a:pPr>
              <a:spcBef>
                <a:spcPts val="1500"/>
              </a:spcBef>
            </a:pPr>
            <a:r>
              <a:rPr lang="pt-PT" dirty="0"/>
              <a:t>Chamada a outro construtor: </a:t>
            </a:r>
            <a:r>
              <a:rPr lang="pt-PT" b="1" dirty="0" err="1"/>
              <a:t>this</a:t>
            </a:r>
            <a:r>
              <a:rPr lang="pt-PT" b="1" dirty="0"/>
              <a:t>(…)</a:t>
            </a:r>
            <a:endParaRPr lang="pt-PT" dirty="0"/>
          </a:p>
          <a:p>
            <a:pPr>
              <a:spcBef>
                <a:spcPts val="1500"/>
              </a:spcBef>
            </a:pPr>
            <a:r>
              <a:rPr lang="pt-PT" dirty="0"/>
              <a:t>Nas classes instanciáveis podemos declarar métodos de instância</a:t>
            </a:r>
          </a:p>
          <a:p>
            <a:pPr lvl="1"/>
            <a:r>
              <a:rPr lang="pt-PT" dirty="0"/>
              <a:t>Os quais podem aceder e alterar os atributos de instância e aceder aos membros de instância (métodos)</a:t>
            </a:r>
          </a:p>
          <a:p>
            <a:pPr>
              <a:spcBef>
                <a:spcPts val="1500"/>
              </a:spcBef>
            </a:pPr>
            <a:r>
              <a:rPr lang="pt-PT" dirty="0"/>
              <a:t>Métodos especiais, de contrato da plataforma Java</a:t>
            </a:r>
          </a:p>
          <a:p>
            <a:pPr lvl="1"/>
            <a:r>
              <a:rPr lang="pt-PT" b="1" dirty="0" err="1"/>
              <a:t>toString</a:t>
            </a:r>
            <a:r>
              <a:rPr lang="pt-PT" dirty="0"/>
              <a:t>,  obter uma descrição </a:t>
            </a:r>
            <a:r>
              <a:rPr lang="pt-PT" dirty="0" err="1"/>
              <a:t>String</a:t>
            </a:r>
            <a:r>
              <a:rPr lang="pt-PT" dirty="0"/>
              <a:t> do objeto</a:t>
            </a:r>
          </a:p>
          <a:p>
            <a:pPr lvl="1"/>
            <a:r>
              <a:rPr lang="pt-PT" b="1" dirty="0" err="1"/>
              <a:t>equals</a:t>
            </a:r>
            <a:r>
              <a:rPr lang="pt-PT" dirty="0"/>
              <a:t>, comparar, por igualdade, o objeto corrente com outro</a:t>
            </a:r>
          </a:p>
          <a:p>
            <a:pPr lvl="1"/>
            <a:r>
              <a:rPr lang="pt-PT" b="1" dirty="0"/>
              <a:t>clone</a:t>
            </a:r>
            <a:r>
              <a:rPr lang="pt-PT" dirty="0"/>
              <a:t>, fazer uma cópia do objeto corrente</a:t>
            </a:r>
          </a:p>
          <a:p>
            <a:pPr>
              <a:spcBef>
                <a:spcPts val="1500"/>
              </a:spcBef>
            </a:pPr>
            <a:r>
              <a:rPr lang="pt-PT" b="1" dirty="0"/>
              <a:t>Cópia superficial </a:t>
            </a:r>
            <a:r>
              <a:rPr lang="pt-PT" dirty="0"/>
              <a:t>e </a:t>
            </a:r>
            <a:r>
              <a:rPr lang="pt-PT" b="1" dirty="0"/>
              <a:t>cópia profunda</a:t>
            </a:r>
          </a:p>
          <a:p>
            <a:pPr lvl="1"/>
            <a:r>
              <a:rPr lang="pt-PT" dirty="0"/>
              <a:t>Uma cópia profunda criar uma cópia totalmente independente do original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E92A0-0995-4B44-AE7A-65DCEC5CBC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10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0F35-EA35-4F9C-9EAC-809F8367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F8FC9-8FCD-4F40-9FB6-3F7E07C02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68551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pt-PT" b="1" dirty="0"/>
              <a:t>Encapsulamento</a:t>
            </a:r>
            <a:r>
              <a:rPr lang="pt-PT" dirty="0"/>
              <a:t> – só o objeto é responsável pelo seu estado</a:t>
            </a:r>
          </a:p>
          <a:p>
            <a:pPr lvl="1"/>
            <a:r>
              <a:rPr lang="pt-PT" dirty="0"/>
              <a:t>Na devolução de estado para o exterior, passar cópia do seu estado</a:t>
            </a:r>
          </a:p>
          <a:p>
            <a:pPr>
              <a:spcBef>
                <a:spcPts val="1500"/>
              </a:spcBef>
            </a:pPr>
            <a:r>
              <a:rPr lang="pt-PT" dirty="0"/>
              <a:t>Visibilidade </a:t>
            </a:r>
            <a:r>
              <a:rPr lang="pt-PT" b="1" dirty="0"/>
              <a:t>package-</a:t>
            </a:r>
            <a:r>
              <a:rPr lang="pt-PT" b="1" dirty="0" err="1"/>
              <a:t>private</a:t>
            </a:r>
            <a:r>
              <a:rPr lang="pt-PT" dirty="0"/>
              <a:t>/</a:t>
            </a:r>
            <a:r>
              <a:rPr lang="pt-PT" b="1" dirty="0" err="1"/>
              <a:t>default</a:t>
            </a:r>
            <a:endParaRPr lang="pt-PT" b="1" dirty="0"/>
          </a:p>
          <a:p>
            <a:pPr lvl="1"/>
            <a:r>
              <a:rPr lang="pt-PT" dirty="0"/>
              <a:t>Visibilidade só visível dentro do package corrente</a:t>
            </a:r>
          </a:p>
          <a:p>
            <a:pPr>
              <a:spcBef>
                <a:spcPts val="1500"/>
              </a:spcBef>
            </a:pPr>
            <a:r>
              <a:rPr lang="pt-PT" dirty="0"/>
              <a:t>Tipos de erros</a:t>
            </a:r>
          </a:p>
          <a:p>
            <a:pPr lvl="1"/>
            <a:r>
              <a:rPr lang="pt-PT" dirty="0"/>
              <a:t>Erros: em tempo de </a:t>
            </a:r>
            <a:r>
              <a:rPr lang="pt-PT" b="1" dirty="0"/>
              <a:t>compilação</a:t>
            </a:r>
            <a:r>
              <a:rPr lang="pt-PT" dirty="0"/>
              <a:t>; em tempo de </a:t>
            </a:r>
            <a:r>
              <a:rPr lang="pt-PT" b="1" dirty="0"/>
              <a:t>execução</a:t>
            </a:r>
            <a:r>
              <a:rPr lang="pt-PT" dirty="0"/>
              <a:t>; e erros </a:t>
            </a:r>
            <a:r>
              <a:rPr lang="pt-PT" b="1" dirty="0"/>
              <a:t>lógicos</a:t>
            </a:r>
          </a:p>
          <a:p>
            <a:pPr>
              <a:spcBef>
                <a:spcPts val="1500"/>
              </a:spcBef>
            </a:pPr>
            <a:r>
              <a:rPr lang="pt-PT" b="1" dirty="0"/>
              <a:t>Ordem de execução</a:t>
            </a:r>
          </a:p>
          <a:p>
            <a:pPr lvl="1"/>
            <a:r>
              <a:rPr lang="pt-PT" dirty="0"/>
              <a:t>Inicializações estáticas (atributos, blocos); inicializações de instância (atributos, blocos); e </a:t>
            </a:r>
            <a:r>
              <a:rPr lang="pt-PT" dirty="0" err="1"/>
              <a:t>constructor</a:t>
            </a:r>
            <a:endParaRPr lang="pt-PT" dirty="0"/>
          </a:p>
          <a:p>
            <a:pPr>
              <a:spcBef>
                <a:spcPts val="1500"/>
              </a:spcBef>
            </a:pPr>
            <a:r>
              <a:rPr lang="pt-PT" dirty="0"/>
              <a:t>Classes </a:t>
            </a:r>
            <a:r>
              <a:rPr lang="pt-PT" b="1" dirty="0"/>
              <a:t>top-</a:t>
            </a:r>
            <a:r>
              <a:rPr lang="pt-PT" b="1" dirty="0" err="1"/>
              <a:t>level</a:t>
            </a:r>
            <a:endParaRPr lang="pt-PT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E92A0-0995-4B44-AE7A-65DCEC5CBC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7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648200" y="5160000"/>
            <a:ext cx="576000" cy="9360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63" name="Rounded Rectangle 62"/>
          <p:cNvSpPr/>
          <p:nvPr/>
        </p:nvSpPr>
        <p:spPr bwMode="auto">
          <a:xfrm>
            <a:off x="3886200" y="5160000"/>
            <a:ext cx="576000" cy="9360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18000" rtlCol="0" anchor="ctr"/>
          <a:lstStyle/>
          <a:p>
            <a:pPr algn="ctr"/>
            <a:endParaRPr lang="pt-PT" sz="1100" dirty="0"/>
          </a:p>
        </p:txBody>
      </p:sp>
      <p:sp>
        <p:nvSpPr>
          <p:cNvPr id="59" name="Rounded Rectangle 58"/>
          <p:cNvSpPr/>
          <p:nvPr/>
        </p:nvSpPr>
        <p:spPr bwMode="auto">
          <a:xfrm>
            <a:off x="3124200" y="5160000"/>
            <a:ext cx="576000" cy="9360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3" name="Rounded Rectangle 22"/>
          <p:cNvSpPr/>
          <p:nvPr/>
        </p:nvSpPr>
        <p:spPr bwMode="auto">
          <a:xfrm>
            <a:off x="1143000" y="3964531"/>
            <a:ext cx="914400" cy="2334596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Contexto de instância das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68551"/>
          </a:xfrm>
        </p:spPr>
        <p:txBody>
          <a:bodyPr/>
          <a:lstStyle/>
          <a:p>
            <a:r>
              <a:rPr lang="pt-PT" dirty="0"/>
              <a:t>Contexto de instância (conteúdo de instância de uma classe)</a:t>
            </a:r>
          </a:p>
          <a:p>
            <a:pPr lvl="1"/>
            <a:r>
              <a:rPr lang="pt-PT" dirty="0"/>
              <a:t>contexto formado pelas definições (atributos, métodos, …) não estáticas ou também chamadas de definições de instância; </a:t>
            </a:r>
          </a:p>
          <a:p>
            <a:pPr lvl="1"/>
            <a:r>
              <a:rPr lang="pt-PT" dirty="0"/>
              <a:t>Cada instância da classe, que é também chamada de objecto da classe, contém uma réplica dos atributos de instância</a:t>
            </a:r>
          </a:p>
          <a:p>
            <a:pPr lvl="1"/>
            <a:r>
              <a:rPr lang="pt-PT" dirty="0"/>
              <a:t>Os métodos (ou o contexto) de instância podem aceder a todos os membros da classe, quer sejam estáticos ou de instância; os métodos estáticos não podem aceder </a:t>
            </a:r>
            <a:r>
              <a:rPr lang="pt-PT" dirty="0" err="1"/>
              <a:t>directamente</a:t>
            </a:r>
            <a:r>
              <a:rPr lang="pt-PT"/>
              <a:t> aos </a:t>
            </a:r>
            <a:r>
              <a:rPr lang="pt-PT" dirty="0"/>
              <a:t>membros de instância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1940257" y="5428091"/>
            <a:ext cx="457200" cy="1913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mi1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935708" y="5885291"/>
            <a:ext cx="457200" cy="1913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mi2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1371600" y="5142788"/>
            <a:ext cx="114300" cy="9569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18000" rtlCol="0" anchor="ctr"/>
          <a:lstStyle/>
          <a:p>
            <a:pPr algn="ctr"/>
            <a:r>
              <a:rPr lang="pt-PT" sz="900" dirty="0"/>
              <a:t>x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1524000" y="5142788"/>
            <a:ext cx="114300" cy="9569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18000" rtlCol="0" anchor="ctr"/>
          <a:lstStyle/>
          <a:p>
            <a:pPr algn="ctr"/>
            <a:r>
              <a:rPr lang="pt-PT" sz="900" dirty="0"/>
              <a:t>y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1676400" y="5142788"/>
            <a:ext cx="114300" cy="9569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18000" rtlCol="0" anchor="ctr"/>
          <a:lstStyle/>
          <a:p>
            <a:pPr algn="ctr"/>
            <a:r>
              <a:rPr lang="pt-PT" sz="900" dirty="0"/>
              <a:t>z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6141507" y="4592362"/>
            <a:ext cx="114300" cy="9569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900" dirty="0"/>
              <a:t>a</a:t>
            </a:r>
            <a:endParaRPr lang="pt-PT" sz="1100" dirty="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5970057" y="4851118"/>
            <a:ext cx="457200" cy="1913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m1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46450" y="4486322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Consolas" pitchFamily="49" charset="0"/>
                <a:cs typeface="Consolas" pitchFamily="49" charset="0"/>
              </a:rPr>
              <a:t>Atributo de instância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45836" y="4792926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Consolas" pitchFamily="49" charset="0"/>
                <a:cs typeface="Consolas" pitchFamily="49" charset="0"/>
              </a:rPr>
              <a:t>Método de instância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371600" y="4130088"/>
            <a:ext cx="114300" cy="95696"/>
          </a:xfrm>
          <a:prstGeom prst="roundRect">
            <a:avLst/>
          </a:prstGeom>
          <a:solidFill>
            <a:srgbClr val="0070C0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900" dirty="0"/>
              <a:t>a</a:t>
            </a:r>
            <a:endParaRPr lang="pt-PT" sz="1100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1940257" y="4321480"/>
            <a:ext cx="457200" cy="191393"/>
          </a:xfrm>
          <a:prstGeom prst="roundRect">
            <a:avLst/>
          </a:prstGeom>
          <a:solidFill>
            <a:srgbClr val="0070C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m1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1935708" y="4818491"/>
            <a:ext cx="457200" cy="191393"/>
          </a:xfrm>
          <a:prstGeom prst="roundRect">
            <a:avLst/>
          </a:prstGeom>
          <a:solidFill>
            <a:srgbClr val="0070C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m2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1524000" y="4130088"/>
            <a:ext cx="114300" cy="95696"/>
          </a:xfrm>
          <a:prstGeom prst="roundRect">
            <a:avLst/>
          </a:prstGeom>
          <a:solidFill>
            <a:srgbClr val="0070C0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900" dirty="0"/>
              <a:t>b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1676400" y="4130088"/>
            <a:ext cx="114300" cy="95696"/>
          </a:xfrm>
          <a:prstGeom prst="roundRect">
            <a:avLst/>
          </a:prstGeom>
          <a:solidFill>
            <a:srgbClr val="0070C0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900" dirty="0"/>
              <a:t>c</a:t>
            </a:r>
          </a:p>
        </p:txBody>
      </p:sp>
      <p:sp>
        <p:nvSpPr>
          <p:cNvPr id="29" name="Freeform 28"/>
          <p:cNvSpPr/>
          <p:nvPr/>
        </p:nvSpPr>
        <p:spPr bwMode="auto">
          <a:xfrm rot="1080370">
            <a:off x="1733550" y="5307333"/>
            <a:ext cx="206029" cy="131118"/>
          </a:xfrm>
          <a:custGeom>
            <a:avLst/>
            <a:gdLst>
              <a:gd name="connsiteX0" fmla="*/ 206029 w 206029"/>
              <a:gd name="connsiteY0" fmla="*/ 57299 h 131118"/>
              <a:gd name="connsiteX1" fmla="*/ 89347 w 206029"/>
              <a:gd name="connsiteY1" fmla="*/ 149 h 131118"/>
              <a:gd name="connsiteX2" fmla="*/ 1241 w 206029"/>
              <a:gd name="connsiteY2" fmla="*/ 43012 h 131118"/>
              <a:gd name="connsiteX3" fmla="*/ 48866 w 206029"/>
              <a:gd name="connsiteY3" fmla="*/ 112068 h 131118"/>
              <a:gd name="connsiteX4" fmla="*/ 198885 w 206029"/>
              <a:gd name="connsiteY4" fmla="*/ 131118 h 13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029" h="131118">
                <a:moveTo>
                  <a:pt x="206029" y="57299"/>
                </a:moveTo>
                <a:cubicBezTo>
                  <a:pt x="164753" y="29914"/>
                  <a:pt x="123478" y="2530"/>
                  <a:pt x="89347" y="149"/>
                </a:cubicBezTo>
                <a:cubicBezTo>
                  <a:pt x="55216" y="-2232"/>
                  <a:pt x="7988" y="24359"/>
                  <a:pt x="1241" y="43012"/>
                </a:cubicBezTo>
                <a:cubicBezTo>
                  <a:pt x="-5506" y="61665"/>
                  <a:pt x="15925" y="97384"/>
                  <a:pt x="48866" y="112068"/>
                </a:cubicBezTo>
                <a:cubicBezTo>
                  <a:pt x="81807" y="126752"/>
                  <a:pt x="140346" y="128935"/>
                  <a:pt x="198885" y="13111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Freeform 29"/>
          <p:cNvSpPr/>
          <p:nvPr/>
        </p:nvSpPr>
        <p:spPr bwMode="auto">
          <a:xfrm rot="15617418">
            <a:off x="2010114" y="5750124"/>
            <a:ext cx="308389" cy="131118"/>
          </a:xfrm>
          <a:custGeom>
            <a:avLst/>
            <a:gdLst>
              <a:gd name="connsiteX0" fmla="*/ 206029 w 206029"/>
              <a:gd name="connsiteY0" fmla="*/ 57299 h 131118"/>
              <a:gd name="connsiteX1" fmla="*/ 89347 w 206029"/>
              <a:gd name="connsiteY1" fmla="*/ 149 h 131118"/>
              <a:gd name="connsiteX2" fmla="*/ 1241 w 206029"/>
              <a:gd name="connsiteY2" fmla="*/ 43012 h 131118"/>
              <a:gd name="connsiteX3" fmla="*/ 48866 w 206029"/>
              <a:gd name="connsiteY3" fmla="*/ 112068 h 131118"/>
              <a:gd name="connsiteX4" fmla="*/ 198885 w 206029"/>
              <a:gd name="connsiteY4" fmla="*/ 131118 h 13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029" h="131118">
                <a:moveTo>
                  <a:pt x="206029" y="57299"/>
                </a:moveTo>
                <a:cubicBezTo>
                  <a:pt x="164753" y="29914"/>
                  <a:pt x="123478" y="2530"/>
                  <a:pt x="89347" y="149"/>
                </a:cubicBezTo>
                <a:cubicBezTo>
                  <a:pt x="55216" y="-2232"/>
                  <a:pt x="7988" y="24359"/>
                  <a:pt x="1241" y="43012"/>
                </a:cubicBezTo>
                <a:cubicBezTo>
                  <a:pt x="-5506" y="61665"/>
                  <a:pt x="15925" y="97384"/>
                  <a:pt x="48866" y="112068"/>
                </a:cubicBezTo>
                <a:cubicBezTo>
                  <a:pt x="81807" y="126752"/>
                  <a:pt x="140346" y="128935"/>
                  <a:pt x="198885" y="13111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Freeform 30"/>
          <p:cNvSpPr/>
          <p:nvPr/>
        </p:nvSpPr>
        <p:spPr bwMode="auto">
          <a:xfrm rot="5061860">
            <a:off x="1984436" y="5108726"/>
            <a:ext cx="422362" cy="131118"/>
          </a:xfrm>
          <a:custGeom>
            <a:avLst/>
            <a:gdLst>
              <a:gd name="connsiteX0" fmla="*/ 206029 w 206029"/>
              <a:gd name="connsiteY0" fmla="*/ 57299 h 131118"/>
              <a:gd name="connsiteX1" fmla="*/ 89347 w 206029"/>
              <a:gd name="connsiteY1" fmla="*/ 149 h 131118"/>
              <a:gd name="connsiteX2" fmla="*/ 1241 w 206029"/>
              <a:gd name="connsiteY2" fmla="*/ 43012 h 131118"/>
              <a:gd name="connsiteX3" fmla="*/ 48866 w 206029"/>
              <a:gd name="connsiteY3" fmla="*/ 112068 h 131118"/>
              <a:gd name="connsiteX4" fmla="*/ 198885 w 206029"/>
              <a:gd name="connsiteY4" fmla="*/ 131118 h 13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029" h="131118">
                <a:moveTo>
                  <a:pt x="206029" y="57299"/>
                </a:moveTo>
                <a:cubicBezTo>
                  <a:pt x="164753" y="29914"/>
                  <a:pt x="123478" y="2530"/>
                  <a:pt x="89347" y="149"/>
                </a:cubicBezTo>
                <a:cubicBezTo>
                  <a:pt x="55216" y="-2232"/>
                  <a:pt x="7988" y="24359"/>
                  <a:pt x="1241" y="43012"/>
                </a:cubicBezTo>
                <a:cubicBezTo>
                  <a:pt x="-5506" y="61665"/>
                  <a:pt x="15925" y="97384"/>
                  <a:pt x="48866" y="112068"/>
                </a:cubicBezTo>
                <a:cubicBezTo>
                  <a:pt x="81807" y="126752"/>
                  <a:pt x="140346" y="128935"/>
                  <a:pt x="198885" y="13111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Freeform 31"/>
          <p:cNvSpPr/>
          <p:nvPr/>
        </p:nvSpPr>
        <p:spPr bwMode="auto">
          <a:xfrm>
            <a:off x="1412758" y="5281315"/>
            <a:ext cx="492242" cy="670071"/>
          </a:xfrm>
          <a:custGeom>
            <a:avLst/>
            <a:gdLst>
              <a:gd name="connsiteX0" fmla="*/ 470017 w 492242"/>
              <a:gd name="connsiteY0" fmla="*/ 549304 h 670071"/>
              <a:gd name="connsiteX1" fmla="*/ 254117 w 492242"/>
              <a:gd name="connsiteY1" fmla="*/ 88929 h 670071"/>
              <a:gd name="connsiteX2" fmla="*/ 279517 w 492242"/>
              <a:gd name="connsiteY2" fmla="*/ 9554 h 670071"/>
              <a:gd name="connsiteX3" fmla="*/ 203317 w 492242"/>
              <a:gd name="connsiteY3" fmla="*/ 28604 h 670071"/>
              <a:gd name="connsiteX4" fmla="*/ 174742 w 492242"/>
              <a:gd name="connsiteY4" fmla="*/ 29 h 670071"/>
              <a:gd name="connsiteX5" fmla="*/ 89017 w 492242"/>
              <a:gd name="connsiteY5" fmla="*/ 34954 h 670071"/>
              <a:gd name="connsiteX6" fmla="*/ 22342 w 492242"/>
              <a:gd name="connsiteY6" fmla="*/ 6379 h 670071"/>
              <a:gd name="connsiteX7" fmla="*/ 12817 w 492242"/>
              <a:gd name="connsiteY7" fmla="*/ 107979 h 670071"/>
              <a:gd name="connsiteX8" fmla="*/ 190617 w 492242"/>
              <a:gd name="connsiteY8" fmla="*/ 415954 h 670071"/>
              <a:gd name="connsiteX9" fmla="*/ 400167 w 492242"/>
              <a:gd name="connsiteY9" fmla="*/ 628679 h 670071"/>
              <a:gd name="connsiteX10" fmla="*/ 492242 w 492242"/>
              <a:gd name="connsiteY10" fmla="*/ 669954 h 670071"/>
              <a:gd name="connsiteX0" fmla="*/ 470017 w 492242"/>
              <a:gd name="connsiteY0" fmla="*/ 549304 h 670071"/>
              <a:gd name="connsiteX1" fmla="*/ 266817 w 492242"/>
              <a:gd name="connsiteY1" fmla="*/ 107979 h 670071"/>
              <a:gd name="connsiteX2" fmla="*/ 279517 w 492242"/>
              <a:gd name="connsiteY2" fmla="*/ 9554 h 670071"/>
              <a:gd name="connsiteX3" fmla="*/ 203317 w 492242"/>
              <a:gd name="connsiteY3" fmla="*/ 28604 h 670071"/>
              <a:gd name="connsiteX4" fmla="*/ 174742 w 492242"/>
              <a:gd name="connsiteY4" fmla="*/ 29 h 670071"/>
              <a:gd name="connsiteX5" fmla="*/ 89017 w 492242"/>
              <a:gd name="connsiteY5" fmla="*/ 34954 h 670071"/>
              <a:gd name="connsiteX6" fmla="*/ 22342 w 492242"/>
              <a:gd name="connsiteY6" fmla="*/ 6379 h 670071"/>
              <a:gd name="connsiteX7" fmla="*/ 12817 w 492242"/>
              <a:gd name="connsiteY7" fmla="*/ 107979 h 670071"/>
              <a:gd name="connsiteX8" fmla="*/ 190617 w 492242"/>
              <a:gd name="connsiteY8" fmla="*/ 415954 h 670071"/>
              <a:gd name="connsiteX9" fmla="*/ 400167 w 492242"/>
              <a:gd name="connsiteY9" fmla="*/ 628679 h 670071"/>
              <a:gd name="connsiteX10" fmla="*/ 492242 w 492242"/>
              <a:gd name="connsiteY10" fmla="*/ 669954 h 6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242" h="670071">
                <a:moveTo>
                  <a:pt x="470017" y="549304"/>
                </a:moveTo>
                <a:cubicBezTo>
                  <a:pt x="377942" y="364095"/>
                  <a:pt x="298567" y="197937"/>
                  <a:pt x="266817" y="107979"/>
                </a:cubicBezTo>
                <a:cubicBezTo>
                  <a:pt x="235067" y="18021"/>
                  <a:pt x="290100" y="22783"/>
                  <a:pt x="279517" y="9554"/>
                </a:cubicBezTo>
                <a:cubicBezTo>
                  <a:pt x="268934" y="-3675"/>
                  <a:pt x="220779" y="30191"/>
                  <a:pt x="203317" y="28604"/>
                </a:cubicBezTo>
                <a:cubicBezTo>
                  <a:pt x="185855" y="27017"/>
                  <a:pt x="193792" y="-1029"/>
                  <a:pt x="174742" y="29"/>
                </a:cubicBezTo>
                <a:cubicBezTo>
                  <a:pt x="155692" y="1087"/>
                  <a:pt x="114417" y="33896"/>
                  <a:pt x="89017" y="34954"/>
                </a:cubicBezTo>
                <a:cubicBezTo>
                  <a:pt x="63617" y="36012"/>
                  <a:pt x="35042" y="-5792"/>
                  <a:pt x="22342" y="6379"/>
                </a:cubicBezTo>
                <a:cubicBezTo>
                  <a:pt x="9642" y="18550"/>
                  <a:pt x="-15229" y="39717"/>
                  <a:pt x="12817" y="107979"/>
                </a:cubicBezTo>
                <a:cubicBezTo>
                  <a:pt x="40863" y="176241"/>
                  <a:pt x="126059" y="329171"/>
                  <a:pt x="190617" y="415954"/>
                </a:cubicBezTo>
                <a:cubicBezTo>
                  <a:pt x="255175" y="502737"/>
                  <a:pt x="349896" y="586346"/>
                  <a:pt x="400167" y="628679"/>
                </a:cubicBezTo>
                <a:cubicBezTo>
                  <a:pt x="450438" y="671012"/>
                  <a:pt x="471340" y="670483"/>
                  <a:pt x="492242" y="66995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Freeform 4"/>
          <p:cNvSpPr/>
          <p:nvPr/>
        </p:nvSpPr>
        <p:spPr bwMode="auto">
          <a:xfrm>
            <a:off x="1676400" y="4277504"/>
            <a:ext cx="338800" cy="1089568"/>
          </a:xfrm>
          <a:custGeom>
            <a:avLst/>
            <a:gdLst>
              <a:gd name="connsiteX0" fmla="*/ 338800 w 338800"/>
              <a:gd name="connsiteY0" fmla="*/ 1089568 h 1089568"/>
              <a:gd name="connsiteX1" fmla="*/ 195925 w 338800"/>
              <a:gd name="connsiteY1" fmla="*/ 699043 h 1089568"/>
              <a:gd name="connsiteX2" fmla="*/ 100675 w 338800"/>
              <a:gd name="connsiteY2" fmla="*/ 22768 h 1089568"/>
              <a:gd name="connsiteX3" fmla="*/ 5425 w 338800"/>
              <a:gd name="connsiteY3" fmla="*/ 246605 h 1089568"/>
              <a:gd name="connsiteX4" fmla="*/ 272125 w 338800"/>
              <a:gd name="connsiteY4" fmla="*/ 1089568 h 108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800" h="1089568">
                <a:moveTo>
                  <a:pt x="338800" y="1089568"/>
                </a:moveTo>
                <a:cubicBezTo>
                  <a:pt x="287206" y="983205"/>
                  <a:pt x="235612" y="876843"/>
                  <a:pt x="195925" y="699043"/>
                </a:cubicBezTo>
                <a:cubicBezTo>
                  <a:pt x="156237" y="521243"/>
                  <a:pt x="132425" y="98174"/>
                  <a:pt x="100675" y="22768"/>
                </a:cubicBezTo>
                <a:cubicBezTo>
                  <a:pt x="68925" y="-52638"/>
                  <a:pt x="-23150" y="68805"/>
                  <a:pt x="5425" y="246605"/>
                </a:cubicBezTo>
                <a:cubicBezTo>
                  <a:pt x="34000" y="424405"/>
                  <a:pt x="153062" y="756986"/>
                  <a:pt x="272125" y="108956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Freeform 37"/>
          <p:cNvSpPr/>
          <p:nvPr/>
        </p:nvSpPr>
        <p:spPr bwMode="auto">
          <a:xfrm rot="15552589">
            <a:off x="2076561" y="6145574"/>
            <a:ext cx="206029" cy="131118"/>
          </a:xfrm>
          <a:custGeom>
            <a:avLst/>
            <a:gdLst>
              <a:gd name="connsiteX0" fmla="*/ 206029 w 206029"/>
              <a:gd name="connsiteY0" fmla="*/ 57299 h 131118"/>
              <a:gd name="connsiteX1" fmla="*/ 89347 w 206029"/>
              <a:gd name="connsiteY1" fmla="*/ 149 h 131118"/>
              <a:gd name="connsiteX2" fmla="*/ 1241 w 206029"/>
              <a:gd name="connsiteY2" fmla="*/ 43012 h 131118"/>
              <a:gd name="connsiteX3" fmla="*/ 48866 w 206029"/>
              <a:gd name="connsiteY3" fmla="*/ 112068 h 131118"/>
              <a:gd name="connsiteX4" fmla="*/ 198885 w 206029"/>
              <a:gd name="connsiteY4" fmla="*/ 131118 h 13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029" h="131118">
                <a:moveTo>
                  <a:pt x="206029" y="57299"/>
                </a:moveTo>
                <a:cubicBezTo>
                  <a:pt x="164753" y="29914"/>
                  <a:pt x="123478" y="2530"/>
                  <a:pt x="89347" y="149"/>
                </a:cubicBezTo>
                <a:cubicBezTo>
                  <a:pt x="55216" y="-2232"/>
                  <a:pt x="7988" y="24359"/>
                  <a:pt x="1241" y="43012"/>
                </a:cubicBezTo>
                <a:cubicBezTo>
                  <a:pt x="-5506" y="61665"/>
                  <a:pt x="15925" y="97384"/>
                  <a:pt x="48866" y="112068"/>
                </a:cubicBezTo>
                <a:cubicBezTo>
                  <a:pt x="81807" y="126752"/>
                  <a:pt x="140346" y="128935"/>
                  <a:pt x="198885" y="13111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ounded Rectangle 38"/>
          <p:cNvSpPr/>
          <p:nvPr/>
        </p:nvSpPr>
        <p:spPr bwMode="auto">
          <a:xfrm>
            <a:off x="6141507" y="3838323"/>
            <a:ext cx="114300" cy="95696"/>
          </a:xfrm>
          <a:prstGeom prst="roundRect">
            <a:avLst/>
          </a:prstGeom>
          <a:solidFill>
            <a:srgbClr val="0070C0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900" dirty="0"/>
              <a:t>a</a:t>
            </a:r>
            <a:endParaRPr lang="pt-PT" sz="1100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5970057" y="4097079"/>
            <a:ext cx="457200" cy="191393"/>
          </a:xfrm>
          <a:prstGeom prst="roundRect">
            <a:avLst/>
          </a:prstGeom>
          <a:solidFill>
            <a:srgbClr val="0070C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m1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46450" y="373228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Consolas" pitchFamily="49" charset="0"/>
                <a:cs typeface="Consolas" pitchFamily="49" charset="0"/>
              </a:rPr>
              <a:t>Atributo estático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45836" y="4038887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Consolas" pitchFamily="49" charset="0"/>
                <a:cs typeface="Consolas" pitchFamily="49" charset="0"/>
              </a:rPr>
              <a:t>Método estático</a:t>
            </a:r>
          </a:p>
        </p:txBody>
      </p:sp>
      <p:sp>
        <p:nvSpPr>
          <p:cNvPr id="33" name="Freeform 32"/>
          <p:cNvSpPr/>
          <p:nvPr/>
        </p:nvSpPr>
        <p:spPr bwMode="auto">
          <a:xfrm rot="15978241">
            <a:off x="2230055" y="5160924"/>
            <a:ext cx="422362" cy="131118"/>
          </a:xfrm>
          <a:custGeom>
            <a:avLst/>
            <a:gdLst>
              <a:gd name="connsiteX0" fmla="*/ 206029 w 206029"/>
              <a:gd name="connsiteY0" fmla="*/ 57299 h 131118"/>
              <a:gd name="connsiteX1" fmla="*/ 89347 w 206029"/>
              <a:gd name="connsiteY1" fmla="*/ 149 h 131118"/>
              <a:gd name="connsiteX2" fmla="*/ 1241 w 206029"/>
              <a:gd name="connsiteY2" fmla="*/ 43012 h 131118"/>
              <a:gd name="connsiteX3" fmla="*/ 48866 w 206029"/>
              <a:gd name="connsiteY3" fmla="*/ 112068 h 131118"/>
              <a:gd name="connsiteX4" fmla="*/ 198885 w 206029"/>
              <a:gd name="connsiteY4" fmla="*/ 131118 h 13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029" h="131118">
                <a:moveTo>
                  <a:pt x="206029" y="57299"/>
                </a:moveTo>
                <a:cubicBezTo>
                  <a:pt x="164753" y="29914"/>
                  <a:pt x="123478" y="2530"/>
                  <a:pt x="89347" y="149"/>
                </a:cubicBezTo>
                <a:cubicBezTo>
                  <a:pt x="55216" y="-2232"/>
                  <a:pt x="7988" y="24359"/>
                  <a:pt x="1241" y="43012"/>
                </a:cubicBezTo>
                <a:cubicBezTo>
                  <a:pt x="-5506" y="61665"/>
                  <a:pt x="15925" y="97384"/>
                  <a:pt x="48866" y="112068"/>
                </a:cubicBezTo>
                <a:cubicBezTo>
                  <a:pt x="81807" y="126752"/>
                  <a:pt x="140346" y="128935"/>
                  <a:pt x="198885" y="13111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92484" y="5153364"/>
            <a:ext cx="304800" cy="1702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292484" y="5153364"/>
            <a:ext cx="304800" cy="1702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 bwMode="auto">
          <a:xfrm>
            <a:off x="664113" y="3644785"/>
            <a:ext cx="1836765" cy="1403759"/>
          </a:xfrm>
          <a:custGeom>
            <a:avLst/>
            <a:gdLst>
              <a:gd name="connsiteX0" fmla="*/ 1643658 w 1836765"/>
              <a:gd name="connsiteY0" fmla="*/ 545042 h 1403759"/>
              <a:gd name="connsiteX1" fmla="*/ 1396916 w 1836765"/>
              <a:gd name="connsiteY1" fmla="*/ 182185 h 1403759"/>
              <a:gd name="connsiteX2" fmla="*/ 598630 w 1836765"/>
              <a:gd name="connsiteY2" fmla="*/ 124128 h 1403759"/>
              <a:gd name="connsiteX3" fmla="*/ 308344 w 1836765"/>
              <a:gd name="connsiteY3" fmla="*/ 312813 h 1403759"/>
              <a:gd name="connsiteX4" fmla="*/ 787316 w 1836765"/>
              <a:gd name="connsiteY4" fmla="*/ 1401385 h 1403759"/>
              <a:gd name="connsiteX5" fmla="*/ 119658 w 1836765"/>
              <a:gd name="connsiteY5" fmla="*/ 588585 h 1403759"/>
              <a:gd name="connsiteX6" fmla="*/ 148687 w 1836765"/>
              <a:gd name="connsiteY6" fmla="*/ 51556 h 1403759"/>
              <a:gd name="connsiteX7" fmla="*/ 1600116 w 1836765"/>
              <a:gd name="connsiteY7" fmla="*/ 80585 h 1403759"/>
              <a:gd name="connsiteX8" fmla="*/ 1817830 w 1836765"/>
              <a:gd name="connsiteY8" fmla="*/ 574070 h 140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765" h="1403759">
                <a:moveTo>
                  <a:pt x="1643658" y="545042"/>
                </a:moveTo>
                <a:cubicBezTo>
                  <a:pt x="1607372" y="398689"/>
                  <a:pt x="1571087" y="252337"/>
                  <a:pt x="1396916" y="182185"/>
                </a:cubicBezTo>
                <a:cubicBezTo>
                  <a:pt x="1222745" y="112033"/>
                  <a:pt x="780059" y="102357"/>
                  <a:pt x="598630" y="124128"/>
                </a:cubicBezTo>
                <a:cubicBezTo>
                  <a:pt x="417201" y="145899"/>
                  <a:pt x="276896" y="99937"/>
                  <a:pt x="308344" y="312813"/>
                </a:cubicBezTo>
                <a:cubicBezTo>
                  <a:pt x="339792" y="525689"/>
                  <a:pt x="818764" y="1355423"/>
                  <a:pt x="787316" y="1401385"/>
                </a:cubicBezTo>
                <a:cubicBezTo>
                  <a:pt x="755868" y="1447347"/>
                  <a:pt x="226096" y="813556"/>
                  <a:pt x="119658" y="588585"/>
                </a:cubicBezTo>
                <a:cubicBezTo>
                  <a:pt x="13220" y="363614"/>
                  <a:pt x="-98056" y="136223"/>
                  <a:pt x="148687" y="51556"/>
                </a:cubicBezTo>
                <a:cubicBezTo>
                  <a:pt x="395430" y="-33111"/>
                  <a:pt x="1321925" y="-6501"/>
                  <a:pt x="1600116" y="80585"/>
                </a:cubicBezTo>
                <a:cubicBezTo>
                  <a:pt x="1878307" y="167671"/>
                  <a:pt x="1848068" y="370870"/>
                  <a:pt x="1817830" y="5740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143000" y="4763445"/>
            <a:ext cx="304800" cy="1702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143000" y="4763445"/>
            <a:ext cx="304800" cy="1702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 bwMode="auto">
          <a:xfrm>
            <a:off x="3200400" y="5276494"/>
            <a:ext cx="114300" cy="9569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18000" rtlCol="0" anchor="ctr" anchorCtr="1"/>
          <a:lstStyle/>
          <a:p>
            <a:pPr algn="ctr"/>
            <a:r>
              <a:rPr lang="pt-PT" sz="900" dirty="0"/>
              <a:t>x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3352800" y="5276494"/>
            <a:ext cx="114300" cy="9569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18000" rtlCol="0" anchor="ctr" anchorCtr="1"/>
          <a:lstStyle/>
          <a:p>
            <a:pPr algn="ctr"/>
            <a:r>
              <a:rPr lang="pt-PT" sz="900" dirty="0"/>
              <a:t>y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3505200" y="5276494"/>
            <a:ext cx="114300" cy="9569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18000" rtlCol="0" anchor="ctr" anchorCtr="1"/>
          <a:lstStyle/>
          <a:p>
            <a:pPr algn="ctr"/>
            <a:r>
              <a:rPr lang="pt-PT" sz="900" dirty="0"/>
              <a:t>z</a:t>
            </a:r>
          </a:p>
        </p:txBody>
      </p:sp>
      <p:sp>
        <p:nvSpPr>
          <p:cNvPr id="45" name="Rounded Rectangle 44"/>
          <p:cNvSpPr/>
          <p:nvPr/>
        </p:nvSpPr>
        <p:spPr bwMode="auto">
          <a:xfrm>
            <a:off x="4000500" y="5276494"/>
            <a:ext cx="114300" cy="9569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18000" rtlCol="0" anchor="ctr" anchorCtr="1"/>
          <a:lstStyle/>
          <a:p>
            <a:pPr algn="ctr"/>
            <a:r>
              <a:rPr lang="pt-PT" sz="900" dirty="0"/>
              <a:t>x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4152900" y="5276494"/>
            <a:ext cx="114300" cy="9569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18000" rtlCol="0" anchor="ctr"/>
          <a:lstStyle/>
          <a:p>
            <a:pPr algn="ctr"/>
            <a:r>
              <a:rPr lang="pt-PT" sz="900" dirty="0"/>
              <a:t>y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4305300" y="5276494"/>
            <a:ext cx="114300" cy="9569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18000" rtlCol="0" anchor="ctr"/>
          <a:lstStyle/>
          <a:p>
            <a:pPr algn="ctr"/>
            <a:r>
              <a:rPr lang="pt-PT" sz="900" dirty="0"/>
              <a:t>z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4762500" y="5276494"/>
            <a:ext cx="114300" cy="9569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18000" rtlCol="0" anchor="ctr"/>
          <a:lstStyle/>
          <a:p>
            <a:pPr algn="ctr"/>
            <a:r>
              <a:rPr lang="pt-PT" sz="900" dirty="0"/>
              <a:t>x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4914900" y="5276494"/>
            <a:ext cx="114300" cy="9569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18000" rtlCol="0" anchor="ctr"/>
          <a:lstStyle/>
          <a:p>
            <a:pPr algn="ctr"/>
            <a:r>
              <a:rPr lang="pt-PT" sz="900" dirty="0"/>
              <a:t>y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5067300" y="5276494"/>
            <a:ext cx="114300" cy="9569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18000" rtlCol="0" anchor="ctr"/>
          <a:lstStyle/>
          <a:p>
            <a:pPr algn="ctr"/>
            <a:r>
              <a:rPr lang="pt-PT" sz="900" dirty="0"/>
              <a:t>z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10936" y="3543362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Xpto</a:t>
            </a:r>
            <a:endParaRPr lang="pt-PT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3505200" y="5580491"/>
            <a:ext cx="304800" cy="1913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mi1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500651" y="5846358"/>
            <a:ext cx="309349" cy="17344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mi2</a:t>
            </a:r>
          </a:p>
        </p:txBody>
      </p:sp>
      <p:sp>
        <p:nvSpPr>
          <p:cNvPr id="55" name="Rounded Rectangle 54"/>
          <p:cNvSpPr/>
          <p:nvPr/>
        </p:nvSpPr>
        <p:spPr bwMode="auto">
          <a:xfrm>
            <a:off x="4267200" y="5580491"/>
            <a:ext cx="304800" cy="1913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mi1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4262651" y="5846358"/>
            <a:ext cx="309349" cy="17344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mi2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5105400" y="5580491"/>
            <a:ext cx="304800" cy="1913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mi1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5100851" y="5846358"/>
            <a:ext cx="309349" cy="17344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mi2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199484" y="4643735"/>
            <a:ext cx="1968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latin typeface="Consolas" pitchFamily="49" charset="0"/>
                <a:cs typeface="Consolas" pitchFamily="49" charset="0"/>
              </a:rPr>
              <a:t>Instâncias de </a:t>
            </a:r>
            <a:r>
              <a:rPr lang="pt-PT" sz="1200" dirty="0" err="1">
                <a:latin typeface="Consolas" pitchFamily="49" charset="0"/>
                <a:cs typeface="Consolas" pitchFamily="49" charset="0"/>
              </a:rPr>
              <a:t>Xpto</a:t>
            </a:r>
            <a:endParaRPr lang="pt-PT" sz="120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pt-PT" sz="1200" dirty="0">
                <a:latin typeface="Consolas" pitchFamily="49" charset="0"/>
                <a:cs typeface="Consolas" pitchFamily="49" charset="0"/>
              </a:rPr>
              <a:t>Objectos do tipo </a:t>
            </a:r>
            <a:r>
              <a:rPr lang="pt-PT" sz="1200" dirty="0" err="1">
                <a:latin typeface="Consolas" pitchFamily="49" charset="0"/>
                <a:cs typeface="Consolas" pitchFamily="49" charset="0"/>
              </a:rPr>
              <a:t>Xpto</a:t>
            </a:r>
            <a:endParaRPr lang="pt-PT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21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DDFC-635E-48B4-BA17-F6BB5831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e objetos/instâncias da classe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5C9AB-528A-4985-BB32-02FE0D935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1286943"/>
            <a:ext cx="8229600" cy="4968551"/>
          </a:xfrm>
        </p:spPr>
        <p:txBody>
          <a:bodyPr/>
          <a:lstStyle/>
          <a:p>
            <a:r>
              <a:rPr lang="pt-PT" dirty="0"/>
              <a:t>Uma classe instanciável permite que se criem várias instâncias dela</a:t>
            </a:r>
          </a:p>
          <a:p>
            <a:pPr lvl="1"/>
            <a:r>
              <a:rPr lang="pt-PT" dirty="0"/>
              <a:t>Um instância é um objeto</a:t>
            </a:r>
          </a:p>
          <a:p>
            <a:pPr lvl="1"/>
            <a:r>
              <a:rPr lang="pt-PT" dirty="0"/>
              <a:t>Cada instância da classe contém uma réplica dos atributos de instância</a:t>
            </a:r>
          </a:p>
          <a:p>
            <a:pPr lvl="1"/>
            <a:r>
              <a:rPr lang="pt-PT" dirty="0"/>
              <a:t>Cada instância irá portanto conter uma réplica da informação (de instância da classe)</a:t>
            </a:r>
          </a:p>
          <a:p>
            <a:pPr lvl="2"/>
            <a:r>
              <a:rPr lang="pt-PT" dirty="0"/>
              <a:t>Cada instância de uma classe Ponto, irá conter os dados um cada ponto (x e y)</a:t>
            </a:r>
          </a:p>
          <a:p>
            <a:pPr lvl="2"/>
            <a:r>
              <a:rPr lang="pt-PT" dirty="0"/>
              <a:t>Cada instância de uma classe Aluno, irá conter os dados de um aluno (</a:t>
            </a:r>
            <a:r>
              <a:rPr lang="pt-PT" dirty="0" err="1"/>
              <a:t>ex</a:t>
            </a:r>
            <a:r>
              <a:rPr lang="pt-PT" dirty="0"/>
              <a:t>º nº, nome, morada, UC terminadas, </a:t>
            </a:r>
            <a:r>
              <a:rPr lang="pt-PT" dirty="0" err="1"/>
              <a:t>etc</a:t>
            </a:r>
            <a:r>
              <a:rPr lang="pt-PT" dirty="0"/>
              <a:t>)</a:t>
            </a:r>
          </a:p>
          <a:p>
            <a:pPr lvl="1"/>
            <a:endParaRPr lang="pt-PT" dirty="0"/>
          </a:p>
          <a:p>
            <a:r>
              <a:rPr lang="pt-PT" dirty="0"/>
              <a:t>Fases de criar um objeto:</a:t>
            </a:r>
          </a:p>
          <a:p>
            <a:pPr lvl="1"/>
            <a:r>
              <a:rPr lang="pt-PT" dirty="0"/>
              <a:t>Criar de facto o objeto, ou seja, alocar espaço em memória para ele</a:t>
            </a:r>
          </a:p>
          <a:p>
            <a:pPr lvl="2"/>
            <a:r>
              <a:rPr lang="pt-PT" dirty="0"/>
              <a:t>Uso do operador </a:t>
            </a:r>
            <a:r>
              <a:rPr lang="pt-PT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new</a:t>
            </a:r>
            <a:endParaRPr lang="pt-PT" sz="1400" b="1" kern="1200" dirty="0">
              <a:solidFill>
                <a:srgbClr val="7F0055"/>
              </a:solidFill>
              <a:latin typeface="Consolas"/>
              <a:ea typeface="+mn-ea"/>
              <a:cs typeface="+mn-cs"/>
            </a:endParaRPr>
          </a:p>
          <a:p>
            <a:pPr lvl="1"/>
            <a:r>
              <a:rPr lang="pt-PT" dirty="0"/>
              <a:t>Inicializar o seu conteúdo</a:t>
            </a:r>
          </a:p>
          <a:p>
            <a:pPr lvl="2"/>
            <a:r>
              <a:rPr lang="pt-PT" dirty="0"/>
              <a:t>Por acesso direto aos atributos – não recomendado</a:t>
            </a:r>
          </a:p>
          <a:p>
            <a:pPr lvl="2"/>
            <a:r>
              <a:rPr lang="pt-PT" dirty="0"/>
              <a:t>Por utilização de método construtor – recomendado</a:t>
            </a:r>
          </a:p>
          <a:p>
            <a:pPr lvl="2"/>
            <a:r>
              <a:rPr lang="pt-PT" dirty="0"/>
              <a:t>Por utilização de blocos de inicialização – não permite parametrização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8A7F4-D9D3-4DF4-8936-118035F1F6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8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C1F1-AC9A-4E7E-9C68-271FBE73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Objetos, acesso direto aos atributos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3F624-156C-451A-8E84-C79F4293E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A30E6-4D65-41BB-BCFF-BC9B5B72F357}"/>
              </a:ext>
            </a:extLst>
          </p:cNvPr>
          <p:cNvSpPr/>
          <p:nvPr/>
        </p:nvSpPr>
        <p:spPr>
          <a:xfrm>
            <a:off x="457200" y="1143000"/>
            <a:ext cx="8229600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P50Points {</a:t>
            </a:r>
          </a:p>
          <a:p>
            <a:endParaRPr lang="pt-PT" sz="1400" dirty="0"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// Criar um ponto e inicializá-lo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400" dirty="0">
                <a:solidFill>
                  <a:srgbClr val="6A3E3E"/>
                </a:solidFill>
                <a:latin typeface="Courier New" panose="02070309020205020404" pitchFamily="49" charset="0"/>
              </a:rPr>
              <a:t>p1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pt-PT" sz="1400" dirty="0">
                <a:solidFill>
                  <a:srgbClr val="6A3E3E"/>
                </a:solidFill>
                <a:latin typeface="Courier New" panose="02070309020205020404" pitchFamily="49" charset="0"/>
              </a:rPr>
              <a:t>    p1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pt-PT" sz="1400" dirty="0">
                <a:solidFill>
                  <a:srgbClr val="0000C0"/>
                </a:solidFill>
                <a:latin typeface="Courier New" panose="02070309020205020404" pitchFamily="49" charset="0"/>
              </a:rPr>
              <a:t>x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pt-PT" sz="1400" dirty="0">
                <a:solidFill>
                  <a:srgbClr val="6A3E3E"/>
                </a:solidFill>
                <a:latin typeface="Courier New" panose="02070309020205020404" pitchFamily="49" charset="0"/>
              </a:rPr>
              <a:t>p1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pt-PT" sz="1400" dirty="0">
                <a:solidFill>
                  <a:srgbClr val="0000C0"/>
                </a:solidFill>
                <a:latin typeface="Courier New" panose="02070309020205020404" pitchFamily="49" charset="0"/>
              </a:rPr>
              <a:t>y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endParaRPr lang="pt-PT" sz="1400" dirty="0">
              <a:latin typeface="Courier New" panose="02070309020205020404" pitchFamily="49" charset="0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// Criar um outro ponto e inicializá-lo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400" dirty="0">
                <a:solidFill>
                  <a:srgbClr val="6A3E3E"/>
                </a:solidFill>
                <a:latin typeface="Courier New" panose="02070309020205020404" pitchFamily="49" charset="0"/>
              </a:rPr>
              <a:t>p2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pt-PT" sz="1400" dirty="0">
                <a:solidFill>
                  <a:srgbClr val="6A3E3E"/>
                </a:solidFill>
                <a:latin typeface="Courier New" panose="02070309020205020404" pitchFamily="49" charset="0"/>
              </a:rPr>
              <a:t>    p2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pt-PT" sz="1400" dirty="0">
                <a:solidFill>
                  <a:srgbClr val="0000C0"/>
                </a:solidFill>
                <a:latin typeface="Courier New" panose="02070309020205020404" pitchFamily="49" charset="0"/>
              </a:rPr>
              <a:t>x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1;  </a:t>
            </a:r>
            <a:r>
              <a:rPr lang="pt-PT" sz="1400" dirty="0">
                <a:solidFill>
                  <a:srgbClr val="6A3E3E"/>
                </a:solidFill>
                <a:latin typeface="Courier New" panose="02070309020205020404" pitchFamily="49" charset="0"/>
              </a:rPr>
              <a:t>p2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pt-PT" sz="1400" dirty="0">
                <a:solidFill>
                  <a:srgbClr val="0000C0"/>
                </a:solidFill>
                <a:latin typeface="Courier New" panose="02070309020205020404" pitchFamily="49" charset="0"/>
              </a:rPr>
              <a:t>y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endParaRPr lang="pt-PT" sz="1400" dirty="0">
              <a:latin typeface="Courier New" panose="02070309020205020404" pitchFamily="49" charset="0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// criar um </a:t>
            </a:r>
            <a:r>
              <a:rPr lang="pt-PT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array</a:t>
            </a:r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de pontos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pt-PT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points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[10];</a:t>
            </a:r>
          </a:p>
          <a:p>
            <a:endParaRPr lang="pt-PT" sz="1400" dirty="0">
              <a:latin typeface="Courier New" panose="02070309020205020404" pitchFamily="49" charset="0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// criar tantos pontos quantas as posições do </a:t>
            </a:r>
            <a:r>
              <a:rPr lang="pt-PT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array</a:t>
            </a:r>
            <a:endParaRPr lang="pt-PT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nn-NO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for</a:t>
            </a:r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nn-NO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nn-NO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points</a:t>
            </a:r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nn-NO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nn-NO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 {</a:t>
            </a: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  // Criar um ponto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P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400" dirty="0">
                <a:solidFill>
                  <a:srgbClr val="6A3E3E"/>
                </a:solidFill>
                <a:latin typeface="Courier New" panose="02070309020205020404" pitchFamily="49" charset="0"/>
              </a:rPr>
              <a:t>p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  // inicializá-lo</a:t>
            </a:r>
          </a:p>
          <a:p>
            <a:r>
              <a:rPr lang="pt-PT" sz="1400" dirty="0">
                <a:solidFill>
                  <a:srgbClr val="6A3E3E"/>
                </a:solidFill>
                <a:latin typeface="Courier New" panose="02070309020205020404" pitchFamily="49" charset="0"/>
              </a:rPr>
              <a:t>      </a:t>
            </a:r>
            <a:r>
              <a:rPr lang="pt-PT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</a:t>
            </a:r>
            <a:r>
              <a:rPr lang="pt-P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pt-PT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x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PT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  // guardá-lo no </a:t>
            </a:r>
            <a:r>
              <a:rPr lang="pt-PT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array</a:t>
            </a:r>
            <a:endParaRPr lang="pt-PT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pt-PT" sz="1400" dirty="0">
                <a:solidFill>
                  <a:srgbClr val="6A3E3E"/>
                </a:solidFill>
                <a:latin typeface="Courier New" panose="02070309020205020404" pitchFamily="49" charset="0"/>
              </a:rPr>
              <a:t>      </a:t>
            </a:r>
            <a:r>
              <a:rPr lang="pt-PT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points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pt-PT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pt-PT" sz="1400" dirty="0">
                <a:solidFill>
                  <a:srgbClr val="6A3E3E"/>
                </a:solidFill>
                <a:latin typeface="Courier New" panose="02070309020205020404" pitchFamily="49" charset="0"/>
              </a:rPr>
              <a:t>p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PT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2D559C-0237-4828-B2CB-5183E3202F52}"/>
              </a:ext>
            </a:extLst>
          </p:cNvPr>
          <p:cNvSpPr/>
          <p:nvPr/>
        </p:nvSpPr>
        <p:spPr>
          <a:xfrm>
            <a:off x="6553200" y="1447800"/>
            <a:ext cx="1828800" cy="738664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Point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PT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DBD76-4865-41B0-BA55-F2C0A335A181}"/>
              </a:ext>
            </a:extLst>
          </p:cNvPr>
          <p:cNvSpPr/>
          <p:nvPr/>
        </p:nvSpPr>
        <p:spPr>
          <a:xfrm>
            <a:off x="4191000" y="5705905"/>
            <a:ext cx="4343400" cy="738664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pt-PT" sz="1400" b="1" dirty="0">
                <a:latin typeface="Consolas" panose="020B0609020204030204" pitchFamily="49" charset="0"/>
              </a:rPr>
              <a:t>Forma de inicializar não recomendada, pois permite que seja realizada de forma incorreta (pontos P sem Y inicializado)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6D27F-DC1D-4A01-8815-D61C6F20A12E}"/>
              </a:ext>
            </a:extLst>
          </p:cNvPr>
          <p:cNvSpPr/>
          <p:nvPr/>
        </p:nvSpPr>
        <p:spPr>
          <a:xfrm>
            <a:off x="5486400" y="4797314"/>
            <a:ext cx="3048000" cy="738664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pt-PT" sz="1400" b="1" dirty="0">
                <a:latin typeface="Consolas" panose="020B0609020204030204" pitchFamily="49" charset="0"/>
              </a:rPr>
              <a:t>Permite-se criar todos os </a:t>
            </a:r>
            <a:r>
              <a:rPr lang="pt-PT" sz="1400" b="1" dirty="0" err="1">
                <a:latin typeface="Consolas" panose="020B0609020204030204" pitchFamily="49" charset="0"/>
              </a:rPr>
              <a:t>Point</a:t>
            </a:r>
            <a:r>
              <a:rPr lang="pt-PT" sz="1400" b="1" dirty="0">
                <a:latin typeface="Consolas" panose="020B0609020204030204" pitchFamily="49" charset="0"/>
              </a:rPr>
              <a:t> que se queira.</a:t>
            </a:r>
          </a:p>
          <a:p>
            <a:pPr algn="ctr"/>
            <a:r>
              <a:rPr lang="pt-PT" sz="1400" b="1" dirty="0">
                <a:latin typeface="Consolas" panose="020B0609020204030204" pitchFamily="49" charset="0"/>
              </a:rPr>
              <a:t>Cada </a:t>
            </a:r>
            <a:r>
              <a:rPr lang="pt-PT" sz="1400" b="1" dirty="0" err="1">
                <a:latin typeface="Consolas" panose="020B0609020204030204" pitchFamily="49" charset="0"/>
              </a:rPr>
              <a:t>Point</a:t>
            </a:r>
            <a:r>
              <a:rPr lang="pt-PT" sz="1400" b="1" dirty="0">
                <a:latin typeface="Consolas" panose="020B0609020204030204" pitchFamily="49" charset="0"/>
              </a:rPr>
              <a:t> com os seus X e Y</a:t>
            </a:r>
          </a:p>
        </p:txBody>
      </p:sp>
    </p:spTree>
    <p:extLst>
      <p:ext uri="{BB962C8B-B14F-4D97-AF65-F5344CB8AC3E}">
        <p14:creationId xmlns:p14="http://schemas.microsoft.com/office/powerpoint/2010/main" val="391143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C1F1-AC9A-4E7E-9C68-271FBE73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Objetos, inicialização por construtor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3F624-156C-451A-8E84-C79F4293E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A30E6-4D65-41BB-BCFF-BC9B5B72F357}"/>
              </a:ext>
            </a:extLst>
          </p:cNvPr>
          <p:cNvSpPr/>
          <p:nvPr/>
        </p:nvSpPr>
        <p:spPr>
          <a:xfrm>
            <a:off x="457200" y="1124664"/>
            <a:ext cx="8229600" cy="50475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P51Points {</a:t>
            </a:r>
          </a:p>
          <a:p>
            <a:endParaRPr lang="pt-PT" sz="1400" dirty="0"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// Criar um ponto e inicializá-lo</a:t>
            </a: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Point2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</a:rPr>
              <a:t>p1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Point2(0, 1);</a:t>
            </a:r>
          </a:p>
          <a:p>
            <a:endParaRPr lang="pt-PT" sz="1400" dirty="0">
              <a:latin typeface="Courier New" panose="02070309020205020404" pitchFamily="49" charset="0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// Criar um outro ponto e inicializá-lo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Point2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</a:rPr>
              <a:t>p2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Point2(1, 1);</a:t>
            </a: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// erro – método não existente</a:t>
            </a: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// Point2 p2 = </a:t>
            </a:r>
            <a:r>
              <a:rPr lang="pt-PT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new</a:t>
            </a:r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Point2();</a:t>
            </a:r>
          </a:p>
          <a:p>
            <a:endParaRPr lang="pt-PT" sz="1400" dirty="0">
              <a:latin typeface="Courier New" panose="02070309020205020404" pitchFamily="49" charset="0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// criar um </a:t>
            </a:r>
            <a:r>
              <a:rPr lang="pt-PT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array</a:t>
            </a:r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de pontos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Point2[] </a:t>
            </a:r>
            <a:r>
              <a:rPr lang="pt-PT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points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Point2[10];</a:t>
            </a:r>
          </a:p>
          <a:p>
            <a:endParaRPr lang="pt-PT" sz="1400" dirty="0">
              <a:latin typeface="Courier New" panose="02070309020205020404" pitchFamily="49" charset="0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// criar tantos pontos quantas as posições do </a:t>
            </a:r>
            <a:r>
              <a:rPr lang="pt-PT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array</a:t>
            </a:r>
            <a:endParaRPr lang="pt-PT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nn-NO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for</a:t>
            </a:r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nn-NO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nn-NO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points</a:t>
            </a:r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nn-NO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nn-NO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 {</a:t>
            </a: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  // Criar um ponto e </a:t>
            </a:r>
            <a:r>
              <a:rPr lang="pt-PT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inicilizá-lo</a:t>
            </a:r>
            <a:endParaRPr lang="pt-PT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Point2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Point2(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1);</a:t>
            </a: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  // guardá-lo no </a:t>
            </a:r>
            <a:r>
              <a:rPr lang="pt-PT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array</a:t>
            </a:r>
            <a:endParaRPr lang="pt-PT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pt-PT" sz="1400" dirty="0">
                <a:solidFill>
                  <a:srgbClr val="6A3E3E"/>
                </a:solidFill>
                <a:latin typeface="Courier New" panose="02070309020205020404" pitchFamily="49" charset="0"/>
              </a:rPr>
              <a:t>      </a:t>
            </a:r>
            <a:r>
              <a:rPr lang="pt-PT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points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pt-PT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pt-PT" sz="1400" dirty="0">
                <a:solidFill>
                  <a:srgbClr val="6A3E3E"/>
                </a:solidFill>
                <a:latin typeface="Courier New" panose="02070309020205020404" pitchFamily="49" charset="0"/>
              </a:rPr>
              <a:t>p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}  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PT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2D559C-0237-4828-B2CB-5183E3202F52}"/>
              </a:ext>
            </a:extLst>
          </p:cNvPr>
          <p:cNvSpPr/>
          <p:nvPr/>
        </p:nvSpPr>
        <p:spPr>
          <a:xfrm>
            <a:off x="5257800" y="1295400"/>
            <a:ext cx="35052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Point2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PT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// método construtor</a:t>
            </a:r>
          </a:p>
          <a:p>
            <a:r>
              <a:rPr lang="fr-F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Point2(</a:t>
            </a:r>
            <a:r>
              <a:rPr lang="fr-F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y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pt-PT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pt-PT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x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PT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pt-PT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pt-PT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y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PT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y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endParaRPr lang="pt-PT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PT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DBD76-4865-41B0-BA55-F2C0A335A181}"/>
              </a:ext>
            </a:extLst>
          </p:cNvPr>
          <p:cNvSpPr/>
          <p:nvPr/>
        </p:nvSpPr>
        <p:spPr>
          <a:xfrm>
            <a:off x="4191000" y="5029200"/>
            <a:ext cx="434340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pt-PT" sz="1400" b="1" dirty="0">
                <a:latin typeface="Consolas" panose="020B0609020204030204" pitchFamily="49" charset="0"/>
              </a:rPr>
              <a:t>Forma de inicializar recomendada, pois um método construtor tem a responsabilidade de inicializar de forma correta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E12467-9AA9-4617-95A5-B0B5F07D577C}"/>
              </a:ext>
            </a:extLst>
          </p:cNvPr>
          <p:cNvSpPr/>
          <p:nvPr/>
        </p:nvSpPr>
        <p:spPr>
          <a:xfrm>
            <a:off x="2209800" y="5874795"/>
            <a:ext cx="63246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pt-PT" sz="1400" b="1" dirty="0">
                <a:latin typeface="Consolas" panose="020B0609020204030204" pitchFamily="49" charset="0"/>
              </a:rPr>
              <a:t>Os métodos construtores são métodos especiais que são, e apenas podem ser, chamados aquando da criação de um objeto</a:t>
            </a:r>
          </a:p>
        </p:txBody>
      </p:sp>
    </p:spTree>
    <p:extLst>
      <p:ext uri="{BB962C8B-B14F-4D97-AF65-F5344CB8AC3E}">
        <p14:creationId xmlns:p14="http://schemas.microsoft.com/office/powerpoint/2010/main" val="228706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C1F1-AC9A-4E7E-9C68-271FBE73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Objetos, mais métodos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3F624-156C-451A-8E84-C79F4293E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A30E6-4D65-41BB-BCFF-BC9B5B72F357}"/>
              </a:ext>
            </a:extLst>
          </p:cNvPr>
          <p:cNvSpPr/>
          <p:nvPr/>
        </p:nvSpPr>
        <p:spPr>
          <a:xfrm>
            <a:off x="457200" y="1124664"/>
            <a:ext cx="8229600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P51Points {</a:t>
            </a:r>
          </a:p>
          <a:p>
            <a:endParaRPr lang="pt-PT" sz="1400" dirty="0"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// Criar dois pontos e inicializá-los</a:t>
            </a: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Point2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</a:rPr>
              <a:t>p1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Point2(0, 1)</a:t>
            </a:r>
            <a:endParaRPr lang="pt-PT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Point2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</a:rPr>
              <a:t>p2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Point2(1, 1);</a:t>
            </a: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</a:t>
            </a:r>
            <a:endParaRPr lang="pt-PT" sz="1400" dirty="0">
              <a:latin typeface="Courier New" panose="02070309020205020404" pitchFamily="49" charset="0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// criar um </a:t>
            </a:r>
            <a:r>
              <a:rPr lang="pt-PT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array</a:t>
            </a:r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de pontos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Point2[] </a:t>
            </a:r>
            <a:r>
              <a:rPr lang="pt-PT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points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Point2[10];</a:t>
            </a:r>
            <a:endParaRPr lang="pt-PT" sz="1400" dirty="0">
              <a:latin typeface="Courier New" panose="02070309020205020404" pitchFamily="49" charset="0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// criar vários pontos </a:t>
            </a:r>
          </a:p>
          <a:p>
            <a:r>
              <a:rPr lang="pt-PT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    </a:t>
            </a:r>
            <a:r>
              <a:rPr lang="nn-NO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nn-NO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nn-NO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points</a:t>
            </a:r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nn-NO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nn-NO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  // Criar um ponto e </a:t>
            </a:r>
            <a:r>
              <a:rPr lang="pt-PT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inicilizá-lo</a:t>
            </a:r>
            <a:endParaRPr lang="pt-PT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Point2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Point2(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1);</a:t>
            </a: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  // guardá-lo no </a:t>
            </a:r>
            <a:r>
              <a:rPr lang="pt-PT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array</a:t>
            </a:r>
            <a:endParaRPr lang="pt-PT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pt-PT" sz="1400" dirty="0">
                <a:solidFill>
                  <a:srgbClr val="6A3E3E"/>
                </a:solidFill>
                <a:latin typeface="Courier New" panose="02070309020205020404" pitchFamily="49" charset="0"/>
              </a:rPr>
              <a:t>      </a:t>
            </a:r>
            <a:r>
              <a:rPr lang="pt-PT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points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pt-PT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pt-PT" sz="1400" dirty="0">
                <a:solidFill>
                  <a:srgbClr val="6A3E3E"/>
                </a:solidFill>
                <a:latin typeface="Courier New" panose="02070309020205020404" pitchFamily="49" charset="0"/>
              </a:rPr>
              <a:t>p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}  </a:t>
            </a: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// mostrar os pontos p1 e p2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PT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PT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PT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PT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"P1 -&gt; "</a:t>
            </a:r>
            <a:r>
              <a:rPr lang="pt-PT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PT" sz="14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p1</a:t>
            </a:r>
            <a:r>
              <a:rPr lang="pt-PT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.toString());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PT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PT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PT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PT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"P2 -&gt; "</a:t>
            </a:r>
            <a:r>
              <a:rPr lang="pt-PT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PT" sz="14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p2</a:t>
            </a:r>
            <a:r>
              <a:rPr lang="pt-PT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pt-PT" sz="1400" b="1" i="1" dirty="0">
                <a:solidFill>
                  <a:srgbClr val="3F7F5F"/>
                </a:solidFill>
                <a:latin typeface="Courier New" panose="02070309020205020404" pitchFamily="49" charset="0"/>
              </a:rPr>
              <a:t>// chamada implícita ao </a:t>
            </a:r>
            <a:r>
              <a:rPr lang="pt-PT" sz="1400" b="1" i="1" dirty="0" err="1">
                <a:solidFill>
                  <a:srgbClr val="3F7F5F"/>
                </a:solidFill>
                <a:latin typeface="Courier New" panose="02070309020205020404" pitchFamily="49" charset="0"/>
              </a:rPr>
              <a:t>toString</a:t>
            </a:r>
            <a:endParaRPr lang="pt-PT" sz="1400" b="1" i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endParaRPr lang="pt-PT" sz="1400" dirty="0">
              <a:latin typeface="Courier New" panose="02070309020205020404" pitchFamily="49" charset="0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// mostrar o </a:t>
            </a:r>
            <a:r>
              <a:rPr lang="pt-PT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array</a:t>
            </a:r>
            <a:r>
              <a:rPr lang="pt-PT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de pontos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"points -&gt; "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Arrays.toString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points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pt-PT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PT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2D559C-0237-4828-B2CB-5183E3202F52}"/>
              </a:ext>
            </a:extLst>
          </p:cNvPr>
          <p:cNvSpPr/>
          <p:nvPr/>
        </p:nvSpPr>
        <p:spPr>
          <a:xfrm>
            <a:off x="5334000" y="858982"/>
            <a:ext cx="3733800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Point2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PT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 panose="020B0609020204030204" pitchFamily="49" charset="0"/>
              </a:rPr>
              <a:t>  // método construtor</a:t>
            </a:r>
          </a:p>
          <a:p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Point2(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pt-PT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 panose="020B0609020204030204" pitchFamily="49" charset="0"/>
              </a:rPr>
              <a:t>  // método </a:t>
            </a:r>
            <a:r>
              <a:rPr lang="pt-PT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toString</a:t>
            </a:r>
            <a:endParaRPr lang="pt-PT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"["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PT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PT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PT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PT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"]"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pt-PT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PT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DBD76-4865-41B0-BA55-F2C0A335A181}"/>
              </a:ext>
            </a:extLst>
          </p:cNvPr>
          <p:cNvSpPr/>
          <p:nvPr/>
        </p:nvSpPr>
        <p:spPr>
          <a:xfrm>
            <a:off x="2667000" y="6018311"/>
            <a:ext cx="556260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pt-PT" sz="1400" b="1" dirty="0">
                <a:latin typeface="Consolas" panose="020B0609020204030204" pitchFamily="49" charset="0"/>
              </a:rPr>
              <a:t>O método </a:t>
            </a:r>
            <a:r>
              <a:rPr lang="pt-PT" sz="1400" b="1" dirty="0" err="1">
                <a:latin typeface="Consolas" panose="020B0609020204030204" pitchFamily="49" charset="0"/>
              </a:rPr>
              <a:t>toString</a:t>
            </a:r>
            <a:r>
              <a:rPr lang="pt-PT" sz="1400" b="1" dirty="0">
                <a:latin typeface="Consolas" panose="020B0609020204030204" pitchFamily="49" charset="0"/>
              </a:rPr>
              <a:t> é chamado de forma implícita quanto o objeto é utilizado onde se espera uma </a:t>
            </a:r>
            <a:r>
              <a:rPr lang="pt-PT" sz="1400" b="1" dirty="0" err="1">
                <a:latin typeface="Consolas" panose="020B0609020204030204" pitchFamily="49" charset="0"/>
              </a:rPr>
              <a:t>String</a:t>
            </a:r>
            <a:r>
              <a:rPr lang="pt-PT" sz="1400" b="1" dirty="0">
                <a:latin typeface="Consolas" panose="020B0609020204030204" pitchFamily="49" charset="0"/>
              </a:rPr>
              <a:t>. </a:t>
            </a:r>
          </a:p>
          <a:p>
            <a:pPr algn="ctr"/>
            <a:r>
              <a:rPr lang="pt-PT" sz="1400" b="1" dirty="0">
                <a:latin typeface="Consolas" panose="020B0609020204030204" pitchFamily="49" charset="0"/>
              </a:rPr>
              <a:t>O </a:t>
            </a:r>
            <a:r>
              <a:rPr lang="pt-PT" sz="1400" b="1" dirty="0" err="1">
                <a:latin typeface="Consolas" panose="020B0609020204030204" pitchFamily="49" charset="0"/>
              </a:rPr>
              <a:t>toString</a:t>
            </a:r>
            <a:r>
              <a:rPr lang="pt-PT" sz="1400" b="1" dirty="0">
                <a:latin typeface="Consolas" panose="020B0609020204030204" pitchFamily="49" charset="0"/>
              </a:rPr>
              <a:t> converte o objeto numa </a:t>
            </a:r>
            <a:r>
              <a:rPr lang="pt-PT" sz="1400" b="1" dirty="0" err="1">
                <a:latin typeface="Consolas" panose="020B0609020204030204" pitchFamily="49" charset="0"/>
              </a:rPr>
              <a:t>string</a:t>
            </a:r>
            <a:r>
              <a:rPr lang="pt-PT" sz="1400" b="1" dirty="0">
                <a:latin typeface="Consolas" panose="020B0609020204030204" pitchFamily="49" charset="0"/>
              </a:rPr>
              <a:t> que o </a:t>
            </a:r>
            <a:r>
              <a:rPr lang="pt-PT" sz="1400" b="1" dirty="0" err="1">
                <a:latin typeface="Consolas" panose="020B0609020204030204" pitchFamily="49" charset="0"/>
              </a:rPr>
              <a:t>descrve</a:t>
            </a:r>
            <a:endParaRPr lang="pt-PT" sz="1400" b="1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1B86E6-9AB3-4CC2-BACE-8E30F8CDA7F4}"/>
              </a:ext>
            </a:extLst>
          </p:cNvPr>
          <p:cNvSpPr/>
          <p:nvPr/>
        </p:nvSpPr>
        <p:spPr>
          <a:xfrm>
            <a:off x="4572000" y="4038600"/>
            <a:ext cx="449580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pt-PT" sz="1400" b="1" dirty="0">
                <a:latin typeface="Consolas" panose="020B0609020204030204" pitchFamily="49" charset="0"/>
              </a:rPr>
              <a:t>Pode-se declarar métodos numa classe. Eles deverão operar com os atributos da classe: lendo-os ou alterando-os</a:t>
            </a:r>
          </a:p>
        </p:txBody>
      </p:sp>
    </p:spTree>
    <p:extLst>
      <p:ext uri="{BB962C8B-B14F-4D97-AF65-F5344CB8AC3E}">
        <p14:creationId xmlns:p14="http://schemas.microsoft.com/office/powerpoint/2010/main" val="335461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instanciável Conta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06 - Classes, objectos e métodos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036800"/>
            <a:ext cx="7772400" cy="5478423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C02Conta {</a:t>
            </a:r>
          </a:p>
          <a:p>
            <a:endParaRPr lang="pt-PT" sz="1400" b="1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STATIC, número a atribuir à próxima conta que for criada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i="1" dirty="0" err="1">
                <a:solidFill>
                  <a:srgbClr val="0000C0"/>
                </a:solidFill>
                <a:latin typeface="Consolas"/>
              </a:rPr>
              <a:t>proximoNumeroDeConta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 = 1;</a:t>
            </a: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STATIC, taxa de juro anual a aplicar só no final do ano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taxaJuroAnual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= 0.01;</a:t>
            </a:r>
            <a:endParaRPr lang="pt-PT" sz="1400" b="1" i="1" dirty="0">
              <a:solidFill>
                <a:srgbClr val="000000"/>
              </a:solidFill>
              <a:latin typeface="Consolas"/>
            </a:endParaRPr>
          </a:p>
          <a:p>
            <a:endParaRPr lang="pt-PT" sz="1400" b="1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número da conta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numeroDeConta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saldo corrente da conta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>
                <a:solidFill>
                  <a:srgbClr val="0000C0"/>
                </a:solidFill>
                <a:latin typeface="Consolas"/>
              </a:rPr>
              <a:t>saldo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mês do último depósito, 0 representa o início do ano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mesDoUltimoDeposito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5FBF"/>
                </a:solidFill>
                <a:latin typeface="Consolas"/>
              </a:rPr>
              <a:t>  /**************************************************</a:t>
            </a:r>
          </a:p>
          <a:p>
            <a:r>
              <a:rPr lang="pt-PT" sz="1400" dirty="0">
                <a:solidFill>
                  <a:srgbClr val="3F5FBF"/>
                </a:solidFill>
                <a:latin typeface="Consolas"/>
              </a:rPr>
              <a:t>   * Construtor </a:t>
            </a:r>
            <a:r>
              <a:rPr lang="pt-PT" sz="1400" dirty="0">
                <a:solidFill>
                  <a:srgbClr val="7F7F9F"/>
                </a:solidFill>
                <a:latin typeface="Consolas"/>
              </a:rPr>
              <a:t>-</a:t>
            </a:r>
            <a:r>
              <a:rPr lang="pt-PT" sz="1400" dirty="0">
                <a:solidFill>
                  <a:srgbClr val="3F5FBF"/>
                </a:solidFill>
                <a:latin typeface="Consolas"/>
              </a:rPr>
              <a:t> método que inicializa um novo objecto</a:t>
            </a:r>
          </a:p>
          <a:p>
            <a:r>
              <a:rPr lang="pt-PT" sz="1400" dirty="0">
                <a:solidFill>
                  <a:srgbClr val="3F5FBF"/>
                </a:solidFill>
                <a:latin typeface="Consolas"/>
              </a:rPr>
              <a:t>   */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C02Conta(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saldo,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mesCorrente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saldo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saldo;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mesDoUltimoDeposito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mesCorrente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0000C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C0"/>
                </a:solidFill>
                <a:latin typeface="Consolas"/>
              </a:rPr>
              <a:t>numeroDeConta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proximoNumeroDeConta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400" dirty="0">
                <a:latin typeface="Consolas"/>
              </a:rPr>
              <a:t>. . .</a:t>
            </a:r>
            <a:r>
              <a:rPr lang="pt-PT" sz="1400" b="1" dirty="0">
                <a:solidFill>
                  <a:srgbClr val="7F0055"/>
                </a:solidFill>
                <a:latin typeface="Consolas"/>
              </a:rPr>
              <a:t> </a:t>
            </a:r>
            <a:endParaRPr lang="pt-PT" sz="1400" b="1" dirty="0">
              <a:solidFill>
                <a:srgbClr val="000000"/>
              </a:solidFill>
              <a:latin typeface="Consola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62172" y="2542896"/>
            <a:ext cx="968828" cy="1190904"/>
            <a:chOff x="7565572" y="4648201"/>
            <a:chExt cx="1370471" cy="1551924"/>
          </a:xfrm>
        </p:grpSpPr>
        <p:sp>
          <p:nvSpPr>
            <p:cNvPr id="7" name="Rounded Rectangle 67"/>
            <p:cNvSpPr/>
            <p:nvPr/>
          </p:nvSpPr>
          <p:spPr bwMode="auto">
            <a:xfrm>
              <a:off x="7565572" y="4648201"/>
              <a:ext cx="1370471" cy="1551924"/>
            </a:xfrm>
            <a:prstGeom prst="roundRect">
              <a:avLst/>
            </a:prstGeom>
            <a:solidFill>
              <a:srgbClr val="CEE19F">
                <a:alpha val="70195"/>
              </a:srgbClr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endParaRPr lang="pt-PT" sz="900" dirty="0"/>
            </a:p>
          </p:txBody>
        </p:sp>
        <p:sp>
          <p:nvSpPr>
            <p:cNvPr id="8" name="Rounded Rectangle 68"/>
            <p:cNvSpPr/>
            <p:nvPr/>
          </p:nvSpPr>
          <p:spPr bwMode="auto">
            <a:xfrm>
              <a:off x="7775642" y="4865221"/>
              <a:ext cx="100800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7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pt-PT" sz="1100" dirty="0" err="1">
                  <a:latin typeface="Consolas" pitchFamily="49" charset="0"/>
                  <a:cs typeface="Consolas" pitchFamily="49" charset="0"/>
                </a:rPr>
                <a:t>nc</a:t>
              </a:r>
              <a:r>
                <a:rPr lang="pt-PT" sz="1100" dirty="0">
                  <a:latin typeface="Consolas" pitchFamily="49" charset="0"/>
                  <a:cs typeface="Consolas" pitchFamily="49" charset="0"/>
                </a:rPr>
                <a:t>: 1</a:t>
              </a:r>
            </a:p>
          </p:txBody>
        </p:sp>
        <p:sp>
          <p:nvSpPr>
            <p:cNvPr id="9" name="Rounded Rectangle 69"/>
            <p:cNvSpPr/>
            <p:nvPr/>
          </p:nvSpPr>
          <p:spPr bwMode="auto">
            <a:xfrm>
              <a:off x="7775642" y="5280163"/>
              <a:ext cx="100800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7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pt-PT" sz="1100" dirty="0">
                  <a:latin typeface="Consolas" pitchFamily="49" charset="0"/>
                  <a:cs typeface="Consolas" pitchFamily="49" charset="0"/>
                </a:rPr>
                <a:t>s: 10000</a:t>
              </a:r>
            </a:p>
          </p:txBody>
        </p:sp>
        <p:sp>
          <p:nvSpPr>
            <p:cNvPr id="10" name="Rounded Rectangle 70"/>
            <p:cNvSpPr/>
            <p:nvPr/>
          </p:nvSpPr>
          <p:spPr bwMode="auto">
            <a:xfrm>
              <a:off x="7775643" y="5695105"/>
              <a:ext cx="100800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7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pt-PT" sz="1100" dirty="0">
                  <a:latin typeface="Consolas" pitchFamily="49" charset="0"/>
                  <a:cs typeface="Consolas" pitchFamily="49" charset="0"/>
                </a:rPr>
                <a:t>md: 4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7029" y="2542896"/>
            <a:ext cx="968828" cy="1190904"/>
            <a:chOff x="7565572" y="4648201"/>
            <a:chExt cx="1370471" cy="1551924"/>
          </a:xfrm>
        </p:grpSpPr>
        <p:sp>
          <p:nvSpPr>
            <p:cNvPr id="12" name="Rounded Rectangle 73"/>
            <p:cNvSpPr/>
            <p:nvPr/>
          </p:nvSpPr>
          <p:spPr bwMode="auto">
            <a:xfrm>
              <a:off x="7565572" y="4648201"/>
              <a:ext cx="1370471" cy="1551924"/>
            </a:xfrm>
            <a:prstGeom prst="roundRect">
              <a:avLst/>
            </a:prstGeom>
            <a:solidFill>
              <a:srgbClr val="CEE19F">
                <a:alpha val="70195"/>
              </a:srgbClr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endParaRPr lang="pt-PT" sz="900" dirty="0"/>
            </a:p>
          </p:txBody>
        </p:sp>
        <p:sp>
          <p:nvSpPr>
            <p:cNvPr id="13" name="Rounded Rectangle 74"/>
            <p:cNvSpPr/>
            <p:nvPr/>
          </p:nvSpPr>
          <p:spPr bwMode="auto">
            <a:xfrm>
              <a:off x="7775642" y="4865221"/>
              <a:ext cx="100800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7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pt-PT" sz="1100" dirty="0" err="1">
                  <a:latin typeface="Consolas" pitchFamily="49" charset="0"/>
                  <a:cs typeface="Consolas" pitchFamily="49" charset="0"/>
                </a:rPr>
                <a:t>nc</a:t>
              </a:r>
              <a:r>
                <a:rPr lang="pt-PT" sz="1100" dirty="0">
                  <a:latin typeface="Consolas" pitchFamily="49" charset="0"/>
                  <a:cs typeface="Consolas" pitchFamily="49" charset="0"/>
                </a:rPr>
                <a:t>: 2</a:t>
              </a:r>
            </a:p>
          </p:txBody>
        </p:sp>
        <p:sp>
          <p:nvSpPr>
            <p:cNvPr id="14" name="Rounded Rectangle 75"/>
            <p:cNvSpPr/>
            <p:nvPr/>
          </p:nvSpPr>
          <p:spPr bwMode="auto">
            <a:xfrm>
              <a:off x="7775642" y="5280163"/>
              <a:ext cx="100800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7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pt-PT" sz="1100" dirty="0">
                  <a:latin typeface="Consolas" pitchFamily="49" charset="0"/>
                  <a:cs typeface="Consolas" pitchFamily="49" charset="0"/>
                </a:rPr>
                <a:t>s: 5000</a:t>
              </a:r>
            </a:p>
          </p:txBody>
        </p:sp>
        <p:sp>
          <p:nvSpPr>
            <p:cNvPr id="15" name="Rounded Rectangle 76"/>
            <p:cNvSpPr/>
            <p:nvPr/>
          </p:nvSpPr>
          <p:spPr bwMode="auto">
            <a:xfrm>
              <a:off x="7775643" y="5695105"/>
              <a:ext cx="100800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7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pt-PT" sz="1100" dirty="0">
                  <a:latin typeface="Consolas" pitchFamily="49" charset="0"/>
                  <a:cs typeface="Consolas" pitchFamily="49" charset="0"/>
                </a:rPr>
                <a:t>md: 3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011886" y="2542896"/>
            <a:ext cx="968828" cy="1190904"/>
            <a:chOff x="7565572" y="4648201"/>
            <a:chExt cx="1370471" cy="1551924"/>
          </a:xfrm>
        </p:grpSpPr>
        <p:sp>
          <p:nvSpPr>
            <p:cNvPr id="17" name="Rounded Rectangle 78"/>
            <p:cNvSpPr/>
            <p:nvPr/>
          </p:nvSpPr>
          <p:spPr bwMode="auto">
            <a:xfrm>
              <a:off x="7565572" y="4648201"/>
              <a:ext cx="1370471" cy="1551924"/>
            </a:xfrm>
            <a:prstGeom prst="roundRect">
              <a:avLst/>
            </a:prstGeom>
            <a:solidFill>
              <a:srgbClr val="CEE19F">
                <a:alpha val="70195"/>
              </a:srgbClr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endParaRPr lang="pt-PT" sz="900" dirty="0"/>
            </a:p>
          </p:txBody>
        </p:sp>
        <p:sp>
          <p:nvSpPr>
            <p:cNvPr id="18" name="Rounded Rectangle 79"/>
            <p:cNvSpPr/>
            <p:nvPr/>
          </p:nvSpPr>
          <p:spPr bwMode="auto">
            <a:xfrm>
              <a:off x="7775642" y="4865221"/>
              <a:ext cx="100800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7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pt-PT" sz="1100" dirty="0" err="1">
                  <a:latin typeface="Consolas" pitchFamily="49" charset="0"/>
                  <a:cs typeface="Consolas" pitchFamily="49" charset="0"/>
                </a:rPr>
                <a:t>nc</a:t>
              </a:r>
              <a:r>
                <a:rPr lang="pt-PT" sz="1100" dirty="0">
                  <a:latin typeface="Consolas" pitchFamily="49" charset="0"/>
                  <a:cs typeface="Consolas" pitchFamily="49" charset="0"/>
                </a:rPr>
                <a:t>: 3</a:t>
              </a:r>
            </a:p>
          </p:txBody>
        </p:sp>
        <p:sp>
          <p:nvSpPr>
            <p:cNvPr id="19" name="Rounded Rectangle 80"/>
            <p:cNvSpPr/>
            <p:nvPr/>
          </p:nvSpPr>
          <p:spPr bwMode="auto">
            <a:xfrm>
              <a:off x="7775642" y="5280163"/>
              <a:ext cx="100800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7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pt-PT" sz="1100" dirty="0">
                  <a:latin typeface="Consolas" pitchFamily="49" charset="0"/>
                  <a:cs typeface="Consolas" pitchFamily="49" charset="0"/>
                </a:rPr>
                <a:t>s: 2400</a:t>
              </a:r>
            </a:p>
          </p:txBody>
        </p:sp>
        <p:sp>
          <p:nvSpPr>
            <p:cNvPr id="20" name="Rounded Rectangle 81"/>
            <p:cNvSpPr/>
            <p:nvPr/>
          </p:nvSpPr>
          <p:spPr bwMode="auto">
            <a:xfrm>
              <a:off x="7775643" y="5695105"/>
              <a:ext cx="100800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7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pt-PT" sz="1100" dirty="0">
                  <a:latin typeface="Consolas" pitchFamily="49" charset="0"/>
                  <a:cs typeface="Consolas" pitchFamily="49" charset="0"/>
                </a:rPr>
                <a:t>md: 8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847882" y="2142523"/>
            <a:ext cx="3047121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chemeClr val="bg2">
                    <a:lumMod val="75000"/>
                  </a:schemeClr>
                </a:solidFill>
              </a:rPr>
              <a:t>Agora podemos ter várias contas</a:t>
            </a:r>
          </a:p>
        </p:txBody>
      </p:sp>
    </p:spTree>
    <p:extLst>
      <p:ext uri="{BB962C8B-B14F-4D97-AF65-F5344CB8AC3E}">
        <p14:creationId xmlns:p14="http://schemas.microsoft.com/office/powerpoint/2010/main" val="34740409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fso">
  <a:themeElements>
    <a:clrScheme name="Office Them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 Them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EE19F">
            <a:alpha val="70195"/>
          </a:srgbClr>
        </a:solidFill>
        <a:ln w="38100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ctr">
          <a:defRPr sz="1100" dirty="0"/>
        </a:defPPr>
      </a:lstStyle>
    </a:spDef>
  </a:objectDefaults>
  <a:extraClrSchemeLst>
    <a:extraClrScheme>
      <a:clrScheme name="Office Them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Theme_fso</Template>
  <TotalTime>20004</TotalTime>
  <Words>4809</Words>
  <Application>Microsoft Office PowerPoint</Application>
  <PresentationFormat>On-screen Show (4:3)</PresentationFormat>
  <Paragraphs>700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Consolas</vt:lpstr>
      <vt:lpstr>Courier New</vt:lpstr>
      <vt:lpstr>Garamond</vt:lpstr>
      <vt:lpstr>Times New Roman</vt:lpstr>
      <vt:lpstr>Wingdings</vt:lpstr>
      <vt:lpstr>Theme_fso</vt:lpstr>
      <vt:lpstr>06 Classes e Objectos</vt:lpstr>
      <vt:lpstr>Contexto estático das classes</vt:lpstr>
      <vt:lpstr>Classe com atributos e métodos static</vt:lpstr>
      <vt:lpstr>Contexto de instância das classes</vt:lpstr>
      <vt:lpstr>Classe e objetos/instâncias da classe</vt:lpstr>
      <vt:lpstr>Objetos, acesso direto aos atributos</vt:lpstr>
      <vt:lpstr>Objetos, inicialização por construtor</vt:lpstr>
      <vt:lpstr>Objetos, mais métodos</vt:lpstr>
      <vt:lpstr>Classe instanciável Conta </vt:lpstr>
      <vt:lpstr>Classe instanciável conta </vt:lpstr>
      <vt:lpstr>Criar objectos - Conta</vt:lpstr>
      <vt:lpstr>Classe GestorContas</vt:lpstr>
      <vt:lpstr>GestorContas com 3 contas</vt:lpstr>
      <vt:lpstr>Métodos construtores - Construtors</vt:lpstr>
      <vt:lpstr>Método toString</vt:lpstr>
      <vt:lpstr>Método equals</vt:lpstr>
      <vt:lpstr>Classe Banco</vt:lpstr>
      <vt:lpstr>Visibilidade por omissão</vt:lpstr>
      <vt:lpstr>Visibilidade</vt:lpstr>
      <vt:lpstr>public / package-private / private</vt:lpstr>
      <vt:lpstr>Blocos inicializadores</vt:lpstr>
      <vt:lpstr>Ordem de execução</vt:lpstr>
      <vt:lpstr>Tipos de erros</vt:lpstr>
      <vt:lpstr>Tipos de erros</vt:lpstr>
      <vt:lpstr>Classes top level</vt:lpstr>
      <vt:lpstr>Encapsulamento</vt:lpstr>
      <vt:lpstr>Encapsulamento - integridade</vt:lpstr>
      <vt:lpstr>Encapsulamento - integridade</vt:lpstr>
      <vt:lpstr>Encapsulamento, integridade</vt:lpstr>
      <vt:lpstr>Encapsulamento, integridade</vt:lpstr>
      <vt:lpstr>Cópias com método clone</vt:lpstr>
      <vt:lpstr>Sumário</vt:lpstr>
      <vt:lpstr>Sumário</vt:lpstr>
    </vt:vector>
  </TitlesOfParts>
  <Company>BYU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</dc:title>
  <dc:creator>Robert P. Burton</dc:creator>
  <cp:lastModifiedBy>António Teófilo</cp:lastModifiedBy>
  <cp:revision>612</cp:revision>
  <cp:lastPrinted>2012-03-11T20:27:46Z</cp:lastPrinted>
  <dcterms:created xsi:type="dcterms:W3CDTF">2004-08-20T17:48:18Z</dcterms:created>
  <dcterms:modified xsi:type="dcterms:W3CDTF">2020-04-20T22:50:52Z</dcterms:modified>
</cp:coreProperties>
</file>