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A0F"/>
    <a:srgbClr val="A92733"/>
    <a:srgbClr val="FFDD87"/>
    <a:srgbClr val="3ED645"/>
    <a:srgbClr val="FFD15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120" d="100"/>
          <a:sy n="120" d="100"/>
        </p:scale>
        <p:origin x="18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F17B20-B327-4951-8800-03B91C3C326F}" type="slidenum">
              <a:rPr lang="pt-PT"/>
              <a:pPr eaLnBrk="1" hangingPunct="1"/>
              <a:t>10</a:t>
            </a:fld>
            <a:endParaRPr lang="pt-PT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6744D-855E-435D-937B-C9E8DBC22118}" type="slidenum">
              <a:rPr lang="pt-PT"/>
              <a:pPr eaLnBrk="1" hangingPunct="1"/>
              <a:t>11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E1506D-09B1-40D5-89A7-2AB9A2CE6C1F}" type="slidenum">
              <a:rPr lang="pt-PT"/>
              <a:pPr eaLnBrk="1" hangingPunct="1"/>
              <a:t>2</a:t>
            </a:fld>
            <a:endParaRPr lang="pt-PT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C3DCC-1E14-4047-8583-78C96BB6FD1D}" type="slidenum">
              <a:rPr lang="pt-PT"/>
              <a:pPr eaLnBrk="1" hangingPunct="1"/>
              <a:t>3</a:t>
            </a:fld>
            <a:endParaRPr lang="pt-PT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5F182D-F185-4FD8-A52A-77EDC280C9B8}" type="slidenum">
              <a:rPr lang="pt-PT"/>
              <a:pPr eaLnBrk="1" hangingPunct="1"/>
              <a:t>4</a:t>
            </a:fld>
            <a:endParaRPr lang="pt-P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A6B4A-5900-4F45-8CC9-2B6B462A44C9}" type="slidenum">
              <a:rPr lang="pt-PT"/>
              <a:pPr eaLnBrk="1" hangingPunct="1"/>
              <a:t>5</a:t>
            </a:fld>
            <a:endParaRPr lang="pt-PT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041929-518F-4345-B41D-0AD05D5B925D}" type="slidenum">
              <a:rPr lang="pt-PT"/>
              <a:pPr eaLnBrk="1" hangingPunct="1"/>
              <a:t>6</a:t>
            </a:fld>
            <a:endParaRPr lang="pt-PT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5757C-4614-4E27-813B-8466383CA12C}" type="slidenum">
              <a:rPr lang="pt-PT"/>
              <a:pPr eaLnBrk="1" hangingPunct="1"/>
              <a:t>7</a:t>
            </a:fld>
            <a:endParaRPr lang="pt-PT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63ECA-42FC-4439-B01E-C50804FC4B51}" type="slidenum">
              <a:rPr lang="pt-PT"/>
              <a:pPr eaLnBrk="1" hangingPunct="1"/>
              <a:t>8</a:t>
            </a:fld>
            <a:endParaRPr lang="pt-PT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9BE17-0F8F-42CB-B199-5BBA4682F38F}" type="slidenum">
              <a:rPr lang="pt-PT"/>
              <a:pPr eaLnBrk="1" hangingPunct="1"/>
              <a:t>9</a:t>
            </a:fld>
            <a:endParaRPr lang="pt-PT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06.1 - UML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06.1 - UML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06.1 - UML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5052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06.1 - UML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umlClassDiagram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128.ibm.com/developerworks/rational/library/content/RationalEdge/sep04/bel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06.1 UML</a:t>
            </a:r>
            <a:br>
              <a:rPr lang="pt-PT" dirty="0"/>
            </a:br>
            <a:r>
              <a:rPr lang="en-US" dirty="0"/>
              <a:t>Unified</a:t>
            </a:r>
            <a:r>
              <a:rPr lang="pt-PT" dirty="0"/>
              <a:t> </a:t>
            </a:r>
            <a:r>
              <a:rPr lang="en-US" dirty="0" err="1"/>
              <a:t>Modelling</a:t>
            </a:r>
            <a:r>
              <a:rPr lang="pt-PT" dirty="0"/>
              <a:t> </a:t>
            </a:r>
            <a:r>
              <a:rPr lang="en-US" dirty="0"/>
              <a:t>Language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rgbClr val="006633"/>
                </a:solidFill>
                <a:latin typeface="Garamond"/>
              </a:rPr>
              <a:t>UML – linguagem gráfica de modelação</a:t>
            </a:r>
          </a:p>
          <a:p>
            <a:endParaRPr lang="pt-P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895600" y="6324600"/>
            <a:ext cx="3429000" cy="457200"/>
          </a:xfrm>
        </p:spPr>
        <p:txBody>
          <a:bodyPr/>
          <a:lstStyle/>
          <a:p>
            <a:pPr>
              <a:defRPr/>
            </a:pPr>
            <a:r>
              <a:rPr lang="pt-PT"/>
              <a:t>MoP 06.1 - UML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Mais sobre relações de agregação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Em </a:t>
            </a:r>
            <a:r>
              <a:rPr lang="pt-PT" dirty="0" err="1"/>
              <a:t>MoP</a:t>
            </a:r>
            <a:r>
              <a:rPr lang="pt-PT" dirty="0"/>
              <a:t>, não será dada atenção à distinção entre agregação fraca e forte.</a:t>
            </a:r>
          </a:p>
          <a:p>
            <a:endParaRPr lang="pt-PT" dirty="0"/>
          </a:p>
          <a:p>
            <a:r>
              <a:rPr lang="pt-PT" dirty="0"/>
              <a:t>Uma vez existindo uma agregação ela poderá ser representada com losango vazio ou com losango a cheio. Contudo a preferência será para losango a cheio.</a:t>
            </a:r>
          </a:p>
          <a:p>
            <a:endParaRPr lang="pt-PT" dirty="0"/>
          </a:p>
          <a:p>
            <a:r>
              <a:rPr lang="pt-PT" dirty="0"/>
              <a:t>Assume-se que a visibilidade por omissão é do agregador para o agregado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</p:spTree>
    <p:extLst>
      <p:ext uri="{BB962C8B-B14F-4D97-AF65-F5344CB8AC3E}">
        <p14:creationId xmlns:p14="http://schemas.microsoft.com/office/powerpoint/2010/main" val="63908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Links sobre UML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UML Tutorial: Class Diagrams</a:t>
            </a:r>
            <a:endParaRPr lang="pt-PT" dirty="0"/>
          </a:p>
          <a:p>
            <a:pPr marL="0" indent="0">
              <a:buNone/>
            </a:pPr>
            <a:r>
              <a:rPr lang="pt-PT" dirty="0">
                <a:hlinkClick r:id="rId3"/>
              </a:rPr>
              <a:t>http://www.objectmentor.com/resources/articles/umlClassDiagrams.pdf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en-US" dirty="0"/>
              <a:t>UML basics: The class diagram</a:t>
            </a:r>
            <a:endParaRPr lang="pt-PT" dirty="0"/>
          </a:p>
          <a:p>
            <a:pPr marL="0" indent="0">
              <a:buNone/>
            </a:pPr>
            <a:r>
              <a:rPr lang="pt-PT" dirty="0">
                <a:hlinkClick r:id="rId4"/>
              </a:rPr>
              <a:t>http://www-128.ibm.com/developerworks/rational/library/content/RationalEdge/sep04/bell/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</p:spTree>
    <p:extLst>
      <p:ext uri="{BB962C8B-B14F-4D97-AF65-F5344CB8AC3E}">
        <p14:creationId xmlns:p14="http://schemas.microsoft.com/office/powerpoint/2010/main" val="10042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 em </a:t>
            </a:r>
            <a:r>
              <a:rPr lang="pt-PT" dirty="0" err="1"/>
              <a:t>MoP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Vamos utilizar o </a:t>
            </a:r>
            <a:r>
              <a:rPr lang="pt-PT" dirty="0" err="1"/>
              <a:t>plugin</a:t>
            </a:r>
            <a:r>
              <a:rPr lang="pt-PT" dirty="0"/>
              <a:t> do eclipse de nome </a:t>
            </a:r>
            <a:r>
              <a:rPr lang="pt-PT" dirty="0" err="1"/>
              <a:t>Violet</a:t>
            </a:r>
            <a:endParaRPr lang="pt-PT" dirty="0"/>
          </a:p>
          <a:p>
            <a:pPr lvl="1"/>
            <a:r>
              <a:rPr lang="pt-PT" dirty="0"/>
              <a:t>Que está disponibilizada no </a:t>
            </a:r>
            <a:r>
              <a:rPr lang="pt-PT" dirty="0" err="1"/>
              <a:t>moodle</a:t>
            </a:r>
            <a:r>
              <a:rPr lang="pt-PT" dirty="0"/>
              <a:t> no </a:t>
            </a:r>
            <a:r>
              <a:rPr lang="pt-PT" dirty="0" err="1"/>
              <a:t>jar</a:t>
            </a:r>
            <a:r>
              <a:rPr lang="pt-PT" dirty="0"/>
              <a:t>: </a:t>
            </a:r>
          </a:p>
          <a:p>
            <a:pPr lvl="2"/>
            <a:r>
              <a:rPr lang="pt-PT" dirty="0"/>
              <a:t>com.horstmann.violet-0.21.2.jar</a:t>
            </a:r>
          </a:p>
          <a:p>
            <a:pPr>
              <a:spcBef>
                <a:spcPts val="1200"/>
              </a:spcBef>
            </a:pPr>
            <a:r>
              <a:rPr lang="pt-PT" dirty="0"/>
              <a:t>Para instalar esse </a:t>
            </a:r>
            <a:r>
              <a:rPr lang="pt-PT" dirty="0" err="1"/>
              <a:t>jar</a:t>
            </a:r>
            <a:r>
              <a:rPr lang="pt-PT" dirty="0"/>
              <a:t> no eclipse é só copiá-lo para a directoria de </a:t>
            </a:r>
            <a:r>
              <a:rPr lang="pt-PT" dirty="0" err="1"/>
              <a:t>plugins</a:t>
            </a:r>
            <a:r>
              <a:rPr lang="pt-PT" dirty="0"/>
              <a:t> do eclipse</a:t>
            </a:r>
          </a:p>
          <a:p>
            <a:pPr>
              <a:spcBef>
                <a:spcPts val="1200"/>
              </a:spcBef>
            </a:pPr>
            <a:r>
              <a:rPr lang="pt-PT" dirty="0"/>
              <a:t>Para o utilizar é só fazer, sobre o package pretendido:  New, </a:t>
            </a:r>
            <a:r>
              <a:rPr lang="pt-PT" dirty="0" err="1"/>
              <a:t>Other</a:t>
            </a:r>
            <a:r>
              <a:rPr lang="pt-PT" dirty="0"/>
              <a:t>…, UML </a:t>
            </a:r>
            <a:r>
              <a:rPr lang="pt-PT" dirty="0" err="1"/>
              <a:t>Violet</a:t>
            </a:r>
            <a:r>
              <a:rPr lang="pt-PT" dirty="0"/>
              <a:t> Editor,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Nessa nova janela com o editor, pode-se arrastar classes para dentro dela e depois colocar as associações.</a:t>
            </a:r>
          </a:p>
          <a:p>
            <a:pPr>
              <a:spcBef>
                <a:spcPts val="1200"/>
              </a:spcBef>
            </a:pPr>
            <a:r>
              <a:rPr lang="pt-PT" dirty="0"/>
              <a:t>É um </a:t>
            </a:r>
            <a:r>
              <a:rPr lang="pt-PT" dirty="0" err="1"/>
              <a:t>plugin</a:t>
            </a:r>
            <a:r>
              <a:rPr lang="pt-PT" dirty="0"/>
              <a:t> básico mas é de livre utilização e serve os nossos propósitos</a:t>
            </a:r>
          </a:p>
          <a:p>
            <a:pPr lvl="1"/>
            <a:r>
              <a:rPr lang="pt-PT" dirty="0"/>
              <a:t>Cuidado: não premir a tecla Delete em edição no </a:t>
            </a:r>
            <a:r>
              <a:rPr lang="pt-PT" dirty="0" err="1"/>
              <a:t>Violet</a:t>
            </a:r>
            <a:r>
              <a:rPr lang="pt-PT" dirty="0"/>
              <a:t> pois esse comando não é entregue ao editor e vai para o Package Explorer do Eclipse e vai apagar ficheiros ou packages java.</a:t>
            </a:r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06.1 - UML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Outros </a:t>
            </a:r>
            <a:r>
              <a:rPr lang="pt-PT" dirty="0" err="1"/>
              <a:t>plugins</a:t>
            </a:r>
            <a:r>
              <a:rPr lang="pt-PT" dirty="0"/>
              <a:t> para o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Omondo</a:t>
            </a:r>
            <a:endParaRPr lang="pt-PT" dirty="0"/>
          </a:p>
          <a:p>
            <a:pPr lvl="1"/>
            <a:r>
              <a:rPr lang="pt-PT" dirty="0"/>
              <a:t>A versão para o Windows 7 é paga. É um </a:t>
            </a:r>
            <a:r>
              <a:rPr lang="pt-PT" dirty="0" err="1"/>
              <a:t>plugin</a:t>
            </a:r>
            <a:r>
              <a:rPr lang="pt-PT" dirty="0"/>
              <a:t> comercial e é funcional até demais (para nós em </a:t>
            </a:r>
            <a:r>
              <a:rPr lang="pt-PT" dirty="0" err="1"/>
              <a:t>MoP</a:t>
            </a:r>
            <a:r>
              <a:rPr lang="pt-PT" dirty="0"/>
              <a:t>).</a:t>
            </a:r>
          </a:p>
          <a:p>
            <a:pPr lvl="2"/>
            <a:r>
              <a:rPr lang="pt-PT" dirty="0"/>
              <a:t>Pois do diagrama gera o código e do código gera automaticamente o diagrama completo.</a:t>
            </a:r>
          </a:p>
          <a:p>
            <a:pPr lvl="1"/>
            <a:endParaRPr lang="pt-PT" dirty="0"/>
          </a:p>
          <a:p>
            <a:r>
              <a:rPr lang="pt-PT" dirty="0" err="1"/>
              <a:t>Amateras</a:t>
            </a:r>
            <a:endParaRPr lang="pt-PT" dirty="0"/>
          </a:p>
          <a:p>
            <a:pPr lvl="1"/>
            <a:r>
              <a:rPr lang="pt-PT" dirty="0"/>
              <a:t>Tem uma funcionalidade também limitada, tal como o </a:t>
            </a:r>
            <a:r>
              <a:rPr lang="pt-PT" dirty="0" err="1"/>
              <a:t>Violet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r>
              <a:rPr lang="pt-PT" dirty="0" err="1"/>
              <a:t>StarUML</a:t>
            </a:r>
            <a:endParaRPr lang="pt-PT" dirty="0"/>
          </a:p>
          <a:p>
            <a:pPr lvl="1"/>
            <a:r>
              <a:rPr lang="pt-PT" dirty="0" err="1"/>
              <a:t>Plugin</a:t>
            </a:r>
            <a:r>
              <a:rPr lang="pt-PT" dirty="0"/>
              <a:t> open </a:t>
            </a:r>
            <a:r>
              <a:rPr lang="pt-PT" dirty="0" err="1"/>
              <a:t>source</a:t>
            </a:r>
            <a:r>
              <a:rPr lang="pt-PT" dirty="0"/>
              <a:t> de utilização livre – pode ser uma solução alternativa ao </a:t>
            </a:r>
            <a:r>
              <a:rPr lang="pt-PT" dirty="0" err="1"/>
              <a:t>Violet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ObjectAid</a:t>
            </a:r>
            <a:endParaRPr lang="pt-PT" b="1" dirty="0"/>
          </a:p>
          <a:p>
            <a:pPr lvl="1"/>
            <a:r>
              <a:rPr lang="pt-PT" dirty="0" err="1"/>
              <a:t>Plugin</a:t>
            </a:r>
            <a:r>
              <a:rPr lang="pt-PT" dirty="0"/>
              <a:t> do eclipse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06.1 - UML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UML</a:t>
            </a:r>
          </a:p>
        </p:txBody>
      </p:sp>
      <p:sp>
        <p:nvSpPr>
          <p:cNvPr id="4101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UML – </a:t>
            </a:r>
            <a:r>
              <a:rPr lang="pt-PT" dirty="0" err="1"/>
              <a:t>Unified</a:t>
            </a:r>
            <a:r>
              <a:rPr lang="pt-PT" dirty="0"/>
              <a:t> </a:t>
            </a:r>
            <a:r>
              <a:rPr lang="pt-PT" dirty="0" err="1"/>
              <a:t>Modeling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  <a:p>
            <a:pPr lvl="1"/>
            <a:r>
              <a:rPr lang="pt-PT" dirty="0"/>
              <a:t>É uma linguagem de carácter geral, que inclui uma notação gráfica, utilizada para descrever modelos abstractos de sistemas. </a:t>
            </a:r>
          </a:p>
          <a:p>
            <a:pPr lvl="1"/>
            <a:r>
              <a:rPr lang="pt-PT" dirty="0"/>
              <a:t>Os modelos principais são: modelo funcional, modelo de classes e modelo dinâmico</a:t>
            </a:r>
          </a:p>
          <a:p>
            <a:pPr lvl="1"/>
            <a:r>
              <a:rPr lang="pt-PT" dirty="0"/>
              <a:t>O modelo que nos interessa é o modelo de classes.  E dentro deste modelo temos interesse somente no diagrama de classes.</a:t>
            </a:r>
          </a:p>
          <a:p>
            <a:pPr lvl="1"/>
            <a:endParaRPr lang="pt-PT" dirty="0"/>
          </a:p>
          <a:p>
            <a:r>
              <a:rPr lang="pt-PT" dirty="0"/>
              <a:t>E para o que o </a:t>
            </a:r>
            <a:r>
              <a:rPr lang="pt-PT" dirty="0" err="1"/>
              <a:t>Uml</a:t>
            </a:r>
            <a:r>
              <a:rPr lang="pt-PT" dirty="0"/>
              <a:t> serve?</a:t>
            </a:r>
          </a:p>
          <a:p>
            <a:pPr lvl="1"/>
            <a:r>
              <a:rPr lang="pt-PT" dirty="0"/>
              <a:t>Porque um modelo descreve a realidade de uma forma sucinta e isso permite-nos lidar com situações de maior complexidade.</a:t>
            </a:r>
          </a:p>
          <a:p>
            <a:pPr lvl="1"/>
            <a:r>
              <a:rPr lang="pt-PT" dirty="0"/>
              <a:t>A modelação com artefactos permite-nos ter uma melhor visão global do sistema a desenvolver ou analisar. </a:t>
            </a:r>
          </a:p>
          <a:p>
            <a:pPr lvl="1"/>
            <a:r>
              <a:rPr lang="pt-PT" dirty="0"/>
              <a:t>Uma modelação pode levar a diferentes implementações (Java, C#, C++, </a:t>
            </a:r>
            <a:r>
              <a:rPr lang="pt-PT" dirty="0" err="1"/>
              <a:t>etc</a:t>
            </a:r>
            <a:r>
              <a:rPr lang="pt-PT" dirty="0"/>
              <a:t>).</a:t>
            </a:r>
            <a:endParaRPr lang="pt-PT" sz="2200" dirty="0"/>
          </a:p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</p:spTree>
    <p:extLst>
      <p:ext uri="{BB962C8B-B14F-4D97-AF65-F5344CB8AC3E}">
        <p14:creationId xmlns:p14="http://schemas.microsoft.com/office/powerpoint/2010/main" val="17604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Diagrama de classes</a:t>
            </a:r>
          </a:p>
        </p:txBody>
      </p:sp>
      <p:sp>
        <p:nvSpPr>
          <p:cNvPr id="512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Um diagrama de classes mostra as classes existentes e as relações entre elas.</a:t>
            </a:r>
          </a:p>
          <a:p>
            <a:r>
              <a:rPr lang="pt-PT"/>
              <a:t>Exemplo da figura:</a:t>
            </a:r>
          </a:p>
          <a:p>
            <a:pPr lvl="1"/>
            <a:r>
              <a:rPr lang="pt-PT"/>
              <a:t>Na figura temos as classes Escola, Aluno, Departamento e Docente.</a:t>
            </a:r>
          </a:p>
          <a:p>
            <a:pPr lvl="1"/>
            <a:r>
              <a:rPr lang="pt-PT"/>
              <a:t>Uma escola tem 1 ou mais departamentos. Um departamento é tido por uma escola.</a:t>
            </a:r>
          </a:p>
          <a:p>
            <a:pPr lvl="1"/>
            <a:r>
              <a:rPr lang="pt-PT"/>
              <a:t>Um departamento tem 1 ou mais docentes. Um docente é tido por 1 ou mais departamentos.</a:t>
            </a:r>
          </a:p>
          <a:p>
            <a:pPr lvl="1"/>
            <a:r>
              <a:rPr lang="pt-PT"/>
              <a:t>Uma escola tem 0 ou mais alunos. Um aluno pode estar em 1 ou mais escolas.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  <p:pic>
        <p:nvPicPr>
          <p:cNvPr id="51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437063"/>
            <a:ext cx="3765550" cy="161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88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Classe, atributos e métodos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 figura representativa de uma classe é composta pelas três seguintes secções:</a:t>
            </a:r>
          </a:p>
          <a:p>
            <a:pPr lvl="1"/>
            <a:r>
              <a:rPr lang="pt-PT"/>
              <a:t>1ª secção: nome da classe</a:t>
            </a:r>
          </a:p>
          <a:p>
            <a:pPr lvl="1"/>
            <a:r>
              <a:rPr lang="pt-PT"/>
              <a:t>2ª secção: lista de atributos</a:t>
            </a:r>
          </a:p>
          <a:p>
            <a:pPr lvl="1"/>
            <a:r>
              <a:rPr lang="pt-PT"/>
              <a:t>3ª secção: lista de métodos</a:t>
            </a:r>
          </a:p>
          <a:p>
            <a:endParaRPr lang="pt-PT"/>
          </a:p>
          <a:p>
            <a:r>
              <a:rPr lang="pt-PT"/>
              <a:t>Modificadores:</a:t>
            </a:r>
          </a:p>
          <a:p>
            <a:pPr lvl="1"/>
            <a:r>
              <a:rPr lang="pt-PT"/>
              <a:t>private: -</a:t>
            </a:r>
          </a:p>
          <a:p>
            <a:pPr lvl="1"/>
            <a:r>
              <a:rPr lang="pt-PT"/>
              <a:t>public: +</a:t>
            </a:r>
          </a:p>
          <a:p>
            <a:pPr lvl="1"/>
            <a:r>
              <a:rPr lang="pt-PT"/>
              <a:t>protected: #</a:t>
            </a:r>
          </a:p>
          <a:p>
            <a:pPr lvl="1"/>
            <a:r>
              <a:rPr lang="pt-PT"/>
              <a:t>static: em underline</a:t>
            </a:r>
          </a:p>
          <a:p>
            <a:pPr lvl="1"/>
            <a:r>
              <a:rPr lang="pt-PT"/>
              <a:t>abstract: em itálico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644900"/>
            <a:ext cx="36417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1" name="Freeform 8"/>
          <p:cNvSpPr>
            <a:spLocks/>
          </p:cNvSpPr>
          <p:nvPr/>
        </p:nvSpPr>
        <p:spPr bwMode="auto">
          <a:xfrm>
            <a:off x="4284663" y="2349500"/>
            <a:ext cx="3024187" cy="1150938"/>
          </a:xfrm>
          <a:custGeom>
            <a:avLst/>
            <a:gdLst>
              <a:gd name="T0" fmla="*/ 0 w 1406"/>
              <a:gd name="T1" fmla="*/ 0 h 589"/>
              <a:gd name="T2" fmla="*/ 2439138 w 1406"/>
              <a:gd name="T3" fmla="*/ 353684 h 589"/>
              <a:gd name="T4" fmla="*/ 3024187 w 1406"/>
              <a:gd name="T5" fmla="*/ 1150938 h 5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6" h="589">
                <a:moveTo>
                  <a:pt x="0" y="0"/>
                </a:moveTo>
                <a:cubicBezTo>
                  <a:pt x="450" y="41"/>
                  <a:pt x="900" y="83"/>
                  <a:pt x="1134" y="181"/>
                </a:cubicBezTo>
                <a:cubicBezTo>
                  <a:pt x="1368" y="279"/>
                  <a:pt x="1387" y="434"/>
                  <a:pt x="1406" y="5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152" name="Freeform 9"/>
          <p:cNvSpPr>
            <a:spLocks/>
          </p:cNvSpPr>
          <p:nvPr/>
        </p:nvSpPr>
        <p:spPr bwMode="auto">
          <a:xfrm>
            <a:off x="3995738" y="2708275"/>
            <a:ext cx="1524000" cy="1800225"/>
          </a:xfrm>
          <a:custGeom>
            <a:avLst/>
            <a:gdLst>
              <a:gd name="T0" fmla="*/ 752505 w 642"/>
              <a:gd name="T1" fmla="*/ 1800225 h 952"/>
              <a:gd name="T2" fmla="*/ 106822 w 642"/>
              <a:gd name="T3" fmla="*/ 1285875 h 952"/>
              <a:gd name="T4" fmla="*/ 1398187 w 642"/>
              <a:gd name="T5" fmla="*/ 342270 h 952"/>
              <a:gd name="T6" fmla="*/ 861701 w 642"/>
              <a:gd name="T7" fmla="*/ 0 h 9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2" h="952">
                <a:moveTo>
                  <a:pt x="317" y="952"/>
                </a:moveTo>
                <a:cubicBezTo>
                  <a:pt x="158" y="880"/>
                  <a:pt x="0" y="808"/>
                  <a:pt x="45" y="680"/>
                </a:cubicBezTo>
                <a:cubicBezTo>
                  <a:pt x="90" y="552"/>
                  <a:pt x="536" y="294"/>
                  <a:pt x="589" y="181"/>
                </a:cubicBezTo>
                <a:cubicBezTo>
                  <a:pt x="642" y="68"/>
                  <a:pt x="502" y="34"/>
                  <a:pt x="36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153" name="Freeform 10"/>
          <p:cNvSpPr>
            <a:spLocks/>
          </p:cNvSpPr>
          <p:nvPr/>
        </p:nvSpPr>
        <p:spPr bwMode="auto">
          <a:xfrm>
            <a:off x="3492500" y="3141663"/>
            <a:ext cx="1439863" cy="2232025"/>
          </a:xfrm>
          <a:custGeom>
            <a:avLst/>
            <a:gdLst>
              <a:gd name="T0" fmla="*/ 16883 w 597"/>
              <a:gd name="T1" fmla="*/ 0 h 1134"/>
              <a:gd name="T2" fmla="*/ 236359 w 597"/>
              <a:gd name="T3" fmla="*/ 1338428 h 1134"/>
              <a:gd name="T4" fmla="*/ 1439863 w 597"/>
              <a:gd name="T5" fmla="*/ 2232025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7" h="1134">
                <a:moveTo>
                  <a:pt x="7" y="0"/>
                </a:moveTo>
                <a:cubicBezTo>
                  <a:pt x="3" y="245"/>
                  <a:pt x="0" y="491"/>
                  <a:pt x="98" y="680"/>
                </a:cubicBezTo>
                <a:cubicBezTo>
                  <a:pt x="196" y="869"/>
                  <a:pt x="396" y="1001"/>
                  <a:pt x="5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09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Code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288" y="914400"/>
            <a:ext cx="8596312" cy="55784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Aluno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nome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nCadeirasTerminadas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nomeAbreviado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it-IT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600" b="1" i="1" dirty="0">
                <a:solidFill>
                  <a:srgbClr val="0000C0"/>
                </a:solidFill>
                <a:latin typeface="Consolas"/>
              </a:rPr>
              <a:t>numeroGlobalDeAluno</a:t>
            </a:r>
            <a:r>
              <a:rPr lang="it-IT" sz="1600" b="1" i="1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xx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Aluno(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nome,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nomeAbreviado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i="1" dirty="0" err="1">
                <a:solidFill>
                  <a:srgbClr val="0000C0"/>
                </a:solidFill>
                <a:latin typeface="Consolas"/>
              </a:rPr>
              <a:t>numeroGlobalDeAluno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nomeAbreviado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nomeAbreviado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nome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nome;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getNumero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getNCadeirasTerminadas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nCadeirasTerminadas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addCadeirasTerminadas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nCadeirasTerminadas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nCadeirasTerminadas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nCadeirasTerminadas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}</a:t>
            </a:r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media();</a:t>
            </a:r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getNome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nome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getNomeAbreviado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nomeAbreviado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Relações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Uma relação é um termo geral que especifica uma ligação lógica entre uma classe e (geralmente) uma outra classe (que pode ser a mesma)</a:t>
            </a:r>
          </a:p>
          <a:p>
            <a:r>
              <a:rPr lang="pt-PT" dirty="0"/>
              <a:t>Estamos interessados nas seguintes relações:</a:t>
            </a:r>
          </a:p>
          <a:p>
            <a:pPr lvl="1"/>
            <a:r>
              <a:rPr lang="pt-PT" dirty="0"/>
              <a:t>Generalização: relação “é” (“</a:t>
            </a:r>
            <a:r>
              <a:rPr lang="pt-PT" dirty="0" err="1"/>
              <a:t>is-a</a:t>
            </a:r>
            <a:r>
              <a:rPr lang="pt-PT" dirty="0"/>
              <a:t>”), e descreve uma relação de derivação/extensão entre duas classes</a:t>
            </a:r>
          </a:p>
          <a:p>
            <a:pPr lvl="2"/>
            <a:r>
              <a:rPr lang="pt-PT" dirty="0"/>
              <a:t>É representada por um triângulo do lado da classe base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marL="268287" lvl="1" indent="0">
              <a:buNone/>
            </a:pPr>
            <a:endParaRPr lang="pt-PT" dirty="0"/>
          </a:p>
          <a:p>
            <a:pPr lvl="1"/>
            <a:r>
              <a:rPr lang="pt-PT" dirty="0"/>
              <a:t>Associação / agregação: próximos slides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24300"/>
            <a:ext cx="18954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73487"/>
            <a:ext cx="4427537" cy="209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1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Relação de agregação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PT" dirty="0"/>
              <a:t>Associação / agregação: (relação binária) relação “tem” (“</a:t>
            </a:r>
            <a:r>
              <a:rPr lang="pt-PT" dirty="0" err="1"/>
              <a:t>has-a</a:t>
            </a:r>
            <a:r>
              <a:rPr lang="pt-PT" dirty="0"/>
              <a:t>”), e descreve uma relação em que uma instância de classe se relaciona com outras instâncias de outra classe. Tem duas variantes:</a:t>
            </a:r>
          </a:p>
          <a:p>
            <a:pPr lvl="2">
              <a:spcBef>
                <a:spcPts val="600"/>
              </a:spcBef>
            </a:pPr>
            <a:r>
              <a:rPr lang="pt-PT" b="1" dirty="0"/>
              <a:t>Agregação fraca: </a:t>
            </a:r>
            <a:r>
              <a:rPr lang="pt-PT" dirty="0"/>
              <a:t>o objecto agregado tem existência independente do objecto agregador. É representada por um losango vazio do lado do objecto agregador.</a:t>
            </a:r>
          </a:p>
          <a:p>
            <a:pPr lvl="2">
              <a:spcBef>
                <a:spcPts val="600"/>
              </a:spcBef>
            </a:pPr>
            <a:r>
              <a:rPr lang="pt-PT" b="1" dirty="0"/>
              <a:t>Agregação forte ou composição: </a:t>
            </a:r>
            <a:r>
              <a:rPr lang="pt-PT" dirty="0"/>
              <a:t>o objecto agregado tem uma existência dentro da existência do objecto agregador. É representado por um losango a cheio do lado do objecto agregador</a:t>
            </a:r>
          </a:p>
          <a:p>
            <a:pPr lvl="1"/>
            <a:r>
              <a:rPr lang="pt-PT" dirty="0"/>
              <a:t>Multiplicidade e nome da relação (ver nos próximo slide)</a:t>
            </a:r>
          </a:p>
          <a:p>
            <a:pPr lvl="2"/>
            <a:endParaRPr lang="pt-PT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4479925"/>
            <a:ext cx="3765550" cy="161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71550" y="5105400"/>
            <a:ext cx="3097213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400">
                <a:latin typeface="Courier New" pitchFamily="49" charset="0"/>
              </a:rPr>
              <a:t>Ver comentários do slide 3</a:t>
            </a:r>
          </a:p>
        </p:txBody>
      </p:sp>
    </p:spTree>
    <p:extLst>
      <p:ext uri="{BB962C8B-B14F-4D97-AF65-F5344CB8AC3E}">
        <p14:creationId xmlns:p14="http://schemas.microsoft.com/office/powerpoint/2010/main" val="27502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Multiplicidade e nome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multiplicidade indica quantos objectos de uma classe se relaciona/associa com um objecto da outra classe (da relação)</a:t>
            </a:r>
          </a:p>
          <a:p>
            <a:endParaRPr lang="pt-PT" dirty="0"/>
          </a:p>
          <a:p>
            <a:r>
              <a:rPr lang="pt-PT" dirty="0"/>
              <a:t>A associação entre escola e departamento lê-se:</a:t>
            </a:r>
          </a:p>
          <a:p>
            <a:pPr lvl="1"/>
            <a:r>
              <a:rPr lang="pt-PT" dirty="0"/>
              <a:t>um departamento relaciona-se com 1 escola</a:t>
            </a:r>
          </a:p>
          <a:p>
            <a:pPr lvl="1"/>
            <a:r>
              <a:rPr lang="pt-PT" dirty="0"/>
              <a:t>uma escola relaciona-se com 1 ou mais (1..*) departamentos.</a:t>
            </a:r>
          </a:p>
          <a:p>
            <a:pPr lvl="1"/>
            <a:endParaRPr lang="pt-PT" dirty="0"/>
          </a:p>
          <a:p>
            <a:r>
              <a:rPr lang="pt-PT" dirty="0"/>
              <a:t>Uma associação pode ter um nome. Nas associações com visibilidade num só sentido o nome da relação é normalmente o nome da variável que suportará a relação.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</p:spTree>
    <p:extLst>
      <p:ext uri="{BB962C8B-B14F-4D97-AF65-F5344CB8AC3E}">
        <p14:creationId xmlns:p14="http://schemas.microsoft.com/office/powerpoint/2010/main" val="180702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Visibilidade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 visibilidade manifesta-se pela existência de uma seta no extremo de uma relação, e que indica que existe visibilidade no sentido da seta. </a:t>
            </a:r>
          </a:p>
          <a:p>
            <a:r>
              <a:rPr lang="pt-PT"/>
              <a:t>A ausência de setas implica uma análise por omissão.</a:t>
            </a:r>
          </a:p>
          <a:p>
            <a:r>
              <a:rPr lang="pt-PT"/>
              <a:t>No exemplo em baixo um objecto da classe Window contém e vê, ou seja, consegue aceder, a zero ou mais objectos da classe Shape.</a:t>
            </a:r>
          </a:p>
          <a:p>
            <a:r>
              <a:rPr lang="pt-PT"/>
              <a:t>A existência de visibilidade indica que um objecto tem de conseguir aceder a objecto do outro lado da relação.</a:t>
            </a:r>
          </a:p>
          <a:p>
            <a:r>
              <a:rPr lang="pt-PT"/>
              <a:t>No caso exemplo, se um objecto Shape tivesse que saber em que objecto Window se encontrava, ter-se-ia de criar uma outra relação com visibilidade nesse sentido. O que implicava que na classe Shape tivesse que existir uma referência para Window.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06.1 - UML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45"/>
          <a:stretch>
            <a:fillRect/>
          </a:stretch>
        </p:blipFill>
        <p:spPr bwMode="auto">
          <a:xfrm>
            <a:off x="3962400" y="5410200"/>
            <a:ext cx="4094162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6600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4621</TotalTime>
  <Words>1186</Words>
  <Application>Microsoft Office PowerPoint</Application>
  <PresentationFormat>On-screen Show (4:3)</PresentationFormat>
  <Paragraphs>146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06.1 UML Unified Modelling Language</vt:lpstr>
      <vt:lpstr>UML</vt:lpstr>
      <vt:lpstr>Diagrama de classes</vt:lpstr>
      <vt:lpstr>Classe, atributos e métodos</vt:lpstr>
      <vt:lpstr>Code</vt:lpstr>
      <vt:lpstr>Relações</vt:lpstr>
      <vt:lpstr>Relação de agregação</vt:lpstr>
      <vt:lpstr>Multiplicidade e nome</vt:lpstr>
      <vt:lpstr>Visibilidade</vt:lpstr>
      <vt:lpstr>Mais sobre relações de agregação</vt:lpstr>
      <vt:lpstr>Links sobre UML</vt:lpstr>
      <vt:lpstr>UML em MoP</vt:lpstr>
      <vt:lpstr>Outros plugins para o eclipse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515</cp:revision>
  <cp:lastPrinted>2012-03-11T20:27:46Z</cp:lastPrinted>
  <dcterms:created xsi:type="dcterms:W3CDTF">2004-08-20T17:48:18Z</dcterms:created>
  <dcterms:modified xsi:type="dcterms:W3CDTF">2020-02-26T15:10:17Z</dcterms:modified>
</cp:coreProperties>
</file>