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46" r:id="rId2"/>
    <p:sldId id="431" r:id="rId3"/>
    <p:sldId id="432" r:id="rId4"/>
    <p:sldId id="424" r:id="rId5"/>
    <p:sldId id="423" r:id="rId6"/>
    <p:sldId id="425" r:id="rId7"/>
    <p:sldId id="426" r:id="rId8"/>
    <p:sldId id="401" r:id="rId9"/>
    <p:sldId id="422" r:id="rId10"/>
    <p:sldId id="421" r:id="rId11"/>
    <p:sldId id="402" r:id="rId12"/>
    <p:sldId id="404" r:id="rId13"/>
    <p:sldId id="417" r:id="rId14"/>
    <p:sldId id="428" r:id="rId15"/>
    <p:sldId id="427" r:id="rId16"/>
    <p:sldId id="418" r:id="rId17"/>
    <p:sldId id="405" r:id="rId18"/>
    <p:sldId id="406" r:id="rId19"/>
    <p:sldId id="407" r:id="rId20"/>
    <p:sldId id="408" r:id="rId21"/>
    <p:sldId id="429" r:id="rId22"/>
    <p:sldId id="430" r:id="rId23"/>
    <p:sldId id="409" r:id="rId24"/>
    <p:sldId id="413" r:id="rId25"/>
    <p:sldId id="410" r:id="rId26"/>
    <p:sldId id="420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B7A0F"/>
    <a:srgbClr val="A92733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120" d="100"/>
          <a:sy n="120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4FA2EA-4CA9-4BA2-BDB3-47B4A9828B11}" type="slidenum">
              <a:rPr lang="pt-PT"/>
              <a:pPr eaLnBrk="1" hangingPunct="1"/>
              <a:t>18</a:t>
            </a:fld>
            <a:endParaRPr lang="pt-PT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92167-988A-45A3-832B-6ECD0F75CEB6}" type="slidenum">
              <a:rPr lang="pt-PT"/>
              <a:pPr eaLnBrk="1" hangingPunct="1"/>
              <a:t>19</a:t>
            </a:fld>
            <a:endParaRPr lang="pt-PT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C3D047-47CD-49C1-AC7F-2FF4E3DF4757}" type="slidenum">
              <a:rPr lang="pt-PT"/>
              <a:pPr eaLnBrk="1" hangingPunct="1"/>
              <a:t>20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82762C-C942-414C-87D8-A2BAD1227E92}" type="slidenum">
              <a:rPr lang="pt-PT"/>
              <a:pPr eaLnBrk="1" hangingPunct="1"/>
              <a:t>23</a:t>
            </a:fld>
            <a:endParaRPr lang="pt-PT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00431-A7E7-4CBE-BEDD-3F405A491FFA}" type="slidenum">
              <a:rPr lang="pt-PT"/>
              <a:pPr eaLnBrk="1" hangingPunct="1"/>
              <a:t>25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49CF-6C9D-49B5-8C4D-74C16FB120B8}" type="slidenum">
              <a:rPr lang="pt-PT"/>
              <a:pPr eaLnBrk="1" hangingPunct="1"/>
              <a:t>4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49CF-6C9D-49B5-8C4D-74C16FB120B8}" type="slidenum">
              <a:rPr lang="pt-PT"/>
              <a:pPr eaLnBrk="1" hangingPunct="1"/>
              <a:t>5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49CF-6C9D-49B5-8C4D-74C16FB120B8}" type="slidenum">
              <a:rPr lang="pt-PT"/>
              <a:pPr eaLnBrk="1" hangingPunct="1"/>
              <a:t>6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49CF-6C9D-49B5-8C4D-74C16FB120B8}" type="slidenum">
              <a:rPr lang="pt-PT"/>
              <a:pPr eaLnBrk="1" hangingPunct="1"/>
              <a:t>8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8F5F1D-D45F-4500-8C23-A68DC4FD27B1}" type="slidenum">
              <a:rPr lang="pt-PT"/>
              <a:pPr eaLnBrk="1" hangingPunct="1"/>
              <a:t>11</a:t>
            </a:fld>
            <a:endParaRPr lang="pt-PT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F74A5D-DEF3-414F-A1E0-768917B2DF10}" type="slidenum">
              <a:rPr lang="pt-PT"/>
              <a:pPr eaLnBrk="1" hangingPunct="1"/>
              <a:t>12</a:t>
            </a:fld>
            <a:endParaRPr lang="pt-P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F74A5D-DEF3-414F-A1E0-768917B2DF10}" type="slidenum">
              <a:rPr lang="pt-PT"/>
              <a:pPr eaLnBrk="1" hangingPunct="1"/>
              <a:t>13</a:t>
            </a:fld>
            <a:endParaRPr lang="pt-P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898837-3A52-44FA-8BCD-21A99A5BC3B6}" type="slidenum">
              <a:rPr lang="pt-PT"/>
              <a:pPr eaLnBrk="1" hangingPunct="1"/>
              <a:t>17</a:t>
            </a:fld>
            <a:endParaRPr lang="pt-P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07 - cap8 - Herança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6061729"/>
            <a:ext cx="838200" cy="698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07 Herança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8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Herança/derivação, sobreposição de métodos, polimorfismo, a classe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Object</a:t>
            </a:r>
            <a:endParaRPr lang="pt-PT" dirty="0">
              <a:solidFill>
                <a:schemeClr val="tx2"/>
              </a:solidFill>
              <a:latin typeface="+mj-lt"/>
            </a:endParaRPr>
          </a:p>
          <a:p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r>
              <a:rPr lang="en-GB" dirty="0"/>
              <a:t> 2 </a:t>
            </a:r>
            <a:r>
              <a:rPr lang="en-GB" dirty="0" err="1"/>
              <a:t>figuras</a:t>
            </a:r>
            <a:r>
              <a:rPr lang="en-GB" dirty="0"/>
              <a:t> -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3457"/>
            <a:ext cx="8510588" cy="459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 – mais notas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b="1" dirty="0"/>
              <a:t>Em Java cada classe só pode ter uma </a:t>
            </a:r>
            <a:r>
              <a:rPr lang="pt-PT" b="1" dirty="0" err="1"/>
              <a:t>super</a:t>
            </a:r>
            <a:r>
              <a:rPr lang="pt-PT" b="1" dirty="0"/>
              <a:t> classe</a:t>
            </a:r>
            <a:r>
              <a:rPr lang="pt-PT" dirty="0"/>
              <a:t>, ou seja, só pode derivar/herdar/estender de uma classe – </a:t>
            </a:r>
            <a:r>
              <a:rPr lang="pt-PT" b="1" dirty="0"/>
              <a:t>herança simples</a:t>
            </a:r>
          </a:p>
          <a:p>
            <a:r>
              <a:rPr lang="pt-PT" dirty="0"/>
              <a:t>A classe derivada </a:t>
            </a:r>
          </a:p>
          <a:p>
            <a:pPr lvl="1"/>
            <a:r>
              <a:rPr lang="pt-PT" dirty="0"/>
              <a:t>Também é do tipo da classe base</a:t>
            </a:r>
          </a:p>
          <a:p>
            <a:pPr lvl="1"/>
            <a:r>
              <a:rPr lang="pt-PT" dirty="0"/>
              <a:t>Os atributos e métodos da classe base também ficam a pertencer à classe derivada, pode aceder a eles desde que não sejam </a:t>
            </a:r>
            <a:r>
              <a:rPr lang="pt-PT" i="1" dirty="0" err="1"/>
              <a:t>private</a:t>
            </a:r>
            <a:endParaRPr lang="pt-PT" i="1" dirty="0"/>
          </a:p>
          <a:p>
            <a:pPr lvl="1"/>
            <a:r>
              <a:rPr lang="pt-PT" dirty="0"/>
              <a:t>Pode definir mais atributos e métodos</a:t>
            </a:r>
          </a:p>
          <a:p>
            <a:pPr lvl="1"/>
            <a:r>
              <a:rPr lang="pt-PT" dirty="0"/>
              <a:t>Pode sobrepor métodos da classe base com métodos de igual assinatura (sobreposição de métodos - </a:t>
            </a:r>
            <a:r>
              <a:rPr lang="pt-PT" i="1" dirty="0"/>
              <a:t>method </a:t>
            </a:r>
            <a:r>
              <a:rPr lang="pt-PT" i="1" dirty="0" err="1"/>
              <a:t>overriding</a:t>
            </a:r>
            <a:r>
              <a:rPr lang="pt-PT" dirty="0"/>
              <a:t>), desde que não reduza a sua visibilidade</a:t>
            </a:r>
          </a:p>
          <a:p>
            <a:pPr lvl="1"/>
            <a:r>
              <a:rPr lang="pt-PT" dirty="0"/>
              <a:t>Pode aceder aos métodos sobrepostos e atributos (com o mesmo nome) da sua classe base utilizando o prefixo </a:t>
            </a:r>
            <a:r>
              <a:rPr lang="pt-PT" i="1" dirty="0" err="1"/>
              <a:t>super</a:t>
            </a:r>
            <a:r>
              <a:rPr lang="pt-PT" dirty="0"/>
              <a:t>. Exº: super.m1(); e aos construtores colocando </a:t>
            </a:r>
            <a:r>
              <a:rPr lang="pt-PT" i="1" dirty="0" err="1"/>
              <a:t>super</a:t>
            </a:r>
            <a:r>
              <a:rPr lang="pt-PT" dirty="0"/>
              <a:t>(…)</a:t>
            </a:r>
          </a:p>
          <a:p>
            <a:pPr lvl="1"/>
            <a:r>
              <a:rPr lang="pt-PT" dirty="0"/>
              <a:t>A sobreposição de métodos estáticos é denominada de </a:t>
            </a:r>
            <a:r>
              <a:rPr lang="pt-PT" i="1" dirty="0" err="1"/>
              <a:t>method</a:t>
            </a:r>
            <a:r>
              <a:rPr lang="pt-PT" i="1" dirty="0"/>
              <a:t> </a:t>
            </a:r>
            <a:r>
              <a:rPr lang="pt-PT" i="1" dirty="0" err="1"/>
              <a:t>hidding</a:t>
            </a:r>
            <a:r>
              <a:rPr lang="pt-PT" dirty="0"/>
              <a:t>, </a:t>
            </a:r>
          </a:p>
          <a:p>
            <a:pPr lvl="2"/>
            <a:r>
              <a:rPr lang="pt-PT" dirty="0"/>
              <a:t>Acesso aos métodos estáticos sobrepostos: </a:t>
            </a:r>
            <a:r>
              <a:rPr lang="pt-PT" dirty="0" err="1"/>
              <a:t>CBase.m</a:t>
            </a:r>
            <a:r>
              <a:rPr lang="pt-PT" dirty="0"/>
              <a:t>(), </a:t>
            </a:r>
            <a:r>
              <a:rPr lang="pt-PT" dirty="0" err="1"/>
              <a:t>CFilho.m</a:t>
            </a:r>
            <a:r>
              <a:rPr lang="pt-PT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</p:spTree>
    <p:extLst>
      <p:ext uri="{BB962C8B-B14F-4D97-AF65-F5344CB8AC3E}">
        <p14:creationId xmlns:p14="http://schemas.microsoft.com/office/powerpoint/2010/main" val="220654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Classes derivadas e </a:t>
            </a:r>
            <a:r>
              <a:rPr lang="pt-PT" dirty="0" err="1"/>
              <a:t>instanceof</a:t>
            </a:r>
            <a:endParaRPr lang="pt-PT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968551"/>
          </a:xfrm>
        </p:spPr>
        <p:txBody>
          <a:bodyPr/>
          <a:lstStyle/>
          <a:p>
            <a:r>
              <a:rPr lang="pt-PT" dirty="0"/>
              <a:t>Uma classe derivada (C3, que deriva de C2), como é do tipo da classe </a:t>
            </a:r>
            <a:r>
              <a:rPr lang="pt-PT" dirty="0" err="1"/>
              <a:t>super</a:t>
            </a:r>
            <a:r>
              <a:rPr lang="pt-PT" dirty="0"/>
              <a:t> (C2), pode ser utilizada em qualquer contexto onde a </a:t>
            </a:r>
            <a:r>
              <a:rPr lang="pt-PT" dirty="0" err="1"/>
              <a:t>super</a:t>
            </a:r>
            <a:r>
              <a:rPr lang="pt-PT" dirty="0"/>
              <a:t> classe (C2) possa ser utilizada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Como saber de que tipo é um objecto?</a:t>
            </a:r>
          </a:p>
          <a:p>
            <a:pPr lvl="1"/>
            <a:r>
              <a:rPr lang="pt-PT" dirty="0"/>
              <a:t>Operador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instanceof</a:t>
            </a:r>
            <a:r>
              <a:rPr lang="pt-PT" dirty="0"/>
              <a:t> – usar: </a:t>
            </a:r>
            <a:r>
              <a:rPr lang="pt-PT" b="1" kern="1200" dirty="0">
                <a:latin typeface="Courier New" pitchFamily="49" charset="0"/>
                <a:ea typeface="+mn-ea"/>
                <a:cs typeface="+mn-cs"/>
              </a:rPr>
              <a:t>objecto</a:t>
            </a:r>
            <a:r>
              <a:rPr lang="pt-PT" b="1" kern="1200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instanceof</a:t>
            </a:r>
            <a:r>
              <a:rPr lang="pt-PT" b="1" kern="1200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pt-PT" b="1" kern="1200" dirty="0">
                <a:latin typeface="Courier New" pitchFamily="49" charset="0"/>
                <a:ea typeface="+mn-ea"/>
                <a:cs typeface="+mn-cs"/>
              </a:rPr>
              <a:t>classe</a:t>
            </a:r>
          </a:p>
          <a:p>
            <a:pPr lvl="2"/>
            <a:r>
              <a:rPr lang="pt-PT" dirty="0"/>
              <a:t>Devolve </a:t>
            </a:r>
            <a:r>
              <a:rPr lang="pt-PT" dirty="0" err="1"/>
              <a:t>true</a:t>
            </a:r>
            <a:r>
              <a:rPr lang="pt-PT" dirty="0"/>
              <a:t> se objeto é uma instância da classe recebida</a:t>
            </a:r>
          </a:p>
          <a:p>
            <a:pPr lvl="1"/>
            <a:r>
              <a:rPr lang="pt-PT" dirty="0"/>
              <a:t>Exemplos:</a:t>
            </a:r>
          </a:p>
          <a:p>
            <a:pPr lvl="2"/>
            <a:r>
              <a:rPr lang="pt-PT" dirty="0">
                <a:latin typeface="Consolas" pitchFamily="49" charset="0"/>
                <a:cs typeface="Consolas" pitchFamily="49" charset="0"/>
              </a:rPr>
              <a:t>a </a:t>
            </a:r>
            <a:r>
              <a:rPr lang="pt-PT" sz="1400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C2  -&gt;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true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pt-PT" dirty="0">
                <a:latin typeface="Consolas" pitchFamily="49" charset="0"/>
                <a:cs typeface="Consolas" pitchFamily="49" charset="0"/>
              </a:rPr>
              <a:t>a </a:t>
            </a:r>
            <a:r>
              <a:rPr lang="pt-PT" sz="1400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C3  -&gt;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true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pt-PT" dirty="0">
                <a:latin typeface="Consolas" pitchFamily="49" charset="0"/>
                <a:cs typeface="Consolas" pitchFamily="49" charset="0"/>
              </a:rPr>
              <a:t>a </a:t>
            </a:r>
            <a:r>
              <a:rPr lang="pt-PT" sz="1400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true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pt-PT" dirty="0" err="1">
                <a:latin typeface="Consolas" pitchFamily="49" charset="0"/>
                <a:cs typeface="Consolas" pitchFamily="49" charset="0"/>
              </a:rPr>
              <a:t>elems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C2 -&gt; false</a:t>
            </a:r>
          </a:p>
          <a:p>
            <a:pPr lvl="2"/>
            <a:r>
              <a:rPr lang="pt-PT" dirty="0" err="1">
                <a:latin typeface="Consolas" pitchFamily="49" charset="0"/>
                <a:cs typeface="Consolas" pitchFamily="49" charset="0"/>
              </a:rPr>
              <a:t>elems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C2[] -&gt;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true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2"/>
            <a:endParaRPr lang="pt-PT" dirty="0"/>
          </a:p>
          <a:p>
            <a:endParaRPr lang="pt-PT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977900" y="2142001"/>
            <a:ext cx="3365500" cy="1354217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8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C2</a:t>
            </a:r>
            <a:r>
              <a:rPr lang="pt-PT" sz="18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{…}</a:t>
            </a:r>
          </a:p>
          <a:p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C3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C2 {…}</a:t>
            </a:r>
          </a:p>
          <a:p>
            <a:endParaRPr lang="pt-PT" sz="9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C3 a =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C3();</a:t>
            </a:r>
          </a:p>
          <a:p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C2 b =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C3();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4737100" y="2295889"/>
            <a:ext cx="3505200" cy="1200329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C2[] </a:t>
            </a:r>
            <a:r>
              <a:rPr lang="pt-PT" sz="18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C2[10];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[0]=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C2(…);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[1]=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 C3(…);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urier New" pitchFamily="49" charset="0"/>
              </a:rPr>
              <a:t>[2]= b;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2D595-695F-424A-943F-72FBD87151A9}"/>
              </a:ext>
            </a:extLst>
          </p:cNvPr>
          <p:cNvSpPr txBox="1"/>
          <p:nvPr/>
        </p:nvSpPr>
        <p:spPr>
          <a:xfrm>
            <a:off x="4737100" y="1983485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é um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referências do tipo C2</a:t>
            </a:r>
          </a:p>
        </p:txBody>
      </p:sp>
    </p:spTree>
    <p:extLst>
      <p:ext uri="{BB962C8B-B14F-4D97-AF65-F5344CB8AC3E}">
        <p14:creationId xmlns:p14="http://schemas.microsoft.com/office/powerpoint/2010/main" val="234779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Instanceof</a:t>
            </a:r>
            <a:r>
              <a:rPr lang="pt-PT" dirty="0"/>
              <a:t> e casts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449"/>
            <a:ext cx="8534400" cy="4968551"/>
          </a:xfrm>
        </p:spPr>
        <p:txBody>
          <a:bodyPr/>
          <a:lstStyle/>
          <a:p>
            <a:r>
              <a:rPr lang="pt-PT" dirty="0"/>
              <a:t>Saber quantos objetos C03 estão num </a:t>
            </a:r>
            <a:r>
              <a:rPr lang="pt-PT" dirty="0" err="1"/>
              <a:t>array</a:t>
            </a:r>
            <a:r>
              <a:rPr lang="pt-PT" dirty="0"/>
              <a:t> com </a:t>
            </a:r>
            <a:r>
              <a:rPr lang="pt-PT" dirty="0" err="1"/>
              <a:t>nulls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Aos objectos que são identificados como sendo instâncias da classe derivada pode-se fazer um cast para a classe Derivada</a:t>
            </a:r>
          </a:p>
          <a:p>
            <a:pPr lvl="1"/>
            <a:r>
              <a:rPr lang="pt-PT" dirty="0"/>
              <a:t>A referência passa a ser processada como sendo uma referência para um objeto da classe do cast</a:t>
            </a:r>
          </a:p>
          <a:p>
            <a:pPr lvl="2"/>
            <a:r>
              <a:rPr lang="pt-PT" dirty="0"/>
              <a:t>Se o cast não puder ser realizado é gerada uma exceção: </a:t>
            </a:r>
            <a:r>
              <a:rPr lang="pt-PT" dirty="0" err="1"/>
              <a:t>ClassCastException</a:t>
            </a:r>
            <a:endParaRPr lang="pt-PT" dirty="0"/>
          </a:p>
          <a:p>
            <a:pPr lvl="2"/>
            <a:r>
              <a:rPr lang="pt-PT" dirty="0"/>
              <a:t>O cast não pode ser realizado se o objeto referenciado não for do tipo do cast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914400" y="1646872"/>
            <a:ext cx="7239000" cy="1200329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/>
              </a:rPr>
              <a:t> nC03 = 0;</a:t>
            </a:r>
          </a:p>
          <a:p>
            <a:r>
              <a:rPr lang="nn-NO" sz="18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i = 0; i &lt; elems.</a:t>
            </a:r>
            <a:r>
              <a:rPr lang="nn-NO" sz="18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[i] !=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elems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[i]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C03))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nC03++;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4923472"/>
            <a:ext cx="8534400" cy="1477328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i = 0; i &lt; elems.</a:t>
            </a:r>
            <a:r>
              <a:rPr lang="nn-NO" sz="18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8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elems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[i] !=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elems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[i]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C03)) 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C03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aux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(C03)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elems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[i];  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// cast para C03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aux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“ </a:t>
            </a:r>
            <a:r>
              <a:rPr lang="pt-PT" sz="1800" i="1" dirty="0" err="1">
                <a:solidFill>
                  <a:srgbClr val="2A00FF"/>
                </a:solidFill>
                <a:latin typeface="Consolas"/>
              </a:rPr>
              <a:t>at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-&gt; “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aux.getCreationDataAndTime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9" name="Text Box 252"/>
          <p:cNvSpPr txBox="1">
            <a:spLocks noChangeArrowheads="1"/>
          </p:cNvSpPr>
          <p:nvPr/>
        </p:nvSpPr>
        <p:spPr bwMode="auto">
          <a:xfrm>
            <a:off x="4419600" y="6172200"/>
            <a:ext cx="36471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100" b="1" dirty="0">
                <a:latin typeface="Consolas" pitchFamily="49" charset="0"/>
                <a:cs typeface="Consolas" pitchFamily="49" charset="0"/>
              </a:rPr>
              <a:t>Ver exemplos dos cenários 3Escola e 4Produtos</a:t>
            </a:r>
          </a:p>
        </p:txBody>
      </p:sp>
      <p:sp>
        <p:nvSpPr>
          <p:cNvPr id="10" name="Text Box 252"/>
          <p:cNvSpPr txBox="1">
            <a:spLocks noChangeArrowheads="1"/>
          </p:cNvSpPr>
          <p:nvPr/>
        </p:nvSpPr>
        <p:spPr bwMode="auto">
          <a:xfrm>
            <a:off x="5729913" y="629454"/>
            <a:ext cx="3185487" cy="2616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100" b="1" dirty="0">
                <a:latin typeface="Consolas" pitchFamily="49" charset="0"/>
                <a:cs typeface="Consolas" pitchFamily="49" charset="0"/>
              </a:rPr>
              <a:t>Assume-se que o </a:t>
            </a:r>
            <a:r>
              <a:rPr lang="pt-PT" sz="1100" b="1" dirty="0" err="1">
                <a:latin typeface="Consolas" pitchFamily="49" charset="0"/>
                <a:cs typeface="Consolas" pitchFamily="49" charset="0"/>
              </a:rPr>
              <a:t>array</a:t>
            </a:r>
            <a:r>
              <a:rPr lang="pt-PT" sz="1100" b="1" dirty="0">
                <a:latin typeface="Consolas" pitchFamily="49" charset="0"/>
                <a:cs typeface="Consolas" pitchFamily="49" charset="0"/>
              </a:rPr>
              <a:t> pode conter </a:t>
            </a:r>
            <a:r>
              <a:rPr lang="pt-PT" sz="1100" b="1" dirty="0" err="1">
                <a:latin typeface="Consolas" pitchFamily="49" charset="0"/>
                <a:cs typeface="Consolas" pitchFamily="49" charset="0"/>
              </a:rPr>
              <a:t>nulls</a:t>
            </a:r>
            <a:endParaRPr lang="pt-PT" sz="11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2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r>
              <a:rPr lang="en-GB" dirty="0"/>
              <a:t> 3  </a:t>
            </a:r>
            <a:r>
              <a:rPr lang="en-GB" dirty="0" err="1"/>
              <a:t>Escola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400175"/>
            <a:ext cx="8239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4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r>
              <a:rPr lang="en-GB" dirty="0"/>
              <a:t> 4  </a:t>
            </a:r>
            <a:r>
              <a:rPr lang="en-GB" dirty="0" err="1"/>
              <a:t>Produtos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371600"/>
            <a:ext cx="7351712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5350" y="1551801"/>
            <a:ext cx="2341450" cy="4616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200">
                <a:latin typeface="Arial" charset="0"/>
              </a:defRPr>
            </a:lvl1pPr>
            <a:lvl2pPr marL="742950" indent="-285750">
              <a:defRPr>
                <a:latin typeface="Arial" charset="0"/>
              </a:defRPr>
            </a:lvl2pPr>
            <a:lvl3pPr marL="1143000" indent="-228600">
              <a:defRPr>
                <a:latin typeface="Arial" charset="0"/>
              </a:defRPr>
            </a:lvl3pPr>
            <a:lvl4pPr marL="1600200" indent="-228600">
              <a:defRPr>
                <a:latin typeface="Arial" charset="0"/>
              </a:defRPr>
            </a:lvl4pPr>
            <a:lvl5pPr marL="2057400" indent="-22860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pt-PT" dirty="0"/>
              <a:t>Array gerido com possibilidade de </a:t>
            </a:r>
            <a:r>
              <a:rPr lang="pt-PT" dirty="0" err="1"/>
              <a:t>nulls</a:t>
            </a:r>
            <a:r>
              <a:rPr lang="pt-PT" dirty="0"/>
              <a:t> pelo meio</a:t>
            </a:r>
          </a:p>
        </p:txBody>
      </p:sp>
    </p:spTree>
    <p:extLst>
      <p:ext uri="{BB962C8B-B14F-4D97-AF65-F5344CB8AC3E}">
        <p14:creationId xmlns:p14="http://schemas.microsoft.com/office/powerpoint/2010/main" val="33595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Construtores, construtor por omissão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249"/>
            <a:ext cx="5257800" cy="4968551"/>
          </a:xfrm>
        </p:spPr>
        <p:txBody>
          <a:bodyPr/>
          <a:lstStyle/>
          <a:p>
            <a:r>
              <a:rPr lang="pt-PT" dirty="0"/>
              <a:t>A primeira instrução num construtor é sempre a chamada a um outro construtor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this</a:t>
            </a:r>
            <a:r>
              <a:rPr lang="pt-PT" dirty="0">
                <a:ea typeface="+mn-ea"/>
                <a:cs typeface="+mn-cs"/>
              </a:rPr>
              <a:t>(...</a:t>
            </a:r>
            <a:r>
              <a:rPr lang="pt-PT" dirty="0"/>
              <a:t>), chama construtor da própria classe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dirty="0"/>
              <a:t>(…), chama construtor da classe </a:t>
            </a:r>
            <a:r>
              <a:rPr lang="pt-PT" dirty="0" err="1"/>
              <a:t>super</a:t>
            </a:r>
            <a:endParaRPr lang="pt-PT" dirty="0"/>
          </a:p>
          <a:p>
            <a:pPr lvl="1"/>
            <a:r>
              <a:rPr lang="pt-PT" dirty="0"/>
              <a:t>A classe </a:t>
            </a:r>
            <a:r>
              <a:rPr lang="pt-PT" dirty="0" err="1"/>
              <a:t>Object</a:t>
            </a:r>
            <a:r>
              <a:rPr lang="pt-PT" dirty="0"/>
              <a:t> é a exceção, pois é a raiz de todas as classes </a:t>
            </a:r>
          </a:p>
          <a:p>
            <a:pPr lvl="1"/>
            <a:r>
              <a:rPr lang="pt-PT" dirty="0"/>
              <a:t>Quando nenhuma dessas chamadas é feita a plataforma coloca a chamada para o construtor vazio da classe base:</a:t>
            </a:r>
            <a:r>
              <a:rPr lang="pt-PT" sz="1600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dirty="0"/>
              <a:t>()</a:t>
            </a:r>
          </a:p>
          <a:p>
            <a:pPr lvl="2">
              <a:spcBef>
                <a:spcPts val="384"/>
              </a:spcBef>
            </a:pPr>
            <a:r>
              <a:rPr lang="pt-PT" dirty="0"/>
              <a:t>Tal como se mostra nas classes C1 e C2</a:t>
            </a:r>
          </a:p>
          <a:p>
            <a:pPr lvl="2"/>
            <a:r>
              <a:rPr lang="pt-PT" dirty="0"/>
              <a:t>O construtor por omissão chama: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dirty="0"/>
              <a:t>()</a:t>
            </a:r>
          </a:p>
          <a:p>
            <a:pPr lvl="2"/>
            <a:r>
              <a:rPr lang="pt-PT" dirty="0"/>
              <a:t>Caso C1 não declarasse o construtor C1() o construtor por omissão (e o outro) em C2 iria dar erro, pois ele iria chamar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dirty="0"/>
              <a:t>(), mas esse construtor não existiria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90600"/>
            <a:ext cx="3352800" cy="2554545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C1 {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//CO construtor p. omissão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C1()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C1(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r>
              <a:rPr lang="pt-PT" sz="1600" dirty="0">
                <a:latin typeface="Consolas"/>
              </a:rPr>
              <a:t>    . . .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657600"/>
            <a:ext cx="3352800" cy="280076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endParaRPr lang="pt-PT" sz="1600" dirty="0">
              <a:latin typeface="Consolas"/>
            </a:endParaRP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C2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C1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construtor por omissão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C2()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C2(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r>
              <a:rPr lang="pt-PT" sz="1600" dirty="0">
                <a:latin typeface="Consolas"/>
              </a:rPr>
              <a:t>    </a:t>
            </a:r>
            <a:r>
              <a:rPr lang="pt-PT" sz="1600" dirty="0" err="1">
                <a:latin typeface="Consolas"/>
              </a:rPr>
              <a:t>System.out.prinln</a:t>
            </a:r>
            <a:r>
              <a:rPr lang="pt-PT" sz="1600" dirty="0">
                <a:latin typeface="Consolas"/>
              </a:rPr>
              <a:t>(x);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5FF6-430D-4158-9BC0-D26BAB53AFF4}"/>
              </a:ext>
            </a:extLst>
          </p:cNvPr>
          <p:cNvSpPr txBox="1"/>
          <p:nvPr/>
        </p:nvSpPr>
        <p:spPr>
          <a:xfrm>
            <a:off x="6858000" y="5950963"/>
            <a:ext cx="16161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C00000"/>
                </a:solidFill>
              </a:rPr>
              <a:t>Sem C1.CO: erro</a:t>
            </a:r>
          </a:p>
        </p:txBody>
      </p:sp>
    </p:spTree>
    <p:extLst>
      <p:ext uri="{BB962C8B-B14F-4D97-AF65-F5344CB8AC3E}">
        <p14:creationId xmlns:p14="http://schemas.microsoft.com/office/powerpoint/2010/main" val="64322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Condicionadores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449"/>
            <a:ext cx="8229600" cy="5362251"/>
          </a:xfrm>
        </p:spPr>
        <p:txBody>
          <a:bodyPr/>
          <a:lstStyle/>
          <a:p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PT" dirty="0"/>
              <a:t> – inibe a alteração do membro ou classe</a:t>
            </a:r>
          </a:p>
          <a:p>
            <a:pPr lvl="1"/>
            <a:r>
              <a:rPr lang="pt-PT" dirty="0"/>
              <a:t>na classe – inibe que a classe seja derivada</a:t>
            </a:r>
          </a:p>
          <a:p>
            <a:pPr lvl="1"/>
            <a:r>
              <a:rPr lang="pt-PT" dirty="0"/>
              <a:t>no método – inibe que o método seja sobreposto</a:t>
            </a:r>
          </a:p>
          <a:p>
            <a:pPr lvl="1"/>
            <a:r>
              <a:rPr lang="pt-PT" dirty="0"/>
              <a:t>no atributo – inibe que o seu valor seja alterado (após inicialização)</a:t>
            </a:r>
          </a:p>
          <a:p>
            <a:pPr lvl="1"/>
            <a:r>
              <a:rPr lang="pt-PT" dirty="0"/>
              <a:t>É independente da visibilidade</a:t>
            </a:r>
          </a:p>
          <a:p>
            <a:pPr>
              <a:spcBef>
                <a:spcPts val="1200"/>
              </a:spcBef>
            </a:pPr>
            <a:r>
              <a:rPr lang="pt-PT" dirty="0"/>
              <a:t>Visibilidade (lista ordenada por visibilidade crescente):</a:t>
            </a:r>
          </a:p>
          <a:p>
            <a:pPr lvl="1"/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r>
              <a:rPr lang="pt-PT" dirty="0"/>
              <a:t>: só visível dentro na própria classe</a:t>
            </a:r>
          </a:p>
          <a:p>
            <a:pPr lvl="1"/>
            <a:r>
              <a:rPr lang="pt-PT" b="1" dirty="0"/>
              <a:t>package-</a:t>
            </a:r>
            <a:r>
              <a:rPr lang="pt-PT" b="1" dirty="0" err="1"/>
              <a:t>private</a:t>
            </a:r>
            <a:r>
              <a:rPr lang="pt-PT" b="1" dirty="0"/>
              <a:t> / </a:t>
            </a:r>
            <a:r>
              <a:rPr lang="pt-PT" b="1" dirty="0" err="1"/>
              <a:t>default</a:t>
            </a:r>
            <a:r>
              <a:rPr lang="pt-PT" dirty="0"/>
              <a:t>: só visível dentro do package da classe </a:t>
            </a:r>
          </a:p>
          <a:p>
            <a:pPr lvl="1"/>
            <a:r>
              <a:rPr lang="pt-PT" sz="20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protected</a:t>
            </a:r>
            <a:r>
              <a:rPr lang="pt-PT" dirty="0"/>
              <a:t>: só visível dentro do mesmo package e em classes derivadas da própria classe (mesmo que fora do seu package)</a:t>
            </a:r>
          </a:p>
          <a:p>
            <a:pPr lvl="1"/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: sem restrições de visibilidade</a:t>
            </a:r>
          </a:p>
          <a:p>
            <a:pPr>
              <a:spcBef>
                <a:spcPts val="1200"/>
              </a:spcBef>
            </a:pPr>
            <a:r>
              <a:rPr lang="pt-PT" dirty="0"/>
              <a:t>Quando uma classe deriva de outra, não pode reduzir a visibilidade dos métodos sobrepostos</a:t>
            </a:r>
          </a:p>
          <a:p>
            <a:pPr lvl="1"/>
            <a:r>
              <a:rPr lang="pt-PT" dirty="0"/>
              <a:t>Exº: um método que na classe base seja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, na classe filho não pode ficar como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protected</a:t>
            </a:r>
            <a:r>
              <a:rPr lang="pt-PT" dirty="0"/>
              <a:t>, </a:t>
            </a:r>
            <a:r>
              <a:rPr lang="pt-PT" dirty="0" err="1"/>
              <a:t>default</a:t>
            </a:r>
            <a:r>
              <a:rPr lang="pt-PT" dirty="0"/>
              <a:t> ou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endParaRPr lang="pt-PT" b="1" kern="1200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</p:spTree>
    <p:extLst>
      <p:ext uri="{BB962C8B-B14F-4D97-AF65-F5344CB8AC3E}">
        <p14:creationId xmlns:p14="http://schemas.microsoft.com/office/powerpoint/2010/main" val="204543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Utilização dos modificadores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3215951"/>
          </a:xfrm>
        </p:spPr>
        <p:txBody>
          <a:bodyPr/>
          <a:lstStyle/>
          <a:p>
            <a:r>
              <a:rPr lang="pt-PT" dirty="0"/>
              <a:t>Numa Classe pode-se utilizar: </a:t>
            </a:r>
          </a:p>
          <a:p>
            <a:pPr lvl="1">
              <a:spcBef>
                <a:spcPts val="200"/>
              </a:spcBef>
            </a:pPr>
            <a:r>
              <a:rPr lang="pt-PT" dirty="0" err="1"/>
              <a:t>public</a:t>
            </a:r>
            <a:r>
              <a:rPr lang="pt-PT" dirty="0"/>
              <a:t>, “package-</a:t>
            </a:r>
            <a:r>
              <a:rPr lang="pt-PT" dirty="0" err="1"/>
              <a:t>private</a:t>
            </a:r>
            <a:r>
              <a:rPr lang="pt-PT" dirty="0"/>
              <a:t>”/</a:t>
            </a:r>
            <a:r>
              <a:rPr lang="pt-PT" dirty="0" err="1"/>
              <a:t>default</a:t>
            </a:r>
            <a:endParaRPr lang="pt-PT" dirty="0"/>
          </a:p>
          <a:p>
            <a:pPr lvl="1">
              <a:spcBef>
                <a:spcPts val="200"/>
              </a:spcBef>
            </a:pPr>
            <a:r>
              <a:rPr lang="pt-PT" dirty="0"/>
              <a:t>final, </a:t>
            </a:r>
            <a:r>
              <a:rPr lang="pt-PT" dirty="0" err="1"/>
              <a:t>abstract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Em Métodos pode-se utilizar:</a:t>
            </a:r>
          </a:p>
          <a:p>
            <a:pPr lvl="1">
              <a:spcBef>
                <a:spcPts val="200"/>
              </a:spcBef>
            </a:pP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protected</a:t>
            </a:r>
            <a:r>
              <a:rPr lang="pt-PT" dirty="0"/>
              <a:t>, “package-</a:t>
            </a:r>
            <a:r>
              <a:rPr lang="pt-PT" dirty="0" err="1"/>
              <a:t>private</a:t>
            </a:r>
            <a:r>
              <a:rPr lang="pt-PT" dirty="0"/>
              <a:t>”/</a:t>
            </a:r>
            <a:r>
              <a:rPr lang="pt-PT" dirty="0" err="1"/>
              <a:t>default</a:t>
            </a:r>
            <a:r>
              <a:rPr lang="pt-PT" dirty="0"/>
              <a:t>, </a:t>
            </a:r>
            <a:r>
              <a:rPr lang="pt-PT" dirty="0" err="1"/>
              <a:t>private</a:t>
            </a:r>
            <a:endParaRPr lang="pt-PT" dirty="0"/>
          </a:p>
          <a:p>
            <a:pPr lvl="1">
              <a:spcBef>
                <a:spcPts val="200"/>
              </a:spcBef>
            </a:pPr>
            <a:r>
              <a:rPr lang="pt-PT" dirty="0"/>
              <a:t>final, </a:t>
            </a:r>
            <a:r>
              <a:rPr lang="pt-PT" dirty="0" err="1"/>
              <a:t>static</a:t>
            </a:r>
            <a:r>
              <a:rPr lang="pt-PT" dirty="0"/>
              <a:t>, </a:t>
            </a:r>
            <a:r>
              <a:rPr lang="pt-PT" dirty="0" err="1"/>
              <a:t>abstract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Em Atributos pode-se utilizar: </a:t>
            </a:r>
          </a:p>
          <a:p>
            <a:pPr lvl="1">
              <a:spcBef>
                <a:spcPts val="200"/>
              </a:spcBef>
            </a:pP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protected</a:t>
            </a:r>
            <a:r>
              <a:rPr lang="pt-PT" dirty="0"/>
              <a:t>, “package-</a:t>
            </a:r>
            <a:r>
              <a:rPr lang="pt-PT" dirty="0" err="1"/>
              <a:t>private</a:t>
            </a:r>
            <a:r>
              <a:rPr lang="pt-PT" dirty="0"/>
              <a:t>”/</a:t>
            </a:r>
            <a:r>
              <a:rPr lang="pt-PT" dirty="0" err="1"/>
              <a:t>default</a:t>
            </a:r>
            <a:r>
              <a:rPr lang="pt-PT" dirty="0"/>
              <a:t>, </a:t>
            </a:r>
            <a:r>
              <a:rPr lang="pt-PT" dirty="0" err="1"/>
              <a:t>private</a:t>
            </a:r>
            <a:endParaRPr lang="pt-PT" dirty="0"/>
          </a:p>
          <a:p>
            <a:pPr lvl="1">
              <a:spcBef>
                <a:spcPts val="200"/>
              </a:spcBef>
            </a:pPr>
            <a:r>
              <a:rPr lang="pt-PT" dirty="0"/>
              <a:t>final, </a:t>
            </a:r>
            <a:r>
              <a:rPr lang="pt-PT" dirty="0" err="1"/>
              <a:t>static</a:t>
            </a:r>
            <a:endParaRPr lang="pt-PT" dirty="0"/>
          </a:p>
        </p:txBody>
      </p:sp>
      <p:sp>
        <p:nvSpPr>
          <p:cNvPr id="5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  <a:endParaRPr lang="pt-PT" altLang="en-US" dirty="0"/>
          </a:p>
        </p:txBody>
      </p:sp>
      <p:graphicFrame>
        <p:nvGraphicFramePr>
          <p:cNvPr id="89344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0267"/>
              </p:ext>
            </p:extLst>
          </p:nvPr>
        </p:nvGraphicFramePr>
        <p:xfrm>
          <a:off x="2359025" y="914400"/>
          <a:ext cx="6480175" cy="2438400"/>
        </p:xfrm>
        <a:graphic>
          <a:graphicData uri="http://schemas.openxmlformats.org/drawingml/2006/table">
            <a:tbl>
              <a:tblPr/>
              <a:tblGrid>
                <a:gridCol w="18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modificador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Atributo da classe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Método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Construtor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protected</a:t>
                      </a:r>
                      <a:endParaRPr lang="pt-PT" sz="14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no*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/>
                          <a:ea typeface="+mn-ea"/>
                          <a:cs typeface="+mn-cs"/>
                        </a:rPr>
                        <a:t>package-</a:t>
                      </a:r>
                      <a:r>
                        <a:rPr lang="pt-PT" sz="1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/>
                          <a:ea typeface="+mn-ea"/>
                          <a:cs typeface="+mn-cs"/>
                        </a:rPr>
                        <a:t>private</a:t>
                      </a:r>
                      <a:endParaRPr lang="pt-PT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yes</a:t>
                      </a:r>
                      <a:endParaRPr kumimoji="0" lang="pt-PT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private</a:t>
                      </a:r>
                      <a:endParaRPr lang="pt-PT" sz="14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no*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535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static</a:t>
                      </a:r>
                      <a:endParaRPr lang="pt-PT" sz="14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no*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14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abstract</a:t>
                      </a: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pt-PT" sz="1400" b="1" kern="1200" dirty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72" name="Text Box 252"/>
          <p:cNvSpPr txBox="1">
            <a:spLocks noChangeArrowheads="1"/>
          </p:cNvSpPr>
          <p:nvPr/>
        </p:nvSpPr>
        <p:spPr bwMode="auto">
          <a:xfrm>
            <a:off x="6837177" y="3484655"/>
            <a:ext cx="2013243" cy="4924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400" b="1" dirty="0">
                <a:solidFill>
                  <a:srgbClr val="993300"/>
                </a:solidFill>
                <a:cs typeface="Arial" charset="0"/>
              </a:rPr>
              <a:t>*</a:t>
            </a:r>
            <a:r>
              <a:rPr lang="pt-PT" sz="1200" dirty="0"/>
              <a:t> Numa </a:t>
            </a:r>
            <a:r>
              <a:rPr lang="pt-PT" sz="1200" dirty="0" err="1"/>
              <a:t>Nested</a:t>
            </a:r>
            <a:r>
              <a:rPr lang="pt-PT" sz="1200" dirty="0"/>
              <a:t> </a:t>
            </a:r>
            <a:r>
              <a:rPr lang="pt-PT" sz="1200" dirty="0" err="1"/>
              <a:t>Class</a:t>
            </a:r>
            <a:r>
              <a:rPr lang="pt-PT" sz="1200" dirty="0"/>
              <a:t>: </a:t>
            </a:r>
            <a:r>
              <a:rPr lang="pt-PT" sz="1200" b="1" dirty="0" err="1">
                <a:solidFill>
                  <a:srgbClr val="008000"/>
                </a:solidFill>
                <a:cs typeface="Arial" charset="0"/>
              </a:rPr>
              <a:t>Yes</a:t>
            </a:r>
            <a:endParaRPr lang="pt-PT" sz="1200" b="1" dirty="0">
              <a:solidFill>
                <a:srgbClr val="008000"/>
              </a:solidFill>
              <a:cs typeface="Arial" charset="0"/>
            </a:endParaRPr>
          </a:p>
          <a:p>
            <a:pPr eaLnBrk="1" hangingPunct="1"/>
            <a:r>
              <a:rPr lang="pt-PT" sz="1200" dirty="0"/>
              <a:t>Será visto mais tarde</a:t>
            </a:r>
          </a:p>
        </p:txBody>
      </p:sp>
      <p:sp>
        <p:nvSpPr>
          <p:cNvPr id="11" name="Text Box 252"/>
          <p:cNvSpPr txBox="1">
            <a:spLocks noChangeArrowheads="1"/>
          </p:cNvSpPr>
          <p:nvPr/>
        </p:nvSpPr>
        <p:spPr bwMode="auto">
          <a:xfrm>
            <a:off x="6485671" y="4065585"/>
            <a:ext cx="2433680" cy="30777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400" b="1" dirty="0">
                <a:solidFill>
                  <a:srgbClr val="7F0055"/>
                </a:solidFill>
                <a:latin typeface="Consolas"/>
              </a:rPr>
              <a:t>**</a:t>
            </a:r>
            <a:r>
              <a:rPr lang="pt-PT" sz="1200" dirty="0"/>
              <a:t> </a:t>
            </a:r>
            <a:r>
              <a:rPr lang="pt-PT" sz="1200" dirty="0" err="1"/>
              <a:t>abstract</a:t>
            </a:r>
            <a:r>
              <a:rPr lang="pt-PT" sz="1200" dirty="0"/>
              <a:t> será visto mais tarde</a:t>
            </a:r>
            <a:endParaRPr lang="pt-PT" sz="1200" b="1" dirty="0">
              <a:solidFill>
                <a:srgbClr val="008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7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 a visibilidade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Uma classe ou um membro (atributo, método, subclasse) de uma classe apenas pode conter uma indicação de visibilidade (ver restrições no slide anterior): </a:t>
            </a: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protected</a:t>
            </a:r>
            <a:r>
              <a:rPr lang="pt-PT" dirty="0"/>
              <a:t>, nada (package-</a:t>
            </a:r>
            <a:r>
              <a:rPr lang="pt-PT" dirty="0" err="1"/>
              <a:t>private</a:t>
            </a:r>
            <a:r>
              <a:rPr lang="pt-PT" dirty="0"/>
              <a:t>) ou </a:t>
            </a:r>
            <a:r>
              <a:rPr lang="pt-PT" dirty="0" err="1"/>
              <a:t>private</a:t>
            </a:r>
            <a:endParaRPr lang="pt-PT" dirty="0"/>
          </a:p>
          <a:p>
            <a:r>
              <a:rPr lang="pt-PT" dirty="0"/>
              <a:t>Na tabela: a um membro declarado </a:t>
            </a:r>
            <a:r>
              <a:rPr lang="pt-PT" i="1" dirty="0" err="1"/>
              <a:t>private</a:t>
            </a:r>
            <a:r>
              <a:rPr lang="pt-PT" dirty="0"/>
              <a:t>, uma classe no mesmo </a:t>
            </a:r>
            <a:r>
              <a:rPr lang="pt-PT" i="1" dirty="0"/>
              <a:t>package</a:t>
            </a:r>
            <a:r>
              <a:rPr lang="pt-PT" dirty="0"/>
              <a:t> (que ele) tem acesso a ele? Não</a:t>
            </a:r>
          </a:p>
          <a:p>
            <a:endParaRPr lang="pt-PT" dirty="0"/>
          </a:p>
        </p:txBody>
      </p:sp>
      <p:sp>
        <p:nvSpPr>
          <p:cNvPr id="9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sp>
        <p:nvSpPr>
          <p:cNvPr id="10290" name="Text Box 48"/>
          <p:cNvSpPr txBox="1">
            <a:spLocks noChangeArrowheads="1"/>
          </p:cNvSpPr>
          <p:nvPr/>
        </p:nvSpPr>
        <p:spPr bwMode="auto">
          <a:xfrm>
            <a:off x="152400" y="4013537"/>
            <a:ext cx="1371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2000" dirty="0"/>
              <a:t>Num acesso desde:</a:t>
            </a:r>
          </a:p>
        </p:txBody>
      </p:sp>
      <p:graphicFrame>
        <p:nvGraphicFramePr>
          <p:cNvPr id="9943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50611"/>
              </p:ext>
            </p:extLst>
          </p:nvPr>
        </p:nvGraphicFramePr>
        <p:xfrm>
          <a:off x="1524000" y="3990864"/>
          <a:ext cx="7467600" cy="195273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58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Acesso                Modificadores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Default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Package-private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mesma classe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Classes no mesmo package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Subclasses noutro package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Classes noutro package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pt-P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43740" y="3500564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+mn-lt"/>
              </a:rPr>
              <a:t>Pode aceder-se a um membro (atributo, método, …) </a:t>
            </a:r>
            <a:r>
              <a:rPr lang="pt-PT" sz="2000" dirty="0" err="1">
                <a:latin typeface="+mn-lt"/>
              </a:rPr>
              <a:t>xxx</a:t>
            </a:r>
            <a:r>
              <a:rPr lang="pt-PT" sz="2000" dirty="0">
                <a:latin typeface="+mn-lt"/>
              </a:rPr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127F23-6C8A-4C59-902E-F9C610683A66}"/>
              </a:ext>
            </a:extLst>
          </p:cNvPr>
          <p:cNvSpPr/>
          <p:nvPr/>
        </p:nvSpPr>
        <p:spPr>
          <a:xfrm>
            <a:off x="6553200" y="6044248"/>
            <a:ext cx="715902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pt-PT" sz="1200" dirty="0" err="1"/>
              <a:t>Yes</a:t>
            </a:r>
            <a:r>
              <a:rPr lang="pt-PT" sz="1200" dirty="0"/>
              <a:t> / No</a:t>
            </a:r>
          </a:p>
        </p:txBody>
      </p:sp>
    </p:spTree>
    <p:extLst>
      <p:ext uri="{BB962C8B-B14F-4D97-AF65-F5344CB8AC3E}">
        <p14:creationId xmlns:p14="http://schemas.microsoft.com/office/powerpoint/2010/main" val="375713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de OOP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Conceitos fundamentais da Programação Orientada a </a:t>
            </a:r>
            <a:r>
              <a:rPr lang="pt-PT" dirty="0" err="1"/>
              <a:t>Objectos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Herança</a:t>
            </a:r>
          </a:p>
          <a:p>
            <a:pPr lvl="2"/>
            <a:r>
              <a:rPr lang="pt-PT" dirty="0"/>
              <a:t>propriedade que permite que classes herdarem e estenderem o comportamento de outras classes. Exº: Classe Figura, indica que tem uma área, lado e comprimento, Classe Quadrado herda/estende de Figura, tem lado e comprimento iguais e área de lado*lado. Um Quadrado é uma Figura.</a:t>
            </a:r>
          </a:p>
          <a:p>
            <a:pPr lvl="1"/>
            <a:r>
              <a:rPr lang="pt-PT" dirty="0"/>
              <a:t>Polimorfismo</a:t>
            </a:r>
          </a:p>
          <a:p>
            <a:pPr lvl="2"/>
            <a:r>
              <a:rPr lang="pt-PT" dirty="0"/>
              <a:t>propriedade que permite que um objecto possa ser uma de várias formas (classes). Exº: um objecto Animal pode ser um Gato, ou um Cão, …</a:t>
            </a:r>
          </a:p>
          <a:p>
            <a:pPr lvl="1"/>
            <a:r>
              <a:rPr lang="pt-PT" dirty="0"/>
              <a:t>Abstração</a:t>
            </a:r>
          </a:p>
          <a:p>
            <a:pPr lvl="2"/>
            <a:r>
              <a:rPr lang="pt-PT" dirty="0"/>
              <a:t>propriedade que permite que definir conceitos abstractos e mais tarde declarar concretizações dessas abstracções. Exº: classe  Animal seria abstracta, a classe Gato já seria um tipo concreto de animal</a:t>
            </a:r>
          </a:p>
          <a:p>
            <a:pPr lvl="1"/>
            <a:r>
              <a:rPr lang="pt-PT" dirty="0"/>
              <a:t>Encapsulamento</a:t>
            </a:r>
          </a:p>
          <a:p>
            <a:pPr lvl="2"/>
            <a:r>
              <a:rPr lang="pt-PT" dirty="0"/>
              <a:t>propriedade que permite que isolar a implementação de um conceito da sua utilização. Exº: “vou ao Porto”, não diz se é de carro, de autocarro, de comboio, …; uma classe guarda dados, mas não se sabe se guarda num array, numa lista, em ficheiro,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914400"/>
            <a:ext cx="32766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lIns="0" rIns="0">
            <a:spAutoFit/>
          </a:bodyPr>
          <a:lstStyle/>
          <a:p>
            <a:pPr marL="266700" lvl="1" indent="-266700" algn="ctr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pt-PT" sz="1400" kern="0" dirty="0">
                <a:solidFill>
                  <a:srgbClr val="000000"/>
                </a:solidFill>
                <a:latin typeface="Arial"/>
              </a:rPr>
              <a:t>(OOP – </a:t>
            </a:r>
            <a:r>
              <a:rPr lang="pt-PT" sz="1400" kern="0" dirty="0" err="1">
                <a:solidFill>
                  <a:srgbClr val="000000"/>
                </a:solidFill>
                <a:latin typeface="Arial"/>
              </a:rPr>
              <a:t>Object</a:t>
            </a:r>
            <a:r>
              <a:rPr lang="pt-PT" sz="1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1400" kern="0" dirty="0" err="1">
                <a:solidFill>
                  <a:srgbClr val="000000"/>
                </a:solidFill>
                <a:latin typeface="Arial"/>
              </a:rPr>
              <a:t>Oriented</a:t>
            </a:r>
            <a:r>
              <a:rPr lang="pt-PT" sz="1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1400" kern="0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pt-PT" sz="1400" kern="0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94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Hierarquias de classes derivadas</a:t>
            </a:r>
            <a:endParaRPr lang="pt-PT" dirty="0"/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381000" y="914400"/>
            <a:ext cx="8420100" cy="4057650"/>
            <a:chOff x="228" y="516"/>
            <a:chExt cx="5304" cy="2556"/>
          </a:xfrm>
        </p:grpSpPr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228" y="516"/>
              <a:ext cx="5304" cy="255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grpSp>
          <p:nvGrpSpPr>
            <p:cNvPr id="11279" name="Group 10"/>
            <p:cNvGrpSpPr>
              <a:grpSpLocks/>
            </p:cNvGrpSpPr>
            <p:nvPr/>
          </p:nvGrpSpPr>
          <p:grpSpPr bwMode="auto">
            <a:xfrm>
              <a:off x="312" y="636"/>
              <a:ext cx="4896" cy="2274"/>
              <a:chOff x="312" y="636"/>
              <a:chExt cx="4896" cy="2274"/>
            </a:xfrm>
          </p:grpSpPr>
          <p:sp>
            <p:nvSpPr>
              <p:cNvPr id="11280" name="Text Box 11"/>
              <p:cNvSpPr txBox="1">
                <a:spLocks noChangeArrowheads="1"/>
              </p:cNvSpPr>
              <p:nvPr/>
            </p:nvSpPr>
            <p:spPr bwMode="auto">
              <a:xfrm>
                <a:off x="2568" y="636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Person</a:t>
                </a:r>
                <a:endParaRPr lang="en-US" sz="2000"/>
              </a:p>
            </p:txBody>
          </p:sp>
          <p:sp>
            <p:nvSpPr>
              <p:cNvPr id="11281" name="Text Box 12"/>
              <p:cNvSpPr txBox="1">
                <a:spLocks noChangeArrowheads="1"/>
              </p:cNvSpPr>
              <p:nvPr/>
            </p:nvSpPr>
            <p:spPr bwMode="auto">
              <a:xfrm>
                <a:off x="1416" y="1308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Student</a:t>
                </a:r>
                <a:endParaRPr lang="en-US" sz="2000"/>
              </a:p>
            </p:txBody>
          </p:sp>
          <p:sp>
            <p:nvSpPr>
              <p:cNvPr id="11282" name="Text Box 13"/>
              <p:cNvSpPr txBox="1">
                <a:spLocks noChangeArrowheads="1"/>
              </p:cNvSpPr>
              <p:nvPr/>
            </p:nvSpPr>
            <p:spPr bwMode="auto">
              <a:xfrm>
                <a:off x="3624" y="1308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Employee</a:t>
                </a:r>
                <a:endParaRPr lang="en-US" sz="2000"/>
              </a:p>
            </p:txBody>
          </p:sp>
          <p:sp>
            <p:nvSpPr>
              <p:cNvPr id="11283" name="Text Box 14"/>
              <p:cNvSpPr txBox="1">
                <a:spLocks noChangeArrowheads="1"/>
              </p:cNvSpPr>
              <p:nvPr/>
            </p:nvSpPr>
            <p:spPr bwMode="auto">
              <a:xfrm>
                <a:off x="3000" y="1932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Faculty</a:t>
                </a:r>
                <a:endParaRPr lang="en-US" sz="2000"/>
              </a:p>
            </p:txBody>
          </p:sp>
          <p:sp>
            <p:nvSpPr>
              <p:cNvPr id="11284" name="Text Box 15"/>
              <p:cNvSpPr txBox="1">
                <a:spLocks noChangeArrowheads="1"/>
              </p:cNvSpPr>
              <p:nvPr/>
            </p:nvSpPr>
            <p:spPr bwMode="auto">
              <a:xfrm>
                <a:off x="4200" y="1932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Staff</a:t>
                </a:r>
                <a:endParaRPr lang="en-US" sz="2000"/>
              </a:p>
            </p:txBody>
          </p:sp>
          <p:sp>
            <p:nvSpPr>
              <p:cNvPr id="11285" name="Line 16"/>
              <p:cNvSpPr>
                <a:spLocks noChangeShapeType="1"/>
              </p:cNvSpPr>
              <p:nvPr/>
            </p:nvSpPr>
            <p:spPr bwMode="auto">
              <a:xfrm flipH="1">
                <a:off x="1944" y="924"/>
                <a:ext cx="115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86" name="Line 17"/>
              <p:cNvSpPr>
                <a:spLocks noChangeShapeType="1"/>
              </p:cNvSpPr>
              <p:nvPr/>
            </p:nvSpPr>
            <p:spPr bwMode="auto">
              <a:xfrm>
                <a:off x="3096" y="924"/>
                <a:ext cx="105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87" name="Line 18"/>
              <p:cNvSpPr>
                <a:spLocks noChangeShapeType="1"/>
              </p:cNvSpPr>
              <p:nvPr/>
            </p:nvSpPr>
            <p:spPr bwMode="auto">
              <a:xfrm>
                <a:off x="4104" y="1596"/>
                <a:ext cx="62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88" name="Line 19"/>
              <p:cNvSpPr>
                <a:spLocks noChangeShapeType="1"/>
              </p:cNvSpPr>
              <p:nvPr/>
            </p:nvSpPr>
            <p:spPr bwMode="auto">
              <a:xfrm flipH="1">
                <a:off x="3480" y="1596"/>
                <a:ext cx="62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89" name="Text Box 20"/>
              <p:cNvSpPr txBox="1">
                <a:spLocks noChangeArrowheads="1"/>
              </p:cNvSpPr>
              <p:nvPr/>
            </p:nvSpPr>
            <p:spPr bwMode="auto">
              <a:xfrm>
                <a:off x="312" y="1932"/>
                <a:ext cx="1440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Undergraduate</a:t>
                </a:r>
                <a:endParaRPr lang="en-US" sz="2000"/>
              </a:p>
            </p:txBody>
          </p:sp>
          <p:sp>
            <p:nvSpPr>
              <p:cNvPr id="11290" name="Text Box 21"/>
              <p:cNvSpPr txBox="1">
                <a:spLocks noChangeArrowheads="1"/>
              </p:cNvSpPr>
              <p:nvPr/>
            </p:nvSpPr>
            <p:spPr bwMode="auto">
              <a:xfrm>
                <a:off x="1944" y="1932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Graduate</a:t>
                </a:r>
                <a:endParaRPr lang="en-US" sz="2000"/>
              </a:p>
            </p:txBody>
          </p:sp>
          <p:sp>
            <p:nvSpPr>
              <p:cNvPr id="11291" name="Line 22"/>
              <p:cNvSpPr>
                <a:spLocks noChangeShapeType="1"/>
              </p:cNvSpPr>
              <p:nvPr/>
            </p:nvSpPr>
            <p:spPr bwMode="auto">
              <a:xfrm>
                <a:off x="1848" y="1596"/>
                <a:ext cx="62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92" name="Line 23"/>
              <p:cNvSpPr>
                <a:spLocks noChangeShapeType="1"/>
              </p:cNvSpPr>
              <p:nvPr/>
            </p:nvSpPr>
            <p:spPr bwMode="auto">
              <a:xfrm flipH="1">
                <a:off x="984" y="1596"/>
                <a:ext cx="86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93" name="Text Box 24"/>
              <p:cNvSpPr txBox="1">
                <a:spLocks noChangeArrowheads="1"/>
              </p:cNvSpPr>
              <p:nvPr/>
            </p:nvSpPr>
            <p:spPr bwMode="auto">
              <a:xfrm>
                <a:off x="408" y="2652"/>
                <a:ext cx="1440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MastersDegree</a:t>
                </a:r>
                <a:endParaRPr lang="en-US" sz="2000"/>
              </a:p>
            </p:txBody>
          </p:sp>
          <p:sp>
            <p:nvSpPr>
              <p:cNvPr id="11294" name="Text Box 25"/>
              <p:cNvSpPr txBox="1">
                <a:spLocks noChangeArrowheads="1"/>
              </p:cNvSpPr>
              <p:nvPr/>
            </p:nvSpPr>
            <p:spPr bwMode="auto">
              <a:xfrm>
                <a:off x="3144" y="2652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NonDegree</a:t>
                </a:r>
                <a:endParaRPr lang="en-US" sz="2000"/>
              </a:p>
            </p:txBody>
          </p:sp>
          <p:sp>
            <p:nvSpPr>
              <p:cNvPr id="11295" name="Line 26"/>
              <p:cNvSpPr>
                <a:spLocks noChangeShapeType="1"/>
              </p:cNvSpPr>
              <p:nvPr/>
            </p:nvSpPr>
            <p:spPr bwMode="auto">
              <a:xfrm>
                <a:off x="2472" y="2196"/>
                <a:ext cx="1140" cy="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96" name="Line 27"/>
              <p:cNvSpPr>
                <a:spLocks noChangeShapeType="1"/>
              </p:cNvSpPr>
              <p:nvPr/>
            </p:nvSpPr>
            <p:spPr bwMode="auto">
              <a:xfrm flipH="1">
                <a:off x="1104" y="2196"/>
                <a:ext cx="1368" cy="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11297" name="Text Box 28"/>
              <p:cNvSpPr txBox="1">
                <a:spLocks noChangeArrowheads="1"/>
              </p:cNvSpPr>
              <p:nvPr/>
            </p:nvSpPr>
            <p:spPr bwMode="auto">
              <a:xfrm>
                <a:off x="1992" y="2652"/>
                <a:ext cx="1008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Courier New" pitchFamily="49" charset="0"/>
                  </a:rPr>
                  <a:t>PhD</a:t>
                </a:r>
                <a:endParaRPr lang="en-US" sz="2000"/>
              </a:p>
            </p:txBody>
          </p:sp>
          <p:sp>
            <p:nvSpPr>
              <p:cNvPr id="11298" name="Line 29"/>
              <p:cNvSpPr>
                <a:spLocks noChangeShapeType="1"/>
              </p:cNvSpPr>
              <p:nvPr/>
            </p:nvSpPr>
            <p:spPr bwMode="auto">
              <a:xfrm flipH="1" flipV="1">
                <a:off x="2472" y="2196"/>
                <a:ext cx="0" cy="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</p:grpSp>
      </p:grpSp>
      <p:pic>
        <p:nvPicPr>
          <p:cNvPr id="11270" name="Picture 6" descr="Classes Rectangle, Line, Bezier, and Circle inherit from GraphicObjec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5105400"/>
            <a:ext cx="48958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30"/>
          <p:cNvSpPr>
            <a:spLocks noChangeArrowheads="1"/>
          </p:cNvSpPr>
          <p:nvPr/>
        </p:nvSpPr>
        <p:spPr bwMode="auto">
          <a:xfrm>
            <a:off x="1143000" y="5105400"/>
            <a:ext cx="17145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/>
              <a:t>Transportador</a:t>
            </a:r>
          </a:p>
        </p:txBody>
      </p:sp>
      <p:sp>
        <p:nvSpPr>
          <p:cNvPr id="11272" name="Rectangle 31"/>
          <p:cNvSpPr>
            <a:spLocks noChangeArrowheads="1"/>
          </p:cNvSpPr>
          <p:nvPr/>
        </p:nvSpPr>
        <p:spPr bwMode="auto">
          <a:xfrm>
            <a:off x="76200" y="5867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Navio</a:t>
            </a:r>
          </a:p>
        </p:txBody>
      </p:sp>
      <p:sp>
        <p:nvSpPr>
          <p:cNvPr id="11273" name="Rectangle 32"/>
          <p:cNvSpPr>
            <a:spLocks noChangeArrowheads="1"/>
          </p:cNvSpPr>
          <p:nvPr/>
        </p:nvSpPr>
        <p:spPr bwMode="auto">
          <a:xfrm>
            <a:off x="2667000" y="5867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Avião</a:t>
            </a: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auto">
          <a:xfrm>
            <a:off x="1371600" y="5867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Comboio</a:t>
            </a:r>
          </a:p>
        </p:txBody>
      </p:sp>
      <p:cxnSp>
        <p:nvCxnSpPr>
          <p:cNvPr id="11275" name="AutoShape 34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 flipH="1">
            <a:off x="685800" y="5410200"/>
            <a:ext cx="13144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35"/>
          <p:cNvCxnSpPr>
            <a:cxnSpLocks noChangeShapeType="1"/>
            <a:stCxn id="11271" idx="2"/>
            <a:endCxn id="11274" idx="0"/>
          </p:cNvCxnSpPr>
          <p:nvPr/>
        </p:nvCxnSpPr>
        <p:spPr bwMode="auto">
          <a:xfrm flipH="1">
            <a:off x="1981200" y="5410200"/>
            <a:ext cx="190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36"/>
          <p:cNvCxnSpPr>
            <a:cxnSpLocks noChangeShapeType="1"/>
            <a:stCxn id="11271" idx="2"/>
            <a:endCxn id="11273" idx="0"/>
          </p:cNvCxnSpPr>
          <p:nvPr/>
        </p:nvCxnSpPr>
        <p:spPr bwMode="auto">
          <a:xfrm>
            <a:off x="2000250" y="5410200"/>
            <a:ext cx="127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450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Herança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Classes do Java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7170" name="Picture 2" descr="Inheritance in Java GUI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657599" y="1524000"/>
            <a:ext cx="5179795" cy="838200"/>
          </a:xfrm>
          <a:prstGeom prst="rect">
            <a:avLst/>
          </a:prstGeom>
          <a:noFill/>
          <a:ln w="3175">
            <a:solidFill>
              <a:srgbClr val="CB7A0F"/>
            </a:solidFill>
            <a:prstDash val="dash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pt-PT" sz="1800" dirty="0"/>
              <a:t>O Java usa extensamente a herança nas suas classes.</a:t>
            </a:r>
          </a:p>
          <a:p>
            <a:pPr algn="ctr"/>
            <a:r>
              <a:rPr lang="pt-PT" sz="1800" dirty="0"/>
              <a:t>Assim concebe-se classes base que depois se estendem com classes cada vez mais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58286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Herança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Classes do Java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7172" name="Picture 4" descr="http://www.ged.fi/DesignPatterns/AW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81073"/>
            <a:ext cx="612457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Sobrecarga versus sobreposição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Sobrecarga (</a:t>
            </a:r>
            <a:r>
              <a:rPr lang="en-US" dirty="0"/>
              <a:t>overloading</a:t>
            </a:r>
            <a:r>
              <a:rPr lang="pt-PT" dirty="0"/>
              <a:t>) de métodos – métodos, na mesma classe, com o mesmo nome mas lista de argumentos diferentes:</a:t>
            </a:r>
          </a:p>
          <a:p>
            <a:pPr marL="268287" lvl="1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method1(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x) {…};</a:t>
            </a:r>
          </a:p>
          <a:p>
            <a:pPr marL="268287" lvl="1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method1(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char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c) {…};</a:t>
            </a:r>
          </a:p>
          <a:p>
            <a:pPr lvl="1"/>
            <a:endParaRPr lang="pt-PT" dirty="0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Sobreposição (</a:t>
            </a:r>
            <a:r>
              <a:rPr lang="en-US" dirty="0"/>
              <a:t>overriding</a:t>
            </a:r>
            <a:r>
              <a:rPr lang="pt-PT" dirty="0"/>
              <a:t>) de métodos – métodos, em classes derivadas, com o mesmo nome e lista de argumentos:</a:t>
            </a:r>
          </a:p>
          <a:p>
            <a:pPr lvl="1"/>
            <a:r>
              <a:rPr lang="pt-PT" dirty="0"/>
              <a:t>C2.methodX e C3.methodX sobrepõem C1.methodX</a:t>
            </a:r>
          </a:p>
          <a:p>
            <a:pPr marL="268287" lvl="1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C1 {</a:t>
            </a:r>
          </a:p>
          <a:p>
            <a:pPr marL="629600" lvl="2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methodX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{…}</a:t>
            </a:r>
          </a:p>
          <a:p>
            <a:pPr marL="268287" lvl="1" indent="0">
              <a:buNone/>
            </a:pPr>
            <a:r>
              <a:rPr lang="pt-PT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68287" lvl="1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C2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C1 {</a:t>
            </a:r>
          </a:p>
          <a:p>
            <a:pPr marL="629600" lvl="2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methodX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{…}</a:t>
            </a:r>
          </a:p>
          <a:p>
            <a:pPr marL="268287" lvl="1" indent="0">
              <a:buNone/>
            </a:pPr>
            <a:r>
              <a:rPr lang="pt-PT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68287" lvl="1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C3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C1 {</a:t>
            </a:r>
          </a:p>
          <a:p>
            <a:pPr marL="629600" lvl="2" indent="0">
              <a:buNone/>
            </a:pP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methodX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{…}</a:t>
            </a:r>
          </a:p>
          <a:p>
            <a:pPr marL="268287" lvl="1" indent="0">
              <a:buNone/>
            </a:pPr>
            <a:r>
              <a:rPr lang="pt-PT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pt-PT" dirty="0"/>
          </a:p>
          <a:p>
            <a:pPr lvl="2"/>
            <a:endParaRPr lang="pt-PT" dirty="0"/>
          </a:p>
          <a:p>
            <a:pPr lvl="1"/>
            <a:endParaRPr lang="pt-PT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753101" y="5629870"/>
            <a:ext cx="3190002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800"/>
              <a:t>O polimorfismo utiliza:</a:t>
            </a:r>
          </a:p>
          <a:p>
            <a:pPr eaLnBrk="1" hangingPunct="1"/>
            <a:r>
              <a:rPr lang="pt-PT" sz="1800"/>
              <a:t>   - sobreposição de métodos</a:t>
            </a:r>
          </a:p>
          <a:p>
            <a:pPr eaLnBrk="1" hangingPunct="1"/>
            <a:r>
              <a:rPr lang="pt-PT" sz="1800"/>
              <a:t>   - ligação dinâmica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753100" y="4086225"/>
            <a:ext cx="3200400" cy="1323975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C1[] </a:t>
            </a: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C1[10];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[0]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C2(…);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[1]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C3(…);</a:t>
            </a:r>
          </a:p>
          <a:p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elems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[i].</a:t>
            </a: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methodx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(200); </a:t>
            </a:r>
          </a:p>
        </p:txBody>
      </p:sp>
    </p:spTree>
    <p:extLst>
      <p:ext uri="{BB962C8B-B14F-4D97-AF65-F5344CB8AC3E}">
        <p14:creationId xmlns:p14="http://schemas.microsoft.com/office/powerpoint/2010/main" val="101352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Polimorfismo, ligação 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049"/>
            <a:ext cx="8229600" cy="4968551"/>
          </a:xfrm>
        </p:spPr>
        <p:txBody>
          <a:bodyPr/>
          <a:lstStyle/>
          <a:p>
            <a:r>
              <a:rPr lang="pt-PT" dirty="0"/>
              <a:t>Polimorfismo – propriedade dos objectos apresentarem comportamentos diferenciados (várias formas/comportamentos)</a:t>
            </a:r>
          </a:p>
          <a:p>
            <a:pPr lvl="1"/>
            <a:r>
              <a:rPr lang="pt-PT" dirty="0"/>
              <a:t>Quando as classes derivadas sobrepõem um método, elas redefinem a funcionalidade desse método; a chamada a essa funcionalidade através de referência do tipo da classe base para um objecto resulta na chamada a funcionalidade original ou numa outra que foi redefinida. Diz-se assim que temos um comportamento polimórfico dos objectos, uma referência pode assumir uma de várias formas/funcionalidades</a:t>
            </a:r>
          </a:p>
          <a:p>
            <a:pPr lvl="2"/>
            <a:r>
              <a:rPr lang="pt-PT" dirty="0"/>
              <a:t>Esse método pode ser chamado em qualquer objecto (que seja do tipo da classe base (ou derivado)) desde que o método esteja definido na classe base e eventualmente sobreposto nas subclasses</a:t>
            </a:r>
          </a:p>
          <a:p>
            <a:r>
              <a:rPr lang="pt-PT" dirty="0"/>
              <a:t>Ligação dinâmica (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binding</a:t>
            </a:r>
            <a:r>
              <a:rPr lang="pt-PT" dirty="0"/>
              <a:t>):</a:t>
            </a:r>
          </a:p>
          <a:p>
            <a:pPr lvl="1"/>
            <a:r>
              <a:rPr lang="pt-PT" dirty="0"/>
              <a:t>No exemplo acima, a evocação do método sobre um objecto da classe base, resulta na eventual execução do método sobreposto numa subclasse</a:t>
            </a:r>
          </a:p>
          <a:p>
            <a:pPr lvl="2"/>
            <a:r>
              <a:rPr lang="pt-PT" dirty="0"/>
              <a:t>Isso é independente do tipo de referência utilizado para aceder ao objecto</a:t>
            </a:r>
          </a:p>
          <a:p>
            <a:pPr lvl="2"/>
            <a:r>
              <a:rPr lang="pt-PT" dirty="0"/>
              <a:t>A essa funcionalidade denomina-se de </a:t>
            </a:r>
            <a:r>
              <a:rPr lang="pt-PT" i="1" dirty="0" err="1"/>
              <a:t>dynamic</a:t>
            </a:r>
            <a:r>
              <a:rPr lang="pt-PT" i="1" dirty="0"/>
              <a:t> </a:t>
            </a:r>
            <a:r>
              <a:rPr lang="pt-PT" i="1" dirty="0" err="1"/>
              <a:t>binding</a:t>
            </a:r>
            <a:r>
              <a:rPr lang="pt-PT" i="1" dirty="0"/>
              <a:t> </a:t>
            </a:r>
            <a:r>
              <a:rPr lang="pt-PT" dirty="0"/>
              <a:t>(ligação dinâmica) ou </a:t>
            </a:r>
            <a:r>
              <a:rPr lang="pt-PT" i="1" dirty="0"/>
              <a:t>late </a:t>
            </a:r>
            <a:r>
              <a:rPr lang="pt-PT" i="1" dirty="0" err="1"/>
              <a:t>binding</a:t>
            </a:r>
            <a:r>
              <a:rPr lang="pt-PT" i="1" dirty="0"/>
              <a:t> </a:t>
            </a:r>
            <a:r>
              <a:rPr lang="pt-PT" dirty="0"/>
              <a:t>(ligação tardia), pois a ligação ao devido método só ocorre em tempo de execução (e não em tempo de compilação como seria normal)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07 - cap8 - 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Object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 err="1"/>
              <a:t>Object</a:t>
            </a:r>
            <a:r>
              <a:rPr lang="pt-PT" dirty="0"/>
              <a:t> - a classe base de que todas as classes derivam</a:t>
            </a:r>
          </a:p>
          <a:p>
            <a:pPr>
              <a:spcBef>
                <a:spcPts val="1200"/>
              </a:spcBef>
            </a:pPr>
            <a:r>
              <a:rPr lang="pt-PT" dirty="0"/>
              <a:t>Derivação de </a:t>
            </a:r>
            <a:r>
              <a:rPr lang="pt-PT" dirty="0" err="1"/>
              <a:t>Object</a:t>
            </a:r>
            <a:endParaRPr lang="pt-PT" dirty="0"/>
          </a:p>
          <a:p>
            <a:pPr lvl="1"/>
            <a:r>
              <a:rPr lang="pt-PT" dirty="0"/>
              <a:t>Quando uma classe não deriva de outra classe explicitamente, ela deriva de </a:t>
            </a:r>
            <a:r>
              <a:rPr lang="pt-PT" dirty="0" err="1"/>
              <a:t>Object</a:t>
            </a:r>
            <a:r>
              <a:rPr lang="pt-PT" dirty="0"/>
              <a:t> implicitamente</a:t>
            </a:r>
          </a:p>
          <a:p>
            <a:pPr lvl="2"/>
            <a:r>
              <a:rPr lang="pt-PT" dirty="0"/>
              <a:t>“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dirty="0"/>
              <a:t> A”: é como se fosse “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dirty="0"/>
              <a:t> A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extends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”</a:t>
            </a:r>
          </a:p>
          <a:p>
            <a:pPr lvl="1"/>
            <a:r>
              <a:rPr lang="pt-PT" dirty="0"/>
              <a:t>Então, uma classe ou deriva de outra classe ou deriva de </a:t>
            </a:r>
            <a:r>
              <a:rPr lang="pt-PT" dirty="0" err="1"/>
              <a:t>Object</a:t>
            </a:r>
            <a:endParaRPr lang="pt-PT" dirty="0"/>
          </a:p>
          <a:p>
            <a:pPr lvl="2"/>
            <a:r>
              <a:rPr lang="pt-PT" dirty="0"/>
              <a:t>Logo, todas as classes são do tipo </a:t>
            </a:r>
            <a:r>
              <a:rPr lang="pt-PT" dirty="0" err="1"/>
              <a:t>Object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(Sobreposição dos) </a:t>
            </a:r>
            <a:r>
              <a:rPr lang="pt-PT" u="sng" dirty="0"/>
              <a:t>métodos da classe </a:t>
            </a:r>
            <a:r>
              <a:rPr lang="pt-PT" u="sng" dirty="0" err="1"/>
              <a:t>Object</a:t>
            </a:r>
            <a:r>
              <a:rPr lang="pt-PT" u="sng" dirty="0"/>
              <a:t>: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boolean</a:t>
            </a:r>
            <a:r>
              <a:rPr lang="pt-PT" dirty="0"/>
              <a:t> </a:t>
            </a:r>
            <a:r>
              <a:rPr lang="pt-PT" b="1" dirty="0" err="1"/>
              <a:t>equals</a:t>
            </a:r>
            <a:r>
              <a:rPr lang="pt-PT" dirty="0"/>
              <a:t>(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obj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Deve devolver </a:t>
            </a:r>
            <a:r>
              <a:rPr lang="pt-PT" dirty="0" err="1"/>
              <a:t>true</a:t>
            </a:r>
            <a:r>
              <a:rPr lang="pt-PT" dirty="0"/>
              <a:t> caso o objecto corrente represente o mesmo conceito que o objecto recebido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b="1" dirty="0" err="1"/>
              <a:t>toString</a:t>
            </a:r>
            <a:r>
              <a:rPr lang="pt-PT" dirty="0"/>
              <a:t>()</a:t>
            </a:r>
          </a:p>
          <a:p>
            <a:pPr lvl="2"/>
            <a:r>
              <a:rPr lang="pt-PT" dirty="0"/>
              <a:t>Deve devolver uma </a:t>
            </a:r>
            <a:r>
              <a:rPr lang="pt-PT" dirty="0" err="1"/>
              <a:t>String</a:t>
            </a:r>
            <a:r>
              <a:rPr lang="pt-PT" dirty="0"/>
              <a:t> com os dados relevantes do objecto. Método chamado, em todos os objectos, quando é necessário a sua descrição como uma </a:t>
            </a:r>
            <a:r>
              <a:rPr lang="pt-PT" dirty="0" err="1"/>
              <a:t>String</a:t>
            </a:r>
            <a:r>
              <a:rPr lang="pt-PT" dirty="0"/>
              <a:t>: </a:t>
            </a:r>
            <a:r>
              <a:rPr lang="pt-PT" dirty="0" err="1"/>
              <a:t>System.out.println</a:t>
            </a:r>
            <a:r>
              <a:rPr lang="pt-PT" dirty="0"/>
              <a:t>(“Conteúdo do </a:t>
            </a:r>
            <a:r>
              <a:rPr lang="pt-PT" dirty="0" err="1"/>
              <a:t>objecto</a:t>
            </a:r>
            <a:r>
              <a:rPr lang="pt-PT" dirty="0"/>
              <a:t>: ” + </a:t>
            </a:r>
            <a:r>
              <a:rPr lang="pt-PT" dirty="0" err="1"/>
              <a:t>obj</a:t>
            </a:r>
            <a:r>
              <a:rPr lang="pt-PT" dirty="0"/>
              <a:t>);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b="1" dirty="0"/>
              <a:t>clone</a:t>
            </a:r>
            <a:r>
              <a:rPr lang="pt-PT" dirty="0"/>
              <a:t>()</a:t>
            </a:r>
          </a:p>
          <a:p>
            <a:pPr lvl="2"/>
            <a:r>
              <a:rPr lang="pt-PT" dirty="0"/>
              <a:t>Método que devolve uma cópia do objecto actual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69098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Equals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O método </a:t>
            </a:r>
            <a:r>
              <a:rPr lang="pt-PT" b="1" dirty="0" err="1"/>
              <a:t>equals</a:t>
            </a:r>
            <a:r>
              <a:rPr lang="pt-PT" dirty="0"/>
              <a:t> deve verificar se o objeto recebido representa o mesmo conceito que o objeto corrente. Deve verificar:</a:t>
            </a:r>
          </a:p>
          <a:p>
            <a:pPr lvl="1"/>
            <a:r>
              <a:rPr lang="pt-PT" dirty="0"/>
              <a:t>se a referência recebida é diferente de </a:t>
            </a:r>
            <a:r>
              <a:rPr lang="pt-PT" dirty="0" err="1"/>
              <a:t>null</a:t>
            </a:r>
            <a:endParaRPr lang="pt-PT" dirty="0"/>
          </a:p>
          <a:p>
            <a:pPr lvl="1"/>
            <a:r>
              <a:rPr lang="pt-PT" dirty="0"/>
              <a:t>se o objecto recebido é do tipo esperado</a:t>
            </a:r>
          </a:p>
          <a:p>
            <a:pPr lvl="1"/>
            <a:r>
              <a:rPr lang="pt-PT" dirty="0"/>
              <a:t>se representa o mesmo conceito</a:t>
            </a:r>
          </a:p>
          <a:p>
            <a:pPr lvl="1"/>
            <a:r>
              <a:rPr lang="pt-PT" dirty="0"/>
              <a:t>Exemplo do método </a:t>
            </a:r>
            <a:r>
              <a:rPr lang="pt-PT" dirty="0" err="1"/>
              <a:t>equals</a:t>
            </a:r>
            <a:r>
              <a:rPr lang="pt-PT" dirty="0"/>
              <a:t> presente na classe bookcode.p08Inheritance.C02Student que devolve </a:t>
            </a:r>
            <a:r>
              <a:rPr lang="pt-PT" dirty="0" err="1"/>
              <a:t>true</a:t>
            </a:r>
            <a:r>
              <a:rPr lang="pt-PT" dirty="0"/>
              <a:t> se o objecto for um C02Student com o mesmo nome e número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657600"/>
            <a:ext cx="8305800" cy="2677656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|| 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C02Student))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cast to C02Student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C02Student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otherStudent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(C02Student)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otherStudent.</a:t>
            </a:r>
            <a:r>
              <a:rPr lang="pt-PT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>
                <a:solidFill>
                  <a:srgbClr val="000000"/>
                </a:solidFill>
                <a:latin typeface="Consolas" panose="020B0609020204030204" pitchFamily="49" charset="0"/>
              </a:rPr>
              <a:t>          &amp;&amp;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.hasSameName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otherStudent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t-PT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versus comparação de nome &amp;&amp; comparação de número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3AA-6BC0-43F5-9229-4E52EC7D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Derivação 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37F263-83BD-4196-BC80-D55FC8E5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Conceito base</a:t>
            </a:r>
          </a:p>
          <a:p>
            <a:endParaRPr lang="pt-PT" dirty="0"/>
          </a:p>
          <a:p>
            <a:r>
              <a:rPr lang="pt-PT" dirty="0"/>
              <a:t>Conceito derivado do conceito base</a:t>
            </a:r>
          </a:p>
          <a:p>
            <a:pPr lvl="1"/>
            <a:r>
              <a:rPr lang="pt-PT" dirty="0"/>
              <a:t>Conterá </a:t>
            </a:r>
            <a:r>
              <a:rPr lang="pt-PT" b="1" dirty="0"/>
              <a:t>mais informação </a:t>
            </a:r>
            <a:r>
              <a:rPr lang="pt-PT" dirty="0"/>
              <a:t>do que o conceito base</a:t>
            </a:r>
          </a:p>
          <a:p>
            <a:pPr lvl="1"/>
            <a:r>
              <a:rPr lang="pt-PT" dirty="0"/>
              <a:t>Será um conceito </a:t>
            </a:r>
            <a:r>
              <a:rPr lang="pt-PT" b="1" dirty="0"/>
              <a:t>mais restritivo </a:t>
            </a:r>
            <a:r>
              <a:rPr lang="pt-PT" dirty="0"/>
              <a:t>do que o conceito base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711BF-380E-4D35-8144-CE667DFD8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829A7-7080-477A-8F78-0B12C57CF895}"/>
              </a:ext>
            </a:extLst>
          </p:cNvPr>
          <p:cNvSpPr>
            <a:spLocks noChangeAspect="1"/>
          </p:cNvSpPr>
          <p:nvPr/>
        </p:nvSpPr>
        <p:spPr bwMode="auto">
          <a:xfrm>
            <a:off x="903278" y="4038600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C197FD-D892-4649-98FC-E558D437B5D2}"/>
              </a:ext>
            </a:extLst>
          </p:cNvPr>
          <p:cNvSpPr>
            <a:spLocks noChangeAspect="1"/>
          </p:cNvSpPr>
          <p:nvPr/>
        </p:nvSpPr>
        <p:spPr bwMode="auto">
          <a:xfrm>
            <a:off x="1474074" y="4214555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764843-C12A-4B26-AC08-8BDD3BE7A497}"/>
              </a:ext>
            </a:extLst>
          </p:cNvPr>
          <p:cNvSpPr>
            <a:spLocks noChangeAspect="1"/>
          </p:cNvSpPr>
          <p:nvPr/>
        </p:nvSpPr>
        <p:spPr bwMode="auto">
          <a:xfrm>
            <a:off x="1812131" y="4211782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CE2BD5-7320-4CDF-82C5-A13A4FDF0595}"/>
              </a:ext>
            </a:extLst>
          </p:cNvPr>
          <p:cNvSpPr>
            <a:spLocks noChangeAspect="1"/>
          </p:cNvSpPr>
          <p:nvPr/>
        </p:nvSpPr>
        <p:spPr bwMode="auto">
          <a:xfrm>
            <a:off x="1654184" y="4490253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3C1A30-505D-47B2-AF2E-F10AC8B9424B}"/>
              </a:ext>
            </a:extLst>
          </p:cNvPr>
          <p:cNvSpPr>
            <a:spLocks noChangeAspect="1"/>
          </p:cNvSpPr>
          <p:nvPr/>
        </p:nvSpPr>
        <p:spPr bwMode="auto">
          <a:xfrm>
            <a:off x="1970078" y="4495800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34EC8-BD92-4644-9E17-094AD85B5219}"/>
              </a:ext>
            </a:extLst>
          </p:cNvPr>
          <p:cNvSpPr>
            <a:spLocks noChangeAspect="1"/>
          </p:cNvSpPr>
          <p:nvPr/>
        </p:nvSpPr>
        <p:spPr bwMode="auto">
          <a:xfrm>
            <a:off x="1493476" y="4033053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2EF6D5-DCE5-4B43-AAC1-C6D867EF2AC0}"/>
              </a:ext>
            </a:extLst>
          </p:cNvPr>
          <p:cNvSpPr>
            <a:spLocks noChangeAspect="1"/>
          </p:cNvSpPr>
          <p:nvPr/>
        </p:nvSpPr>
        <p:spPr bwMode="auto">
          <a:xfrm>
            <a:off x="1817678" y="4953000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B51C74-F6F6-4B99-8DF3-57400A5EA2EF}"/>
              </a:ext>
            </a:extLst>
          </p:cNvPr>
          <p:cNvSpPr>
            <a:spLocks noChangeAspect="1"/>
          </p:cNvSpPr>
          <p:nvPr/>
        </p:nvSpPr>
        <p:spPr bwMode="auto">
          <a:xfrm>
            <a:off x="1188676" y="4800600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79D701-862D-4A49-ACD7-3BC77B842719}"/>
              </a:ext>
            </a:extLst>
          </p:cNvPr>
          <p:cNvSpPr>
            <a:spLocks noChangeAspect="1"/>
          </p:cNvSpPr>
          <p:nvPr/>
        </p:nvSpPr>
        <p:spPr bwMode="auto">
          <a:xfrm>
            <a:off x="1360478" y="4495800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A151BE-8B61-4860-916C-B48F9444CDD3}"/>
              </a:ext>
            </a:extLst>
          </p:cNvPr>
          <p:cNvSpPr>
            <a:spLocks noChangeAspect="1"/>
          </p:cNvSpPr>
          <p:nvPr/>
        </p:nvSpPr>
        <p:spPr bwMode="auto">
          <a:xfrm>
            <a:off x="1155420" y="4451463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7A22E4-5757-460B-8C5C-53F569259626}"/>
              </a:ext>
            </a:extLst>
          </p:cNvPr>
          <p:cNvSpPr>
            <a:spLocks noChangeAspect="1"/>
          </p:cNvSpPr>
          <p:nvPr/>
        </p:nvSpPr>
        <p:spPr bwMode="auto">
          <a:xfrm>
            <a:off x="1468527" y="4947453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575F8D-463F-42F6-95F9-5CF2BD820A85}"/>
              </a:ext>
            </a:extLst>
          </p:cNvPr>
          <p:cNvSpPr>
            <a:spLocks noChangeAspect="1"/>
          </p:cNvSpPr>
          <p:nvPr/>
        </p:nvSpPr>
        <p:spPr bwMode="auto">
          <a:xfrm>
            <a:off x="1152646" y="4206235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5EBF6-82F7-4F2B-91E1-56BFB0DCB006}"/>
              </a:ext>
            </a:extLst>
          </p:cNvPr>
          <p:cNvSpPr>
            <a:spLocks noChangeAspect="1"/>
          </p:cNvSpPr>
          <p:nvPr/>
        </p:nvSpPr>
        <p:spPr bwMode="auto">
          <a:xfrm>
            <a:off x="3657600" y="406354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CDCC34-F7D9-4D75-9829-0C5D6EB760B3}"/>
              </a:ext>
            </a:extLst>
          </p:cNvPr>
          <p:cNvSpPr>
            <a:spLocks noChangeAspect="1"/>
          </p:cNvSpPr>
          <p:nvPr/>
        </p:nvSpPr>
        <p:spPr bwMode="auto">
          <a:xfrm>
            <a:off x="4228396" y="4239504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315BDE-CE6D-4130-B1BC-B44247E25F6F}"/>
              </a:ext>
            </a:extLst>
          </p:cNvPr>
          <p:cNvSpPr>
            <a:spLocks noChangeAspect="1"/>
          </p:cNvSpPr>
          <p:nvPr/>
        </p:nvSpPr>
        <p:spPr bwMode="auto">
          <a:xfrm>
            <a:off x="4566453" y="4236731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79A5D9-6483-4C10-9127-0288BB8525EC}"/>
              </a:ext>
            </a:extLst>
          </p:cNvPr>
          <p:cNvSpPr>
            <a:spLocks noChangeAspect="1"/>
          </p:cNvSpPr>
          <p:nvPr/>
        </p:nvSpPr>
        <p:spPr bwMode="auto">
          <a:xfrm>
            <a:off x="4408506" y="4515202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218C99-626B-4331-B3B4-717342C27C4D}"/>
              </a:ext>
            </a:extLst>
          </p:cNvPr>
          <p:cNvSpPr>
            <a:spLocks noChangeAspect="1"/>
          </p:cNvSpPr>
          <p:nvPr/>
        </p:nvSpPr>
        <p:spPr bwMode="auto">
          <a:xfrm>
            <a:off x="4724400" y="452074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DA8035-0418-4DB4-B336-0478944E1FAC}"/>
              </a:ext>
            </a:extLst>
          </p:cNvPr>
          <p:cNvSpPr>
            <a:spLocks noChangeAspect="1"/>
          </p:cNvSpPr>
          <p:nvPr/>
        </p:nvSpPr>
        <p:spPr bwMode="auto">
          <a:xfrm>
            <a:off x="4247798" y="4058002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1FCC7C-15EF-420B-A31C-B6F6361483AF}"/>
              </a:ext>
            </a:extLst>
          </p:cNvPr>
          <p:cNvSpPr>
            <a:spLocks noChangeAspect="1"/>
          </p:cNvSpPr>
          <p:nvPr/>
        </p:nvSpPr>
        <p:spPr bwMode="auto">
          <a:xfrm>
            <a:off x="4572000" y="497794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81A735-CBFC-4DFE-B8E8-5DE6B8F89603}"/>
              </a:ext>
            </a:extLst>
          </p:cNvPr>
          <p:cNvSpPr>
            <a:spLocks noChangeAspect="1"/>
          </p:cNvSpPr>
          <p:nvPr/>
        </p:nvSpPr>
        <p:spPr bwMode="auto">
          <a:xfrm>
            <a:off x="3942998" y="482554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D3BDD-B222-4A7C-AFD1-48B1E7ADEDB4}"/>
              </a:ext>
            </a:extLst>
          </p:cNvPr>
          <p:cNvSpPr>
            <a:spLocks noChangeAspect="1"/>
          </p:cNvSpPr>
          <p:nvPr/>
        </p:nvSpPr>
        <p:spPr bwMode="auto">
          <a:xfrm>
            <a:off x="4114800" y="452074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D73490-36C7-4A6B-9254-F4B12931C4AC}"/>
              </a:ext>
            </a:extLst>
          </p:cNvPr>
          <p:cNvSpPr>
            <a:spLocks noChangeAspect="1"/>
          </p:cNvSpPr>
          <p:nvPr/>
        </p:nvSpPr>
        <p:spPr bwMode="auto">
          <a:xfrm>
            <a:off x="3909742" y="4476412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08FE5F-5A42-4B8D-9EEC-D764B9BDDA5D}"/>
              </a:ext>
            </a:extLst>
          </p:cNvPr>
          <p:cNvSpPr>
            <a:spLocks noChangeAspect="1"/>
          </p:cNvSpPr>
          <p:nvPr/>
        </p:nvSpPr>
        <p:spPr bwMode="auto">
          <a:xfrm>
            <a:off x="4222849" y="4972402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214232-A2AF-4C95-8AF5-17D22C33A1B8}"/>
              </a:ext>
            </a:extLst>
          </p:cNvPr>
          <p:cNvSpPr>
            <a:spLocks noChangeAspect="1"/>
          </p:cNvSpPr>
          <p:nvPr/>
        </p:nvSpPr>
        <p:spPr bwMode="auto">
          <a:xfrm>
            <a:off x="3906968" y="4231184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AE616E-FBA7-4F6C-89FB-F9F6D4FFB593}"/>
              </a:ext>
            </a:extLst>
          </p:cNvPr>
          <p:cNvCxnSpPr/>
          <p:nvPr/>
        </p:nvCxnSpPr>
        <p:spPr>
          <a:xfrm flipH="1">
            <a:off x="3906968" y="3886200"/>
            <a:ext cx="670579" cy="1371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CCD614F-CAA3-42EC-A03B-8EA0B3AD30B9}"/>
              </a:ext>
            </a:extLst>
          </p:cNvPr>
          <p:cNvSpPr>
            <a:spLocks noChangeAspect="1"/>
          </p:cNvSpPr>
          <p:nvPr/>
        </p:nvSpPr>
        <p:spPr bwMode="auto">
          <a:xfrm>
            <a:off x="6776253" y="4027506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B9238F3-5469-4EF5-9DE7-68FFBC553696}"/>
              </a:ext>
            </a:extLst>
          </p:cNvPr>
          <p:cNvSpPr>
            <a:spLocks noChangeAspect="1"/>
          </p:cNvSpPr>
          <p:nvPr/>
        </p:nvSpPr>
        <p:spPr bwMode="auto">
          <a:xfrm>
            <a:off x="7347049" y="4203461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A390C-FB2E-433A-B4D9-62C94B699DD6}"/>
              </a:ext>
            </a:extLst>
          </p:cNvPr>
          <p:cNvSpPr>
            <a:spLocks noChangeAspect="1"/>
          </p:cNvSpPr>
          <p:nvPr/>
        </p:nvSpPr>
        <p:spPr bwMode="auto">
          <a:xfrm>
            <a:off x="7685106" y="4200688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10FA29-9F07-4ED7-8F99-7759E26ED4C6}"/>
              </a:ext>
            </a:extLst>
          </p:cNvPr>
          <p:cNvSpPr>
            <a:spLocks noChangeAspect="1"/>
          </p:cNvSpPr>
          <p:nvPr/>
        </p:nvSpPr>
        <p:spPr bwMode="auto">
          <a:xfrm>
            <a:off x="7527159" y="447915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31F3EB-40C5-42CF-B2A0-87D9360D496C}"/>
              </a:ext>
            </a:extLst>
          </p:cNvPr>
          <p:cNvSpPr>
            <a:spLocks noChangeAspect="1"/>
          </p:cNvSpPr>
          <p:nvPr/>
        </p:nvSpPr>
        <p:spPr bwMode="auto">
          <a:xfrm>
            <a:off x="7843053" y="4484706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A3D39D-A46C-463C-9B1D-6F086468B052}"/>
              </a:ext>
            </a:extLst>
          </p:cNvPr>
          <p:cNvSpPr>
            <a:spLocks noChangeAspect="1"/>
          </p:cNvSpPr>
          <p:nvPr/>
        </p:nvSpPr>
        <p:spPr bwMode="auto">
          <a:xfrm>
            <a:off x="7366451" y="402195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2E2A2-3072-4CFD-8678-2CD6B8F5EDB4}"/>
              </a:ext>
            </a:extLst>
          </p:cNvPr>
          <p:cNvSpPr>
            <a:spLocks noChangeAspect="1"/>
          </p:cNvSpPr>
          <p:nvPr/>
        </p:nvSpPr>
        <p:spPr bwMode="auto">
          <a:xfrm>
            <a:off x="7690653" y="4941906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614938-DEE0-4970-97C9-E3A8F06D2B61}"/>
              </a:ext>
            </a:extLst>
          </p:cNvPr>
          <p:cNvSpPr>
            <a:spLocks noChangeAspect="1"/>
          </p:cNvSpPr>
          <p:nvPr/>
        </p:nvSpPr>
        <p:spPr bwMode="auto">
          <a:xfrm>
            <a:off x="7061651" y="4789506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004CE0-9656-4CEB-8CE2-9030BD492167}"/>
              </a:ext>
            </a:extLst>
          </p:cNvPr>
          <p:cNvSpPr>
            <a:spLocks noChangeAspect="1"/>
          </p:cNvSpPr>
          <p:nvPr/>
        </p:nvSpPr>
        <p:spPr bwMode="auto">
          <a:xfrm>
            <a:off x="7233453" y="4484706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DB29E8-1C96-4C1D-953E-49EDA5EACA66}"/>
              </a:ext>
            </a:extLst>
          </p:cNvPr>
          <p:cNvSpPr>
            <a:spLocks noChangeAspect="1"/>
          </p:cNvSpPr>
          <p:nvPr/>
        </p:nvSpPr>
        <p:spPr bwMode="auto">
          <a:xfrm>
            <a:off x="7028395" y="444036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9DA9613-5B1E-49AC-B6B3-7B78C79B649A}"/>
              </a:ext>
            </a:extLst>
          </p:cNvPr>
          <p:cNvSpPr>
            <a:spLocks noChangeAspect="1"/>
          </p:cNvSpPr>
          <p:nvPr/>
        </p:nvSpPr>
        <p:spPr bwMode="auto">
          <a:xfrm>
            <a:off x="7341502" y="4936359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BE8C58-85B3-477A-9DFE-E747EC079BED}"/>
              </a:ext>
            </a:extLst>
          </p:cNvPr>
          <p:cNvSpPr>
            <a:spLocks noChangeAspect="1"/>
          </p:cNvSpPr>
          <p:nvPr/>
        </p:nvSpPr>
        <p:spPr bwMode="auto">
          <a:xfrm>
            <a:off x="7025621" y="4195141"/>
            <a:ext cx="5547" cy="5547"/>
          </a:xfrm>
          <a:prstGeom prst="ellipse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26F5F4-CD0C-4178-BDE0-A2805C811076}"/>
              </a:ext>
            </a:extLst>
          </p:cNvPr>
          <p:cNvCxnSpPr/>
          <p:nvPr/>
        </p:nvCxnSpPr>
        <p:spPr>
          <a:xfrm flipH="1">
            <a:off x="7025621" y="3850157"/>
            <a:ext cx="670579" cy="1371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E3BBB8-F5F8-4BC6-AA81-D2A3E6CD4D77}"/>
              </a:ext>
            </a:extLst>
          </p:cNvPr>
          <p:cNvCxnSpPr>
            <a:cxnSpLocks/>
          </p:cNvCxnSpPr>
          <p:nvPr/>
        </p:nvCxnSpPr>
        <p:spPr>
          <a:xfrm>
            <a:off x="7178021" y="3886200"/>
            <a:ext cx="1" cy="14879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C41A17F-E313-430C-9F2C-4A497716181E}"/>
              </a:ext>
            </a:extLst>
          </p:cNvPr>
          <p:cNvSpPr/>
          <p:nvPr/>
        </p:nvSpPr>
        <p:spPr bwMode="auto">
          <a:xfrm>
            <a:off x="609600" y="3584709"/>
            <a:ext cx="1709616" cy="1733508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20448-530F-41E8-B370-9E493C71F573}"/>
              </a:ext>
            </a:extLst>
          </p:cNvPr>
          <p:cNvSpPr/>
          <p:nvPr/>
        </p:nvSpPr>
        <p:spPr bwMode="auto">
          <a:xfrm rot="1495056">
            <a:off x="4244745" y="4010792"/>
            <a:ext cx="592974" cy="1366053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C648F09-0A8A-401B-BD30-46D0B772D184}"/>
              </a:ext>
            </a:extLst>
          </p:cNvPr>
          <p:cNvSpPr/>
          <p:nvPr/>
        </p:nvSpPr>
        <p:spPr bwMode="auto">
          <a:xfrm rot="964384">
            <a:off x="7208008" y="3699678"/>
            <a:ext cx="305805" cy="1040849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8BEDA-A9CB-4C21-9371-71EA19C71703}"/>
              </a:ext>
            </a:extLst>
          </p:cNvPr>
          <p:cNvSpPr txBox="1"/>
          <p:nvPr/>
        </p:nvSpPr>
        <p:spPr>
          <a:xfrm>
            <a:off x="678529" y="5629567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Sem restrições</a:t>
            </a:r>
          </a:p>
          <a:p>
            <a:pPr algn="ctr"/>
            <a:r>
              <a:rPr lang="pt-PT" sz="1600" dirty="0"/>
              <a:t>1 grupo/conceito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2085F0-B439-4059-B32B-A61B17D11363}"/>
              </a:ext>
            </a:extLst>
          </p:cNvPr>
          <p:cNvSpPr txBox="1"/>
          <p:nvPr/>
        </p:nvSpPr>
        <p:spPr>
          <a:xfrm>
            <a:off x="2981360" y="5629567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Uma restrição (reta separadora)</a:t>
            </a:r>
          </a:p>
          <a:p>
            <a:pPr algn="ctr"/>
            <a:r>
              <a:rPr lang="pt-PT" sz="1600" dirty="0"/>
              <a:t>2 grupos/conceitos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471D5B-9A75-4327-A7D4-260EFE597237}"/>
              </a:ext>
            </a:extLst>
          </p:cNvPr>
          <p:cNvSpPr txBox="1"/>
          <p:nvPr/>
        </p:nvSpPr>
        <p:spPr>
          <a:xfrm>
            <a:off x="6374864" y="5629567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Mais restrições </a:t>
            </a:r>
          </a:p>
          <a:p>
            <a:pPr algn="ctr"/>
            <a:r>
              <a:rPr lang="pt-PT" sz="1600" dirty="0"/>
              <a:t>Vários grupos/conceitos</a:t>
            </a:r>
          </a:p>
        </p:txBody>
      </p:sp>
    </p:spTree>
    <p:extLst>
      <p:ext uri="{BB962C8B-B14F-4D97-AF65-F5344CB8AC3E}">
        <p14:creationId xmlns:p14="http://schemas.microsoft.com/office/powerpoint/2010/main" val="10845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 – Introdução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Herança de classes – funcionalidade que permite que classes herdem de outras classes e que as possam estender com mais funcionalidades</a:t>
            </a:r>
          </a:p>
          <a:p>
            <a:pPr lvl="3"/>
            <a:endParaRPr lang="pt-PT" dirty="0"/>
          </a:p>
          <a:p>
            <a:r>
              <a:rPr lang="pt-PT" dirty="0"/>
              <a:t>Cenário de herança</a:t>
            </a:r>
          </a:p>
          <a:p>
            <a:pPr lvl="1"/>
            <a:r>
              <a:rPr lang="pt-PT" dirty="0"/>
              <a:t>Classe base A, com seus atributos e métodos</a:t>
            </a:r>
          </a:p>
          <a:p>
            <a:pPr lvl="1"/>
            <a:r>
              <a:rPr lang="pt-PT" dirty="0"/>
              <a:t>Classe B que herda de A</a:t>
            </a:r>
          </a:p>
          <a:p>
            <a:pPr lvl="2"/>
            <a:r>
              <a:rPr lang="pt-PT" dirty="0"/>
              <a:t>Herda os atributos e métodos de A</a:t>
            </a:r>
          </a:p>
          <a:p>
            <a:pPr lvl="2"/>
            <a:r>
              <a:rPr lang="pt-PT" dirty="0"/>
              <a:t>Pode definir os seus atributos e métodos</a:t>
            </a:r>
          </a:p>
          <a:p>
            <a:pPr lvl="2"/>
            <a:r>
              <a:rPr lang="pt-PT" dirty="0"/>
              <a:t>As instâncias de B também são instâncias de A, pois são um A estendido</a:t>
            </a:r>
          </a:p>
          <a:p>
            <a:pPr lvl="1"/>
            <a:endParaRPr lang="pt-PT" dirty="0"/>
          </a:p>
          <a:p>
            <a:r>
              <a:rPr lang="pt-PT" dirty="0"/>
              <a:t>Herança em UML</a:t>
            </a:r>
          </a:p>
          <a:p>
            <a:pPr lvl="1"/>
            <a:r>
              <a:rPr lang="pt-PT" dirty="0"/>
              <a:t>Em UML a herança é representada por uma relação a traço cheio entre as classes envolvidas e com um triângulo do lado da classe que é herdada e com o vértice apontado para ela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30" y="2251216"/>
            <a:ext cx="1107570" cy="163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2110" y="457200"/>
            <a:ext cx="2653290" cy="3385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itchFamily="49" charset="0"/>
                <a:cs typeface="Consolas" pitchFamily="49" charset="0"/>
              </a:rPr>
              <a:t>Código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: cenario1pontos</a:t>
            </a:r>
          </a:p>
        </p:txBody>
      </p:sp>
    </p:spTree>
    <p:extLst>
      <p:ext uri="{BB962C8B-B14F-4D97-AF65-F5344CB8AC3E}">
        <p14:creationId xmlns:p14="http://schemas.microsoft.com/office/powerpoint/2010/main" val="16955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 – exemplo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4968551"/>
          </a:xfrm>
        </p:spPr>
        <p:txBody>
          <a:bodyPr/>
          <a:lstStyle/>
          <a:p>
            <a:r>
              <a:rPr lang="pt-PT" dirty="0"/>
              <a:t>Exemplo:</a:t>
            </a:r>
          </a:p>
          <a:p>
            <a:pPr lvl="1"/>
            <a:r>
              <a:rPr lang="pt-PT" dirty="0"/>
              <a:t>classe Ponto1D </a:t>
            </a:r>
          </a:p>
          <a:p>
            <a:pPr lvl="2"/>
            <a:r>
              <a:rPr lang="pt-PT" dirty="0"/>
              <a:t>Com atributos: x</a:t>
            </a:r>
          </a:p>
          <a:p>
            <a:pPr lvl="2"/>
            <a:r>
              <a:rPr lang="pt-PT" dirty="0"/>
              <a:t>Com métodos: </a:t>
            </a:r>
            <a:r>
              <a:rPr lang="pt-PT" dirty="0" err="1"/>
              <a:t>getDescricao</a:t>
            </a:r>
            <a:r>
              <a:rPr lang="pt-PT" dirty="0"/>
              <a:t>, </a:t>
            </a:r>
            <a:r>
              <a:rPr lang="pt-PT" dirty="0" err="1"/>
              <a:t>toString</a:t>
            </a:r>
            <a:endParaRPr lang="pt-PT" dirty="0"/>
          </a:p>
          <a:p>
            <a:pPr lvl="2"/>
            <a:endParaRPr lang="pt-PT" dirty="0"/>
          </a:p>
          <a:p>
            <a:pPr lvl="1"/>
            <a:r>
              <a:rPr lang="pt-PT" dirty="0"/>
              <a:t>classe Ponto2D herda de Ponto1D</a:t>
            </a:r>
          </a:p>
          <a:p>
            <a:pPr lvl="2"/>
            <a:r>
              <a:rPr lang="pt-PT" dirty="0"/>
              <a:t>Herda o conteúdo (atributos e métodos) de Ponto1D</a:t>
            </a:r>
          </a:p>
          <a:p>
            <a:pPr lvl="2"/>
            <a:r>
              <a:rPr lang="pt-PT" dirty="0"/>
              <a:t>Pode acrescentar os atributos e os métodos</a:t>
            </a:r>
          </a:p>
          <a:p>
            <a:pPr lvl="2"/>
            <a:endParaRPr lang="pt-PT" dirty="0"/>
          </a:p>
          <a:p>
            <a:pPr lvl="2"/>
            <a:r>
              <a:rPr lang="pt-PT" dirty="0"/>
              <a:t>Também é uma classe Ponto1D</a:t>
            </a:r>
          </a:p>
          <a:p>
            <a:pPr lvl="2">
              <a:spcBef>
                <a:spcPts val="384"/>
              </a:spcBef>
            </a:pPr>
            <a:r>
              <a:rPr lang="pt-PT" dirty="0"/>
              <a:t>A classe Ponto2D contém as definições de Ponto1D e Ponto2D</a:t>
            </a:r>
          </a:p>
          <a:p>
            <a:pPr lvl="3"/>
            <a:r>
              <a:rPr lang="pt-PT" dirty="0"/>
              <a:t>Os métodos com igual definição são sobrepostos</a:t>
            </a:r>
          </a:p>
          <a:p>
            <a:pPr lvl="3"/>
            <a:r>
              <a:rPr lang="pt-PT" dirty="0"/>
              <a:t>Os membros* podem ter restrições de visibilidade</a:t>
            </a:r>
          </a:p>
          <a:p>
            <a:pPr lvl="2"/>
            <a:r>
              <a:rPr lang="pt-PT" dirty="0"/>
              <a:t>Atributos de Ponto2D: x, y</a:t>
            </a:r>
          </a:p>
          <a:p>
            <a:pPr lvl="2"/>
            <a:r>
              <a:rPr lang="pt-PT" dirty="0"/>
              <a:t>Métodos de Ponto2D: </a:t>
            </a:r>
            <a:r>
              <a:rPr lang="pt-PT" dirty="0" err="1"/>
              <a:t>getDescricao</a:t>
            </a:r>
            <a:r>
              <a:rPr lang="pt-PT" dirty="0"/>
              <a:t>, </a:t>
            </a:r>
            <a:r>
              <a:rPr lang="pt-PT" dirty="0" err="1"/>
              <a:t>toString</a:t>
            </a:r>
            <a:r>
              <a:rPr lang="pt-PT" dirty="0"/>
              <a:t>, </a:t>
            </a:r>
            <a:r>
              <a:rPr lang="pt-PT" dirty="0" err="1"/>
              <a:t>getY</a:t>
            </a:r>
            <a:r>
              <a:rPr lang="pt-PT" dirty="0"/>
              <a:t>, </a:t>
            </a:r>
            <a:r>
              <a:rPr lang="pt-PT" dirty="0" err="1"/>
              <a:t>setY</a:t>
            </a:r>
            <a:endParaRPr lang="pt-P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3399"/>
            <a:ext cx="1752600" cy="308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14812"/>
            <a:ext cx="1681162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7E879E-3488-4904-B8E8-63B5197F52FC}"/>
              </a:ext>
            </a:extLst>
          </p:cNvPr>
          <p:cNvSpPr/>
          <p:nvPr/>
        </p:nvSpPr>
        <p:spPr>
          <a:xfrm>
            <a:off x="762000" y="6091733"/>
            <a:ext cx="4948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+mn-lt"/>
              </a:rPr>
              <a:t>* atributos, métodos, ou outros componentes de uma classe</a:t>
            </a:r>
          </a:p>
        </p:txBody>
      </p:sp>
    </p:spTree>
    <p:extLst>
      <p:ext uri="{BB962C8B-B14F-4D97-AF65-F5344CB8AC3E}">
        <p14:creationId xmlns:p14="http://schemas.microsoft.com/office/powerpoint/2010/main" val="288257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Herança / derivação / extensão de classes – são sinónimos</a:t>
            </a:r>
          </a:p>
          <a:p>
            <a:endParaRPr lang="pt-PT" dirty="0"/>
          </a:p>
          <a:p>
            <a:pPr lvl="1"/>
            <a:r>
              <a:rPr lang="pt-PT" b="1" dirty="0"/>
              <a:t>Uma classe B deriva de uma classe A  se declarar “</a:t>
            </a:r>
            <a:r>
              <a:rPr lang="pt-PT" b="1" u="sng" dirty="0" err="1"/>
              <a:t>extends</a:t>
            </a:r>
            <a:r>
              <a:rPr lang="pt-PT" b="1" dirty="0"/>
              <a:t> A” no seu cabeçalho</a:t>
            </a:r>
          </a:p>
          <a:p>
            <a:pPr lvl="2"/>
            <a:r>
              <a:rPr lang="pt-PT" dirty="0"/>
              <a:t>Exº: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class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B </a:t>
            </a:r>
            <a:r>
              <a:rPr lang="pt-PT" sz="14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extends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A</a:t>
            </a:r>
            <a:r>
              <a:rPr lang="pt-PT" dirty="0"/>
              <a:t>,  a classe B deriva/estende/herda da classe A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B é uma classe que estende da classe A, ou seja, é um A mas estendido </a:t>
            </a:r>
          </a:p>
          <a:p>
            <a:pPr lvl="2"/>
            <a:r>
              <a:rPr lang="pt-PT" dirty="0"/>
              <a:t>Um </a:t>
            </a:r>
            <a:r>
              <a:rPr lang="pt-PT"/>
              <a:t>objeto do </a:t>
            </a:r>
            <a:r>
              <a:rPr lang="pt-PT" dirty="0"/>
              <a:t>tipo/classe B também é um objeto do tipo/classe A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A classe B conterá todas as definições de A</a:t>
            </a:r>
          </a:p>
          <a:p>
            <a:pPr lvl="2"/>
            <a:r>
              <a:rPr lang="pt-PT" dirty="0"/>
              <a:t>Contudo o que for privado em A, só pode ser acedido dentro do contexto A</a:t>
            </a:r>
          </a:p>
          <a:p>
            <a:pPr lvl="2"/>
            <a:r>
              <a:rPr lang="pt-PT" dirty="0"/>
              <a:t>B pode acrescentar mais definições (atributos ou métodos) mesmo com os mesmos nomes </a:t>
            </a:r>
          </a:p>
          <a:p>
            <a:pPr lvl="3"/>
            <a:r>
              <a:rPr lang="pt-PT" dirty="0"/>
              <a:t>Caso declare um atributo ou método com o mesmo nome, em B, consegue aceder ao atributo/método de A com </a:t>
            </a:r>
            <a:r>
              <a:rPr lang="pt-PT" dirty="0" err="1"/>
              <a:t>super.nomeAtributo</a:t>
            </a:r>
            <a:r>
              <a:rPr lang="pt-PT" dirty="0"/>
              <a:t>/</a:t>
            </a:r>
            <a:r>
              <a:rPr lang="pt-PT" dirty="0" err="1"/>
              <a:t>metodo</a:t>
            </a:r>
            <a:r>
              <a:rPr lang="pt-PT" dirty="0"/>
              <a:t> (caso não seja </a:t>
            </a:r>
            <a:r>
              <a:rPr lang="pt-PT" dirty="0" err="1"/>
              <a:t>private</a:t>
            </a:r>
            <a:r>
              <a:rPr lang="pt-PT" dirty="0"/>
              <a:t>)</a:t>
            </a:r>
          </a:p>
          <a:p>
            <a:pPr lvl="3"/>
            <a:r>
              <a:rPr lang="pt-PT" u="sng" dirty="0"/>
              <a:t>mas na sobreposição de métodos (method </a:t>
            </a:r>
            <a:r>
              <a:rPr lang="pt-PT" u="sng" dirty="0" err="1"/>
              <a:t>overriding</a:t>
            </a:r>
            <a:r>
              <a:rPr lang="pt-PT" u="sng" dirty="0"/>
              <a:t>) não poderá reduzir a visibilidade dos mesmos</a:t>
            </a:r>
          </a:p>
          <a:p>
            <a:pPr lvl="3"/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</p:spTree>
    <p:extLst>
      <p:ext uri="{BB962C8B-B14F-4D97-AF65-F5344CB8AC3E}">
        <p14:creationId xmlns:p14="http://schemas.microsoft.com/office/powerpoint/2010/main" val="76396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Herança</a:t>
            </a:r>
            <a:r>
              <a:rPr lang="en-GB" dirty="0"/>
              <a:t> –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exemplo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219200"/>
            <a:ext cx="4191000" cy="35394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Ponto1D {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Ponto1D(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= x;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2A00FF"/>
                </a:solidFill>
                <a:latin typeface="Consolas"/>
              </a:rPr>
              <a:t>"x -&gt; "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2A00FF"/>
                </a:solidFill>
                <a:latin typeface="Consolas"/>
              </a:rPr>
              <a:t>"("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GB" sz="1400" b="1" dirty="0">
                <a:solidFill>
                  <a:srgbClr val="2A00FF"/>
                </a:solidFill>
                <a:latin typeface="Consolas"/>
              </a:rPr>
              <a:t>")"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1600200"/>
            <a:ext cx="480060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Ponto2D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Ponto1D {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Ponto2D(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y)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super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(x);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= y;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return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.getDescricao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", y -&gt; " 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getY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setY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y)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 = y;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304800" y="4831853"/>
            <a:ext cx="3733800" cy="144655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. . . 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Ponto2D p1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Ponto2D(3, 5);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(p1);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/>
              </a:rPr>
              <a:t> p1.</a:t>
            </a:r>
            <a:r>
              <a:rPr lang="en-GB" sz="16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p1.</a:t>
            </a:r>
            <a:r>
              <a:rPr lang="en-GB" sz="16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* 2;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System.</a:t>
            </a:r>
            <a:r>
              <a:rPr lang="en-GB" sz="1400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.printlnp1);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850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282751"/>
          </a:xfrm>
        </p:spPr>
        <p:txBody>
          <a:bodyPr/>
          <a:lstStyle/>
          <a:p>
            <a:r>
              <a:rPr lang="pt-PT" dirty="0"/>
              <a:t>Herança / derivação / extensão de classes 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Permite definir classes com funcionalidade base ou geral e depois definir classes derivadas com funcionalidades mais específicas 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Classe A, classe B deriva de A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a classe B é designada de: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subclasse (</a:t>
            </a:r>
            <a:r>
              <a:rPr lang="pt-PT" dirty="0" err="1"/>
              <a:t>subclass</a:t>
            </a:r>
            <a:r>
              <a:rPr lang="pt-PT" dirty="0"/>
              <a:t>);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derivada (</a:t>
            </a:r>
            <a:r>
              <a:rPr lang="pt-PT" dirty="0" err="1"/>
              <a:t>derived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);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estendida (</a:t>
            </a:r>
            <a:r>
              <a:rPr lang="pt-PT" dirty="0" err="1"/>
              <a:t>extended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); ou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filho (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). 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A classe da qual a subclasse derivou (a classe A) é designada de </a:t>
            </a:r>
          </a:p>
          <a:p>
            <a:pPr lvl="2">
              <a:spcBef>
                <a:spcPts val="300"/>
              </a:spcBef>
            </a:pPr>
            <a:r>
              <a:rPr lang="pt-PT" dirty="0" err="1"/>
              <a:t>super</a:t>
            </a:r>
            <a:r>
              <a:rPr lang="pt-PT" dirty="0"/>
              <a:t> classe (</a:t>
            </a:r>
            <a:r>
              <a:rPr lang="pt-PT" dirty="0" err="1"/>
              <a:t>superclass</a:t>
            </a:r>
            <a:r>
              <a:rPr lang="pt-PT" dirty="0"/>
              <a:t>);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base (base </a:t>
            </a:r>
            <a:r>
              <a:rPr lang="pt-PT" dirty="0" err="1"/>
              <a:t>class</a:t>
            </a:r>
            <a:r>
              <a:rPr lang="pt-PT" dirty="0"/>
              <a:t>);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pai (</a:t>
            </a:r>
            <a:r>
              <a:rPr lang="pt-PT" dirty="0" err="1"/>
              <a:t>parent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). 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A classe derivada pode ser a classe base de outras classes 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classe B deriva de A  e classe C deriva de B e …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07 - cap8 - Herança</a:t>
            </a:r>
          </a:p>
        </p:txBody>
      </p:sp>
    </p:spTree>
    <p:extLst>
      <p:ext uri="{BB962C8B-B14F-4D97-AF65-F5344CB8AC3E}">
        <p14:creationId xmlns:p14="http://schemas.microsoft.com/office/powerpoint/2010/main" val="41846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r>
              <a:rPr lang="en-GB" dirty="0"/>
              <a:t> de </a:t>
            </a:r>
            <a:r>
              <a:rPr lang="en-GB" dirty="0" err="1"/>
              <a:t>herança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5943600" cy="4968551"/>
          </a:xfrm>
        </p:spPr>
        <p:txBody>
          <a:bodyPr/>
          <a:lstStyle/>
          <a:p>
            <a:r>
              <a:rPr lang="pt-PT" dirty="0"/>
              <a:t>Cenario2Figuras temos: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Ponto1D</a:t>
            </a:r>
          </a:p>
          <a:p>
            <a:pPr lvl="2">
              <a:spcBef>
                <a:spcPts val="600"/>
              </a:spcBef>
            </a:pPr>
            <a:r>
              <a:rPr lang="pt-PT" dirty="0"/>
              <a:t>Ponto2D </a:t>
            </a:r>
            <a:r>
              <a:rPr lang="pt-PT" dirty="0" err="1"/>
              <a:t>extends</a:t>
            </a:r>
            <a:r>
              <a:rPr lang="pt-PT" dirty="0"/>
              <a:t> Ponto1D</a:t>
            </a:r>
          </a:p>
          <a:p>
            <a:pPr lvl="3">
              <a:spcBef>
                <a:spcPts val="600"/>
              </a:spcBef>
            </a:pPr>
            <a:r>
              <a:rPr lang="pt-PT" dirty="0"/>
              <a:t>Ponto3D </a:t>
            </a:r>
            <a:r>
              <a:rPr lang="pt-PT" dirty="0" err="1"/>
              <a:t>extends</a:t>
            </a:r>
            <a:r>
              <a:rPr lang="pt-PT" dirty="0"/>
              <a:t> Ponto2D</a:t>
            </a:r>
          </a:p>
          <a:p>
            <a:pPr lvl="1"/>
            <a:r>
              <a:rPr lang="pt-PT" b="1" dirty="0"/>
              <a:t>Figura</a:t>
            </a:r>
          </a:p>
          <a:p>
            <a:pPr lvl="2">
              <a:spcBef>
                <a:spcPts val="600"/>
              </a:spcBef>
            </a:pPr>
            <a:r>
              <a:rPr lang="pt-PT" b="1" dirty="0"/>
              <a:t>Recta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Figura</a:t>
            </a:r>
          </a:p>
          <a:p>
            <a:pPr lvl="2">
              <a:spcBef>
                <a:spcPts val="600"/>
              </a:spcBef>
            </a:pPr>
            <a:r>
              <a:rPr lang="pt-PT" b="1" dirty="0" err="1"/>
              <a:t>Rectangulo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Figura</a:t>
            </a:r>
          </a:p>
          <a:p>
            <a:pPr lvl="3">
              <a:spcBef>
                <a:spcPts val="600"/>
              </a:spcBef>
            </a:pPr>
            <a:r>
              <a:rPr lang="pt-PT" b="1" dirty="0"/>
              <a:t>Quadrado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</a:t>
            </a:r>
            <a:r>
              <a:rPr lang="pt-PT" dirty="0" err="1"/>
              <a:t>Rectangulo</a:t>
            </a:r>
            <a:endParaRPr lang="pt-PT" dirty="0"/>
          </a:p>
          <a:p>
            <a:pPr lvl="2">
              <a:spcBef>
                <a:spcPts val="600"/>
              </a:spcBef>
            </a:pPr>
            <a:r>
              <a:rPr lang="pt-PT" b="1" dirty="0"/>
              <a:t>Triangulo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Figura</a:t>
            </a:r>
          </a:p>
          <a:p>
            <a:pPr lvl="3">
              <a:spcBef>
                <a:spcPts val="600"/>
              </a:spcBef>
            </a:pPr>
            <a:r>
              <a:rPr lang="pt-PT" b="1" dirty="0" err="1"/>
              <a:t>TrianguloIsosceles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Triangulo</a:t>
            </a:r>
          </a:p>
          <a:p>
            <a:pPr lvl="2">
              <a:spcBef>
                <a:spcPts val="600"/>
              </a:spcBef>
            </a:pPr>
            <a:r>
              <a:rPr lang="pt-PT" b="1" dirty="0"/>
              <a:t>Elipse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Figura</a:t>
            </a:r>
          </a:p>
          <a:p>
            <a:pPr lvl="3">
              <a:spcBef>
                <a:spcPts val="600"/>
              </a:spcBef>
            </a:pPr>
            <a:r>
              <a:rPr lang="pt-PT" b="1" dirty="0"/>
              <a:t>Circulo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Elipse</a:t>
            </a:r>
          </a:p>
          <a:p>
            <a:pPr lvl="3">
              <a:spcBef>
                <a:spcPts val="600"/>
              </a:spcBef>
            </a:pPr>
            <a:endParaRPr lang="pt-PT" dirty="0"/>
          </a:p>
          <a:p>
            <a:pPr lvl="1">
              <a:spcBef>
                <a:spcPts val="600"/>
              </a:spcBef>
            </a:pPr>
            <a:r>
              <a:rPr lang="pt-PT" dirty="0"/>
              <a:t>Analisar código</a:t>
            </a:r>
          </a:p>
          <a:p>
            <a:pPr lvl="2">
              <a:spcBef>
                <a:spcPts val="600"/>
              </a:spcBef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07 - cap8 - Herança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621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62110" y="457200"/>
            <a:ext cx="2765501" cy="3385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itchFamily="49" charset="0"/>
                <a:cs typeface="Consolas" pitchFamily="49" charset="0"/>
              </a:rPr>
              <a:t>Código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: cenario2Figuras</a:t>
            </a:r>
          </a:p>
        </p:txBody>
      </p:sp>
    </p:spTree>
    <p:extLst>
      <p:ext uri="{BB962C8B-B14F-4D97-AF65-F5344CB8AC3E}">
        <p14:creationId xmlns:p14="http://schemas.microsoft.com/office/powerpoint/2010/main" val="18987201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12788</TotalTime>
  <Words>2982</Words>
  <Application>Microsoft Office PowerPoint</Application>
  <PresentationFormat>On-screen Show (4:3)</PresentationFormat>
  <Paragraphs>460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07 Herança</vt:lpstr>
      <vt:lpstr>Conceitos fundamentais de OOP</vt:lpstr>
      <vt:lpstr>Derivação </vt:lpstr>
      <vt:lpstr>Herança – Introdução</vt:lpstr>
      <vt:lpstr>Herança – exemplo</vt:lpstr>
      <vt:lpstr>Herança</vt:lpstr>
      <vt:lpstr>Herança – código exemplo</vt:lpstr>
      <vt:lpstr>Herança</vt:lpstr>
      <vt:lpstr>Cenário de herança</vt:lpstr>
      <vt:lpstr>Cenário 2 figuras - UML</vt:lpstr>
      <vt:lpstr>Herança – mais notas</vt:lpstr>
      <vt:lpstr> Classes derivadas e instanceof</vt:lpstr>
      <vt:lpstr>Instanceof e casts</vt:lpstr>
      <vt:lpstr>Cenário 3  Escola</vt:lpstr>
      <vt:lpstr>Cenário 4  Produtos</vt:lpstr>
      <vt:lpstr>Construtores, construtor por omissão</vt:lpstr>
      <vt:lpstr>Condicionadores</vt:lpstr>
      <vt:lpstr>Utilização dos modificadores</vt:lpstr>
      <vt:lpstr>Sobre a visibilidade</vt:lpstr>
      <vt:lpstr>Hierarquias de classes derivadas</vt:lpstr>
      <vt:lpstr>Herança nas Classes do Java</vt:lpstr>
      <vt:lpstr>Herança nas Classes do Java</vt:lpstr>
      <vt:lpstr>Sobrecarga versus sobreposição</vt:lpstr>
      <vt:lpstr>Polimorfismo, ligação dinâmica</vt:lpstr>
      <vt:lpstr>Object </vt:lpstr>
      <vt:lpstr>Equals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640</cp:revision>
  <cp:lastPrinted>2012-03-11T20:27:46Z</cp:lastPrinted>
  <dcterms:created xsi:type="dcterms:W3CDTF">2004-08-20T17:48:18Z</dcterms:created>
  <dcterms:modified xsi:type="dcterms:W3CDTF">2020-04-29T10:00:12Z</dcterms:modified>
</cp:coreProperties>
</file>