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46" r:id="rId2"/>
    <p:sldId id="418" r:id="rId3"/>
    <p:sldId id="428" r:id="rId4"/>
    <p:sldId id="417" r:id="rId5"/>
    <p:sldId id="419" r:id="rId6"/>
    <p:sldId id="420" r:id="rId7"/>
    <p:sldId id="432" r:id="rId8"/>
    <p:sldId id="433" r:id="rId9"/>
    <p:sldId id="434" r:id="rId10"/>
    <p:sldId id="435" r:id="rId11"/>
    <p:sldId id="436" r:id="rId12"/>
    <p:sldId id="437" r:id="rId13"/>
    <p:sldId id="429" r:id="rId14"/>
    <p:sldId id="438" r:id="rId15"/>
    <p:sldId id="421" r:id="rId16"/>
    <p:sldId id="422" r:id="rId17"/>
    <p:sldId id="423" r:id="rId18"/>
    <p:sldId id="427" r:id="rId19"/>
    <p:sldId id="424" r:id="rId20"/>
    <p:sldId id="439" r:id="rId21"/>
    <p:sldId id="425" r:id="rId22"/>
    <p:sldId id="440" r:id="rId23"/>
    <p:sldId id="426" r:id="rId24"/>
    <p:sldId id="431" r:id="rId25"/>
    <p:sldId id="441" r:id="rId26"/>
    <p:sldId id="430" r:id="rId27"/>
    <p:sldId id="442" r:id="rId28"/>
    <p:sldId id="443" r:id="rId29"/>
    <p:sldId id="444" r:id="rId30"/>
    <p:sldId id="445" r:id="rId31"/>
    <p:sldId id="446" r:id="rId32"/>
    <p:sldId id="450" r:id="rId33"/>
    <p:sldId id="449" r:id="rId34"/>
    <p:sldId id="447" r:id="rId35"/>
    <p:sldId id="448" r:id="rId3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A92733"/>
    <a:srgbClr val="FFDD87"/>
    <a:srgbClr val="FFD15F"/>
    <a:srgbClr val="CB7A0F"/>
    <a:srgbClr val="3ED645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901" autoAdjust="0"/>
  </p:normalViewPr>
  <p:slideViewPr>
    <p:cSldViewPr>
      <p:cViewPr varScale="1">
        <p:scale>
          <a:sx n="64" d="100"/>
          <a:sy n="64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D386-9F30-42AE-B54E-E7C9A9AFB1BB}" type="slidenum">
              <a:rPr lang="pt-PT"/>
              <a:pPr/>
              <a:t>18</a:t>
            </a:fld>
            <a:endParaRPr lang="pt-PT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57621-DEB3-4BAF-AC25-A83737397063}" type="slidenum">
              <a:rPr lang="pt-PT"/>
              <a:pPr/>
              <a:t>19</a:t>
            </a:fld>
            <a:endParaRPr lang="pt-PT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FDB3F-EC52-48E3-8F1E-4D894F0AC0E6}" type="slidenum">
              <a:rPr lang="pt-PT"/>
              <a:pPr/>
              <a:t>21</a:t>
            </a:fld>
            <a:endParaRPr lang="pt-PT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1E654-A943-4509-8CFF-1A53B78BC8C3}" type="slidenum">
              <a:rPr lang="pt-PT"/>
              <a:pPr/>
              <a:t>23</a:t>
            </a:fld>
            <a:endParaRPr lang="pt-PT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666F-6EEA-4E0F-8A17-4EF3CAE42CCF}" type="slidenum">
              <a:rPr lang="pt-PT"/>
              <a:pPr/>
              <a:t>2</a:t>
            </a:fld>
            <a:endParaRPr lang="pt-PT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666F-6EEA-4E0F-8A17-4EF3CAE42CCF}" type="slidenum">
              <a:rPr lang="pt-PT"/>
              <a:pPr/>
              <a:t>3</a:t>
            </a:fld>
            <a:endParaRPr lang="pt-PT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DF758-4622-4283-822E-A07A01EBB420}" type="slidenum">
              <a:rPr lang="pt-PT"/>
              <a:pPr/>
              <a:t>4</a:t>
            </a:fld>
            <a:endParaRPr lang="pt-PT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AB7B7-F853-4146-9EBF-EDAB2C41F650}" type="slidenum">
              <a:rPr lang="pt-PT"/>
              <a:pPr/>
              <a:t>5</a:t>
            </a:fld>
            <a:endParaRPr lang="pt-PT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28633-3AAA-49BD-9331-D48D6DBC1C35}" type="slidenum">
              <a:rPr lang="pt-PT"/>
              <a:pPr/>
              <a:t>6</a:t>
            </a:fld>
            <a:endParaRPr lang="pt-PT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1CF11-45F2-41BC-94AB-B20C5E19E76B}" type="slidenum">
              <a:rPr lang="pt-PT"/>
              <a:pPr/>
              <a:t>15</a:t>
            </a:fld>
            <a:endParaRPr lang="pt-PT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CB5ED-542D-46F1-999F-EA9D38640076}" type="slidenum">
              <a:rPr lang="pt-PT"/>
              <a:pPr/>
              <a:t>16</a:t>
            </a:fld>
            <a:endParaRPr lang="pt-PT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D386-9F30-42AE-B54E-E7C9A9AFB1BB}" type="slidenum">
              <a:rPr lang="pt-PT"/>
              <a:pPr/>
              <a:t>17</a:t>
            </a:fld>
            <a:endParaRPr lang="pt-PT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abstractas e interfaces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08 - Herança, classes abstractas e interfaces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08 Herança</a:t>
            </a:r>
            <a:br>
              <a:rPr lang="pt-PT" dirty="0"/>
            </a:br>
            <a:r>
              <a:rPr lang="pt-PT" dirty="0"/>
              <a:t>Classes abstractas e interfaces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8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Classes abstractas 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3E3B48F-DE63-492E-9394-97F9BE407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ProdutoComposto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81000" y="1231642"/>
            <a:ext cx="8229600" cy="5016758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C05ProdutoComposto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C03ProdutoBase {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C03ProdutoBase[]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C03ProdutoBase[100];</a:t>
            </a:r>
          </a:p>
          <a:p>
            <a:r>
              <a:rPr lang="pt-PT" sz="1600" dirty="0"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C05ProdutoComposto(String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"produto composto com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produtos"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addProduto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(C03ProdutoBase produto)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(produto ==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C0"/>
                </a:solidFill>
                <a:latin typeface="Consolas"/>
              </a:rPr>
              <a:t>    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++] = produto;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. . 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613C5B3-EA95-47CB-8384-C14109D28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893BDE-751C-44BC-B269-7E47B9F8130B}"/>
              </a:ext>
            </a:extLst>
          </p:cNvPr>
          <p:cNvSpPr txBox="1">
            <a:spLocks/>
          </p:cNvSpPr>
          <p:nvPr/>
        </p:nvSpPr>
        <p:spPr bwMode="auto">
          <a:xfrm>
            <a:off x="2971800" y="6477000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ProdutoComposto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abstractas e interfaces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2296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remProduto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// procurar primeiro nos produtos do próprio produto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nProdutos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 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[i].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remover produto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  for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j = i + 1; j &lt;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j++) </a:t>
            </a:r>
          </a:p>
          <a:p>
            <a:r>
              <a:rPr lang="pt-PT" sz="1600" dirty="0">
                <a:solidFill>
                  <a:srgbClr val="0000C0"/>
                </a:solidFill>
                <a:latin typeface="Consolas"/>
              </a:rPr>
              <a:t>          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[j - 1] =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[j];</a:t>
            </a:r>
          </a:p>
          <a:p>
            <a:r>
              <a:rPr lang="pt-PT" sz="1600" dirty="0">
                <a:solidFill>
                  <a:srgbClr val="0000C0"/>
                </a:solidFill>
                <a:latin typeface="Consolas"/>
              </a:rPr>
              <a:t>        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- 1] =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nProdutos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 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C05ProdutoComposto) 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(((C05ProdutoComposto)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[i]).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remProduto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getPreco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nProdutos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[i].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getPreco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0215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ProdutoComposto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getStock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deve devolver o stock que seja suficiente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...             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para todos os seus produtos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 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1; i &lt; 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nProdutos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pt-PT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[i].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getStock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 ...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}   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stock;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 =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: [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nProdutos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s +=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(i &lt;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nProdutos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- 1)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s +=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";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]"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A840DC-3FA7-4FE8-A16E-561ACBAB8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Pequeno 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Faça a cópia do package cenario2Figuras para dentro do package p08AbstractClassesAndInterface</a:t>
            </a:r>
          </a:p>
          <a:p>
            <a:endParaRPr lang="pt-PT" dirty="0"/>
          </a:p>
          <a:p>
            <a:r>
              <a:rPr lang="pt-PT" dirty="0"/>
              <a:t>Altere a classe C04Figura de forma a declarar os métodos </a:t>
            </a:r>
            <a:r>
              <a:rPr lang="pt-PT" dirty="0" err="1"/>
              <a:t>getArea</a:t>
            </a:r>
            <a:r>
              <a:rPr lang="pt-PT" dirty="0"/>
              <a:t> e </a:t>
            </a:r>
            <a:r>
              <a:rPr lang="pt-PT" dirty="0" err="1"/>
              <a:t>getNome</a:t>
            </a:r>
            <a:r>
              <a:rPr lang="pt-PT" dirty="0"/>
              <a:t> como abstractos</a:t>
            </a:r>
          </a:p>
          <a:p>
            <a:pPr lvl="1"/>
            <a:r>
              <a:rPr lang="pt-PT" dirty="0"/>
              <a:t>Ajuste a classe em si</a:t>
            </a:r>
          </a:p>
          <a:p>
            <a:pPr lvl="1"/>
            <a:r>
              <a:rPr lang="pt-PT" dirty="0"/>
              <a:t>Execute o código e verifique que a execução decorre normalmente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BE71951-C473-401D-A1A9-6970CCDD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5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Interfaces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393255" y="5038213"/>
            <a:ext cx="329947" cy="1057787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393255" y="3006807"/>
            <a:ext cx="329947" cy="1057787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6497827" y="3400553"/>
            <a:ext cx="659894" cy="2332555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044272" y="3882429"/>
            <a:ext cx="659894" cy="108491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044272" y="4084072"/>
            <a:ext cx="659894" cy="108491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044272" y="4285716"/>
            <a:ext cx="659894" cy="108491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4272" y="4487360"/>
            <a:ext cx="659894" cy="108491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044272" y="4748251"/>
            <a:ext cx="659894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044272" y="4949894"/>
            <a:ext cx="659894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044272" y="5151539"/>
            <a:ext cx="659894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228282" y="3174402"/>
            <a:ext cx="329947" cy="93153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228282" y="3376046"/>
            <a:ext cx="329947" cy="93153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4228282" y="3577690"/>
            <a:ext cx="329947" cy="9315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4228282" y="3779333"/>
            <a:ext cx="329947" cy="93153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228282" y="5418113"/>
            <a:ext cx="329947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228282" y="5619757"/>
            <a:ext cx="329947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4228282" y="5821401"/>
            <a:ext cx="329947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375897" y="29718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ClassXpto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2590800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InterfaceXpto1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464346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InterfaceXpto2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228281" y="5222427"/>
            <a:ext cx="329947" cy="93153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cxnSp>
        <p:nvCxnSpPr>
          <p:cNvPr id="28" name="Curved Connector 27"/>
          <p:cNvCxnSpPr>
            <a:stCxn id="17" idx="3"/>
            <a:endCxn id="10" idx="1"/>
          </p:cNvCxnSpPr>
          <p:nvPr/>
        </p:nvCxnSpPr>
        <p:spPr>
          <a:xfrm>
            <a:off x="4558229" y="3220979"/>
            <a:ext cx="1486043" cy="71569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8" idx="3"/>
            <a:endCxn id="11" idx="1"/>
          </p:cNvCxnSpPr>
          <p:nvPr/>
        </p:nvCxnSpPr>
        <p:spPr>
          <a:xfrm>
            <a:off x="4558229" y="3422623"/>
            <a:ext cx="1486043" cy="71569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  <a:endCxn id="12" idx="1"/>
          </p:cNvCxnSpPr>
          <p:nvPr/>
        </p:nvCxnSpPr>
        <p:spPr>
          <a:xfrm>
            <a:off x="4558229" y="3624267"/>
            <a:ext cx="1486043" cy="71569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3"/>
            <a:endCxn id="13" idx="1"/>
          </p:cNvCxnSpPr>
          <p:nvPr/>
        </p:nvCxnSpPr>
        <p:spPr>
          <a:xfrm>
            <a:off x="4558229" y="3825910"/>
            <a:ext cx="1486043" cy="71569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3"/>
            <a:endCxn id="11" idx="1"/>
          </p:cNvCxnSpPr>
          <p:nvPr/>
        </p:nvCxnSpPr>
        <p:spPr>
          <a:xfrm flipV="1">
            <a:off x="4558228" y="4138318"/>
            <a:ext cx="1486044" cy="113068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1" idx="3"/>
            <a:endCxn id="14" idx="1"/>
          </p:cNvCxnSpPr>
          <p:nvPr/>
        </p:nvCxnSpPr>
        <p:spPr>
          <a:xfrm flipV="1">
            <a:off x="4558229" y="4802497"/>
            <a:ext cx="1486043" cy="66986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3"/>
            <a:endCxn id="15" idx="1"/>
          </p:cNvCxnSpPr>
          <p:nvPr/>
        </p:nvCxnSpPr>
        <p:spPr>
          <a:xfrm flipV="1">
            <a:off x="4558229" y="5004140"/>
            <a:ext cx="1486043" cy="66986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3"/>
            <a:endCxn id="16" idx="1"/>
          </p:cNvCxnSpPr>
          <p:nvPr/>
        </p:nvCxnSpPr>
        <p:spPr>
          <a:xfrm flipV="1">
            <a:off x="4558229" y="5205785"/>
            <a:ext cx="1486043" cy="66986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0DA4DAA4-5D6C-4125-B0A4-B6D451E31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Uma interface é como se fosse uma classe só com definições abstractas, ou seja, só com obrigações (de implementação)</a:t>
            </a:r>
          </a:p>
          <a:p>
            <a:pPr lvl="1"/>
            <a:r>
              <a:rPr lang="pt-PT" dirty="0"/>
              <a:t>É uma espécie de contracto de definição de métodos</a:t>
            </a:r>
          </a:p>
          <a:p>
            <a:pPr lvl="2"/>
            <a:r>
              <a:rPr lang="pt-PT" dirty="0"/>
              <a:t>eles têm que ser implementados para se poder ter classes instanciáveis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28600" y="2833867"/>
            <a:ext cx="3581399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C06IWritable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>
              <a:latin typeface="Courier New" pitchFamily="49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4267200" y="2835801"/>
            <a:ext cx="47244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PT" sz="1600" b="1" u="sng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BigNumber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u="sng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pt-PT" sz="1400" u="sng" dirty="0">
                <a:latin typeface="Courier New" pitchFamily="49" charset="0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C06IWritable </a:t>
            </a:r>
            <a:r>
              <a:rPr lang="pt-PT" sz="1400" dirty="0">
                <a:latin typeface="Courier New" pitchFamily="49" charset="0"/>
              </a:rPr>
              <a:t>{</a:t>
            </a:r>
          </a:p>
          <a:p>
            <a:r>
              <a:rPr lang="pt-PT" sz="1400" dirty="0"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C08BigNumber(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400" dirty="0">
              <a:latin typeface="Courier New" pitchFamily="49" charset="0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urier New" pitchFamily="49" charset="0"/>
            </a:endParaRPr>
          </a:p>
          <a:p>
            <a:r>
              <a:rPr lang="pt-PT" sz="1400" dirty="0">
                <a:latin typeface="Courier New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i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latin typeface="Courier New" pitchFamily="49" charset="0"/>
              </a:rPr>
              <a:t>}</a:t>
            </a:r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152400" y="4235679"/>
            <a:ext cx="3124200" cy="715089"/>
          </a:xfrm>
          <a:prstGeom prst="wedgeRoundRectCallout">
            <a:avLst>
              <a:gd name="adj1" fmla="val -9313"/>
              <a:gd name="adj2" fmla="val -131514"/>
              <a:gd name="adj3" fmla="val 16667"/>
            </a:avLst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PT" sz="1800" dirty="0"/>
              <a:t>Ex de uma interface. Os seus métodos são </a:t>
            </a:r>
            <a:r>
              <a:rPr lang="pt-PT" sz="1800" dirty="0" err="1"/>
              <a:t>public</a:t>
            </a:r>
            <a:r>
              <a:rPr lang="pt-PT" sz="1800" dirty="0"/>
              <a:t> </a:t>
            </a:r>
            <a:r>
              <a:rPr lang="pt-PT" sz="1800" dirty="0" err="1"/>
              <a:t>abstract</a:t>
            </a:r>
            <a:r>
              <a:rPr lang="pt-PT" sz="1800" dirty="0"/>
              <a:t>.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1752600" y="5150079"/>
            <a:ext cx="2472837" cy="1021556"/>
          </a:xfrm>
          <a:prstGeom prst="wedgeRoundRectCallout">
            <a:avLst>
              <a:gd name="adj1" fmla="val 62831"/>
              <a:gd name="adj2" fmla="val -120149"/>
              <a:gd name="adj3" fmla="val 16667"/>
            </a:avLst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PT" sz="1800" dirty="0"/>
              <a:t>Uma classe que implementa a interface C06IWritable</a:t>
            </a:r>
          </a:p>
        </p:txBody>
      </p:sp>
      <p:sp>
        <p:nvSpPr>
          <p:cNvPr id="91144" name="Freeform 8"/>
          <p:cNvSpPr>
            <a:spLocks/>
          </p:cNvSpPr>
          <p:nvPr/>
        </p:nvSpPr>
        <p:spPr bwMode="auto">
          <a:xfrm>
            <a:off x="3733800" y="3184754"/>
            <a:ext cx="762000" cy="1150823"/>
          </a:xfrm>
          <a:custGeom>
            <a:avLst/>
            <a:gdLst>
              <a:gd name="T0" fmla="*/ 0 w 619"/>
              <a:gd name="T1" fmla="*/ 4 h 670"/>
              <a:gd name="T2" fmla="*/ 311 w 619"/>
              <a:gd name="T3" fmla="*/ 94 h 670"/>
              <a:gd name="T4" fmla="*/ 460 w 619"/>
              <a:gd name="T5" fmla="*/ 571 h 670"/>
              <a:gd name="T6" fmla="*/ 619 w 619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9" h="670">
                <a:moveTo>
                  <a:pt x="0" y="4"/>
                </a:moveTo>
                <a:cubicBezTo>
                  <a:pt x="52" y="19"/>
                  <a:pt x="234" y="0"/>
                  <a:pt x="311" y="94"/>
                </a:cubicBezTo>
                <a:cubicBezTo>
                  <a:pt x="388" y="188"/>
                  <a:pt x="409" y="475"/>
                  <a:pt x="460" y="571"/>
                </a:cubicBezTo>
                <a:cubicBezTo>
                  <a:pt x="511" y="667"/>
                  <a:pt x="586" y="650"/>
                  <a:pt x="619" y="6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1145" name="Freeform 9"/>
          <p:cNvSpPr>
            <a:spLocks/>
          </p:cNvSpPr>
          <p:nvPr/>
        </p:nvSpPr>
        <p:spPr bwMode="auto">
          <a:xfrm>
            <a:off x="3733800" y="3337154"/>
            <a:ext cx="762000" cy="1812925"/>
          </a:xfrm>
          <a:custGeom>
            <a:avLst/>
            <a:gdLst>
              <a:gd name="T0" fmla="*/ 0 w 639"/>
              <a:gd name="T1" fmla="*/ 36 h 1142"/>
              <a:gd name="T2" fmla="*/ 222 w 639"/>
              <a:gd name="T3" fmla="*/ 157 h 1142"/>
              <a:gd name="T4" fmla="*/ 391 w 639"/>
              <a:gd name="T5" fmla="*/ 981 h 1142"/>
              <a:gd name="T6" fmla="*/ 639 w 639"/>
              <a:gd name="T7" fmla="*/ 1120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1142">
                <a:moveTo>
                  <a:pt x="0" y="36"/>
                </a:moveTo>
                <a:cubicBezTo>
                  <a:pt x="37" y="56"/>
                  <a:pt x="157" y="0"/>
                  <a:pt x="222" y="157"/>
                </a:cubicBezTo>
                <a:cubicBezTo>
                  <a:pt x="287" y="314"/>
                  <a:pt x="322" y="820"/>
                  <a:pt x="391" y="981"/>
                </a:cubicBezTo>
                <a:cubicBezTo>
                  <a:pt x="460" y="1142"/>
                  <a:pt x="587" y="1091"/>
                  <a:pt x="639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DD9B705-E4F6-461F-8926-1B24001B9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Uma interface é uma forma (extrema) de uma classe abstracta pois todos os seus métodos são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endParaRPr lang="pt-PT" sz="1800" kern="1200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pt-PT" dirty="0"/>
              <a:t>Uma interface é como uma classe, mas declarada com i</a:t>
            </a:r>
            <a:r>
              <a:rPr lang="pt-PT" b="1" dirty="0"/>
              <a:t>nterface</a:t>
            </a:r>
          </a:p>
          <a:p>
            <a:pPr lvl="1"/>
            <a:r>
              <a:rPr lang="pt-PT" dirty="0"/>
              <a:t>Segue os condicionalismos de visibilidade que uma classe</a:t>
            </a:r>
          </a:p>
          <a:p>
            <a:pPr lvl="1"/>
            <a:r>
              <a:rPr lang="pt-PT" dirty="0"/>
              <a:t>Exª: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interface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Interface1 { ... }</a:t>
            </a:r>
          </a:p>
          <a:p>
            <a:pPr>
              <a:spcBef>
                <a:spcPts val="1800"/>
              </a:spcBef>
            </a:pPr>
            <a:r>
              <a:rPr lang="pt-PT" dirty="0"/>
              <a:t>Uma interface só pode conter:</a:t>
            </a:r>
          </a:p>
          <a:p>
            <a:pPr lvl="1"/>
            <a:r>
              <a:rPr lang="pt-PT" b="1" dirty="0"/>
              <a:t>Métodos</a:t>
            </a:r>
            <a:r>
              <a:rPr lang="pt-PT" dirty="0"/>
              <a:t>, que são implicitamente*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/>
              <a:t>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abstract</a:t>
            </a:r>
            <a:endParaRPr lang="pt-PT" kern="1200" dirty="0">
              <a:solidFill>
                <a:srgbClr val="7F0055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1"/>
            <a:r>
              <a:rPr lang="pt-PT" b="1" dirty="0"/>
              <a:t>Atributos</a:t>
            </a:r>
            <a:r>
              <a:rPr lang="pt-PT" dirty="0"/>
              <a:t>, que são implicitamente*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/>
              <a:t>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static</a:t>
            </a:r>
            <a:r>
              <a:rPr lang="pt-PT" dirty="0"/>
              <a:t> </a:t>
            </a:r>
            <a:r>
              <a:rPr lang="pt-PT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final</a:t>
            </a:r>
          </a:p>
          <a:p>
            <a:pPr lvl="1"/>
            <a:r>
              <a:rPr lang="pt-PT" b="1" dirty="0" err="1"/>
              <a:t>Nested</a:t>
            </a:r>
            <a:r>
              <a:rPr lang="pt-PT" b="1" dirty="0"/>
              <a:t> classes </a:t>
            </a:r>
            <a:r>
              <a:rPr lang="pt-PT" dirty="0"/>
              <a:t>(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/>
              <a:t>,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static</a:t>
            </a:r>
            <a:r>
              <a:rPr lang="pt-PT" dirty="0"/>
              <a:t>, </a:t>
            </a:r>
            <a:r>
              <a:rPr lang="pt-PT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final</a:t>
            </a:r>
            <a:r>
              <a:rPr lang="pt-PT" dirty="0"/>
              <a:t>,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abstract</a:t>
            </a:r>
            <a:r>
              <a:rPr lang="pt-PT" dirty="0"/>
              <a:t>)</a:t>
            </a:r>
          </a:p>
          <a:p>
            <a:pPr lvl="1"/>
            <a:r>
              <a:rPr lang="pt-PT" b="1" dirty="0"/>
              <a:t>Interfaces</a:t>
            </a:r>
            <a:r>
              <a:rPr lang="pt-PT" dirty="0"/>
              <a:t>, que são implicitamente*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/>
              <a:t>  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static</a:t>
            </a:r>
            <a:endParaRPr lang="pt-PT" dirty="0"/>
          </a:p>
          <a:p>
            <a:pPr>
              <a:spcBef>
                <a:spcPts val="1800"/>
              </a:spcBef>
            </a:pPr>
            <a:r>
              <a:rPr lang="pt-PT" dirty="0"/>
              <a:t>Uma interface pode ser:</a:t>
            </a:r>
          </a:p>
          <a:p>
            <a:pPr lvl="1"/>
            <a:r>
              <a:rPr lang="pt-PT" dirty="0"/>
              <a:t>estendida (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extends</a:t>
            </a:r>
            <a:r>
              <a:rPr lang="pt-PT" dirty="0"/>
              <a:t>) por outra(s) interface(s)</a:t>
            </a:r>
          </a:p>
          <a:p>
            <a:pPr lvl="1"/>
            <a:r>
              <a:rPr lang="pt-PT" dirty="0"/>
              <a:t>implementada (</a:t>
            </a:r>
            <a:r>
              <a:rPr lang="pt-PT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implements</a:t>
            </a:r>
            <a:r>
              <a:rPr lang="pt-PT" dirty="0"/>
              <a:t>) por uma ou várias classes</a:t>
            </a:r>
          </a:p>
          <a:p>
            <a:endParaRPr lang="pt-PT" dirty="0"/>
          </a:p>
        </p:txBody>
      </p:sp>
      <p:sp>
        <p:nvSpPr>
          <p:cNvPr id="2" name="TextBox 1"/>
          <p:cNvSpPr txBox="1"/>
          <p:nvPr/>
        </p:nvSpPr>
        <p:spPr>
          <a:xfrm>
            <a:off x="6991496" y="5590401"/>
            <a:ext cx="1481496" cy="27699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PT" sz="1200" dirty="0"/>
              <a:t>* e que só podem ser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6324600"/>
            <a:ext cx="27446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PT" sz="1200" dirty="0" err="1"/>
              <a:t>Nested</a:t>
            </a:r>
            <a:r>
              <a:rPr lang="pt-PT" sz="1200" dirty="0"/>
              <a:t> Classes – veremos isso mais tarde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F24E78A-588C-4AFE-9711-C6C27F45BF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4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que implementam Interfaces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/>
              <a:t>Implementação de uma interface por uma classe</a:t>
            </a:r>
          </a:p>
          <a:p>
            <a:pPr lvl="1"/>
            <a:r>
              <a:rPr lang="pt-PT" dirty="0"/>
              <a:t>A classe tem de indicar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“</a:t>
            </a:r>
            <a:r>
              <a:rPr lang="pt-PT" sz="16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interfaceName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” </a:t>
            </a:r>
            <a:r>
              <a:rPr lang="pt-PT" dirty="0"/>
              <a:t>depois do nome da classe (e da derivação). </a:t>
            </a:r>
          </a:p>
          <a:p>
            <a:pPr lvl="1"/>
            <a:r>
              <a:rPr lang="pt-PT" sz="1600" b="1" kern="1200" dirty="0" err="1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pt-PT" dirty="0"/>
              <a:t> apenas indica que a classe herda as definições da interface. Não indica que implementa de facto os métodos da interface. Exemplo:</a:t>
            </a:r>
          </a:p>
          <a:p>
            <a:pPr marL="268287" lvl="1" indent="0"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TheClass1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implements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Interface1 {</a:t>
            </a:r>
          </a:p>
          <a:p>
            <a:pPr marL="268287" lvl="1" indent="0">
              <a:buNone/>
            </a:pPr>
            <a:r>
              <a:rPr lang="pt-PT" sz="1200" dirty="0">
                <a:latin typeface="Consolas" pitchFamily="49" charset="0"/>
                <a:cs typeface="Consolas" pitchFamily="49" charset="0"/>
              </a:rPr>
              <a:t>  . . .  }</a:t>
            </a:r>
          </a:p>
          <a:p>
            <a:pPr marL="268287" lvl="1" indent="0"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public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TheClass2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extends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C1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implements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Interface1</a:t>
            </a:r>
            <a:r>
              <a:rPr lang="pt-PT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>
                <a:latin typeface="Consolas" pitchFamily="49" charset="0"/>
                <a:cs typeface="Consolas" pitchFamily="49" charset="0"/>
              </a:rPr>
              <a:t>I2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200" dirty="0">
                <a:latin typeface="Consolas" pitchFamily="49" charset="0"/>
                <a:cs typeface="Consolas" pitchFamily="49" charset="0"/>
              </a:rPr>
              <a:t>. . . }</a:t>
            </a:r>
          </a:p>
          <a:p>
            <a:pPr marL="268287" lvl="1" indent="0">
              <a:buNone/>
            </a:pPr>
            <a:endParaRPr lang="pt-PT" sz="1200" dirty="0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Uma classe pode implementar uma ou mais interfaces</a:t>
            </a:r>
          </a:p>
          <a:p>
            <a:pPr lvl="1"/>
            <a:r>
              <a:rPr lang="pt-PT" dirty="0"/>
              <a:t>Ela herda todas essas definições (abstractas)</a:t>
            </a:r>
          </a:p>
          <a:p>
            <a:pPr lvl="1"/>
            <a:r>
              <a:rPr lang="pt-PT" dirty="0"/>
              <a:t>Caso não implemente todos os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, ou declare mais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, então tem de ser declarada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endParaRPr lang="pt-PT" b="1" kern="1200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PT" dirty="0"/>
              <a:t>Em caso de sobreposição, os métodos herdados (por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dirty="0"/>
              <a:t>) da classe base não podem diminuir a visibilidade dos métodos herdados (por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pt-PT" dirty="0"/>
              <a:t>) das interfaces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88713C4-886D-4B1F-A0A5-C2A72E0BB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13384"/>
          </a:xfrm>
          <a:solidFill>
            <a:schemeClr val="bg1"/>
          </a:solidFill>
        </p:spPr>
        <p:txBody>
          <a:bodyPr/>
          <a:lstStyle/>
          <a:p>
            <a:r>
              <a:rPr lang="pt-PT" dirty="0"/>
              <a:t>Uma interface pode estender (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dirty="0"/>
              <a:t>) de uma ou mais interfaces:</a:t>
            </a:r>
          </a:p>
          <a:p>
            <a:pPr lvl="1"/>
            <a:r>
              <a:rPr lang="pt-PT" dirty="0"/>
              <a:t>Ex: </a:t>
            </a:r>
            <a:r>
              <a:rPr lang="pt-PT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Interface3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Interface1, Interface2 {    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  ... }</a:t>
            </a:r>
          </a:p>
          <a:p>
            <a:pPr lvl="1"/>
            <a:r>
              <a:rPr lang="pt-PT" dirty="0"/>
              <a:t>A interface3 irá conter a totalidade dos métodos existentes em Interface1 e Interface2 e mais os que ela mesmo declarar</a:t>
            </a:r>
          </a:p>
          <a:p>
            <a:pPr lvl="1"/>
            <a:r>
              <a:rPr lang="pt-PT" b="1" dirty="0"/>
              <a:t>É como uma forma de herança múltipla </a:t>
            </a:r>
            <a:r>
              <a:rPr lang="pt-PT" dirty="0"/>
              <a:t>– mas só de definições</a:t>
            </a:r>
          </a:p>
          <a:p>
            <a:pPr lvl="2"/>
            <a:endParaRPr lang="pt-PT" b="1" kern="1200" dirty="0">
              <a:solidFill>
                <a:srgbClr val="7F0055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pt-PT" dirty="0"/>
              <a:t>O nome de uma interface pode ser utilizado como se fosse um tipo (classe)</a:t>
            </a:r>
          </a:p>
          <a:p>
            <a:pPr lvl="1"/>
            <a:r>
              <a:rPr lang="pt-PT" dirty="0"/>
              <a:t>Exemplo com </a:t>
            </a:r>
            <a:r>
              <a:rPr lang="pt-PT" dirty="0" err="1"/>
              <a:t>instanceof</a:t>
            </a:r>
            <a:r>
              <a:rPr lang="pt-PT" dirty="0"/>
              <a:t>: 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. . . obj1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instanceof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Interface1 . . .</a:t>
            </a:r>
          </a:p>
          <a:p>
            <a:pPr lvl="1">
              <a:buClr>
                <a:srgbClr val="3B812F"/>
              </a:buClr>
            </a:pPr>
            <a:r>
              <a:rPr lang="pt-PT" dirty="0">
                <a:solidFill>
                  <a:srgbClr val="000000"/>
                </a:solidFill>
              </a:rPr>
              <a:t>Exemplo da utilização de uma interface como tipo de: um argumento; uma variável local; e do valor de retorno: 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Interface3 method1(Interface3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     Interface3[]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array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Interface3[100];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     Interface3 i = (Interface3)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; . . . </a:t>
            </a:r>
          </a:p>
          <a:p>
            <a:pPr marL="268287" lvl="1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   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7C61DB-CCED-41FF-8178-5B2ED4446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3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 err="1"/>
              <a:t>BigNumber</a:t>
            </a:r>
            <a:r>
              <a:rPr lang="pt-PT" dirty="0"/>
              <a:t> – 1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60152" y="1860352"/>
            <a:ext cx="7439857" cy="46166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C08BigNumber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C06IWritable, C07IRelatable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C08BigNumber(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setValue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"Número inválido -&gt;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setValue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(n ==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clean starting and ending spaces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n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n.trim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check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only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digits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isValidNumber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(n)) 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cleanLeftZeros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(n);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114800" y="367605"/>
            <a:ext cx="4657044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C07IRelatable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isEquals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isBiggerThan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isSmallerThan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>
              <a:latin typeface="Courier New" pitchFamily="49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181600" y="5294293"/>
            <a:ext cx="3563796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C06IWritable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91200" y="3664803"/>
            <a:ext cx="2954196" cy="830997"/>
          </a:xfrm>
          <a:prstGeom prst="rect">
            <a:avLst/>
          </a:prstGeom>
          <a:solidFill>
            <a:srgbClr val="DFE6A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PT" sz="1600" dirty="0"/>
              <a:t>Revisão: uma classe só pode estender de uma classe, mas pode implementar várias interfaces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0F0A8BA-839C-40B5-B4BA-899633A11E1B}"/>
              </a:ext>
            </a:extLst>
          </p:cNvPr>
          <p:cNvSpPr txBox="1">
            <a:spLocks/>
          </p:cNvSpPr>
          <p:nvPr/>
        </p:nvSpPr>
        <p:spPr>
          <a:xfrm>
            <a:off x="2819400" y="6494463"/>
            <a:ext cx="350520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200" dirty="0" err="1">
                <a:latin typeface="+mj-lt"/>
              </a:rPr>
              <a:t>MoP</a:t>
            </a:r>
            <a:r>
              <a:rPr lang="pt-PT" sz="1200" dirty="0">
                <a:latin typeface="+mj-lt"/>
              </a:rPr>
              <a:t> 08 - Herança, classes abstratas e interfaces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62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Classes abstractas - finalidade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5049"/>
            <a:ext cx="8229600" cy="4968551"/>
          </a:xfrm>
        </p:spPr>
        <p:txBody>
          <a:bodyPr/>
          <a:lstStyle/>
          <a:p>
            <a:r>
              <a:rPr lang="pt-PT" dirty="0"/>
              <a:t>Classes abstractas, finalidade:</a:t>
            </a:r>
          </a:p>
          <a:p>
            <a:pPr lvl="1"/>
            <a:r>
              <a:rPr lang="pt-PT" dirty="0"/>
              <a:t>Numa classe base tem que se definir todos os métodos que são comuns a todas as classes derivadas de ela. </a:t>
            </a:r>
          </a:p>
          <a:p>
            <a:pPr lvl="1"/>
            <a:r>
              <a:rPr lang="pt-PT" dirty="0"/>
              <a:t>Contudo a própria classe pode não ter dados/conhecimento para implementar alguns desses métodos. Mas eles têm de estar definidos para se saber que existem.</a:t>
            </a:r>
          </a:p>
          <a:p>
            <a:pPr lvl="1"/>
            <a:r>
              <a:rPr lang="pt-PT" dirty="0"/>
              <a:t>Então esses métodos ficam melhor definidos como abstractos (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abstract</a:t>
            </a:r>
            <a:r>
              <a:rPr lang="pt-PT" dirty="0"/>
              <a:t>), o que indica que a classe reconhece a sua definição, mas que eles ainda não têm implementação. Mas eles têm de ser implementados numa outra classe para se poder ter um objeto</a:t>
            </a:r>
          </a:p>
          <a:p>
            <a:pPr lvl="1"/>
            <a:r>
              <a:rPr lang="pt-PT" dirty="0"/>
              <a:t>Uma classe que tenha um método sem implementação, ou seja,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abstract</a:t>
            </a:r>
            <a:r>
              <a:rPr lang="pt-PT" dirty="0"/>
              <a:t>, não pode ser instanciável, ou seja não se pode criar instâncias dela, a classe deve ser então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abstract</a:t>
            </a:r>
            <a:r>
              <a:rPr lang="pt-PT" dirty="0"/>
              <a:t>.</a:t>
            </a:r>
          </a:p>
          <a:p>
            <a:pPr lvl="2"/>
            <a:r>
              <a:rPr lang="pt-PT" dirty="0"/>
              <a:t>Uma classe com um método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abstract</a:t>
            </a:r>
            <a:r>
              <a:rPr lang="pt-PT" dirty="0"/>
              <a:t> tem ela que ser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abstract</a:t>
            </a:r>
            <a:r>
              <a:rPr lang="pt-PT" dirty="0"/>
              <a:t>,</a:t>
            </a:r>
          </a:p>
          <a:p>
            <a:pPr lvl="1"/>
            <a:r>
              <a:rPr lang="pt-PT" dirty="0"/>
              <a:t>As subclasses que derivam dela devem implementar as funcionalidades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(e não declararem novas funcionalidades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) para poderem ser instanciáveis</a:t>
            </a:r>
          </a:p>
          <a:p>
            <a:pPr lvl="1"/>
            <a:r>
              <a:rPr lang="pt-PT" dirty="0"/>
              <a:t>As classes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definem conceitos não instanciáveis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EA3A56-17F2-4409-BAE8-53F986A6F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Code  BigNumber – 2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458200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prefix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i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isValidNumber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 n)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n.length(); i++)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Character.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isDigit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n.charAt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(i)))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cleanLeftZeros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numberOfLeftZeros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num.length(); i++)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(i) !=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numberOfLeftZeros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num.substring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numberOfLeftZeros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255F62-827B-43F0-A7CE-251FE031E0E3}"/>
              </a:ext>
            </a:extLst>
          </p:cNvPr>
          <p:cNvSpPr txBox="1">
            <a:spLocks/>
          </p:cNvSpPr>
          <p:nvPr/>
        </p:nvSpPr>
        <p:spPr>
          <a:xfrm>
            <a:off x="2819400" y="6494463"/>
            <a:ext cx="350520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200" dirty="0" err="1">
                <a:latin typeface="+mj-lt"/>
              </a:rPr>
              <a:t>MoP</a:t>
            </a:r>
            <a:r>
              <a:rPr lang="pt-PT" sz="1200" dirty="0">
                <a:latin typeface="+mj-lt"/>
              </a:rPr>
              <a:t> 08 - Herança, classes abstratas e interfaces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923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BigNumber</a:t>
            </a:r>
            <a:r>
              <a:rPr lang="pt-PT" dirty="0"/>
              <a:t> – 3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81000" y="1093142"/>
            <a:ext cx="8229600" cy="504753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isEquals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other.getValue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isBiggerThan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o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other.getValue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isValidNumber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(o))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(…);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o =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cleanLeftZeros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(o);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 ++i)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(i) !=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(i))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(i) 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(i);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are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equal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isSmallerThan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!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isEquals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&amp;&amp; !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isBiggerThan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C79D9A3-3687-4751-A687-20859D802028}"/>
              </a:ext>
            </a:extLst>
          </p:cNvPr>
          <p:cNvSpPr txBox="1">
            <a:spLocks/>
          </p:cNvSpPr>
          <p:nvPr/>
        </p:nvSpPr>
        <p:spPr>
          <a:xfrm>
            <a:off x="2819400" y="6494463"/>
            <a:ext cx="350520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200" dirty="0" err="1">
                <a:latin typeface="+mj-lt"/>
              </a:rPr>
              <a:t>MoP</a:t>
            </a:r>
            <a:r>
              <a:rPr lang="pt-PT" sz="1200" dirty="0">
                <a:latin typeface="+mj-lt"/>
              </a:rPr>
              <a:t> 08 - Herança, classes abstratas e interfaces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17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BigNumber</a:t>
            </a:r>
            <a:r>
              <a:rPr lang="pt-PT" dirty="0"/>
              <a:t> –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05800" cy="5262979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(C07IRelatable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(…);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o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other.getValue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isValidNumber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(o))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(…);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o =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cleanLeftZeros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(o);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add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0, n = 0;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i = 0;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&amp;&amp;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&gt; 0)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  break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&amp;&amp;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n = (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- 1 -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'0'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                     + (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- 1 - i) -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(i &lt;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n = (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- 1 -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-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n = (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o.charAt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o.length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- 1 - i) -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((n % 10)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n / 10;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 }</a:t>
            </a:r>
            <a:endParaRPr lang="pt-PT" sz="1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A9B7092-A312-48CD-84C5-135482D82D50}"/>
              </a:ext>
            </a:extLst>
          </p:cNvPr>
          <p:cNvSpPr txBox="1">
            <a:spLocks/>
          </p:cNvSpPr>
          <p:nvPr/>
        </p:nvSpPr>
        <p:spPr>
          <a:xfrm>
            <a:off x="2819400" y="6494463"/>
            <a:ext cx="350520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200" dirty="0" err="1">
                <a:latin typeface="+mj-lt"/>
              </a:rPr>
              <a:t>MoP</a:t>
            </a:r>
            <a:r>
              <a:rPr lang="pt-PT" sz="1200" dirty="0">
                <a:latin typeface="+mj-lt"/>
              </a:rPr>
              <a:t> 08 - Herança, classes abstratas e interfaces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26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 com interfaces/implementação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971780"/>
            <a:ext cx="5053013" cy="45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457200" y="3209925"/>
            <a:ext cx="1905000" cy="738664"/>
          </a:xfrm>
          <a:prstGeom prst="wedgeRectCallout">
            <a:avLst>
              <a:gd name="adj1" fmla="val 86112"/>
              <a:gd name="adj2" fmla="val -137631"/>
            </a:avLst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400" dirty="0"/>
              <a:t>Relação UML de</a:t>
            </a:r>
          </a:p>
          <a:p>
            <a:pPr algn="ctr"/>
            <a:r>
              <a:rPr lang="pt-PT" sz="1400" dirty="0"/>
              <a:t>implementação de interfaces (a tracejado)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2887" y="1622465"/>
            <a:ext cx="1905000" cy="523220"/>
          </a:xfrm>
          <a:prstGeom prst="wedgeRectCallout">
            <a:avLst>
              <a:gd name="adj1" fmla="val 75203"/>
              <a:gd name="adj2" fmla="val -85114"/>
            </a:avLst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400" dirty="0"/>
              <a:t>Declaração do </a:t>
            </a:r>
            <a:r>
              <a:rPr lang="pt-PT" sz="1400" b="1" dirty="0"/>
              <a:t>estereótipo</a:t>
            </a:r>
            <a:r>
              <a:rPr lang="pt-PT" sz="1400" dirty="0"/>
              <a:t> de interface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879148F-7535-4C2E-A18D-0E2FC426F639}"/>
              </a:ext>
            </a:extLst>
          </p:cNvPr>
          <p:cNvSpPr txBox="1">
            <a:spLocks/>
          </p:cNvSpPr>
          <p:nvPr/>
        </p:nvSpPr>
        <p:spPr>
          <a:xfrm>
            <a:off x="2819400" y="6494463"/>
            <a:ext cx="350520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200" dirty="0" err="1">
                <a:latin typeface="+mj-lt"/>
              </a:rPr>
              <a:t>MoP</a:t>
            </a:r>
            <a:r>
              <a:rPr lang="pt-PT" sz="1200" dirty="0">
                <a:latin typeface="+mj-lt"/>
              </a:rPr>
              <a:t> 08 - Herança, classes abstratas e interfaces</a:t>
            </a:r>
            <a:endParaRPr lang="en-US" sz="1200" dirty="0">
              <a:latin typeface="+mj-lt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990600" y="5536049"/>
            <a:ext cx="6705600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C08BigNumber bn1 =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C08BigNumber(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"00072800000000000999999999"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bn1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instanceof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C08BigNumber -&gt;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true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bn1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instanceof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C06IWritable -&gt;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true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bn1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instanceof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C07IRelatable -&gt;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true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bn1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instanceof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Object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-&gt;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true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372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900"/>
              </a:lnSpc>
            </a:pPr>
            <a:r>
              <a:rPr lang="pt-PT" sz="3200" dirty="0"/>
              <a:t>Interfaces – Acesso a uma parte dos métodos existentes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A classe </a:t>
            </a:r>
            <a:r>
              <a:rPr lang="pt-PT" dirty="0" err="1"/>
              <a:t>CXpto</a:t>
            </a:r>
            <a:r>
              <a:rPr lang="pt-PT" dirty="0"/>
              <a:t> declara um conjunto de métodos</a:t>
            </a:r>
          </a:p>
          <a:p>
            <a:r>
              <a:rPr lang="pt-PT" dirty="0"/>
              <a:t>Mas quer-se ter acesso a objetos de </a:t>
            </a:r>
            <a:r>
              <a:rPr lang="pt-PT" dirty="0" err="1"/>
              <a:t>CXpto</a:t>
            </a:r>
            <a:r>
              <a:rPr lang="pt-PT" dirty="0"/>
              <a:t> mas que esse acesso seja limitado a apenas alguns métodos</a:t>
            </a:r>
          </a:p>
          <a:p>
            <a:pPr lvl="1"/>
            <a:r>
              <a:rPr lang="pt-PT" dirty="0"/>
              <a:t>Solução: criar uma interface </a:t>
            </a:r>
            <a:r>
              <a:rPr lang="pt-PT" dirty="0" err="1"/>
              <a:t>IXpto</a:t>
            </a:r>
            <a:r>
              <a:rPr lang="pt-PT" dirty="0"/>
              <a:t>; a classe </a:t>
            </a:r>
            <a:r>
              <a:rPr lang="pt-PT" dirty="0" err="1"/>
              <a:t>CXpto</a:t>
            </a:r>
            <a:r>
              <a:rPr lang="pt-PT" dirty="0"/>
              <a:t> implementa </a:t>
            </a:r>
            <a:r>
              <a:rPr lang="pt-PT" dirty="0" err="1"/>
              <a:t>IXpto</a:t>
            </a:r>
            <a:r>
              <a:rPr lang="pt-PT" dirty="0"/>
              <a:t>;  passar os objectos de </a:t>
            </a:r>
            <a:r>
              <a:rPr lang="pt-PT" dirty="0" err="1"/>
              <a:t>CXpto</a:t>
            </a:r>
            <a:r>
              <a:rPr lang="pt-PT" dirty="0"/>
              <a:t> como referências tipo </a:t>
            </a:r>
            <a:r>
              <a:rPr lang="pt-PT" dirty="0" err="1"/>
              <a:t>IXpto</a:t>
            </a:r>
            <a:r>
              <a:rPr lang="pt-PT" dirty="0"/>
              <a:t> 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734327" y="3586349"/>
            <a:ext cx="329947" cy="1057787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153099" y="3751495"/>
            <a:ext cx="659894" cy="2332555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4699544" y="4233371"/>
            <a:ext cx="659894" cy="108491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9544" y="4435014"/>
            <a:ext cx="659894" cy="108491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699544" y="4636658"/>
            <a:ext cx="659894" cy="108491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699544" y="4838302"/>
            <a:ext cx="659894" cy="108491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4699544" y="5099193"/>
            <a:ext cx="659894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4699544" y="5300836"/>
            <a:ext cx="659894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4699544" y="5502481"/>
            <a:ext cx="659894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3569354" y="3753944"/>
            <a:ext cx="329947" cy="93153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3569354" y="3955588"/>
            <a:ext cx="329947" cy="93153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569354" y="4157232"/>
            <a:ext cx="329947" cy="9315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3569354" y="4358875"/>
            <a:ext cx="329947" cy="93153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770353" y="3432330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</a:rPr>
              <a:t>Class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CXpto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implements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IXpto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9992" y="3269402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</a:rPr>
              <a:t>interface </a:t>
            </a:r>
            <a:r>
              <a:rPr lang="pt-PT" sz="1600" dirty="0" err="1">
                <a:latin typeface="Consolas" panose="020B0609020204030204" pitchFamily="49" charset="0"/>
              </a:rPr>
              <a:t>IXpto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154885" y="3986738"/>
            <a:ext cx="1066800" cy="2337862"/>
          </a:xfrm>
          <a:prstGeom prst="roundRect">
            <a:avLst/>
          </a:prstGeom>
          <a:solidFill>
            <a:schemeClr val="accent1"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pt-PT" sz="1600" dirty="0"/>
              <a:t>Instância de </a:t>
            </a:r>
            <a:r>
              <a:rPr lang="pt-PT" sz="1600" dirty="0" err="1"/>
              <a:t>CXpto</a:t>
            </a:r>
            <a:endParaRPr lang="pt-PT" sz="1600" dirty="0"/>
          </a:p>
        </p:txBody>
      </p:sp>
      <p:cxnSp>
        <p:nvCxnSpPr>
          <p:cNvPr id="44" name="Curved Connector 43"/>
          <p:cNvCxnSpPr>
            <a:stCxn id="21" idx="3"/>
            <a:endCxn id="14" idx="1"/>
          </p:cNvCxnSpPr>
          <p:nvPr/>
        </p:nvCxnSpPr>
        <p:spPr>
          <a:xfrm>
            <a:off x="3899301" y="3800521"/>
            <a:ext cx="800243" cy="48709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2" idx="3"/>
            <a:endCxn id="15" idx="1"/>
          </p:cNvCxnSpPr>
          <p:nvPr/>
        </p:nvCxnSpPr>
        <p:spPr>
          <a:xfrm>
            <a:off x="3899301" y="4002165"/>
            <a:ext cx="800243" cy="48709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3" idx="3"/>
            <a:endCxn id="16" idx="1"/>
          </p:cNvCxnSpPr>
          <p:nvPr/>
        </p:nvCxnSpPr>
        <p:spPr>
          <a:xfrm>
            <a:off x="3899301" y="4203809"/>
            <a:ext cx="800243" cy="487095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17" idx="1"/>
          </p:cNvCxnSpPr>
          <p:nvPr/>
        </p:nvCxnSpPr>
        <p:spPr>
          <a:xfrm>
            <a:off x="3899301" y="4405452"/>
            <a:ext cx="800243" cy="487096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629400" y="4473921"/>
            <a:ext cx="659894" cy="1377601"/>
            <a:chOff x="6350506" y="4191000"/>
            <a:chExt cx="659894" cy="1377601"/>
          </a:xfrm>
        </p:grpSpPr>
        <p:sp>
          <p:nvSpPr>
            <p:cNvPr id="49" name="Rounded Rectangle 13"/>
            <p:cNvSpPr/>
            <p:nvPr/>
          </p:nvSpPr>
          <p:spPr bwMode="auto">
            <a:xfrm>
              <a:off x="6350506" y="4191000"/>
              <a:ext cx="659894" cy="108491"/>
            </a:xfrm>
            <a:prstGeom prst="roundRect">
              <a:avLst/>
            </a:prstGeom>
            <a:solidFill>
              <a:schemeClr val="accent1">
                <a:lumMod val="75000"/>
                <a:alpha val="7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0" name="Rounded Rectangle 14"/>
            <p:cNvSpPr/>
            <p:nvPr/>
          </p:nvSpPr>
          <p:spPr bwMode="auto">
            <a:xfrm>
              <a:off x="6350506" y="4392643"/>
              <a:ext cx="659894" cy="108491"/>
            </a:xfrm>
            <a:prstGeom prst="roundRect">
              <a:avLst/>
            </a:prstGeom>
            <a:solidFill>
              <a:srgbClr val="C0000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2" name="Rounded Rectangle 15"/>
            <p:cNvSpPr/>
            <p:nvPr/>
          </p:nvSpPr>
          <p:spPr bwMode="auto">
            <a:xfrm>
              <a:off x="6350506" y="4594287"/>
              <a:ext cx="659894" cy="108491"/>
            </a:xfrm>
            <a:prstGeom prst="roundRect">
              <a:avLst/>
            </a:prstGeom>
            <a:solidFill>
              <a:srgbClr val="0070C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3" name="Rounded Rectangle 16"/>
            <p:cNvSpPr/>
            <p:nvPr/>
          </p:nvSpPr>
          <p:spPr bwMode="auto">
            <a:xfrm>
              <a:off x="6350506" y="4795931"/>
              <a:ext cx="659894" cy="108491"/>
            </a:xfrm>
            <a:prstGeom prst="roundRect">
              <a:avLst/>
            </a:prstGeom>
            <a:solidFill>
              <a:srgbClr val="00206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5" name="Rounded Rectangle 17"/>
            <p:cNvSpPr/>
            <p:nvPr/>
          </p:nvSpPr>
          <p:spPr bwMode="auto">
            <a:xfrm>
              <a:off x="6350506" y="5056822"/>
              <a:ext cx="659894" cy="108491"/>
            </a:xfrm>
            <a:prstGeom prst="roundRect">
              <a:avLst/>
            </a:prstGeom>
            <a:solidFill>
              <a:srgbClr val="7030A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6" name="Rounded Rectangle 18"/>
            <p:cNvSpPr/>
            <p:nvPr/>
          </p:nvSpPr>
          <p:spPr bwMode="auto">
            <a:xfrm>
              <a:off x="6350506" y="5258465"/>
              <a:ext cx="659894" cy="108491"/>
            </a:xfrm>
            <a:prstGeom prst="roundRect">
              <a:avLst/>
            </a:prstGeom>
            <a:solidFill>
              <a:schemeClr val="accent2">
                <a:lumMod val="50000"/>
                <a:alpha val="7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58" name="Rounded Rectangle 19"/>
            <p:cNvSpPr/>
            <p:nvPr/>
          </p:nvSpPr>
          <p:spPr bwMode="auto">
            <a:xfrm>
              <a:off x="6350506" y="5460110"/>
              <a:ext cx="659894" cy="108491"/>
            </a:xfrm>
            <a:prstGeom prst="roundRect">
              <a:avLst/>
            </a:prstGeom>
            <a:solidFill>
              <a:srgbClr val="FFC00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</p:grpSp>
      <p:sp>
        <p:nvSpPr>
          <p:cNvPr id="59" name="Rounded Rectangle 39"/>
          <p:cNvSpPr/>
          <p:nvPr/>
        </p:nvSpPr>
        <p:spPr bwMode="auto">
          <a:xfrm>
            <a:off x="1360093" y="3586349"/>
            <a:ext cx="1066800" cy="2337862"/>
          </a:xfrm>
          <a:prstGeom prst="roundRect">
            <a:avLst/>
          </a:prstGeom>
          <a:solidFill>
            <a:schemeClr val="accent1"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pt-PT" sz="1600" dirty="0"/>
              <a:t>Instância de </a:t>
            </a:r>
            <a:r>
              <a:rPr lang="pt-PT" sz="1600" dirty="0" err="1"/>
              <a:t>CXpto</a:t>
            </a:r>
            <a:endParaRPr lang="pt-PT" sz="1600" dirty="0"/>
          </a:p>
          <a:p>
            <a:pPr algn="ctr"/>
            <a:r>
              <a:rPr lang="pt-PT" sz="1600" dirty="0"/>
              <a:t>vista como uma </a:t>
            </a:r>
            <a:r>
              <a:rPr lang="pt-PT" sz="1400" dirty="0"/>
              <a:t>referência</a:t>
            </a:r>
            <a:r>
              <a:rPr lang="pt-PT" sz="1600" dirty="0"/>
              <a:t> </a:t>
            </a:r>
            <a:r>
              <a:rPr lang="pt-PT" sz="1600" dirty="0" err="1"/>
              <a:t>IXpto</a:t>
            </a:r>
            <a:endParaRPr lang="pt-PT" sz="1600" dirty="0"/>
          </a:p>
        </p:txBody>
      </p:sp>
      <p:sp>
        <p:nvSpPr>
          <p:cNvPr id="61" name="Rounded Rectangle 20"/>
          <p:cNvSpPr/>
          <p:nvPr/>
        </p:nvSpPr>
        <p:spPr bwMode="auto">
          <a:xfrm>
            <a:off x="1143000" y="3906344"/>
            <a:ext cx="329947" cy="93153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2" name="Rounded Rectangle 21"/>
          <p:cNvSpPr/>
          <p:nvPr/>
        </p:nvSpPr>
        <p:spPr bwMode="auto">
          <a:xfrm>
            <a:off x="1143000" y="4107988"/>
            <a:ext cx="329947" cy="93153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4" name="Rounded Rectangle 22"/>
          <p:cNvSpPr/>
          <p:nvPr/>
        </p:nvSpPr>
        <p:spPr bwMode="auto">
          <a:xfrm>
            <a:off x="1143000" y="4309632"/>
            <a:ext cx="329947" cy="93153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5" name="Rounded Rectangle 23"/>
          <p:cNvSpPr/>
          <p:nvPr/>
        </p:nvSpPr>
        <p:spPr bwMode="auto">
          <a:xfrm>
            <a:off x="1143000" y="4511275"/>
            <a:ext cx="329947" cy="93153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05240" y="3014246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</a:rPr>
              <a:t>IXpto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ref</a:t>
            </a:r>
            <a:r>
              <a:rPr lang="pt-PT" sz="1600" dirty="0">
                <a:latin typeface="Consolas" panose="020B0609020204030204" pitchFamily="49" charset="0"/>
              </a:rPr>
              <a:t> = </a:t>
            </a:r>
            <a:r>
              <a:rPr lang="pt-PT" sz="1600" dirty="0" err="1">
                <a:latin typeface="Consolas" panose="020B0609020204030204" pitchFamily="49" charset="0"/>
              </a:rPr>
              <a:t>new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CXpto</a:t>
            </a:r>
            <a:r>
              <a:rPr lang="pt-PT" sz="1600" dirty="0"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9223" y="340917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</a:rPr>
              <a:t>ref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425314" y="3725323"/>
            <a:ext cx="274506" cy="2435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6" name="Freeform: Shape 35"/>
          <p:cNvSpPr/>
          <p:nvPr/>
        </p:nvSpPr>
        <p:spPr bwMode="auto">
          <a:xfrm>
            <a:off x="568036" y="3582300"/>
            <a:ext cx="748146" cy="285722"/>
          </a:xfrm>
          <a:custGeom>
            <a:avLst/>
            <a:gdLst>
              <a:gd name="connsiteX0" fmla="*/ 0 w 748146"/>
              <a:gd name="connsiteY0" fmla="*/ 241555 h 285722"/>
              <a:gd name="connsiteX1" fmla="*/ 304800 w 748146"/>
              <a:gd name="connsiteY1" fmla="*/ 269264 h 285722"/>
              <a:gd name="connsiteX2" fmla="*/ 568037 w 748146"/>
              <a:gd name="connsiteY2" fmla="*/ 19882 h 285722"/>
              <a:gd name="connsiteX3" fmla="*/ 748146 w 748146"/>
              <a:gd name="connsiteY3" fmla="*/ 33736 h 285722"/>
              <a:gd name="connsiteX0" fmla="*/ 0 w 748146"/>
              <a:gd name="connsiteY0" fmla="*/ 241555 h 285722"/>
              <a:gd name="connsiteX1" fmla="*/ 332509 w 748146"/>
              <a:gd name="connsiteY1" fmla="*/ 269264 h 285722"/>
              <a:gd name="connsiteX2" fmla="*/ 568037 w 748146"/>
              <a:gd name="connsiteY2" fmla="*/ 19882 h 285722"/>
              <a:gd name="connsiteX3" fmla="*/ 748146 w 748146"/>
              <a:gd name="connsiteY3" fmla="*/ 33736 h 285722"/>
              <a:gd name="connsiteX0" fmla="*/ 0 w 748146"/>
              <a:gd name="connsiteY0" fmla="*/ 241555 h 285722"/>
              <a:gd name="connsiteX1" fmla="*/ 332509 w 748146"/>
              <a:gd name="connsiteY1" fmla="*/ 269264 h 285722"/>
              <a:gd name="connsiteX2" fmla="*/ 471055 w 748146"/>
              <a:gd name="connsiteY2" fmla="*/ 19882 h 285722"/>
              <a:gd name="connsiteX3" fmla="*/ 748146 w 748146"/>
              <a:gd name="connsiteY3" fmla="*/ 33736 h 2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146" h="285722">
                <a:moveTo>
                  <a:pt x="0" y="241555"/>
                </a:moveTo>
                <a:cubicBezTo>
                  <a:pt x="105063" y="273882"/>
                  <a:pt x="254000" y="306210"/>
                  <a:pt x="332509" y="269264"/>
                </a:cubicBezTo>
                <a:cubicBezTo>
                  <a:pt x="411018" y="232319"/>
                  <a:pt x="401782" y="59137"/>
                  <a:pt x="471055" y="19882"/>
                </a:cubicBezTo>
                <a:cubicBezTo>
                  <a:pt x="540328" y="-19373"/>
                  <a:pt x="695037" y="7181"/>
                  <a:pt x="748146" y="3373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BABB7749-4B3A-4935-AFE2-EEC2778C4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Interfaces – Definição de funcionalidade comum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/>
              <a:t>Permite definir uma funcionalidade</a:t>
            </a:r>
          </a:p>
          <a:p>
            <a:pPr lvl="1"/>
            <a:r>
              <a:rPr lang="pt-PT" dirty="0"/>
              <a:t>Que pode ser implementada por várias classes não relacionadas entre si</a:t>
            </a:r>
          </a:p>
          <a:p>
            <a:pPr lvl="2"/>
            <a:r>
              <a:rPr lang="pt-PT" dirty="0"/>
              <a:t>Mas que podem ser utilizadas onde essa funcionalidade seja requerida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191000" y="3019553"/>
            <a:ext cx="659894" cy="2332555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37445" y="3501429"/>
            <a:ext cx="659894" cy="108491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737445" y="3703072"/>
            <a:ext cx="659894" cy="108491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737445" y="3904716"/>
            <a:ext cx="659894" cy="108491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737445" y="4106360"/>
            <a:ext cx="659894" cy="108491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737445" y="4367251"/>
            <a:ext cx="659894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737445" y="4568894"/>
            <a:ext cx="659894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737445" y="4770539"/>
            <a:ext cx="659894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069070" y="2590800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ClassXpto1 </a:t>
            </a:r>
            <a:r>
              <a:rPr lang="pt-PT" dirty="0" err="1"/>
              <a:t>implements</a:t>
            </a:r>
            <a:r>
              <a:rPr lang="pt-PT" dirty="0"/>
              <a:t> </a:t>
            </a:r>
            <a:r>
              <a:rPr lang="pt-PT" dirty="0" err="1"/>
              <a:t>IXpto</a:t>
            </a:r>
            <a:endParaRPr lang="pt-PT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1355" y="3052465"/>
            <a:ext cx="316195" cy="23325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1447800" y="3534341"/>
            <a:ext cx="659894" cy="108491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6" name="Rounded Rectangle 35"/>
          <p:cNvSpPr/>
          <p:nvPr/>
        </p:nvSpPr>
        <p:spPr bwMode="auto">
          <a:xfrm>
            <a:off x="1447800" y="3735984"/>
            <a:ext cx="659894" cy="108491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1447800" y="3937628"/>
            <a:ext cx="659894" cy="108491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1447800" y="4139272"/>
            <a:ext cx="659894" cy="108491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1447800" y="4400163"/>
            <a:ext cx="659894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1447800" y="4601806"/>
            <a:ext cx="659894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447800" y="4803451"/>
            <a:ext cx="659894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16" y="259080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IXpto</a:t>
            </a:r>
            <a:endParaRPr lang="pt-PT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6044773" y="3781553"/>
            <a:ext cx="659894" cy="2332555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5591218" y="4263429"/>
            <a:ext cx="659894" cy="108491"/>
          </a:xfrm>
          <a:prstGeom prst="roundRect">
            <a:avLst/>
          </a:prstGeom>
          <a:solidFill>
            <a:schemeClr val="accent1">
              <a:lumMod val="75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591218" y="4465072"/>
            <a:ext cx="659894" cy="108491"/>
          </a:xfrm>
          <a:prstGeom prst="roundRect">
            <a:avLst/>
          </a:prstGeom>
          <a:solidFill>
            <a:srgbClr val="C00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7" name="Rounded Rectangle 46"/>
          <p:cNvSpPr/>
          <p:nvPr/>
        </p:nvSpPr>
        <p:spPr bwMode="auto">
          <a:xfrm>
            <a:off x="5591218" y="4666716"/>
            <a:ext cx="659894" cy="108491"/>
          </a:xfrm>
          <a:prstGeom prst="roundRect">
            <a:avLst/>
          </a:prstGeom>
          <a:solidFill>
            <a:srgbClr val="0070C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5591218" y="4868360"/>
            <a:ext cx="659894" cy="108491"/>
          </a:xfrm>
          <a:prstGeom prst="roundRect">
            <a:avLst/>
          </a:prstGeom>
          <a:solidFill>
            <a:srgbClr val="00206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9" name="Rounded Rectangle 48"/>
          <p:cNvSpPr/>
          <p:nvPr/>
        </p:nvSpPr>
        <p:spPr bwMode="auto">
          <a:xfrm>
            <a:off x="5591218" y="5129251"/>
            <a:ext cx="659894" cy="108491"/>
          </a:xfrm>
          <a:prstGeom prst="roundRect">
            <a:avLst/>
          </a:prstGeom>
          <a:solidFill>
            <a:srgbClr val="7030A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0" name="Rounded Rectangle 49"/>
          <p:cNvSpPr/>
          <p:nvPr/>
        </p:nvSpPr>
        <p:spPr bwMode="auto">
          <a:xfrm>
            <a:off x="5591218" y="5330894"/>
            <a:ext cx="659894" cy="108491"/>
          </a:xfrm>
          <a:prstGeom prst="roundRect">
            <a:avLst/>
          </a:prstGeom>
          <a:solidFill>
            <a:schemeClr val="accent2">
              <a:lumMod val="5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5591218" y="5532539"/>
            <a:ext cx="659894" cy="108491"/>
          </a:xfrm>
          <a:prstGeom prst="roundRect">
            <a:avLst/>
          </a:prstGeom>
          <a:solidFill>
            <a:srgbClr val="FFC00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22843" y="3352800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/>
              <a:t>ClassXpto2 </a:t>
            </a:r>
            <a:r>
              <a:rPr lang="pt-PT" dirty="0" err="1"/>
              <a:t>implements</a:t>
            </a:r>
            <a:endParaRPr lang="pt-PT" dirty="0"/>
          </a:p>
          <a:p>
            <a:pPr algn="r"/>
            <a:r>
              <a:rPr lang="pt-PT" dirty="0"/>
              <a:t> </a:t>
            </a:r>
            <a:r>
              <a:rPr lang="pt-PT" dirty="0" err="1"/>
              <a:t>IXpto</a:t>
            </a:r>
            <a:endParaRPr lang="pt-PT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F3522A1D-A4B9-4B7B-A017-2766B4B58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Pequeno exercício - </a:t>
            </a:r>
            <a:r>
              <a:rPr lang="pt-PT" dirty="0" err="1"/>
              <a:t>cont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Alterar o cenário das figuras de forma  a extrair e utilizar a interface da classe Figura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Faça a cópia do package cenario2Figuras dentro do pack corrente (package p08AbstractClassesAndInterface) para cenario3FigurasAbstract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Na classe C04Figura fazer </a:t>
            </a:r>
            <a:r>
              <a:rPr lang="pt-PT" dirty="0" err="1"/>
              <a:t>Refactor</a:t>
            </a:r>
            <a:r>
              <a:rPr lang="pt-PT" dirty="0"/>
              <a:t> – </a:t>
            </a:r>
            <a:r>
              <a:rPr lang="pt-PT" dirty="0" err="1"/>
              <a:t>Extract</a:t>
            </a:r>
            <a:r>
              <a:rPr lang="pt-PT" dirty="0"/>
              <a:t> Interface </a:t>
            </a:r>
          </a:p>
          <a:p>
            <a:pPr lvl="2"/>
            <a:r>
              <a:rPr lang="pt-PT" dirty="0"/>
              <a:t>Colocar como nome </a:t>
            </a:r>
            <a:r>
              <a:rPr lang="pt-PT" dirty="0" err="1"/>
              <a:t>IFigura</a:t>
            </a:r>
            <a:r>
              <a:rPr lang="pt-PT" dirty="0"/>
              <a:t>, </a:t>
            </a:r>
          </a:p>
          <a:p>
            <a:pPr lvl="2"/>
            <a:r>
              <a:rPr lang="pt-PT" dirty="0"/>
              <a:t>Seleccionar “Use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extracted</a:t>
            </a:r>
            <a:r>
              <a:rPr lang="pt-PT" dirty="0"/>
              <a:t> interface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”</a:t>
            </a:r>
          </a:p>
          <a:p>
            <a:pPr lvl="2"/>
            <a:r>
              <a:rPr lang="pt-PT" dirty="0"/>
              <a:t>Seleccionar todos os métodos e terminar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Analisar o resultado</a:t>
            </a:r>
          </a:p>
          <a:p>
            <a:pPr lvl="2"/>
            <a:r>
              <a:rPr lang="pt-PT" dirty="0"/>
              <a:t>Analisar a interface </a:t>
            </a:r>
            <a:r>
              <a:rPr lang="pt-PT" dirty="0" err="1"/>
              <a:t>IFigura</a:t>
            </a:r>
            <a:r>
              <a:rPr lang="pt-PT" dirty="0"/>
              <a:t> </a:t>
            </a:r>
          </a:p>
          <a:p>
            <a:pPr lvl="2"/>
            <a:r>
              <a:rPr lang="pt-PT" dirty="0"/>
              <a:t>Analisar as várias classes onde aparece </a:t>
            </a:r>
            <a:r>
              <a:rPr lang="pt-PT" dirty="0" err="1"/>
              <a:t>IFigura</a:t>
            </a:r>
            <a:r>
              <a:rPr lang="pt-PT" dirty="0"/>
              <a:t> 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Repetir para a classe C02Ponto2D</a:t>
            </a:r>
          </a:p>
          <a:p>
            <a:pPr lvl="2"/>
            <a:r>
              <a:rPr lang="pt-PT" dirty="0"/>
              <a:t>Extrair a interface e </a:t>
            </a:r>
          </a:p>
          <a:p>
            <a:pPr lvl="2"/>
            <a:r>
              <a:rPr lang="pt-PT" dirty="0"/>
              <a:t>Analisar a interface e restantes alterações no código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8D4F37-2A5F-4B44-BA68-699198F7A3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9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e Interface </a:t>
            </a:r>
            <a:r>
              <a:rPr lang="pt-PT" dirty="0" err="1"/>
              <a:t>Cloneable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Cloneable</a:t>
            </a:r>
            <a:r>
              <a:rPr lang="pt-PT" dirty="0"/>
              <a:t> – indica que pode chamar o método </a:t>
            </a:r>
            <a:r>
              <a:rPr lang="pt-PT" dirty="0" err="1"/>
              <a:t>Object.</a:t>
            </a:r>
            <a:r>
              <a:rPr lang="pt-PT" b="1" dirty="0" err="1"/>
              <a:t>clone</a:t>
            </a:r>
            <a:r>
              <a:rPr lang="pt-PT" dirty="0"/>
              <a:t>, o qual faz e devolve uma cópia superficial dos atributos de instância da classe</a:t>
            </a:r>
          </a:p>
          <a:p>
            <a:pPr lvl="1"/>
            <a:r>
              <a:rPr lang="pt-PT" dirty="0"/>
              <a:t>Sem implementar essa interface, o método </a:t>
            </a:r>
            <a:r>
              <a:rPr lang="pt-PT" dirty="0" err="1"/>
              <a:t>Object.clone</a:t>
            </a:r>
            <a:r>
              <a:rPr lang="pt-PT" dirty="0"/>
              <a:t> faz </a:t>
            </a:r>
            <a:r>
              <a:rPr lang="pt-PT" dirty="0" err="1"/>
              <a:t>throw</a:t>
            </a:r>
            <a:r>
              <a:rPr lang="pt-PT" dirty="0"/>
              <a:t> de </a:t>
            </a:r>
            <a:r>
              <a:rPr lang="pt-PT" dirty="0" err="1"/>
              <a:t>CloneNotSupportedException</a:t>
            </a:r>
            <a:endParaRPr lang="pt-PT" dirty="0"/>
          </a:p>
          <a:p>
            <a:pPr lvl="1"/>
            <a:endParaRPr lang="pt-PT" dirty="0"/>
          </a:p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Object</a:t>
            </a:r>
            <a:r>
              <a:rPr lang="pt-PT" b="1" dirty="0"/>
              <a:t> clone() </a:t>
            </a:r>
            <a:r>
              <a:rPr lang="pt-PT" dirty="0"/>
              <a:t>– método que cria uma cópia do objecto</a:t>
            </a:r>
          </a:p>
          <a:p>
            <a:pPr lvl="1"/>
            <a:r>
              <a:rPr lang="pt-PT" dirty="0"/>
              <a:t>Método clone de </a:t>
            </a:r>
            <a:r>
              <a:rPr lang="pt-PT" dirty="0" err="1"/>
              <a:t>Object</a:t>
            </a:r>
            <a:r>
              <a:rPr lang="pt-PT" dirty="0"/>
              <a:t> – cria uma cópia do objeto, copiando todos os atributos para o novo objecto (realiza uma cópia superficial – </a:t>
            </a:r>
            <a:r>
              <a:rPr lang="pt-PT" dirty="0" err="1"/>
              <a:t>shallow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As referências para outros objetos são só copiadas</a:t>
            </a:r>
          </a:p>
          <a:p>
            <a:pPr lvl="1"/>
            <a:r>
              <a:rPr lang="pt-PT" dirty="0"/>
              <a:t>As classes </a:t>
            </a:r>
            <a:r>
              <a:rPr lang="pt-PT" dirty="0" err="1"/>
              <a:t>Cloneable</a:t>
            </a:r>
            <a:r>
              <a:rPr lang="pt-PT" dirty="0"/>
              <a:t> devem definir o método clone como </a:t>
            </a:r>
            <a:r>
              <a:rPr lang="pt-PT" dirty="0" err="1"/>
              <a:t>public</a:t>
            </a:r>
            <a:endParaRPr lang="pt-PT" dirty="0"/>
          </a:p>
          <a:p>
            <a:pPr marL="268287" lvl="1" indent="0">
              <a:buNone/>
            </a:pPr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8480E0-0335-42C1-A7FE-BC7553EBF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DD49B-0852-481D-B76A-50EA0E105998}"/>
              </a:ext>
            </a:extLst>
          </p:cNvPr>
          <p:cNvSpPr/>
          <p:nvPr/>
        </p:nvSpPr>
        <p:spPr>
          <a:xfrm>
            <a:off x="228600" y="5115177"/>
            <a:ext cx="8458200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Cloneable</a:t>
            </a:r>
            <a:r>
              <a:rPr lang="pt-P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{}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native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 clone()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CloneNotSupportedException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8753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Clones – a </a:t>
            </a:r>
            <a:r>
              <a:rPr lang="pt-PT" dirty="0" err="1"/>
              <a:t>shallow</a:t>
            </a:r>
            <a:r>
              <a:rPr lang="pt-PT" dirty="0"/>
              <a:t> </a:t>
            </a:r>
            <a:r>
              <a:rPr lang="pt-PT" dirty="0" err="1"/>
              <a:t>copy</a:t>
            </a:r>
            <a:r>
              <a:rPr lang="pt-PT" dirty="0"/>
              <a:t> clone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77863"/>
            <a:ext cx="8610600" cy="47705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num; 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 = num;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clone()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shallow copy - only copy values and references at top level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this shouldn't happen, since we are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Cloneable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(e);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}}}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7190" y="1173063"/>
            <a:ext cx="3464410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Shallow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– cópia superficial</a:t>
            </a:r>
            <a:endParaRPr lang="pt-PT" sz="1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0729B60-EDE2-440A-8064-7F60315A1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– </a:t>
            </a:r>
            <a:r>
              <a:rPr lang="pt-PT" dirty="0" err="1"/>
              <a:t>shallow</a:t>
            </a:r>
            <a:r>
              <a:rPr lang="pt-PT" dirty="0"/>
              <a:t> </a:t>
            </a:r>
            <a:r>
              <a:rPr lang="pt-PT" dirty="0" err="1"/>
              <a:t>copy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29600" cy="39703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c1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/>
              </a:rPr>
              <a:t>"Ana"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, 100);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c2 =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 (c1.clone());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(c2.toString());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alterar valores de C1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"João"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= 20;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verificar o estado dos dois objectos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(c2.toString());</a:t>
            </a:r>
            <a:endParaRPr lang="pt-PT" sz="1800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6401"/>
            <a:ext cx="3200400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João 200 20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20</a:t>
            </a:r>
            <a:endParaRPr lang="pt-PT" sz="1600" dirty="0"/>
          </a:p>
        </p:txBody>
      </p:sp>
      <p:sp>
        <p:nvSpPr>
          <p:cNvPr id="9" name="Rectangle 8"/>
          <p:cNvSpPr/>
          <p:nvPr/>
        </p:nvSpPr>
        <p:spPr>
          <a:xfrm>
            <a:off x="5917442" y="2362200"/>
            <a:ext cx="940558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Output</a:t>
            </a:r>
            <a:endParaRPr lang="pt-PT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477000" y="42672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001000" y="5137353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75680" y="4419600"/>
            <a:ext cx="994545" cy="630942"/>
            <a:chOff x="6016079" y="4267200"/>
            <a:chExt cx="994545" cy="630942"/>
          </a:xfrm>
        </p:grpSpPr>
        <p:sp>
          <p:nvSpPr>
            <p:cNvPr id="13" name="TextBox 12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João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7341513" y="4953000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477000" y="53340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75680" y="5486400"/>
            <a:ext cx="994545" cy="630942"/>
            <a:chOff x="6016079" y="4267200"/>
            <a:chExt cx="994545" cy="630942"/>
          </a:xfrm>
        </p:grpSpPr>
        <p:sp>
          <p:nvSpPr>
            <p:cNvPr id="30" name="TextBox 29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Ana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7341513" y="5334000"/>
            <a:ext cx="583287" cy="72926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70F1F54-0954-4A6C-8A3F-CE2B53055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abstractas - exemplo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Considere-se a classe base </a:t>
            </a:r>
            <a:r>
              <a:rPr lang="pt-PT" dirty="0" err="1"/>
              <a:t>GraphicObject</a:t>
            </a:r>
            <a:r>
              <a:rPr lang="pt-PT" dirty="0"/>
              <a:t>, uma classe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Com um método </a:t>
            </a:r>
            <a:r>
              <a:rPr lang="pt-PT" b="1" kern="12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print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r>
              <a:rPr lang="pt-PT" dirty="0"/>
              <a:t>As classes instanciáveis </a:t>
            </a:r>
            <a:r>
              <a:rPr lang="pt-PT" dirty="0" err="1"/>
              <a:t>Rectangle</a:t>
            </a:r>
            <a:r>
              <a:rPr lang="pt-PT" dirty="0"/>
              <a:t>, </a:t>
            </a:r>
            <a:r>
              <a:rPr lang="pt-PT" dirty="0" err="1"/>
              <a:t>Line</a:t>
            </a:r>
            <a:r>
              <a:rPr lang="pt-PT" dirty="0"/>
              <a:t>, </a:t>
            </a:r>
            <a:r>
              <a:rPr lang="pt-PT" dirty="0" err="1"/>
              <a:t>Bezier</a:t>
            </a:r>
            <a:r>
              <a:rPr lang="pt-PT" dirty="0"/>
              <a:t> e </a:t>
            </a:r>
            <a:r>
              <a:rPr lang="pt-PT" dirty="0" err="1"/>
              <a:t>Circle</a:t>
            </a:r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marL="629600" lvl="2" indent="0">
              <a:buNone/>
            </a:pPr>
            <a:endParaRPr lang="pt-PT" dirty="0"/>
          </a:p>
          <a:p>
            <a:pPr lvl="2"/>
            <a:endParaRPr lang="pt-PT" dirty="0"/>
          </a:p>
          <a:p>
            <a:pPr lvl="1"/>
            <a:r>
              <a:rPr lang="pt-PT" dirty="0"/>
              <a:t>Então pode-se chamar a funcionalidade de print em qualquer objecto instanciado</a:t>
            </a:r>
          </a:p>
          <a:p>
            <a:pPr lvl="2"/>
            <a:endParaRPr lang="pt-PT" dirty="0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10206" y="3352800"/>
            <a:ext cx="5413661" cy="144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Rectangle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GraphicObject</a:t>
            </a:r>
            <a:r>
              <a:rPr lang="pt-PT" sz="1400" dirty="0">
                <a:latin typeface="Courier New" pitchFamily="49" charset="0"/>
              </a:rPr>
              <a:t> {</a:t>
            </a:r>
          </a:p>
          <a:p>
            <a:r>
              <a:rPr lang="pt-PT" sz="1400" dirty="0">
                <a:latin typeface="Courier New" pitchFamily="49" charset="0"/>
              </a:rPr>
              <a:t>...</a:t>
            </a:r>
          </a:p>
          <a:p>
            <a:r>
              <a:rPr lang="pt-PT" sz="1400" dirty="0">
                <a:latin typeface="Courier New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void</a:t>
            </a:r>
            <a:r>
              <a:rPr lang="pt-PT" sz="1400" dirty="0">
                <a:latin typeface="Courier New" pitchFamily="49" charset="0"/>
              </a:rPr>
              <a:t> print() </a:t>
            </a:r>
            <a:r>
              <a:rPr lang="pt-PT" sz="1400" b="1" dirty="0">
                <a:latin typeface="Courier New" pitchFamily="49" charset="0"/>
              </a:rPr>
              <a:t>{</a:t>
            </a:r>
          </a:p>
          <a:p>
            <a:r>
              <a:rPr lang="pt-PT" sz="1400" dirty="0">
                <a:latin typeface="Courier New" pitchFamily="49" charset="0"/>
              </a:rPr>
              <a:t>   ... </a:t>
            </a:r>
          </a:p>
          <a:p>
            <a:r>
              <a:rPr lang="pt-PT" sz="1400" dirty="0">
                <a:latin typeface="Courier New" pitchFamily="49" charset="0"/>
              </a:rPr>
              <a:t>  </a:t>
            </a:r>
            <a:r>
              <a:rPr lang="pt-PT" sz="1400" b="1" dirty="0">
                <a:latin typeface="Courier New" pitchFamily="49" charset="0"/>
              </a:rPr>
              <a:t>}</a:t>
            </a:r>
          </a:p>
          <a:p>
            <a:r>
              <a:rPr lang="pt-PT" sz="1400" dirty="0">
                <a:latin typeface="Courier New" pitchFamily="49" charset="0"/>
              </a:rPr>
              <a:t>}</a:t>
            </a:r>
          </a:p>
        </p:txBody>
      </p:sp>
      <p:pic>
        <p:nvPicPr>
          <p:cNvPr id="88068" name="Picture 4" descr="Classes Rectangle, Line, Bezier, and Circle inherit from GraphicObjec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3727938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38200" y="1981200"/>
            <a:ext cx="4463081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GraphicObject</a:t>
            </a:r>
            <a:r>
              <a:rPr lang="pt-PT" sz="1400" dirty="0">
                <a:latin typeface="Courier New" pitchFamily="49" charset="0"/>
              </a:rPr>
              <a:t> {</a:t>
            </a:r>
          </a:p>
          <a:p>
            <a:r>
              <a:rPr lang="pt-PT" sz="1400" dirty="0">
                <a:latin typeface="Courier New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void</a:t>
            </a:r>
            <a:r>
              <a:rPr lang="pt-PT" sz="1400" dirty="0">
                <a:latin typeface="Courier New" pitchFamily="49" charset="0"/>
              </a:rPr>
              <a:t> print();</a:t>
            </a:r>
          </a:p>
          <a:p>
            <a:r>
              <a:rPr lang="pt-PT" sz="1400" dirty="0">
                <a:latin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80" y="5764200"/>
            <a:ext cx="58239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2" eaLnBrk="1" hangingPunct="1">
              <a:spcBef>
                <a:spcPct val="20000"/>
              </a:spcBef>
              <a:buClr>
                <a:srgbClr val="CC9900"/>
              </a:buClr>
              <a:buSzPct val="90000"/>
            </a:pPr>
            <a:r>
              <a:rPr lang="pt-PT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GraphicObject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 figures =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GraphicObject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0" lvl="2" eaLnBrk="1" hangingPunct="1">
              <a:spcBef>
                <a:spcPts val="0"/>
              </a:spcBef>
              <a:buClr>
                <a:srgbClr val="CC9900"/>
              </a:buClr>
              <a:buSzPct val="90000"/>
            </a:pP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2" eaLnBrk="1" hangingPunct="1">
              <a:spcBef>
                <a:spcPts val="0"/>
              </a:spcBef>
              <a:buClr>
                <a:srgbClr val="CC9900"/>
              </a:buClr>
              <a:buSzPct val="90000"/>
            </a:pP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figures[10].print();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76600" y="6172200"/>
            <a:ext cx="57150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A referência figures[10] que é uma referência para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GraphicObject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e portanto sabe que o método print existe 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9DBE25-9345-4551-983E-1CA54B5AD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Clones – a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copy</a:t>
            </a:r>
            <a:r>
              <a:rPr lang="pt-PT" dirty="0"/>
              <a:t> clone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384042"/>
            <a:ext cx="86106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num; 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[0] = num;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clone()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1</a:t>
            </a:r>
            <a:r>
              <a:rPr lang="en-US" sz="1600" baseline="30000" dirty="0">
                <a:solidFill>
                  <a:srgbClr val="3F7F5F"/>
                </a:solidFill>
                <a:latin typeface="Consolas"/>
              </a:rPr>
              <a:t>st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: object shallow copy </a:t>
            </a:r>
          </a:p>
          <a:p>
            <a:r>
              <a:rPr lang="en-US" sz="1600" b="1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theCopy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2nd: 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duplicate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*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theCopy.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theCopy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this shouldn't happen, since we are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Cloneable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(e);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907" y="5867400"/>
            <a:ext cx="2868093" cy="30777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*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Not really deep, see code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9AF4F3A-4DB6-4ADC-9E4C-E5903B7197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–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copy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29600" cy="39703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cdc1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>
                <a:solidFill>
                  <a:srgbClr val="2A00FF"/>
                </a:solidFill>
                <a:latin typeface="Consolas"/>
              </a:rPr>
              <a:t>"Ana"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, 100);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cdc2 =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 (cdc1.clone());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(cdc2.toString());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alterar valores de C1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"João"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= 20;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verificar o estado dos dois objectos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(cdc2.toString());</a:t>
            </a:r>
            <a:endParaRPr lang="pt-PT" sz="1800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6401"/>
            <a:ext cx="3200400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João 200 20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  <a:endParaRPr lang="pt-PT" sz="1600" dirty="0"/>
          </a:p>
        </p:txBody>
      </p:sp>
      <p:sp>
        <p:nvSpPr>
          <p:cNvPr id="9" name="Rectangle 8"/>
          <p:cNvSpPr/>
          <p:nvPr/>
        </p:nvSpPr>
        <p:spPr>
          <a:xfrm>
            <a:off x="5917442" y="2362200"/>
            <a:ext cx="940558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Output</a:t>
            </a:r>
            <a:endParaRPr lang="pt-PT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324600" y="41148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848600" y="4984953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23280" y="4267200"/>
            <a:ext cx="994545" cy="630942"/>
            <a:chOff x="6016079" y="4267200"/>
            <a:chExt cx="994545" cy="630942"/>
          </a:xfrm>
        </p:grpSpPr>
        <p:sp>
          <p:nvSpPr>
            <p:cNvPr id="13" name="TextBox 12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João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7189113" y="4800600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auto">
          <a:xfrm>
            <a:off x="6324600" y="5222976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848600" y="6093129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423280" y="5375376"/>
            <a:ext cx="994545" cy="630942"/>
            <a:chOff x="6016079" y="4267200"/>
            <a:chExt cx="994545" cy="630942"/>
          </a:xfrm>
        </p:grpSpPr>
        <p:sp>
          <p:nvSpPr>
            <p:cNvPr id="39" name="TextBox 38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Ana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189113" y="5908776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" y="5663625"/>
            <a:ext cx="4876800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Uma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deep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necessita de fazer clones de todas as referências de forma sucessiva</a:t>
            </a:r>
            <a:endParaRPr lang="pt-PT" sz="1600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F86544B-FF7B-48A0-AB30-F223909351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57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75D1-C22B-4D4A-9B21-2AFDB858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em hierarquias de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C675-3EF3-493E-A713-2C219876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968551"/>
          </a:xfrm>
        </p:spPr>
        <p:txBody>
          <a:bodyPr/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clone()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dirty="0"/>
              <a:t>Colocar o método clone() na classe base para que ela reconheça a sua existência e faça a cópia superficial para todas as subclasses</a:t>
            </a:r>
          </a:p>
          <a:p>
            <a:pPr lvl="1"/>
            <a:r>
              <a:rPr lang="pt-PT" dirty="0"/>
              <a:t>Nesse método, chamar</a:t>
            </a:r>
            <a:r>
              <a:rPr lang="pt-PT" dirty="0">
                <a:solidFill>
                  <a:srgbClr val="7F0055"/>
                </a:solidFill>
              </a:rPr>
              <a:t> </a:t>
            </a:r>
            <a:r>
              <a:rPr lang="pt-PT" dirty="0" err="1">
                <a:solidFill>
                  <a:srgbClr val="7F0055"/>
                </a:solidFill>
              </a:rPr>
              <a:t>super</a:t>
            </a:r>
            <a:r>
              <a:rPr lang="pt-PT" dirty="0" err="1"/>
              <a:t>.</a:t>
            </a:r>
            <a:r>
              <a:rPr lang="pt-PT" b="1" dirty="0" err="1"/>
              <a:t>clone</a:t>
            </a:r>
            <a:r>
              <a:rPr lang="pt-PT" dirty="0"/>
              <a:t>(), que chama </a:t>
            </a:r>
            <a:r>
              <a:rPr lang="pt-PT" dirty="0" err="1"/>
              <a:t>Object.clone</a:t>
            </a:r>
            <a:r>
              <a:rPr lang="pt-PT" dirty="0"/>
              <a:t>() </a:t>
            </a:r>
          </a:p>
          <a:p>
            <a:pPr lvl="2"/>
            <a:r>
              <a:rPr lang="pt-PT" dirty="0"/>
              <a:t>Faz a cópia superficial de todo o objeto corrente, seja de que classe for</a:t>
            </a:r>
          </a:p>
          <a:p>
            <a:r>
              <a:rPr lang="pt-PT" dirty="0"/>
              <a:t>Colocar o método clone() nas classes derivadas, que necessitam de mais ações para clonar um objeto, </a:t>
            </a:r>
            <a:r>
              <a:rPr lang="pt-PT" dirty="0" err="1"/>
              <a:t>ex</a:t>
            </a:r>
            <a:r>
              <a:rPr lang="pt-PT" dirty="0"/>
              <a:t>: cópia profunda</a:t>
            </a:r>
          </a:p>
          <a:p>
            <a:pPr lvl="1"/>
            <a:r>
              <a:rPr lang="pt-PT" dirty="0"/>
              <a:t>Chamar </a:t>
            </a:r>
            <a:r>
              <a:rPr lang="pt-PT" dirty="0" err="1">
                <a:solidFill>
                  <a:srgbClr val="7F0055"/>
                </a:solidFill>
              </a:rPr>
              <a:t>super</a:t>
            </a:r>
            <a:r>
              <a:rPr lang="pt-PT" dirty="0" err="1"/>
              <a:t>.</a:t>
            </a:r>
            <a:r>
              <a:rPr lang="pt-PT" b="1" dirty="0" err="1"/>
              <a:t>clone</a:t>
            </a:r>
            <a:r>
              <a:rPr lang="pt-PT" dirty="0"/>
              <a:t>(), que chama o método clone() da classe </a:t>
            </a:r>
            <a:r>
              <a:rPr lang="pt-PT" dirty="0" err="1"/>
              <a:t>super</a:t>
            </a:r>
            <a:r>
              <a:rPr lang="pt-PT" dirty="0"/>
              <a:t> e que devolve já uma cópia superficial do objeto corrente </a:t>
            </a:r>
          </a:p>
          <a:p>
            <a:r>
              <a:rPr lang="pt-PT" dirty="0"/>
              <a:t>Os métodos clone podem devolver </a:t>
            </a:r>
            <a:r>
              <a:rPr lang="pt-PT" dirty="0" err="1"/>
              <a:t>Object</a:t>
            </a:r>
            <a:r>
              <a:rPr lang="pt-PT" dirty="0"/>
              <a:t> ou a classe base (ou subclasses)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D775-71E7-44B0-8824-F2DFBF4F1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abstratas e interfaces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4DFC9-C0E9-41A1-B64E-70AD14FB12B0}"/>
              </a:ext>
            </a:extLst>
          </p:cNvPr>
          <p:cNvSpPr/>
          <p:nvPr/>
        </p:nvSpPr>
        <p:spPr>
          <a:xfrm>
            <a:off x="228600" y="4614208"/>
            <a:ext cx="3733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latin typeface="Consolas"/>
              </a:rPr>
              <a:t>{</a:t>
            </a:r>
          </a:p>
          <a:p>
            <a:endParaRPr lang="pt-PT" sz="12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dirty="0"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 </a:t>
            </a:r>
            <a:r>
              <a:rPr lang="pt-PT" sz="1200" b="1" dirty="0">
                <a:latin typeface="Consolas"/>
              </a:rPr>
              <a:t>clone</a:t>
            </a:r>
            <a:r>
              <a:rPr lang="pt-PT" sz="1200" dirty="0">
                <a:latin typeface="Consolas"/>
              </a:rPr>
              <a:t>()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200" dirty="0">
                <a:latin typeface="Consolas"/>
              </a:rPr>
              <a:t> {</a:t>
            </a:r>
          </a:p>
          <a:p>
            <a:r>
              <a:rPr lang="pt-PT" sz="1200" dirty="0"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200" dirty="0">
                <a:latin typeface="Consolas"/>
              </a:rPr>
              <a:t> (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>
                <a:latin typeface="Consolas"/>
              </a:rPr>
              <a:t>)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PT" sz="1200" dirty="0">
              <a:latin typeface="Consolas"/>
            </a:endParaRPr>
          </a:p>
          <a:p>
            <a:r>
              <a:rPr lang="pt-PT" sz="1200" dirty="0">
                <a:latin typeface="Consolas"/>
              </a:rPr>
              <a:t>  }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latin typeface="Consolas"/>
              </a:rPr>
              <a:t>(</a:t>
            </a:r>
            <a:r>
              <a:rPr lang="pt-PT" sz="1200" dirty="0" err="1">
                <a:latin typeface="Consolas"/>
              </a:rPr>
              <a:t>CloneNotSupportedException</a:t>
            </a:r>
            <a:r>
              <a:rPr lang="pt-PT" sz="1200" dirty="0">
                <a:latin typeface="Consolas"/>
              </a:rPr>
              <a:t> e) {</a:t>
            </a:r>
          </a:p>
          <a:p>
            <a:r>
              <a:rPr lang="pt-PT" sz="1200" b="1" dirty="0">
                <a:latin typeface="Consolas"/>
              </a:rPr>
              <a:t>   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(e);</a:t>
            </a:r>
            <a:endParaRPr lang="pt-PT" sz="1200" dirty="0">
              <a:latin typeface="Consolas"/>
            </a:endParaRPr>
          </a:p>
          <a:p>
            <a:r>
              <a:rPr lang="pt-PT" sz="1200" dirty="0">
                <a:latin typeface="Consolas"/>
              </a:rPr>
              <a:t>  }</a:t>
            </a:r>
          </a:p>
          <a:p>
            <a:r>
              <a:rPr lang="pt-PT" sz="1200" dirty="0">
                <a:latin typeface="Consolas"/>
              </a:rPr>
              <a:t> }</a:t>
            </a:r>
          </a:p>
          <a:p>
            <a:r>
              <a:rPr lang="pt-PT" sz="1200" dirty="0">
                <a:latin typeface="Consolas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D66A8-DAF2-497C-8BCF-0FC8D3C8A0E6}"/>
              </a:ext>
            </a:extLst>
          </p:cNvPr>
          <p:cNvSpPr/>
          <p:nvPr/>
        </p:nvSpPr>
        <p:spPr>
          <a:xfrm>
            <a:off x="4042025" y="4270736"/>
            <a:ext cx="4953000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ProdutoComposto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 </a:t>
            </a:r>
            <a:r>
              <a:rPr lang="pt-PT" sz="1200" dirty="0">
                <a:latin typeface="Consolas"/>
              </a:rPr>
              <a:t>{</a:t>
            </a:r>
          </a:p>
          <a:p>
            <a:endParaRPr lang="pt-PT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b="1" dirty="0">
                <a:latin typeface="Consolas" panose="020B0609020204030204" pitchFamily="49" charset="0"/>
              </a:rPr>
              <a:t>clone</a:t>
            </a:r>
            <a:r>
              <a:rPr lang="pt-PT" sz="1200" dirty="0">
                <a:latin typeface="Consolas" panose="020B0609020204030204" pitchFamily="49" charset="0"/>
              </a:rPr>
              <a:t>()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endParaRPr lang="pt-PT" sz="1200" dirty="0"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Composto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Composto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sz="1200" dirty="0"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PT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nProdutos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PT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78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75D1-C22B-4D4A-9B21-2AFDB858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em classes derivadas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C675-3EF3-493E-A713-2C219876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305800" cy="4968551"/>
          </a:xfrm>
        </p:spPr>
        <p:txBody>
          <a:bodyPr/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clone()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dirty="0" err="1">
                <a:solidFill>
                  <a:srgbClr val="7F0055"/>
                </a:solidFill>
              </a:rPr>
              <a:t>super</a:t>
            </a:r>
            <a:r>
              <a:rPr lang="pt-PT" dirty="0" err="1"/>
              <a:t>.</a:t>
            </a:r>
            <a:r>
              <a:rPr lang="pt-PT" b="1" dirty="0" err="1"/>
              <a:t>clone</a:t>
            </a:r>
            <a:r>
              <a:rPr lang="pt-PT" dirty="0"/>
              <a:t>() (que chama </a:t>
            </a:r>
            <a:r>
              <a:rPr lang="pt-PT" dirty="0" err="1"/>
              <a:t>Object.clone</a:t>
            </a:r>
            <a:r>
              <a:rPr lang="pt-PT" dirty="0"/>
              <a:t>) tem de estar na classe base </a:t>
            </a:r>
          </a:p>
          <a:p>
            <a:pPr lvl="1"/>
            <a:r>
              <a:rPr lang="pt-PT" dirty="0"/>
              <a:t>pois um método </a:t>
            </a:r>
            <a:r>
              <a:rPr lang="pt-PT" b="1" dirty="0" err="1"/>
              <a:t>protected</a:t>
            </a:r>
            <a:r>
              <a:rPr lang="pt-PT" b="1" dirty="0"/>
              <a:t> </a:t>
            </a:r>
            <a:r>
              <a:rPr lang="pt-PT" dirty="0"/>
              <a:t>quando herdado numa classe num package diferente fica com uma visibilidade (</a:t>
            </a:r>
            <a:r>
              <a:rPr lang="pt-PT" dirty="0" err="1"/>
              <a:t>instance-inherit</a:t>
            </a:r>
            <a:r>
              <a:rPr lang="pt-PT" dirty="0"/>
              <a:t>(??)) que só é visível nas instâncias das classes derivadas (que são do tipo da classe com o método) (só pode ser acedido nos próprios objetos, não em referências, como </a:t>
            </a:r>
            <a:r>
              <a:rPr lang="pt-PT" dirty="0" err="1">
                <a:solidFill>
                  <a:srgbClr val="7F0055"/>
                </a:solidFill>
              </a:rPr>
              <a:t>super</a:t>
            </a:r>
            <a:r>
              <a:rPr lang="pt-PT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D775-71E7-44B0-8824-F2DFBF4F1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abstratas e interfaces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4DFC9-C0E9-41A1-B64E-70AD14FB12B0}"/>
              </a:ext>
            </a:extLst>
          </p:cNvPr>
          <p:cNvSpPr/>
          <p:nvPr/>
        </p:nvSpPr>
        <p:spPr>
          <a:xfrm>
            <a:off x="152400" y="3874532"/>
            <a:ext cx="3733800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latin typeface="Consolas"/>
              </a:rPr>
              <a:t>{</a:t>
            </a:r>
          </a:p>
          <a:p>
            <a:endParaRPr lang="pt-PT" sz="12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dirty="0"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 </a:t>
            </a:r>
            <a:r>
              <a:rPr lang="pt-PT" sz="1200" b="1" dirty="0">
                <a:latin typeface="Consolas"/>
              </a:rPr>
              <a:t>clone</a:t>
            </a:r>
            <a:r>
              <a:rPr lang="pt-PT" sz="1200" dirty="0">
                <a:latin typeface="Consolas"/>
              </a:rPr>
              <a:t>()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200" dirty="0">
                <a:latin typeface="Consolas"/>
              </a:rPr>
              <a:t> {</a:t>
            </a:r>
          </a:p>
          <a:p>
            <a:r>
              <a:rPr lang="pt-PT" sz="1200" dirty="0"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200" dirty="0">
                <a:latin typeface="Consolas"/>
              </a:rPr>
              <a:t> (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>
                <a:latin typeface="Consolas"/>
              </a:rPr>
              <a:t>)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PT" sz="1200" dirty="0">
              <a:latin typeface="Consolas"/>
            </a:endParaRPr>
          </a:p>
          <a:p>
            <a:r>
              <a:rPr lang="pt-PT" sz="1200" dirty="0">
                <a:latin typeface="Consolas"/>
              </a:rPr>
              <a:t>  }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latin typeface="Consolas"/>
              </a:rPr>
              <a:t>(</a:t>
            </a:r>
            <a:r>
              <a:rPr lang="pt-PT" sz="1200" dirty="0" err="1">
                <a:latin typeface="Consolas"/>
              </a:rPr>
              <a:t>CloneNotSupportedException</a:t>
            </a:r>
            <a:r>
              <a:rPr lang="pt-PT" sz="1200" dirty="0">
                <a:latin typeface="Consolas"/>
              </a:rPr>
              <a:t> e) {</a:t>
            </a:r>
          </a:p>
          <a:p>
            <a:r>
              <a:rPr lang="pt-PT" sz="1200" b="1" dirty="0">
                <a:latin typeface="Consolas"/>
              </a:rPr>
              <a:t>   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(e);</a:t>
            </a:r>
            <a:endParaRPr lang="pt-PT" sz="1200" dirty="0">
              <a:latin typeface="Consolas"/>
            </a:endParaRPr>
          </a:p>
          <a:p>
            <a:r>
              <a:rPr lang="pt-PT" sz="1200" dirty="0">
                <a:latin typeface="Consolas"/>
              </a:rPr>
              <a:t>  }</a:t>
            </a:r>
          </a:p>
          <a:p>
            <a:r>
              <a:rPr lang="pt-PT" sz="1200" dirty="0">
                <a:latin typeface="Consolas"/>
              </a:rPr>
              <a:t> }</a:t>
            </a:r>
          </a:p>
          <a:p>
            <a:r>
              <a:rPr lang="pt-PT" sz="1200" dirty="0">
                <a:latin typeface="Consolas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D66A8-DAF2-497C-8BCF-0FC8D3C8A0E6}"/>
              </a:ext>
            </a:extLst>
          </p:cNvPr>
          <p:cNvSpPr/>
          <p:nvPr/>
        </p:nvSpPr>
        <p:spPr>
          <a:xfrm>
            <a:off x="4038600" y="3505200"/>
            <a:ext cx="4953000" cy="249299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ProdutoComposto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Produto </a:t>
            </a:r>
            <a:r>
              <a:rPr lang="pt-PT" sz="1200" dirty="0">
                <a:latin typeface="Consolas"/>
              </a:rPr>
              <a:t>{</a:t>
            </a:r>
          </a:p>
          <a:p>
            <a:endParaRPr lang="pt-PT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b="1" dirty="0">
                <a:latin typeface="Consolas" panose="020B0609020204030204" pitchFamily="49" charset="0"/>
              </a:rPr>
              <a:t>clone</a:t>
            </a:r>
            <a:r>
              <a:rPr lang="pt-PT" sz="1200" dirty="0">
                <a:latin typeface="Consolas" panose="020B0609020204030204" pitchFamily="49" charset="0"/>
              </a:rPr>
              <a:t>()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endParaRPr lang="pt-PT" sz="1200" dirty="0"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Composto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Produto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Composto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sz="1200" dirty="0"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PT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nProdutos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pc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PT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26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B632-99A7-4958-8E7E-3267663E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 8: Interfaces - </a:t>
            </a:r>
            <a:r>
              <a:rPr lang="pt-PT" b="1" dirty="0" err="1"/>
              <a:t>default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6427-2B85-44D8-AA4B-811B85E9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Métodos por omissão (</a:t>
            </a:r>
            <a:r>
              <a:rPr lang="pt-PT" b="1" dirty="0" err="1"/>
              <a:t>default</a:t>
            </a:r>
            <a:r>
              <a:rPr lang="pt-PT" dirty="0"/>
              <a:t>) nas interfaces</a:t>
            </a:r>
          </a:p>
          <a:p>
            <a:pPr lvl="1"/>
            <a:r>
              <a:rPr lang="pt-PT" dirty="0"/>
              <a:t>Permitem a extensão da interface, sem gerar erro nas implementações</a:t>
            </a:r>
          </a:p>
          <a:p>
            <a:pPr lvl="1"/>
            <a:r>
              <a:rPr lang="pt-PT" dirty="0"/>
              <a:t>Uma classe quando implementa várias interfaces com métodos por omissão, com a mesma assinatura, tem de providenciar uma implementação de cada um desses métodos</a:t>
            </a:r>
          </a:p>
          <a:p>
            <a:pPr lvl="2"/>
            <a:r>
              <a:rPr lang="pt-PT" dirty="0"/>
              <a:t>A herança múltipla não é permitida em Java</a:t>
            </a:r>
          </a:p>
          <a:p>
            <a:pPr lvl="1"/>
            <a:r>
              <a:rPr lang="pt-PT" dirty="0"/>
              <a:t>Não é permitido redefinir métodos de </a:t>
            </a:r>
            <a:r>
              <a:rPr lang="pt-PT" dirty="0" err="1"/>
              <a:t>java.lang.Object</a:t>
            </a:r>
            <a:endParaRPr lang="pt-PT" dirty="0"/>
          </a:p>
          <a:p>
            <a:pPr lvl="1"/>
            <a:r>
              <a:rPr lang="pt-PT" dirty="0"/>
              <a:t>Pode-se aceder às implementações </a:t>
            </a:r>
            <a:r>
              <a:rPr lang="pt-PT" b="1" dirty="0" err="1"/>
              <a:t>default</a:t>
            </a:r>
            <a:r>
              <a:rPr lang="pt-PT" dirty="0"/>
              <a:t> com </a:t>
            </a:r>
            <a:r>
              <a:rPr lang="pt-PT" dirty="0" err="1"/>
              <a:t>interfaceName.</a:t>
            </a:r>
            <a:r>
              <a:rPr lang="pt-PT" b="1" dirty="0" err="1"/>
              <a:t>super</a:t>
            </a:r>
            <a:r>
              <a:rPr lang="pt-PT" dirty="0" err="1"/>
              <a:t>.methodName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B8C98-1F83-4B6C-94D0-AFCFD7226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abstratas e interfaces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5A2DB-1671-4BEF-91EF-7810F306A207}"/>
              </a:ext>
            </a:extLst>
          </p:cNvPr>
          <p:cNvSpPr/>
          <p:nvPr/>
        </p:nvSpPr>
        <p:spPr>
          <a:xfrm>
            <a:off x="457200" y="3904833"/>
            <a:ext cx="82296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log(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("I1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::" +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PT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log2(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("I1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::" +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C11 </a:t>
            </a:r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log(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C09Interface1.</a:t>
            </a:r>
            <a:r>
              <a:rPr lang="pt-PT" sz="160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.log(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call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overrided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method</a:t>
            </a:r>
            <a:endParaRPr lang="pt-P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log2(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}  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call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1AC8A-4374-448C-890D-6E87F557394D}"/>
              </a:ext>
            </a:extLst>
          </p:cNvPr>
          <p:cNvSpPr/>
          <p:nvPr/>
        </p:nvSpPr>
        <p:spPr>
          <a:xfrm>
            <a:off x="6096000" y="4038600"/>
            <a:ext cx="276870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C11InterfaceDefaultMethods</a:t>
            </a:r>
          </a:p>
        </p:txBody>
      </p:sp>
    </p:spTree>
    <p:extLst>
      <p:ext uri="{BB962C8B-B14F-4D97-AF65-F5344CB8AC3E}">
        <p14:creationId xmlns:p14="http://schemas.microsoft.com/office/powerpoint/2010/main" val="2371432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B632-99A7-4958-8E7E-3267663E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 8: Interfaces - </a:t>
            </a:r>
            <a:r>
              <a:rPr lang="pt-PT" b="1" dirty="0" err="1"/>
              <a:t>static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6427-2B85-44D8-AA4B-811B85E9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Métodos </a:t>
            </a:r>
            <a:r>
              <a:rPr lang="pt-PT" dirty="0" err="1"/>
              <a:t>static</a:t>
            </a:r>
            <a:r>
              <a:rPr lang="pt-PT" dirty="0"/>
              <a:t> nas interfaces</a:t>
            </a:r>
          </a:p>
          <a:p>
            <a:pPr lvl="1"/>
            <a:r>
              <a:rPr lang="pt-PT" dirty="0"/>
              <a:t>Métodos chamados com uma referência </a:t>
            </a:r>
            <a:r>
              <a:rPr lang="pt-PT" dirty="0" err="1"/>
              <a:t>static</a:t>
            </a:r>
            <a:r>
              <a:rPr lang="pt-PT" dirty="0"/>
              <a:t>: </a:t>
            </a:r>
            <a:r>
              <a:rPr lang="pt-PT" dirty="0" err="1"/>
              <a:t>interface.staticMethod</a:t>
            </a:r>
            <a:endParaRPr lang="pt-PT" dirty="0"/>
          </a:p>
          <a:p>
            <a:pPr lvl="2"/>
            <a:r>
              <a:rPr lang="pt-PT" dirty="0"/>
              <a:t>Dentro da interface pode-se chamar o método só pelo seu nome</a:t>
            </a:r>
          </a:p>
          <a:p>
            <a:pPr lvl="1"/>
            <a:r>
              <a:rPr lang="pt-PT" dirty="0"/>
              <a:t>Não podem redefinir métodos de </a:t>
            </a:r>
            <a:r>
              <a:rPr lang="pt-PT" dirty="0" err="1"/>
              <a:t>java.lang.Object</a:t>
            </a:r>
            <a:endParaRPr lang="pt-PT" dirty="0"/>
          </a:p>
          <a:p>
            <a:pPr lvl="1"/>
            <a:r>
              <a:rPr lang="pt-PT" dirty="0"/>
              <a:t>Não são sobrepostos por métodos das classes, pois são </a:t>
            </a:r>
            <a:r>
              <a:rPr lang="pt-PT" dirty="0" err="1"/>
              <a:t>static</a:t>
            </a:r>
            <a:endParaRPr lang="pt-PT" dirty="0"/>
          </a:p>
          <a:p>
            <a:pPr lvl="1"/>
            <a:r>
              <a:rPr lang="pt-PT" dirty="0"/>
              <a:t>Outra forma de estender interfaces, sem gerar erro nas implementações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B8C98-1F83-4B6C-94D0-AFCFD7226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08 - Herança, classes abstratas e interfaces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5A2DB-1671-4BEF-91EF-7810F306A207}"/>
              </a:ext>
            </a:extLst>
          </p:cNvPr>
          <p:cNvSpPr/>
          <p:nvPr/>
        </p:nvSpPr>
        <p:spPr>
          <a:xfrm>
            <a:off x="457200" y="3026926"/>
            <a:ext cx="8229600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Interface2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PT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PT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always calls the static method</a:t>
            </a:r>
            <a:endParaRPr lang="pt-PT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"Interfaces Print::"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"Interface Null Check"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C12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Interface2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PT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Interface2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isNull(</a:t>
            </a:r>
            <a:r>
              <a:rPr lang="pt-PT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C10 </a:t>
            </a:r>
            <a:r>
              <a:rPr lang="pt-PT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C10();</a:t>
            </a:r>
          </a:p>
          <a:p>
            <a:r>
              <a:rPr lang="pt-PT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PT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Interface2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3F438-6403-43CD-86E4-E3DED2DBFC7D}"/>
              </a:ext>
            </a:extLst>
          </p:cNvPr>
          <p:cNvSpPr/>
          <p:nvPr/>
        </p:nvSpPr>
        <p:spPr>
          <a:xfrm>
            <a:off x="6324600" y="3197423"/>
            <a:ext cx="26693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C12InterfaceStaticMethods</a:t>
            </a:r>
          </a:p>
        </p:txBody>
      </p:sp>
    </p:spTree>
    <p:extLst>
      <p:ext uri="{BB962C8B-B14F-4D97-AF65-F5344CB8AC3E}">
        <p14:creationId xmlns:p14="http://schemas.microsoft.com/office/powerpoint/2010/main" val="31770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Classes abstractas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/>
              <a:t>Uma classe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/>
              <a:t>é uma classe</a:t>
            </a:r>
          </a:p>
          <a:p>
            <a:pPr lvl="1"/>
            <a:r>
              <a:rPr lang="pt-PT" dirty="0"/>
              <a:t>da qual não se pode criar instâncias (pode não ter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que tem o modificador </a:t>
            </a:r>
            <a:r>
              <a:rPr lang="pt-PT" sz="16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endParaRPr lang="pt-PT" sz="1600" b="1" kern="1200" dirty="0">
              <a:solidFill>
                <a:srgbClr val="7F0055"/>
              </a:solidFill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pt-PT" dirty="0"/>
              <a:t>que </a:t>
            </a:r>
            <a:r>
              <a:rPr lang="pt-PT" b="1" dirty="0"/>
              <a:t>pode</a:t>
            </a:r>
            <a:r>
              <a:rPr lang="pt-PT" dirty="0"/>
              <a:t> conter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dirty="0"/>
              <a:t>e métodos não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</a:rPr>
              <a:t>abstract</a:t>
            </a:r>
            <a:r>
              <a:rPr lang="pt-PT" dirty="0"/>
              <a:t>)</a:t>
            </a:r>
          </a:p>
          <a:p>
            <a:r>
              <a:rPr lang="pt-PT" dirty="0"/>
              <a:t>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/>
              <a:t>são métodos:</a:t>
            </a:r>
          </a:p>
          <a:p>
            <a:pPr lvl="1"/>
            <a:r>
              <a:rPr lang="pt-PT" dirty="0"/>
              <a:t>com o modificador </a:t>
            </a:r>
            <a:r>
              <a:rPr lang="pt-PT" sz="16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endParaRPr lang="pt-PT" sz="1600" b="1" kern="1200" dirty="0">
              <a:solidFill>
                <a:srgbClr val="7F0055"/>
              </a:solidFill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pt-PT" dirty="0"/>
              <a:t>que não têm corpo: </a:t>
            </a:r>
            <a:r>
              <a:rPr lang="pt-PT" dirty="0" err="1"/>
              <a:t>ex</a:t>
            </a:r>
            <a:r>
              <a:rPr lang="pt-PT" dirty="0"/>
              <a:t>º: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print();</a:t>
            </a:r>
          </a:p>
          <a:p>
            <a:pPr lvl="1"/>
            <a:r>
              <a:rPr lang="pt-PT" dirty="0"/>
              <a:t>Uma classe que tenha pelo menos um método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/>
              <a:t>tem ela de ser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. Um método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/>
              <a:t>tem de ter uma implementação (numa classe derivada) para que possa ser utilizado de facto.</a:t>
            </a:r>
          </a:p>
          <a:p>
            <a:r>
              <a:rPr lang="pt-PT" dirty="0"/>
              <a:t>Uma classe derivada de uma classe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Herda também os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endParaRPr lang="pt-PT" dirty="0"/>
          </a:p>
          <a:p>
            <a:pPr lvl="1"/>
            <a:r>
              <a:rPr lang="pt-PT" dirty="0"/>
              <a:t>Tem de ser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, caso não implemente todos os métodos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/>
              <a:t>herdados ou declare algum método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endParaRPr lang="pt-PT" dirty="0"/>
          </a:p>
          <a:p>
            <a:pPr lvl="1"/>
            <a:r>
              <a:rPr lang="pt-PT" dirty="0"/>
              <a:t>Para ser instanciável (não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), não pode ter métodos abstractos nem estar declarada de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endParaRPr lang="pt-PT" dirty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655156" y="152400"/>
            <a:ext cx="4336444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GraphicObject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sz="1400" dirty="0">
                <a:latin typeface="Courier New" pitchFamily="49" charset="0"/>
              </a:rPr>
              <a:t> </a:t>
            </a:r>
            <a:r>
              <a:rPr lang="pt-PT" sz="1400" dirty="0" err="1">
                <a:latin typeface="Courier New" pitchFamily="49" charset="0"/>
              </a:rPr>
              <a:t>void</a:t>
            </a:r>
            <a:r>
              <a:rPr lang="pt-PT" sz="1400" dirty="0">
                <a:latin typeface="Courier New" pitchFamily="49" charset="0"/>
              </a:rPr>
              <a:t> print();</a:t>
            </a:r>
          </a:p>
          <a:p>
            <a:r>
              <a:rPr lang="pt-PT" sz="1400" dirty="0">
                <a:latin typeface="Courier New" pitchFamily="49" charset="0"/>
                <a:cs typeface="Consolas" pitchFamily="49" charset="0"/>
              </a:rPr>
              <a:t>  ...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8715D33-5A17-40A9-8F5E-6E4982912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Regras - modificadores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classes não podem conter simultaneamente: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e </a:t>
            </a:r>
            <a:r>
              <a:rPr lang="pt-P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pt-PT" dirty="0"/>
              <a:t> </a:t>
            </a:r>
          </a:p>
          <a:p>
            <a:pPr>
              <a:spcBef>
                <a:spcPts val="1800"/>
              </a:spcBef>
            </a:pPr>
            <a:r>
              <a:rPr lang="pt-PT" dirty="0"/>
              <a:t>Os métodos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não podem ser: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PT" dirty="0"/>
              <a:t>,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t-PT" dirty="0"/>
              <a:t> ou </a:t>
            </a:r>
            <a:r>
              <a:rPr lang="pt-P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</a:p>
          <a:p>
            <a:pPr>
              <a:spcBef>
                <a:spcPts val="1800"/>
              </a:spcBef>
            </a:pPr>
            <a:r>
              <a:rPr lang="pt-PT" dirty="0"/>
              <a:t>Os métodos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não podem ter corpo </a:t>
            </a:r>
          </a:p>
          <a:p>
            <a:pPr lvl="1"/>
            <a:r>
              <a:rPr lang="pt-PT" dirty="0"/>
              <a:t>Exº: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method1(); </a:t>
            </a:r>
          </a:p>
          <a:p>
            <a:pPr>
              <a:spcBef>
                <a:spcPts val="1800"/>
              </a:spcBef>
            </a:pPr>
            <a:r>
              <a:rPr lang="pt-PT" dirty="0"/>
              <a:t>Uma classe que contém pelo menos um método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tem de ser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</a:t>
            </a:r>
          </a:p>
          <a:p>
            <a:pPr>
              <a:spcBef>
                <a:spcPts val="1800"/>
              </a:spcBef>
            </a:pPr>
            <a:r>
              <a:rPr lang="pt-PT" dirty="0"/>
              <a:t>Uma classe que não contém nenhum método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(quer directamente, quer por herança) pode ser instanciável ou abstracta</a:t>
            </a:r>
          </a:p>
          <a:p>
            <a:pPr>
              <a:spcBef>
                <a:spcPts val="1800"/>
              </a:spcBef>
            </a:pPr>
            <a:r>
              <a:rPr lang="pt-PT" dirty="0"/>
              <a:t>UML - As classes e os métodos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/>
              <a:t> são representados com a sua descrição em itálico</a:t>
            </a:r>
          </a:p>
          <a:p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88954C-E80E-4991-8E76-A8712EB7F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4"/>
          <p:cNvSpPr>
            <a:spLocks noChangeArrowheads="1"/>
          </p:cNvSpPr>
          <p:nvPr/>
        </p:nvSpPr>
        <p:spPr bwMode="auto">
          <a:xfrm>
            <a:off x="593678" y="2895600"/>
            <a:ext cx="4054522" cy="357188"/>
          </a:xfrm>
          <a:prstGeom prst="roundRect">
            <a:avLst>
              <a:gd name="adj" fmla="val 16667"/>
            </a:avLst>
          </a:prstGeom>
          <a:solidFill>
            <a:srgbClr val="C9EAC4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4610" name="AutoShape 34"/>
          <p:cNvSpPr>
            <a:spLocks noChangeArrowheads="1"/>
          </p:cNvSpPr>
          <p:nvPr/>
        </p:nvSpPr>
        <p:spPr bwMode="auto">
          <a:xfrm>
            <a:off x="609600" y="5334000"/>
            <a:ext cx="3886200" cy="914400"/>
          </a:xfrm>
          <a:prstGeom prst="roundRect">
            <a:avLst>
              <a:gd name="adj" fmla="val 16667"/>
            </a:avLst>
          </a:prstGeom>
          <a:solidFill>
            <a:srgbClr val="C9EAC4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86862" y="3581401"/>
            <a:ext cx="4343400" cy="2850011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u="sng" dirty="0" err="1">
                <a:latin typeface="Consolas" pitchFamily="49" charset="0"/>
                <a:cs typeface="Consolas" pitchFamily="49" charset="0"/>
              </a:rPr>
              <a:t>Bclass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cc;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Cclass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</a:rPr>
              <a:t>super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(n);  //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calls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Bclass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val2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n;  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cc = n;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metodo1(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x) {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z =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getVal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+ x + cc;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z;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}  </a:t>
            </a:r>
          </a:p>
          <a:p>
            <a:pPr marL="342900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Classe abstracta - exemplo</a:t>
            </a:r>
            <a:endParaRPr lang="pt-PT" dirty="0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029200" y="2590801"/>
            <a:ext cx="39624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600" dirty="0" err="1">
                <a:latin typeface="Courier New" pitchFamily="49" charset="0"/>
              </a:rPr>
              <a:t>Cclass</a:t>
            </a:r>
            <a:r>
              <a:rPr lang="pt-PT" sz="1600" dirty="0">
                <a:latin typeface="Courier New" pitchFamily="49" charset="0"/>
              </a:rPr>
              <a:t> c =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Cclass</a:t>
            </a:r>
            <a:r>
              <a:rPr lang="pt-PT" sz="1600" dirty="0">
                <a:latin typeface="Courier New" pitchFamily="49" charset="0"/>
              </a:rPr>
              <a:t>(10);</a:t>
            </a:r>
          </a:p>
          <a:p>
            <a:r>
              <a:rPr lang="pt-PT" sz="1600" dirty="0" err="1">
                <a:latin typeface="Courier New" pitchFamily="49" charset="0"/>
              </a:rPr>
              <a:t>Bclass</a:t>
            </a:r>
            <a:r>
              <a:rPr lang="pt-PT" sz="1600" dirty="0">
                <a:latin typeface="Courier New" pitchFamily="49" charset="0"/>
              </a:rPr>
              <a:t> b = (</a:t>
            </a:r>
            <a:r>
              <a:rPr lang="pt-PT" sz="1600" dirty="0" err="1">
                <a:latin typeface="Courier New" pitchFamily="49" charset="0"/>
              </a:rPr>
              <a:t>Bclass</a:t>
            </a:r>
            <a:r>
              <a:rPr lang="pt-PT" sz="1600" dirty="0">
                <a:latin typeface="Courier New" pitchFamily="49" charset="0"/>
              </a:rPr>
              <a:t>)c;</a:t>
            </a:r>
          </a:p>
          <a:p>
            <a:r>
              <a:rPr lang="pt-PT" sz="1600" dirty="0">
                <a:latin typeface="Courier New" pitchFamily="49" charset="0"/>
              </a:rPr>
              <a:t>b.metodo1(10);</a:t>
            </a:r>
          </a:p>
          <a:p>
            <a:r>
              <a:rPr lang="pt-PT" sz="1600" dirty="0">
                <a:latin typeface="Courier New" pitchFamily="49" charset="0"/>
              </a:rPr>
              <a:t>// c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Bclass</a:t>
            </a:r>
            <a:r>
              <a:rPr lang="pt-PT" sz="1600" dirty="0">
                <a:latin typeface="Courier New" pitchFamily="49" charset="0"/>
              </a:rPr>
              <a:t> -&gt; </a:t>
            </a:r>
            <a:r>
              <a:rPr lang="pt-PT" sz="1600" dirty="0" err="1">
                <a:latin typeface="Courier New" pitchFamily="49" charset="0"/>
              </a:rPr>
              <a:t>true</a:t>
            </a:r>
            <a:endParaRPr lang="pt-PT" sz="1600" dirty="0">
              <a:latin typeface="Courier New" pitchFamily="49" charset="0"/>
            </a:endParaRPr>
          </a:p>
          <a:p>
            <a:r>
              <a:rPr lang="pt-PT" sz="1600" dirty="0">
                <a:latin typeface="Courier New" pitchFamily="49" charset="0"/>
              </a:rPr>
              <a:t>// c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Cclass</a:t>
            </a:r>
            <a:r>
              <a:rPr lang="pt-PT" sz="1600" dirty="0">
                <a:latin typeface="Courier New" pitchFamily="49" charset="0"/>
              </a:rPr>
              <a:t> -&gt; </a:t>
            </a:r>
            <a:r>
              <a:rPr lang="pt-PT" sz="1600" dirty="0" err="1">
                <a:latin typeface="Courier New" pitchFamily="49" charset="0"/>
              </a:rPr>
              <a:t>true</a:t>
            </a:r>
            <a:r>
              <a:rPr lang="pt-PT" sz="1600" dirty="0">
                <a:latin typeface="Courier New" pitchFamily="49" charset="0"/>
              </a:rPr>
              <a:t> 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4958862" y="5413376"/>
            <a:ext cx="4009292" cy="835025"/>
          </a:xfrm>
          <a:prstGeom prst="rect">
            <a:avLst/>
          </a:prstGeom>
          <a:solidFill>
            <a:srgbClr val="DFE6A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600"/>
              <a:t>A classe Cclass para não ser abstracta tem forçosamente de implementar o método metodo1.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4923692" y="4025900"/>
            <a:ext cx="4079631" cy="1079500"/>
          </a:xfrm>
          <a:prstGeom prst="rect">
            <a:avLst/>
          </a:prstGeom>
          <a:solidFill>
            <a:srgbClr val="DFE6A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600" dirty="0"/>
              <a:t>A chamada b.metodo1(10) só é válida porque a classe </a:t>
            </a:r>
            <a:r>
              <a:rPr lang="pt-PT" sz="1600" dirty="0" err="1"/>
              <a:t>Bclass</a:t>
            </a:r>
            <a:r>
              <a:rPr lang="pt-PT" sz="1600" dirty="0"/>
              <a:t> tem a definição do método e ele será seguramente implementado numa classe derivada e instanciável.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862" y="914400"/>
            <a:ext cx="4343400" cy="255454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Bclass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val2;</a:t>
            </a:r>
          </a:p>
          <a:p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Bclass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x) { val2 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x; }</a:t>
            </a:r>
          </a:p>
          <a:p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getVal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metodo1(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x);</a:t>
            </a: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0363"/>
            <a:ext cx="1190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5E36F33-401C-4AC3-B937-90585D0B8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3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dos produtos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Cada produto composto tem um </a:t>
            </a:r>
            <a:r>
              <a:rPr lang="pt-PT" dirty="0" err="1"/>
              <a:t>array</a:t>
            </a:r>
            <a:r>
              <a:rPr lang="pt-PT" dirty="0"/>
              <a:t> de </a:t>
            </a:r>
            <a:r>
              <a:rPr lang="pt-PT" dirty="0" err="1"/>
              <a:t>ProdutosBase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4" y="2209800"/>
            <a:ext cx="8144826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1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219200"/>
            <a:ext cx="8305800" cy="4832092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C03ProdutoBase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PREFIXBASE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i="1" dirty="0">
                <a:solidFill>
                  <a:srgbClr val="2A00FF"/>
                </a:solidFill>
                <a:latin typeface="Consolas"/>
              </a:rPr>
              <a:t>"  "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C03ProdutoBase(String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t-PT" sz="1400" dirty="0">
                <a:latin typeface="Consolas"/>
              </a:rPr>
              <a:t>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getPreco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getStock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", com preço de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getPreco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          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", com stock de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getStock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ProdutoBase</a:t>
            </a:r>
            <a:endParaRPr lang="pt-P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17D5225-F75F-4519-83FE-97F63F72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ProdutoSimples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57" y="1231642"/>
            <a:ext cx="8273143" cy="5016758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C04ProdutoSimples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C03ProdutoBase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preco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stock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C04ProdutoSimples(String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initialStock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C0"/>
                </a:solidFill>
                <a:latin typeface="Consolas"/>
              </a:rPr>
              <a:t>    stock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initialStock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getDescricao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"produto simples"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getPreco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preco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getStock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stock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D6F3ACF-6869-4855-AEDF-6D27A569A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494463"/>
            <a:ext cx="3505200" cy="319087"/>
          </a:xfrm>
        </p:spPr>
        <p:txBody>
          <a:bodyPr/>
          <a:lstStyle/>
          <a:p>
            <a:pPr>
              <a:defRPr/>
            </a:pPr>
            <a:r>
              <a:rPr lang="pt-PT" dirty="0" err="1"/>
              <a:t>MoP</a:t>
            </a:r>
            <a:r>
              <a:rPr lang="pt-PT" dirty="0"/>
              <a:t> 08 - Herança, classes abstratas 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95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10522</TotalTime>
  <Words>4796</Words>
  <Application>Microsoft Office PowerPoint</Application>
  <PresentationFormat>On-screen Show (4:3)</PresentationFormat>
  <Paragraphs>710</Paragraphs>
  <Slides>35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08 Herança Classes abstractas e interfaces</vt:lpstr>
      <vt:lpstr>Classes abstractas - finalidade</vt:lpstr>
      <vt:lpstr>Classes abstractas - exemplo</vt:lpstr>
      <vt:lpstr>Classes abstractas</vt:lpstr>
      <vt:lpstr>Regras - modificadores</vt:lpstr>
      <vt:lpstr>Classe abstracta - exemplo</vt:lpstr>
      <vt:lpstr>Cenário dos produtos</vt:lpstr>
      <vt:lpstr>Classe ProdutoBase</vt:lpstr>
      <vt:lpstr>Classe ProdutoSimples</vt:lpstr>
      <vt:lpstr>Classe ProdutoComposto</vt:lpstr>
      <vt:lpstr>Classe ProdutoComposto</vt:lpstr>
      <vt:lpstr>Classe ProdutoComposto</vt:lpstr>
      <vt:lpstr>Pequeno exercício</vt:lpstr>
      <vt:lpstr>Interfaces</vt:lpstr>
      <vt:lpstr>Interfaces</vt:lpstr>
      <vt:lpstr>Interface</vt:lpstr>
      <vt:lpstr>Classes que implementam Interfaces</vt:lpstr>
      <vt:lpstr>Interfaces</vt:lpstr>
      <vt:lpstr>Code  BigNumber – 1</vt:lpstr>
      <vt:lpstr>Code  BigNumber – 2</vt:lpstr>
      <vt:lpstr>Code BigNumber – 3</vt:lpstr>
      <vt:lpstr>Code BigNumber – 4</vt:lpstr>
      <vt:lpstr>UML com interfaces/implementação</vt:lpstr>
      <vt:lpstr>Interfaces – Acesso a uma parte dos métodos existentes</vt:lpstr>
      <vt:lpstr>Interfaces – Definição de funcionalidade comum</vt:lpstr>
      <vt:lpstr>Pequeno exercício - cont</vt:lpstr>
      <vt:lpstr>Clone e Interface Cloneable</vt:lpstr>
      <vt:lpstr>Clones – a shallow copy clone</vt:lpstr>
      <vt:lpstr>Clone – shallow copy</vt:lpstr>
      <vt:lpstr>Clones – a deep copy clone</vt:lpstr>
      <vt:lpstr>Clone – deep copy</vt:lpstr>
      <vt:lpstr>Clone em hierarquias de classes</vt:lpstr>
      <vt:lpstr>Clone em classes derivadas</vt:lpstr>
      <vt:lpstr>Java 8: Interfaces - default methods</vt:lpstr>
      <vt:lpstr>Java 8: Interfaces - static methods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711</cp:revision>
  <cp:lastPrinted>2012-03-11T20:27:46Z</cp:lastPrinted>
  <dcterms:created xsi:type="dcterms:W3CDTF">2004-08-20T17:48:18Z</dcterms:created>
  <dcterms:modified xsi:type="dcterms:W3CDTF">2020-05-06T20:52:37Z</dcterms:modified>
</cp:coreProperties>
</file>