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28" r:id="rId2"/>
    <p:sldId id="510" r:id="rId3"/>
    <p:sldId id="511" r:id="rId4"/>
    <p:sldId id="512" r:id="rId5"/>
    <p:sldId id="513" r:id="rId6"/>
    <p:sldId id="514" r:id="rId7"/>
    <p:sldId id="520" r:id="rId8"/>
    <p:sldId id="515" r:id="rId9"/>
    <p:sldId id="516" r:id="rId10"/>
    <p:sldId id="521" r:id="rId11"/>
    <p:sldId id="523" r:id="rId12"/>
    <p:sldId id="524" r:id="rId13"/>
    <p:sldId id="522" r:id="rId14"/>
    <p:sldId id="517" r:id="rId15"/>
    <p:sldId id="519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1FF"/>
    <a:srgbClr val="A92733"/>
    <a:srgbClr val="CB7A0F"/>
    <a:srgbClr val="85A634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700" autoAdjust="0"/>
  </p:normalViewPr>
  <p:slideViewPr>
    <p:cSldViewPr>
      <p:cViewPr varScale="1">
        <p:scale>
          <a:sx n="81" d="100"/>
          <a:sy n="81" d="100"/>
        </p:scale>
        <p:origin x="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E4FFB-73BD-4470-9255-B1FE7A67A5EE}" type="slidenum">
              <a:rPr lang="pt-PT"/>
              <a:pPr eaLnBrk="1" hangingPunct="1"/>
              <a:t>8</a:t>
            </a:fld>
            <a:endParaRPr lang="pt-PT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2E834-F41F-4698-A0EC-20EE556D5CCE}" type="slidenum">
              <a:rPr lang="pt-PT"/>
              <a:pPr eaLnBrk="1" hangingPunct="1"/>
              <a:t>9</a:t>
            </a:fld>
            <a:endParaRPr lang="pt-PT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2E834-F41F-4698-A0EC-20EE556D5CCE}" type="slidenum">
              <a:rPr lang="pt-PT"/>
              <a:pPr eaLnBrk="1" hangingPunct="1"/>
              <a:t>13</a:t>
            </a:fld>
            <a:endParaRPr lang="pt-PT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703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2E834-F41F-4698-A0EC-20EE556D5CCE}" type="slidenum">
              <a:rPr lang="pt-PT"/>
              <a:pPr eaLnBrk="1" hangingPunct="1"/>
              <a:t>14</a:t>
            </a:fld>
            <a:endParaRPr lang="pt-PT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56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pt-PT" altLang="en-US"/>
              <a:t>MoP 09 - Enumerados e Nested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4DFB2-2160-47D9-8B22-1605E31685A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78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7338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8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9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9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/>
          <a:p>
            <a:r>
              <a:rPr lang="pt-PT" dirty="0"/>
              <a:t>09 – Enumerados e </a:t>
            </a:r>
            <a:br>
              <a:rPr lang="pt-PT" dirty="0"/>
            </a:br>
            <a:r>
              <a:rPr lang="pt-PT" dirty="0" err="1"/>
              <a:t>Nested</a:t>
            </a:r>
            <a:r>
              <a:rPr lang="pt-PT" dirty="0"/>
              <a:t> classes</a:t>
            </a:r>
            <a:endParaRPr lang="pt-PT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6.6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Enumerados e classes dentro de classes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Nested</a:t>
            </a:r>
            <a:r>
              <a:rPr lang="pt-PT" dirty="0"/>
              <a:t>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90600"/>
            <a:ext cx="41529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C04NestedClasses {</a:t>
            </a:r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variável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static</a:t>
            </a:r>
            <a:endParaRPr lang="pt-PT" sz="1400" dirty="0">
              <a:solidFill>
                <a:srgbClr val="3F7F5F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b="1" i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// variáveis de instância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1;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 CA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ca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 CB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cb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C04NestedClasses(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new static nested class instance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ca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CA();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ca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.m1(3);</a:t>
            </a:r>
            <a:endParaRPr lang="pt-PT" sz="1400" dirty="0">
              <a:latin typeface="Consolas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New instance of inner class.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The instance lives inside this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instance of C04... It can access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// its instance variables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C0"/>
                </a:solidFill>
                <a:latin typeface="Consolas"/>
              </a:rPr>
              <a:t>cb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CB();</a:t>
            </a:r>
          </a:p>
          <a:p>
            <a:r>
              <a:rPr lang="pt-PT" sz="1400" dirty="0">
                <a:solidFill>
                  <a:srgbClr val="0000C0"/>
                </a:solidFill>
                <a:latin typeface="Consolas"/>
              </a:rPr>
              <a:t>    cb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.m1(n);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mstatic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CA </a:t>
            </a:r>
            <a:r>
              <a:rPr lang="pt-PT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ca</a:t>
            </a:r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CA();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//CB </a:t>
            </a:r>
            <a:r>
              <a:rPr lang="en-US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cb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= new CB(); // error: 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No enclosing instance of type 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C04... is accessible.</a:t>
            </a:r>
          </a:p>
          <a:p>
            <a:r>
              <a:rPr lang="pt-P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latin typeface="Consola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381000"/>
            <a:ext cx="4419600" cy="5867400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noAutofit/>
          </a:bodyPr>
          <a:lstStyle/>
          <a:p>
            <a:pPr lvl="0"/>
            <a:r>
              <a:rPr lang="pt-PT" sz="14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static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nested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– não pode aceder</a:t>
            </a:r>
          </a:p>
          <a:p>
            <a:pPr lvl="0"/>
            <a:r>
              <a:rPr lang="pt-PT" sz="1400" dirty="0">
                <a:solidFill>
                  <a:srgbClr val="3F7F5F"/>
                </a:solidFill>
                <a:latin typeface="Consolas"/>
              </a:rPr>
              <a:t>  // aos atributos de instância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CA {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9;</a:t>
            </a:r>
          </a:p>
          <a:p>
            <a:pPr lvl="0"/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m1(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lvl="0"/>
            <a:r>
              <a:rPr lang="en-US" sz="1400" dirty="0">
                <a:solidFill>
                  <a:srgbClr val="3F7F5F"/>
                </a:solidFill>
                <a:latin typeface="Consolas"/>
              </a:rPr>
              <a:t>      // access to x of CA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3;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3F7F5F"/>
                </a:solidFill>
                <a:latin typeface="Consolas"/>
              </a:rPr>
              <a:t>      // access to x of C04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    C04NestedClasses.</a:t>
            </a:r>
            <a:r>
              <a:rPr lang="pt-PT" sz="1400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= 3;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PT" sz="1400" dirty="0">
                <a:solidFill>
                  <a:srgbClr val="3F7F5F"/>
                </a:solidFill>
                <a:latin typeface="Consolas"/>
              </a:rPr>
              <a:t>      // n = 4; // erro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/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srgbClr val="3F7F5F"/>
                </a:solidFill>
                <a:latin typeface="Consolas"/>
              </a:rPr>
              <a:t>  // non-static nested class, a inner class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CB {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lvl="0"/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m1(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n) {</a:t>
            </a:r>
          </a:p>
          <a:p>
            <a:pPr lvl="0"/>
            <a:r>
              <a:rPr lang="pt-PT" sz="1400" i="1" dirty="0">
                <a:solidFill>
                  <a:srgbClr val="0000C0"/>
                </a:solidFill>
                <a:latin typeface="Consolas"/>
              </a:rPr>
              <a:t>      x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 = 3;</a:t>
            </a:r>
          </a:p>
          <a:p>
            <a:pPr lvl="0"/>
            <a:r>
              <a:rPr lang="en-US" sz="1400" dirty="0">
                <a:solidFill>
                  <a:srgbClr val="3F7F5F"/>
                </a:solidFill>
                <a:latin typeface="Consolas"/>
              </a:rPr>
              <a:t>      // access to n of CB</a:t>
            </a:r>
          </a:p>
          <a:p>
            <a:pPr lvl="0"/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n;</a:t>
            </a:r>
          </a:p>
          <a:p>
            <a:pPr lvl="0"/>
            <a:r>
              <a:rPr lang="en-US" sz="1400" dirty="0">
                <a:solidFill>
                  <a:srgbClr val="3F7F5F"/>
                </a:solidFill>
                <a:latin typeface="Consolas"/>
              </a:rPr>
              <a:t>      // access to n of C04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    C04NestedClasses.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400" b="1" dirty="0">
                <a:solidFill>
                  <a:srgbClr val="0000C0"/>
                </a:solidFill>
                <a:latin typeface="Consolas"/>
              </a:rPr>
              <a:t>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n;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/>
            <a:r>
              <a:rPr lang="pt-PT" sz="14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end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C04NestedClasses</a:t>
            </a:r>
          </a:p>
        </p:txBody>
      </p:sp>
    </p:spTree>
    <p:extLst>
      <p:ext uri="{BB962C8B-B14F-4D97-AF65-F5344CB8AC3E}">
        <p14:creationId xmlns:p14="http://schemas.microsoft.com/office/powerpoint/2010/main" val="379968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D6E2-9226-4EEA-A1EA-BCEF38A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Nested</a:t>
            </a:r>
            <a:r>
              <a:rPr lang="pt-PT" dirty="0"/>
              <a:t> classes – facetas internas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F2DA-E65F-4409-80ED-3185DB88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9"/>
            <a:ext cx="8458200" cy="4968551"/>
          </a:xfrm>
        </p:spPr>
        <p:txBody>
          <a:bodyPr/>
          <a:lstStyle/>
          <a:p>
            <a:r>
              <a:rPr lang="pt-PT" dirty="0"/>
              <a:t>O Java gera um ficheiro .</a:t>
            </a:r>
            <a:r>
              <a:rPr lang="pt-PT" dirty="0" err="1"/>
              <a:t>class</a:t>
            </a:r>
            <a:r>
              <a:rPr lang="pt-PT" dirty="0"/>
              <a:t> por cada definição de classe </a:t>
            </a:r>
          </a:p>
          <a:p>
            <a:pPr lvl="1"/>
            <a:r>
              <a:rPr lang="pt-PT" dirty="0"/>
              <a:t> O exemplo anterior gera os seguintes ficheiros: 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r>
              <a:rPr lang="pt-PT" dirty="0"/>
              <a:t>O exame de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C04NestedClasses$CA.class</a:t>
            </a:r>
            <a:r>
              <a:rPr lang="pt-PT" dirty="0"/>
              <a:t> revela que é criado o construtor por omissão </a:t>
            </a:r>
          </a:p>
          <a:p>
            <a:pPr lvl="1"/>
            <a:r>
              <a:rPr lang="pt-PT" dirty="0" err="1"/>
              <a:t>javap</a:t>
            </a:r>
            <a:r>
              <a:rPr lang="pt-PT" dirty="0"/>
              <a:t>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C04NestedClasses$CA.class</a:t>
            </a:r>
          </a:p>
          <a:p>
            <a:pPr lvl="2"/>
            <a:r>
              <a:rPr lang="pt-PT" dirty="0" err="1">
                <a:solidFill>
                  <a:srgbClr val="000000"/>
                </a:solidFill>
                <a:latin typeface="Consolas"/>
              </a:rPr>
              <a:t>Javap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é o Java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class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File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disassembler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– mostra os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bytecodes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de um ficheiro java – encontra-se na diretoria </a:t>
            </a:r>
            <a:r>
              <a:rPr lang="pt-PT" i="1" dirty="0">
                <a:solidFill>
                  <a:srgbClr val="000000"/>
                </a:solidFill>
                <a:latin typeface="Consolas"/>
              </a:rPr>
              <a:t>bin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do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jdk</a:t>
            </a:r>
            <a:endParaRPr lang="pt-PT" dirty="0">
              <a:solidFill>
                <a:srgbClr val="000000"/>
              </a:solidFill>
              <a:latin typeface="Consolas"/>
            </a:endParaRPr>
          </a:p>
          <a:p>
            <a:pPr lvl="3"/>
            <a:r>
              <a:rPr lang="pt-PT" dirty="0">
                <a:solidFill>
                  <a:srgbClr val="000000"/>
                </a:solidFill>
                <a:latin typeface="Consolas"/>
              </a:rPr>
              <a:t>Chamar com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javap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 –c para ver o </a:t>
            </a:r>
            <a:r>
              <a:rPr lang="pt-PT" dirty="0" err="1">
                <a:solidFill>
                  <a:srgbClr val="000000"/>
                </a:solidFill>
                <a:latin typeface="Consolas"/>
              </a:rPr>
              <a:t>bytecode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, e não só os membros da classe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5DB0F-98D6-4EB9-8C92-B811005C8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6DE0-4317-4508-AEE0-E118626AF17B}"/>
              </a:ext>
            </a:extLst>
          </p:cNvPr>
          <p:cNvSpPr/>
          <p:nvPr/>
        </p:nvSpPr>
        <p:spPr>
          <a:xfrm>
            <a:off x="1009650" y="2175805"/>
            <a:ext cx="41529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C04NestedClasses$CA.class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C04NestedClasses$CB.class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C04NestedClasses.class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318CF-E209-4154-9787-BDBFA9D849D7}"/>
              </a:ext>
            </a:extLst>
          </p:cNvPr>
          <p:cNvSpPr/>
          <p:nvPr/>
        </p:nvSpPr>
        <p:spPr>
          <a:xfrm>
            <a:off x="1009650" y="4863405"/>
            <a:ext cx="462915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// listagem com os packages omitidos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C04NestedClasses$CA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C04NestedClasses$CA(); // construtor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m1(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38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D6E2-9226-4EEA-A1EA-BCEF38A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Nested</a:t>
            </a:r>
            <a:r>
              <a:rPr lang="pt-PT" dirty="0"/>
              <a:t> classes – partes internas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F2DA-E65F-4409-80ED-3185DB88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exame de </a:t>
            </a:r>
            <a:r>
              <a:rPr lang="pt-PT" dirty="0">
                <a:solidFill>
                  <a:srgbClr val="000000"/>
                </a:solidFill>
                <a:latin typeface="Consolas"/>
              </a:rPr>
              <a:t>C04NestedClasses$CB.class</a:t>
            </a:r>
            <a:r>
              <a:rPr lang="pt-PT" dirty="0"/>
              <a:t> revela que é criado o construtor por omissão e que recebe uma referência para a instância da classe envolvente que criou a instância corrente</a:t>
            </a:r>
          </a:p>
          <a:p>
            <a:pPr lvl="1"/>
            <a:r>
              <a:rPr lang="pt-PT" dirty="0"/>
              <a:t>Essa referência é adicionada a todos os construtores</a:t>
            </a:r>
          </a:p>
          <a:p>
            <a:pPr lvl="1"/>
            <a:r>
              <a:rPr lang="pt-PT" dirty="0"/>
              <a:t>Essa referência agiliza o acesso à classe envolvente</a:t>
            </a:r>
          </a:p>
          <a:p>
            <a:pPr lvl="1"/>
            <a:r>
              <a:rPr lang="pt-PT" dirty="0"/>
              <a:t>Essa referência é guardada no atributo this$0, neste caso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5DB0F-98D6-4EB9-8C92-B811005C84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318CF-E209-4154-9787-BDBFA9D849D7}"/>
              </a:ext>
            </a:extLst>
          </p:cNvPr>
          <p:cNvSpPr/>
          <p:nvPr/>
        </p:nvSpPr>
        <p:spPr>
          <a:xfrm>
            <a:off x="914400" y="3657600"/>
            <a:ext cx="73152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// listagem com os packages omitidos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C04NestedClasses$CB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n;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final C04NestedClasses 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this$0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;      // referência para instância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outer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C04NestedClasses$CB(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C04NestedClasses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  // construtor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void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m1(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39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Inner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449"/>
            <a:ext cx="8458200" cy="4968551"/>
          </a:xfrm>
        </p:spPr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inner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: uma classe declarada dentro um método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09 - Enumerados e Nested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428" y="1676400"/>
            <a:ext cx="7717971" cy="439787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no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LocalInnerClass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private static Test monitor = new Test();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getCounter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    // A local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inner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3F7F5F"/>
                </a:solidFill>
                <a:latin typeface="Consolas"/>
              </a:rPr>
              <a:t>class</a:t>
            </a:r>
            <a:r>
              <a:rPr lang="pt-PT" sz="1400" dirty="0">
                <a:solidFill>
                  <a:srgbClr val="3F7F5F"/>
                </a:solidFill>
                <a:latin typeface="Consolas"/>
              </a:rPr>
              <a:t>: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  // Local inner class can have a constructor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LocalCounter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next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(name); </a:t>
            </a:r>
            <a:r>
              <a:rPr lang="pt-PT" sz="1400" i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GB" sz="1400" i="1" dirty="0">
                <a:solidFill>
                  <a:srgbClr val="3F7F5F"/>
                </a:solidFill>
                <a:latin typeface="Consolas"/>
              </a:rPr>
              <a:t>Access local variable, must be final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4674" y="2057400"/>
            <a:ext cx="2388326" cy="79901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noAutofit/>
          </a:bodyPr>
          <a:lstStyle/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interface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next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0" y="3063963"/>
            <a:ext cx="152400" cy="21938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3886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Anonymous</a:t>
            </a:r>
            <a:r>
              <a:rPr lang="pt-PT" dirty="0"/>
              <a:t> </a:t>
            </a:r>
            <a:r>
              <a:rPr lang="pt-PT" dirty="0" err="1"/>
              <a:t>Inner</a:t>
            </a:r>
            <a:r>
              <a:rPr lang="pt-PT" dirty="0"/>
              <a:t> </a:t>
            </a:r>
            <a:r>
              <a:rPr lang="pt-PT" dirty="0" err="1"/>
              <a:t>Class</a:t>
            </a:r>
            <a:br>
              <a:rPr lang="pt-PT" dirty="0"/>
            </a:br>
            <a:endParaRPr lang="pt-PT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449"/>
            <a:ext cx="8458200" cy="496855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PT" dirty="0"/>
              <a:t>Local </a:t>
            </a:r>
            <a:r>
              <a:rPr lang="pt-PT" dirty="0" err="1"/>
              <a:t>anonymous</a:t>
            </a:r>
            <a:r>
              <a:rPr lang="pt-PT" dirty="0"/>
              <a:t> </a:t>
            </a:r>
            <a:r>
              <a:rPr lang="pt-PT" dirty="0" err="1"/>
              <a:t>inner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  <a:p>
            <a:pPr lvl="1"/>
            <a:r>
              <a:rPr lang="pt-PT" dirty="0"/>
              <a:t>Uma classe declarada dentro de um método, derivada de outra classe e sem nome (anónima)</a:t>
            </a:r>
          </a:p>
          <a:p>
            <a:pPr lvl="2"/>
            <a:r>
              <a:rPr lang="pt-PT" dirty="0"/>
              <a:t>Exº: é criada uma instância dessa classe anónima e derivada de </a:t>
            </a:r>
            <a:r>
              <a:rPr lang="pt-PT" dirty="0" err="1"/>
              <a:t>ActionListener</a:t>
            </a:r>
            <a:r>
              <a:rPr lang="pt-PT" dirty="0"/>
              <a:t>*</a:t>
            </a:r>
          </a:p>
          <a:p>
            <a:pPr lvl="2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>
              <a:spcBef>
                <a:spcPts val="1800"/>
              </a:spcBef>
            </a:pPr>
            <a:endParaRPr lang="pt-PT" dirty="0"/>
          </a:p>
          <a:p>
            <a:pPr>
              <a:spcBef>
                <a:spcPts val="1800"/>
              </a:spcBef>
            </a:pPr>
            <a:r>
              <a:rPr lang="pt-PT" dirty="0"/>
              <a:t>As local </a:t>
            </a:r>
            <a:r>
              <a:rPr lang="pt-PT" dirty="0" err="1"/>
              <a:t>Inner</a:t>
            </a:r>
            <a:r>
              <a:rPr lang="pt-PT" dirty="0"/>
              <a:t> classes </a:t>
            </a:r>
          </a:p>
          <a:p>
            <a:pPr lvl="1"/>
            <a:r>
              <a:rPr lang="pt-PT" dirty="0"/>
              <a:t>não podem definir membros estáticos, não podem ser: </a:t>
            </a:r>
            <a:r>
              <a:rPr lang="pt-PT" i="1" dirty="0" err="1"/>
              <a:t>private</a:t>
            </a:r>
            <a:r>
              <a:rPr lang="pt-PT" dirty="0"/>
              <a:t>, </a:t>
            </a:r>
            <a:r>
              <a:rPr lang="pt-PT" i="1" dirty="0" err="1"/>
              <a:t>public</a:t>
            </a:r>
            <a:r>
              <a:rPr lang="pt-PT" dirty="0"/>
              <a:t> ou </a:t>
            </a:r>
            <a:r>
              <a:rPr lang="pt-PT" i="1" dirty="0" err="1"/>
              <a:t>protected</a:t>
            </a:r>
            <a:endParaRPr lang="pt-PT" i="1" dirty="0"/>
          </a:p>
          <a:p>
            <a:pPr lvl="1"/>
            <a:r>
              <a:rPr lang="pt-PT" dirty="0"/>
              <a:t>Têm acesso a variáveis </a:t>
            </a:r>
            <a:r>
              <a:rPr lang="pt-PT" i="1" dirty="0"/>
              <a:t>final</a:t>
            </a:r>
            <a:r>
              <a:rPr lang="pt-PT" dirty="0"/>
              <a:t> dentro do bloco onde foram criadas e aos membros da classe </a:t>
            </a:r>
            <a:r>
              <a:rPr lang="pt-PT" dirty="0" err="1"/>
              <a:t>outer</a:t>
            </a:r>
            <a:r>
              <a:rPr lang="pt-PT" dirty="0"/>
              <a:t> (mesmo que </a:t>
            </a:r>
            <a:r>
              <a:rPr lang="pt-PT" b="1" i="1" dirty="0" err="1"/>
              <a:t>private</a:t>
            </a:r>
            <a:r>
              <a:rPr lang="pt-PT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09 - Enumerados e Nested Classes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2638961"/>
            <a:ext cx="6400800" cy="132343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al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   // </a:t>
            </a:r>
            <a:r>
              <a:rPr lang="pt-PT" sz="16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Auto-generated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method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stub</a:t>
            </a:r>
            <a:endParaRPr lang="pt-PT" sz="1600" b="1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};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957500"/>
            <a:ext cx="4038600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* Mas tarde veremos o que é um </a:t>
            </a:r>
            <a:r>
              <a:rPr lang="pt-PT" sz="1200" dirty="0" err="1">
                <a:solidFill>
                  <a:srgbClr val="000000"/>
                </a:solidFill>
                <a:latin typeface="Consolas"/>
              </a:rPr>
              <a:t>ActionListener</a:t>
            </a:r>
            <a:endParaRPr lang="pt-PT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5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Local </a:t>
            </a:r>
            <a:r>
              <a:rPr lang="pt-PT" dirty="0" err="1"/>
              <a:t>Anonymous</a:t>
            </a:r>
            <a:r>
              <a:rPr lang="pt-PT" dirty="0"/>
              <a:t> </a:t>
            </a:r>
            <a:r>
              <a:rPr lang="pt-PT" dirty="0" err="1"/>
              <a:t>Inner</a:t>
            </a:r>
            <a:r>
              <a:rPr lang="pt-PT" dirty="0"/>
              <a:t> </a:t>
            </a:r>
            <a:r>
              <a:rPr lang="pt-PT" dirty="0" err="1"/>
              <a:t>Class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038285"/>
            <a:ext cx="6858000" cy="528631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// The same thing with an anonymous inner class: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getCounter2(</a:t>
            </a:r>
            <a:r>
              <a:rPr lang="pt-PT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Anonymous inner class cannot have a named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      // constructor, only an instance initializer: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i="1" dirty="0" err="1">
                <a:solidFill>
                  <a:srgbClr val="2A00FF"/>
                </a:solidFill>
                <a:latin typeface="Consolas"/>
              </a:rPr>
              <a:t>Counter</a:t>
            </a:r>
            <a:r>
              <a:rPr lang="pt-PT" sz="1400" i="1" dirty="0">
                <a:solidFill>
                  <a:srgbClr val="2A00FF"/>
                </a:solidFill>
                <a:latin typeface="Consolas"/>
              </a:rPr>
              <a:t>()"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</a:t>
            </a:r>
            <a:endParaRPr lang="pt-PT" sz="1400" dirty="0">
              <a:latin typeface="Consolas"/>
            </a:endParaRP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next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400" i="1" dirty="0">
                <a:solidFill>
                  <a:srgbClr val="3F7F5F"/>
                </a:solidFill>
                <a:latin typeface="Consolas"/>
              </a:rPr>
              <a:t>// Access local final</a:t>
            </a:r>
          </a:p>
          <a:p>
            <a:r>
              <a:rPr lang="pt-PT" sz="14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};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}</a:t>
            </a:r>
            <a:endParaRPr lang="pt-PT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LocalInnerClass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lic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LocalInnerClass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lic.getCounter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"Local inner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Icounter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lic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.getCounter2(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Anonymous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2A00FF"/>
                </a:solidFill>
                <a:latin typeface="Consolas"/>
              </a:rPr>
              <a:t>inner</a:t>
            </a:r>
            <a:r>
              <a:rPr lang="pt-PT" sz="1400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PT" sz="1400" dirty="0">
              <a:latin typeface="Consolas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i = 0; i &lt; 5; i++)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(c1.next());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i = 0; i &lt; 5; i++)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400" i="1" dirty="0">
                <a:solidFill>
                  <a:srgbClr val="000000"/>
                </a:solidFill>
                <a:latin typeface="Consolas"/>
              </a:rPr>
              <a:t>(c2.next());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4753" y="2140803"/>
            <a:ext cx="275684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600" dirty="0" err="1"/>
              <a:t>Instance</a:t>
            </a:r>
            <a:r>
              <a:rPr lang="pt-PT" sz="1600" dirty="0"/>
              <a:t> </a:t>
            </a:r>
            <a:r>
              <a:rPr lang="pt-PT" sz="1600" dirty="0" err="1"/>
              <a:t>initializer</a:t>
            </a:r>
            <a:r>
              <a:rPr lang="pt-PT" sz="1600" dirty="0"/>
              <a:t> –  blocos de código que são executados antes dos construtores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501709"/>
            <a:ext cx="990600" cy="97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762000" y="1600201"/>
            <a:ext cx="152400" cy="22098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0195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29028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Tipo/</a:t>
            </a:r>
            <a:r>
              <a:rPr lang="pt-PT" dirty="0" err="1"/>
              <a:t>class</a:t>
            </a:r>
            <a:r>
              <a:rPr lang="pt-PT" dirty="0"/>
              <a:t> Enumerado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classe que define um conjunto de valores únicos</a:t>
            </a:r>
          </a:p>
          <a:p>
            <a:pPr lvl="1"/>
            <a:r>
              <a:rPr lang="pt-PT" dirty="0"/>
              <a:t>As variáveis dessa classe só podem conter um desses valores</a:t>
            </a:r>
          </a:p>
          <a:p>
            <a:pPr lvl="1"/>
            <a:r>
              <a:rPr lang="pt-PT" dirty="0"/>
              <a:t>Exemplo: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2487197"/>
            <a:ext cx="6858000" cy="101566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20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pt-PT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2000" b="1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2000" i="1" dirty="0">
                <a:solidFill>
                  <a:srgbClr val="0000C0"/>
                </a:solidFill>
                <a:latin typeface="Consolas"/>
              </a:rPr>
              <a:t>  PRIMAVERA</a:t>
            </a:r>
            <a:r>
              <a:rPr lang="pt-PT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2000" i="1" dirty="0">
                <a:solidFill>
                  <a:srgbClr val="0000C0"/>
                </a:solidFill>
                <a:latin typeface="Consolas"/>
              </a:rPr>
              <a:t>VERAO</a:t>
            </a:r>
            <a:r>
              <a:rPr lang="pt-PT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2000" i="1" dirty="0">
                <a:solidFill>
                  <a:srgbClr val="0000C0"/>
                </a:solidFill>
                <a:latin typeface="Consolas"/>
              </a:rPr>
              <a:t>OUTONO</a:t>
            </a:r>
            <a:r>
              <a:rPr lang="pt-PT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2000" i="1" dirty="0">
                <a:solidFill>
                  <a:srgbClr val="0000C0"/>
                </a:solidFill>
                <a:latin typeface="Consolas"/>
              </a:rPr>
              <a:t>INVERNO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/>
              </a:rPr>
              <a:t>}</a:t>
            </a:r>
            <a:endParaRPr lang="pt-PT" sz="2000" dirty="0"/>
          </a:p>
        </p:txBody>
      </p:sp>
      <p:sp>
        <p:nvSpPr>
          <p:cNvPr id="9" name="Rectangle 8"/>
          <p:cNvSpPr/>
          <p:nvPr/>
        </p:nvSpPr>
        <p:spPr>
          <a:xfrm>
            <a:off x="533400" y="3678069"/>
            <a:ext cx="8001000" cy="181588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Estacao.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PRIMAVERA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"Estação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est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est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Estacao.</a:t>
            </a:r>
            <a:r>
              <a:rPr lang="pt-PT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VERAO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"Boa"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Ohh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Estacao.</a:t>
            </a:r>
            <a:r>
              <a:rPr lang="pt-PT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VERAO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"Boa"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Ohh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pode conter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null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10" name="Rectangle 9"/>
          <p:cNvSpPr/>
          <p:nvPr/>
        </p:nvSpPr>
        <p:spPr>
          <a:xfrm>
            <a:off x="5199489" y="5417403"/>
            <a:ext cx="28777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Estação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est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 -&gt; PRIMAVERA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Boa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Boa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13092" y="5417403"/>
            <a:ext cx="8579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0774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“Valores” de um enumerado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4968551"/>
          </a:xfrm>
        </p:spPr>
        <p:txBody>
          <a:bodyPr/>
          <a:lstStyle/>
          <a:p>
            <a:r>
              <a:rPr lang="pt-PT" dirty="0"/>
              <a:t>Os valores de um enumerado: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São como </a:t>
            </a:r>
            <a:r>
              <a:rPr lang="pt-PT" dirty="0" err="1"/>
              <a:t>static</a:t>
            </a:r>
            <a:r>
              <a:rPr lang="pt-PT" dirty="0"/>
              <a:t> (únicos) e final (inalteráveis)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Têm correspondência a um ordinal com o seu valor de ordem no enumerado. O ordinal pode ser obtido pelo método: </a:t>
            </a:r>
            <a:r>
              <a:rPr lang="pt-PT" dirty="0" err="1"/>
              <a:t>EnumValue.</a:t>
            </a:r>
            <a:r>
              <a:rPr lang="pt-PT" b="1" dirty="0" err="1"/>
              <a:t>ordinal</a:t>
            </a:r>
            <a:r>
              <a:rPr lang="pt-PT" dirty="0"/>
              <a:t>()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Obter o valor do enumerado com um dado nome: </a:t>
            </a:r>
            <a:r>
              <a:rPr lang="pt-PT" dirty="0" err="1"/>
              <a:t>EnumType.</a:t>
            </a:r>
            <a:r>
              <a:rPr lang="pt-PT" b="1" dirty="0" err="1"/>
              <a:t>valueOf</a:t>
            </a:r>
            <a:r>
              <a:rPr lang="pt-PT" dirty="0"/>
              <a:t>(...)</a:t>
            </a:r>
          </a:p>
          <a:p>
            <a:pPr lvl="1">
              <a:spcBef>
                <a:spcPts val="400"/>
              </a:spcBef>
            </a:pPr>
            <a:r>
              <a:rPr lang="pt-PT" dirty="0"/>
              <a:t>Obter todos os valores pelo método: </a:t>
            </a:r>
            <a:r>
              <a:rPr lang="pt-PT" dirty="0" err="1"/>
              <a:t>EnumType.</a:t>
            </a:r>
            <a:r>
              <a:rPr lang="pt-PT" b="1" dirty="0" err="1"/>
              <a:t>values</a:t>
            </a:r>
            <a:r>
              <a:rPr lang="pt-PT" dirty="0"/>
              <a:t>()</a:t>
            </a:r>
          </a:p>
          <a:p>
            <a:pPr marL="268287" lvl="1" indent="0">
              <a:spcBef>
                <a:spcPts val="0"/>
              </a:spcBef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971800"/>
            <a:ext cx="8534400" cy="255454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</a:t>
            </a:r>
            <a:r>
              <a:rPr lang="pt-PT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PRIMAVERA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"Ordinal de 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600" dirty="0">
                <a:solidFill>
                  <a:srgbClr val="6A3E3E"/>
                </a:solidFill>
                <a:latin typeface="Consolas" panose="020B0609020204030204" pitchFamily="49" charset="0"/>
              </a:rPr>
              <a:t>est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600" dirty="0">
                <a:solidFill>
                  <a:srgbClr val="2A00FF"/>
                </a:solidFill>
                <a:latin typeface="Consolas" panose="020B0609020204030204" pitchFamily="49" charset="0"/>
              </a:rPr>
              <a:t>" -&gt; 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est.</a:t>
            </a:r>
            <a:r>
              <a:rPr lang="fr-FR" sz="1600" b="1" dirty="0" err="1">
                <a:latin typeface="Consolas" panose="020B0609020204030204" pitchFamily="49" charset="0"/>
              </a:rPr>
              <a:t>ordinal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Estacao.</a:t>
            </a:r>
            <a:r>
              <a:rPr lang="pt-PT" sz="1600" b="1" dirty="0" err="1">
                <a:latin typeface="Consolas" panose="020B0609020204030204" pitchFamily="49" charset="0"/>
              </a:rPr>
              <a:t>valueOf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"VERAO"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Estacao.valueOf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(\"VERAO\") -&gt; 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PT" sz="1600" dirty="0">
                <a:solidFill>
                  <a:srgbClr val="6A3E3E"/>
                </a:solidFill>
                <a:latin typeface="Consolas" panose="020B0609020204030204" pitchFamily="49" charset="0"/>
              </a:rPr>
              <a:t>estacoes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Estacao.</a:t>
            </a:r>
            <a:r>
              <a:rPr lang="pt-PT" sz="1600" b="1" dirty="0" err="1">
                <a:latin typeface="Consolas" panose="020B0609020204030204" pitchFamily="49" charset="0"/>
              </a:rPr>
              <a:t>values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"Listagem das estações:"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6A3E3E"/>
                </a:solidFill>
                <a:latin typeface="Consolas" panose="020B0609020204030204" pitchFamily="49" charset="0"/>
              </a:rPr>
              <a:t>estacoes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P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Estacao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["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dirty="0">
                <a:solidFill>
                  <a:srgbClr val="2A00FF"/>
                </a:solidFill>
                <a:latin typeface="Consolas" panose="020B0609020204030204" pitchFamily="49" charset="0"/>
              </a:rPr>
              <a:t>"] -&gt; 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PT" sz="1600" dirty="0">
                <a:solidFill>
                  <a:srgbClr val="6A3E3E"/>
                </a:solidFill>
                <a:latin typeface="Consolas" panose="020B0609020204030204" pitchFamily="49" charset="0"/>
              </a:rPr>
              <a:t>estacoes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PT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PT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8179" y="5555653"/>
            <a:ext cx="39624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Listagem das estações: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[0] -&gt; PRIMAVERA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[1] -&gt; VERAO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[2] -&gt; OUTONO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[3] -&gt; INVERNO</a:t>
            </a:r>
            <a:endParaRPr lang="pt-PT" sz="1400" dirty="0"/>
          </a:p>
        </p:txBody>
      </p:sp>
      <p:sp>
        <p:nvSpPr>
          <p:cNvPr id="9" name="Rectangle 8"/>
          <p:cNvSpPr/>
          <p:nvPr/>
        </p:nvSpPr>
        <p:spPr>
          <a:xfrm>
            <a:off x="6934200" y="393904"/>
            <a:ext cx="1828800" cy="83099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200" b="1" dirty="0" err="1">
                <a:solidFill>
                  <a:srgbClr val="000000"/>
                </a:solidFill>
                <a:latin typeface="Consolas"/>
              </a:rPr>
              <a:t>Estacao</a:t>
            </a:r>
            <a:r>
              <a:rPr lang="pt-PT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200" i="1" dirty="0">
                <a:solidFill>
                  <a:srgbClr val="0000C0"/>
                </a:solidFill>
                <a:latin typeface="Consolas"/>
              </a:rPr>
              <a:t>  PRIMAVERA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200" i="1" dirty="0">
                <a:solidFill>
                  <a:srgbClr val="0000C0"/>
                </a:solidFill>
                <a:latin typeface="Consolas"/>
              </a:rPr>
              <a:t>VERAO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pt-PT" sz="1200" i="1" dirty="0">
                <a:solidFill>
                  <a:srgbClr val="0000C0"/>
                </a:solidFill>
                <a:latin typeface="Consolas"/>
              </a:rPr>
              <a:t>  OUTONO</a:t>
            </a:r>
            <a:r>
              <a:rPr lang="pt-PT" sz="12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200" i="1" dirty="0">
                <a:solidFill>
                  <a:srgbClr val="0000C0"/>
                </a:solidFill>
                <a:latin typeface="Consolas"/>
              </a:rPr>
              <a:t>INVERNO</a:t>
            </a:r>
          </a:p>
          <a:p>
            <a:r>
              <a:rPr lang="pt-PT" sz="12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E0BB5-3B57-4A5B-9FC9-0E757AF561AC}"/>
              </a:ext>
            </a:extLst>
          </p:cNvPr>
          <p:cNvSpPr/>
          <p:nvPr/>
        </p:nvSpPr>
        <p:spPr>
          <a:xfrm>
            <a:off x="838200" y="5571380"/>
            <a:ext cx="39624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Ordinal de PRIMAVERA -&gt; 0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Estacao.valueOf</a:t>
            </a:r>
            <a:r>
              <a:rPr lang="pt-PT" sz="1400" dirty="0">
                <a:solidFill>
                  <a:srgbClr val="000000"/>
                </a:solidFill>
                <a:latin typeface="Consolas" panose="020B0609020204030204" pitchFamily="49" charset="0"/>
              </a:rPr>
              <a:t>("VERAO") -&gt; VERAO</a:t>
            </a:r>
            <a:endParaRPr lang="pt-PT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5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Enumerados com estado e métodos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68551"/>
          </a:xfrm>
        </p:spPr>
        <p:txBody>
          <a:bodyPr/>
          <a:lstStyle/>
          <a:p>
            <a:r>
              <a:rPr lang="pt-PT" dirty="0"/>
              <a:t>Os valores enumerados são algo </a:t>
            </a:r>
            <a:r>
              <a:rPr lang="pt-PT" b="1" u="sng" dirty="0"/>
              <a:t>como</a:t>
            </a:r>
            <a:r>
              <a:rPr lang="pt-PT" dirty="0"/>
              <a:t> instâncias da classe base</a:t>
            </a:r>
          </a:p>
          <a:p>
            <a:pPr lvl="1"/>
            <a:r>
              <a:rPr lang="pt-PT" dirty="0"/>
              <a:t>Exemplo com </a:t>
            </a:r>
            <a:r>
              <a:rPr lang="pt-PT" dirty="0" err="1"/>
              <a:t>TShirts</a:t>
            </a:r>
            <a:r>
              <a:rPr lang="pt-PT" dirty="0"/>
              <a:t>, com vários tamanhos e cada um com o seu preço</a:t>
            </a:r>
          </a:p>
          <a:p>
            <a:pPr lvl="1"/>
            <a:r>
              <a:rPr lang="pt-PT" dirty="0"/>
              <a:t>S é </a:t>
            </a:r>
            <a:r>
              <a:rPr lang="pt-PT" b="1" u="sng" dirty="0"/>
              <a:t>como</a:t>
            </a:r>
            <a:r>
              <a:rPr lang="pt-PT" dirty="0"/>
              <a:t> uma instância de </a:t>
            </a:r>
            <a:r>
              <a:rPr lang="pt-PT" dirty="0" err="1"/>
              <a:t>TShirt</a:t>
            </a:r>
            <a:endParaRPr lang="pt-PT" dirty="0"/>
          </a:p>
          <a:p>
            <a:pPr lvl="1"/>
            <a:r>
              <a:rPr lang="pt-PT" dirty="0" err="1"/>
              <a:t>TShirt</a:t>
            </a:r>
            <a:r>
              <a:rPr lang="pt-PT" dirty="0"/>
              <a:t> deriva de algum tipo base de enumerado</a:t>
            </a:r>
          </a:p>
          <a:p>
            <a:pPr lvl="1"/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" y="2572703"/>
            <a:ext cx="8343900" cy="18774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spcBef>
                <a:spcPts val="600"/>
              </a:spcBef>
            </a:pPr>
            <a:r>
              <a:rPr lang="pt-PT" sz="1600" i="1" dirty="0">
                <a:solidFill>
                  <a:srgbClr val="0000C0"/>
                </a:solidFill>
                <a:latin typeface="Consolas"/>
              </a:rPr>
              <a:t> 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(5.0f), </a:t>
            </a:r>
            <a:r>
              <a:rPr lang="pt-PT" sz="1600" i="1" dirty="0">
                <a:solidFill>
                  <a:srgbClr val="0000C0"/>
                </a:solidFill>
                <a:latin typeface="Consolas"/>
              </a:rPr>
              <a:t>M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(6.0f), </a:t>
            </a:r>
            <a:r>
              <a:rPr lang="pt-PT" sz="1600" i="1" dirty="0">
                <a:solidFill>
                  <a:srgbClr val="0000C0"/>
                </a:solidFill>
                <a:latin typeface="Consolas"/>
              </a:rPr>
              <a:t>L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(6.5f), </a:t>
            </a:r>
            <a:r>
              <a:rPr lang="pt-PT" sz="1600" i="1" dirty="0">
                <a:solidFill>
                  <a:srgbClr val="0000C0"/>
                </a:solidFill>
                <a:latin typeface="Consolas"/>
              </a:rPr>
              <a:t>XL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(8.0f);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valores do enumerado</a:t>
            </a:r>
          </a:p>
          <a:p>
            <a:pPr>
              <a:spcBef>
                <a:spcPts val="6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estado de cada valor do enumerado</a:t>
            </a:r>
            <a:r>
              <a:rPr lang="pt-PT" sz="1600" dirty="0">
                <a:solidFill>
                  <a:srgbClr val="7F0055"/>
                </a:solidFill>
                <a:latin typeface="Consolas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price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price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  <a:endParaRPr lang="pt-PT" sz="1600" dirty="0"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8" name="Rectangle 7"/>
          <p:cNvSpPr/>
          <p:nvPr/>
        </p:nvSpPr>
        <p:spPr>
          <a:xfrm>
            <a:off x="342900" y="4674751"/>
            <a:ext cx="7010400" cy="156966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"Listagem das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tshirts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600" dirty="0">
                <a:solidFill>
                  <a:srgbClr val="7F0055"/>
                </a:solidFill>
                <a:latin typeface="Consolas"/>
              </a:rPr>
              <a:t> for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 i = 0; i &lt; tshirts.</a:t>
            </a:r>
            <a:r>
              <a:rPr lang="nn-NO" sz="1600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6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tshirt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["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i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"]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[i]);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10" name="Rectangle 9"/>
          <p:cNvSpPr/>
          <p:nvPr/>
        </p:nvSpPr>
        <p:spPr>
          <a:xfrm>
            <a:off x="6019800" y="4316849"/>
            <a:ext cx="24384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Listagem das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[0] -&gt; S, 5.0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[1] -&gt; M, 6.0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[2] -&gt; L, 6.5</a:t>
            </a:r>
          </a:p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[3] -&gt; XL, 8.0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281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Enumerados mais complexos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049"/>
            <a:ext cx="8229600" cy="4968551"/>
          </a:xfrm>
        </p:spPr>
        <p:txBody>
          <a:bodyPr/>
          <a:lstStyle/>
          <a:p>
            <a:r>
              <a:rPr lang="pt-PT" dirty="0"/>
              <a:t>De facto os valores enumerados são </a:t>
            </a:r>
            <a:r>
              <a:rPr lang="pt-PT" b="1" u="sng" dirty="0"/>
              <a:t>como</a:t>
            </a:r>
            <a:r>
              <a:rPr lang="pt-PT" dirty="0"/>
              <a:t> instâncias de classes derivadas do tipo base</a:t>
            </a:r>
          </a:p>
          <a:p>
            <a:pPr lvl="1"/>
            <a:r>
              <a:rPr lang="pt-PT" dirty="0"/>
              <a:t>S é </a:t>
            </a:r>
            <a:r>
              <a:rPr lang="pt-PT" b="1" u="sng" dirty="0"/>
              <a:t>como</a:t>
            </a:r>
            <a:r>
              <a:rPr lang="pt-PT" dirty="0"/>
              <a:t> uma instância de uma classe derivada de TShirt2</a:t>
            </a:r>
          </a:p>
          <a:p>
            <a:pPr marL="268287" lvl="1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33600"/>
            <a:ext cx="7772400" cy="447814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5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 TShirt2 {</a:t>
            </a:r>
          </a:p>
          <a:p>
            <a:r>
              <a:rPr lang="pt-PT" sz="1500" i="1" dirty="0">
                <a:solidFill>
                  <a:srgbClr val="0000C0"/>
                </a:solidFill>
                <a:latin typeface="Consolas"/>
              </a:rPr>
              <a:t> S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(5.0f) { </a:t>
            </a:r>
            <a:r>
              <a:rPr lang="pt-PT" sz="1500" dirty="0">
                <a:solidFill>
                  <a:srgbClr val="3F7F5F"/>
                </a:solidFill>
                <a:latin typeface="Consolas"/>
              </a:rPr>
              <a:t>// implementação do método abstracto</a:t>
            </a:r>
          </a:p>
          <a:p>
            <a:r>
              <a:rPr lang="pt-PT" sz="15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"too </a:t>
            </a:r>
            <a:r>
              <a:rPr lang="pt-PT" sz="1500" dirty="0" err="1">
                <a:solidFill>
                  <a:srgbClr val="2A00FF"/>
                </a:solidFill>
                <a:latin typeface="Consolas"/>
              </a:rPr>
              <a:t>small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 } },</a:t>
            </a:r>
          </a:p>
          <a:p>
            <a:r>
              <a:rPr lang="pt-PT" sz="1500" b="1" i="1" dirty="0">
                <a:solidFill>
                  <a:srgbClr val="0000C0"/>
                </a:solidFill>
                <a:latin typeface="Consolas"/>
              </a:rPr>
              <a:t> M</a:t>
            </a:r>
            <a:r>
              <a:rPr lang="pt-PT" sz="1500" b="1" i="1" dirty="0">
                <a:solidFill>
                  <a:srgbClr val="000000"/>
                </a:solidFill>
                <a:latin typeface="Consolas"/>
              </a:rPr>
              <a:t>(6.0f) { </a:t>
            </a:r>
          </a:p>
          <a:p>
            <a:r>
              <a:rPr lang="pt-PT" sz="1500" i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 err="1">
                <a:solidFill>
                  <a:srgbClr val="2A00FF"/>
                </a:solidFill>
                <a:latin typeface="Consolas"/>
              </a:rPr>
              <a:t>small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 } },</a:t>
            </a:r>
          </a:p>
          <a:p>
            <a:r>
              <a:rPr lang="pt-PT" sz="1500" i="1" dirty="0">
                <a:solidFill>
                  <a:srgbClr val="0000C0"/>
                </a:solidFill>
                <a:latin typeface="Consolas"/>
              </a:rPr>
              <a:t> L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(6.5f) { </a:t>
            </a:r>
          </a:p>
          <a:p>
            <a:r>
              <a:rPr lang="pt-PT" sz="1500" i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 err="1">
                <a:solidFill>
                  <a:srgbClr val="2A00FF"/>
                </a:solidFill>
                <a:latin typeface="Consolas"/>
              </a:rPr>
              <a:t>large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 } },</a:t>
            </a:r>
          </a:p>
          <a:p>
            <a:r>
              <a:rPr lang="pt-PT" sz="1500" i="1" dirty="0">
                <a:solidFill>
                  <a:srgbClr val="0000C0"/>
                </a:solidFill>
                <a:latin typeface="Consolas"/>
              </a:rPr>
              <a:t> XL</a:t>
            </a:r>
            <a:r>
              <a:rPr lang="pt-PT" sz="1500" i="1" dirty="0">
                <a:solidFill>
                  <a:srgbClr val="000000"/>
                </a:solidFill>
                <a:latin typeface="Consolas"/>
              </a:rPr>
              <a:t>(8.0f) { </a:t>
            </a:r>
          </a:p>
          <a:p>
            <a:r>
              <a:rPr lang="pt-PT" sz="1500" i="1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"too </a:t>
            </a:r>
            <a:r>
              <a:rPr lang="pt-PT" sz="1500" dirty="0" err="1">
                <a:solidFill>
                  <a:srgbClr val="2A00FF"/>
                </a:solidFill>
                <a:latin typeface="Consolas"/>
              </a:rPr>
              <a:t>large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 } };</a:t>
            </a:r>
          </a:p>
          <a:p>
            <a:endParaRPr lang="pt-PT" sz="1500" dirty="0">
              <a:latin typeface="Consolas"/>
            </a:endParaRPr>
          </a:p>
          <a:p>
            <a:r>
              <a:rPr lang="pt-PT" sz="15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PT" sz="1500" dirty="0">
              <a:latin typeface="Consolas"/>
            </a:endParaRPr>
          </a:p>
          <a:p>
            <a:r>
              <a:rPr lang="pt-PT" sz="15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private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TShirt2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price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5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price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endParaRPr lang="pt-PT" sz="1500" dirty="0">
              <a:latin typeface="Consolas"/>
            </a:endParaRPr>
          </a:p>
          <a:p>
            <a:r>
              <a:rPr lang="pt-PT" sz="15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pt-PT" sz="15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5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500" dirty="0" err="1">
                <a:solidFill>
                  <a:srgbClr val="0000C0"/>
                </a:solidFill>
                <a:latin typeface="Consolas"/>
              </a:rPr>
              <a:t>price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500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endParaRPr lang="pt-PT" sz="1500" dirty="0">
              <a:latin typeface="Consolas"/>
            </a:endParaRPr>
          </a:p>
          <a:p>
            <a:r>
              <a:rPr lang="pt-PT" sz="15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7F0055"/>
                </a:solidFill>
                <a:latin typeface="Consolas"/>
              </a:rPr>
              <a:t>abstract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500" b="1" dirty="0" err="1">
                <a:solidFill>
                  <a:srgbClr val="000000"/>
                </a:solidFill>
                <a:latin typeface="Consolas"/>
              </a:rPr>
              <a:t>getComment</a:t>
            </a:r>
            <a:r>
              <a:rPr lang="pt-PT" sz="15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pt-PT" sz="1500" dirty="0">
                <a:solidFill>
                  <a:srgbClr val="3F7F5F"/>
                </a:solidFill>
                <a:latin typeface="Consolas"/>
              </a:rPr>
              <a:t>// método abstracto</a:t>
            </a:r>
            <a:endParaRPr lang="pt-PT" sz="1500" dirty="0">
              <a:solidFill>
                <a:srgbClr val="000000"/>
              </a:solidFill>
              <a:latin typeface="Consolas"/>
            </a:endParaRPr>
          </a:p>
          <a:p>
            <a:r>
              <a:rPr lang="pt-PT" sz="15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24381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Enumerados mais complexos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e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981200"/>
            <a:ext cx="7010400" cy="206210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"\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nListagem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das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tshirts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600" b="1" dirty="0">
                <a:solidFill>
                  <a:srgbClr val="7F0055"/>
                </a:solidFill>
                <a:latin typeface="Consolas"/>
              </a:rPr>
              <a:t> 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i = 0; i &lt; tshirts.</a:t>
            </a:r>
            <a:r>
              <a:rPr lang="nn-NO" sz="16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tshirt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["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i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"]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[i]);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  <p:sp>
        <p:nvSpPr>
          <p:cNvPr id="7" name="Rectangle 6"/>
          <p:cNvSpPr/>
          <p:nvPr/>
        </p:nvSpPr>
        <p:spPr>
          <a:xfrm>
            <a:off x="3505200" y="4191000"/>
            <a:ext cx="4572000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Listagem das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[0] -&gt; S, 5.0, too small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[1] -&gt; M, 6.0,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small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[2] -&gt; L, 6.5,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large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tshirt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[3] -&gt; XL, 8.0, too large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1742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Nested</a:t>
            </a:r>
            <a:r>
              <a:rPr lang="pt-PT" dirty="0"/>
              <a:t> 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Classes definidas dentro de outras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MoP 09 - Enumerados e Nested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Várias classes num só ficheiro java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Num ficheiro java podemos ter as seguintes classes:</a:t>
            </a:r>
          </a:p>
          <a:p>
            <a:pPr lvl="1"/>
            <a:r>
              <a:rPr lang="pt-PT" dirty="0"/>
              <a:t>Classes de topo</a:t>
            </a:r>
          </a:p>
          <a:p>
            <a:pPr lvl="1"/>
            <a:r>
              <a:rPr lang="pt-PT" dirty="0"/>
              <a:t>Classes </a:t>
            </a:r>
            <a:r>
              <a:rPr lang="pt-PT" dirty="0" err="1"/>
              <a:t>nested</a:t>
            </a:r>
            <a:r>
              <a:rPr lang="pt-PT" dirty="0"/>
              <a:t> – classes dentro de outras classes</a:t>
            </a:r>
          </a:p>
          <a:p>
            <a:endParaRPr lang="pt-PT" dirty="0"/>
          </a:p>
          <a:p>
            <a:r>
              <a:rPr lang="pt-PT" dirty="0"/>
              <a:t>Classes de topo (já visto)</a:t>
            </a:r>
          </a:p>
          <a:p>
            <a:pPr lvl="1"/>
            <a:r>
              <a:rPr lang="pt-PT" dirty="0"/>
              <a:t>Podemos ter várias classes de topo num único ficheiro java</a:t>
            </a:r>
          </a:p>
          <a:p>
            <a:pPr lvl="1"/>
            <a:r>
              <a:rPr lang="pt-PT" dirty="0"/>
              <a:t>A classe que tem o nome do ficheiro pode ter visibilidade </a:t>
            </a:r>
            <a:r>
              <a:rPr lang="pt-PT" b="1" i="1" dirty="0" err="1"/>
              <a:t>public</a:t>
            </a:r>
            <a:endParaRPr lang="pt-PT" b="1" i="1" dirty="0"/>
          </a:p>
          <a:p>
            <a:pPr lvl="1"/>
            <a:r>
              <a:rPr lang="pt-PT" dirty="0"/>
              <a:t>Todas as outras só podem ter a visibilidade por omissão</a:t>
            </a:r>
          </a:p>
          <a:p>
            <a:pPr lvl="2"/>
            <a:r>
              <a:rPr lang="pt-PT" dirty="0"/>
              <a:t>ou seja, não podem ter </a:t>
            </a:r>
            <a:r>
              <a:rPr lang="pt-PT" i="1" dirty="0" err="1"/>
              <a:t>public</a:t>
            </a:r>
            <a:r>
              <a:rPr lang="pt-PT" dirty="0"/>
              <a:t>, </a:t>
            </a:r>
            <a:r>
              <a:rPr lang="pt-PT" i="1" dirty="0" err="1"/>
              <a:t>protected</a:t>
            </a:r>
            <a:r>
              <a:rPr lang="pt-PT" dirty="0"/>
              <a:t> ou </a:t>
            </a:r>
            <a:r>
              <a:rPr lang="pt-PT" i="1" dirty="0" err="1"/>
              <a:t>private</a:t>
            </a:r>
            <a:endParaRPr lang="pt-PT" i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09 - Enumerados e Nested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3042" y="4572000"/>
            <a:ext cx="2667000" cy="16004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Bclass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400" b="1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b="1" dirty="0" err="1">
                <a:solidFill>
                  <a:srgbClr val="000000"/>
                </a:solidFill>
                <a:latin typeface="Consolas"/>
              </a:rPr>
              <a:t>Cclass</a:t>
            </a:r>
            <a:r>
              <a:rPr lang="pt-PT" sz="1400" b="1" dirty="0">
                <a:solidFill>
                  <a:srgbClr val="000000"/>
                </a:solidFill>
                <a:latin typeface="Consolas"/>
              </a:rPr>
              <a:t>  {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007367" y="4114800"/>
            <a:ext cx="1851789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sz="1800" dirty="0"/>
              <a:t>File: Bclass.java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4E6C3D-AC5E-4D7F-A6C9-BD3DCBD6EEC6}"/>
              </a:ext>
            </a:extLst>
          </p:cNvPr>
          <p:cNvSpPr/>
          <p:nvPr/>
        </p:nvSpPr>
        <p:spPr bwMode="auto">
          <a:xfrm>
            <a:off x="685800" y="4800600"/>
            <a:ext cx="533400" cy="716631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CA6025-F6AA-4028-AA34-612E8E06D09C}"/>
              </a:ext>
            </a:extLst>
          </p:cNvPr>
          <p:cNvSpPr/>
          <p:nvPr/>
        </p:nvSpPr>
        <p:spPr bwMode="auto">
          <a:xfrm>
            <a:off x="1447800" y="4800600"/>
            <a:ext cx="533400" cy="716631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A1F43A-CEC4-4358-BDAB-558EB248C253}"/>
              </a:ext>
            </a:extLst>
          </p:cNvPr>
          <p:cNvSpPr/>
          <p:nvPr/>
        </p:nvSpPr>
        <p:spPr bwMode="auto">
          <a:xfrm>
            <a:off x="5753880" y="4782710"/>
            <a:ext cx="246869" cy="367142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47A2D2-E69F-4A06-90EE-7C2FE56D0976}"/>
              </a:ext>
            </a:extLst>
          </p:cNvPr>
          <p:cNvSpPr/>
          <p:nvPr/>
        </p:nvSpPr>
        <p:spPr bwMode="auto">
          <a:xfrm>
            <a:off x="2819400" y="4800600"/>
            <a:ext cx="685800" cy="716631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769E62-A306-44C5-A285-B0F0CB47FDB4}"/>
              </a:ext>
            </a:extLst>
          </p:cNvPr>
          <p:cNvSpPr/>
          <p:nvPr/>
        </p:nvSpPr>
        <p:spPr bwMode="auto">
          <a:xfrm>
            <a:off x="3762853" y="4800600"/>
            <a:ext cx="685800" cy="716631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536DA0-FFE5-4ECE-8666-4942FA3A3022}"/>
              </a:ext>
            </a:extLst>
          </p:cNvPr>
          <p:cNvSpPr/>
          <p:nvPr/>
        </p:nvSpPr>
        <p:spPr bwMode="auto">
          <a:xfrm>
            <a:off x="5667765" y="5638800"/>
            <a:ext cx="419100" cy="367142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7BC9B-ECA4-45E0-B851-A8F553D65FAE}"/>
              </a:ext>
            </a:extLst>
          </p:cNvPr>
          <p:cNvSpPr txBox="1"/>
          <p:nvPr/>
        </p:nvSpPr>
        <p:spPr>
          <a:xfrm>
            <a:off x="1432092" y="5744332"/>
            <a:ext cx="2173993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Objetos de classes </a:t>
            </a:r>
            <a:r>
              <a:rPr lang="pt-PT" sz="1400" i="1" dirty="0"/>
              <a:t>top </a:t>
            </a:r>
            <a:r>
              <a:rPr lang="pt-PT" sz="1400" i="1" dirty="0" err="1"/>
              <a:t>level</a:t>
            </a:r>
            <a:endParaRPr lang="pt-PT" sz="1400" i="1" dirty="0"/>
          </a:p>
          <a:p>
            <a:pPr algn="ctr"/>
            <a:r>
              <a:rPr lang="pt-PT" sz="1400" dirty="0"/>
              <a:t>São universos separados</a:t>
            </a:r>
          </a:p>
        </p:txBody>
      </p:sp>
    </p:spTree>
    <p:extLst>
      <p:ext uri="{BB962C8B-B14F-4D97-AF65-F5344CB8AC3E}">
        <p14:creationId xmlns:p14="http://schemas.microsoft.com/office/powerpoint/2010/main" val="325822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Nested</a:t>
            </a:r>
            <a:r>
              <a:rPr lang="pt-PT" dirty="0"/>
              <a:t> classes – </a:t>
            </a:r>
            <a:r>
              <a:rPr lang="pt-PT" dirty="0" err="1"/>
              <a:t>inner</a:t>
            </a:r>
            <a:r>
              <a:rPr lang="pt-PT" dirty="0"/>
              <a:t> classes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449"/>
            <a:ext cx="8229600" cy="4968551"/>
          </a:xfrm>
        </p:spPr>
        <p:txBody>
          <a:bodyPr/>
          <a:lstStyle/>
          <a:p>
            <a:r>
              <a:rPr lang="pt-PT" dirty="0"/>
              <a:t>Uma classe declarada dentro de outra classe denomina-se de uma </a:t>
            </a:r>
            <a:r>
              <a:rPr lang="pt-PT" b="1" dirty="0" err="1"/>
              <a:t>nested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endParaRPr lang="pt-PT" b="1" dirty="0"/>
          </a:p>
          <a:p>
            <a:pPr marL="268287" lvl="1" indent="0">
              <a:buNone/>
            </a:pPr>
            <a:r>
              <a:rPr lang="en-US" dirty="0"/>
              <a:t>class </a:t>
            </a:r>
            <a:r>
              <a:rPr lang="en-US" dirty="0" err="1"/>
              <a:t>OuterClass</a:t>
            </a:r>
            <a:r>
              <a:rPr lang="en-US" dirty="0"/>
              <a:t> {</a:t>
            </a:r>
          </a:p>
          <a:p>
            <a:pPr marL="268287" lvl="1" indent="0">
              <a:buNone/>
            </a:pPr>
            <a:r>
              <a:rPr lang="en-US" dirty="0"/>
              <a:t>    ...</a:t>
            </a:r>
          </a:p>
          <a:p>
            <a:pPr marL="268287" lvl="1" indent="0">
              <a:buNone/>
            </a:pPr>
            <a:r>
              <a:rPr lang="en-US" dirty="0"/>
              <a:t>    class </a:t>
            </a:r>
            <a:r>
              <a:rPr lang="en-US" dirty="0" err="1"/>
              <a:t>NestedClass</a:t>
            </a:r>
            <a:r>
              <a:rPr lang="en-US" dirty="0"/>
              <a:t> {</a:t>
            </a:r>
          </a:p>
          <a:p>
            <a:pPr marL="268287" lvl="1" indent="0">
              <a:buNone/>
            </a:pPr>
            <a:r>
              <a:rPr lang="en-US" dirty="0"/>
              <a:t>        ...</a:t>
            </a:r>
          </a:p>
          <a:p>
            <a:pPr marL="268287" lvl="1" indent="0">
              <a:buNone/>
            </a:pPr>
            <a:r>
              <a:rPr lang="en-US" dirty="0"/>
              <a:t>    }</a:t>
            </a:r>
          </a:p>
          <a:p>
            <a:pPr marL="268287" lvl="1" indent="0">
              <a:buNone/>
            </a:pPr>
            <a:r>
              <a:rPr lang="en-US" dirty="0"/>
              <a:t>}</a:t>
            </a:r>
          </a:p>
          <a:p>
            <a:r>
              <a:rPr lang="pt-PT" dirty="0"/>
              <a:t>Uma </a:t>
            </a:r>
            <a:r>
              <a:rPr lang="pt-PT" b="1" dirty="0" err="1"/>
              <a:t>nested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r>
              <a:rPr lang="pt-PT" b="1" dirty="0"/>
              <a:t> </a:t>
            </a:r>
            <a:r>
              <a:rPr lang="pt-PT" dirty="0"/>
              <a:t>pode ser:</a:t>
            </a:r>
          </a:p>
          <a:p>
            <a:pPr lvl="1"/>
            <a:r>
              <a:rPr lang="en-US" b="1" dirty="0"/>
              <a:t>Static</a:t>
            </a:r>
          </a:p>
          <a:p>
            <a:pPr lvl="2"/>
            <a:r>
              <a:rPr lang="pt-PT" dirty="0"/>
              <a:t>Estas classes só podem aceder aos membros </a:t>
            </a:r>
            <a:r>
              <a:rPr lang="pt-PT" dirty="0" err="1"/>
              <a:t>static</a:t>
            </a:r>
            <a:r>
              <a:rPr lang="pt-PT" dirty="0"/>
              <a:t> da classe </a:t>
            </a:r>
            <a:r>
              <a:rPr lang="pt-PT" dirty="0" err="1"/>
              <a:t>outer</a:t>
            </a:r>
            <a:endParaRPr lang="pt-PT" dirty="0"/>
          </a:p>
          <a:p>
            <a:pPr lvl="1"/>
            <a:r>
              <a:rPr lang="pt-PT" b="1" dirty="0"/>
              <a:t>não </a:t>
            </a:r>
            <a:r>
              <a:rPr lang="pt-PT" b="1" dirty="0" err="1"/>
              <a:t>static</a:t>
            </a:r>
            <a:r>
              <a:rPr lang="pt-PT" b="1" dirty="0"/>
              <a:t> </a:t>
            </a:r>
            <a:r>
              <a:rPr lang="pt-PT" dirty="0"/>
              <a:t>– neste caso denomina-se de </a:t>
            </a:r>
            <a:r>
              <a:rPr lang="pt-PT" b="1" dirty="0" err="1"/>
              <a:t>Inner</a:t>
            </a:r>
            <a:r>
              <a:rPr lang="pt-PT" b="1" dirty="0"/>
              <a:t> </a:t>
            </a:r>
            <a:r>
              <a:rPr lang="pt-PT" b="1" dirty="0" err="1"/>
              <a:t>class</a:t>
            </a:r>
            <a:endParaRPr lang="pt-PT" b="1" dirty="0"/>
          </a:p>
          <a:p>
            <a:pPr lvl="2"/>
            <a:r>
              <a:rPr lang="pt-PT" dirty="0"/>
              <a:t>Estas podem aceder aos membros de instância da classe </a:t>
            </a:r>
            <a:r>
              <a:rPr lang="pt-PT" dirty="0" err="1"/>
              <a:t>outer</a:t>
            </a:r>
            <a:r>
              <a:rPr lang="pt-PT" dirty="0"/>
              <a:t> (e aos </a:t>
            </a:r>
            <a:r>
              <a:rPr lang="pt-PT" dirty="0" err="1"/>
              <a:t>static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Cada instância existe no contexto da instância da classe </a:t>
            </a:r>
            <a:r>
              <a:rPr lang="pt-PT" dirty="0" err="1"/>
              <a:t>outer</a:t>
            </a:r>
            <a:r>
              <a:rPr lang="pt-PT" dirty="0"/>
              <a:t> que a criou</a:t>
            </a:r>
          </a:p>
          <a:p>
            <a:pPr lvl="1"/>
            <a:r>
              <a:rPr lang="pt-PT" dirty="0"/>
              <a:t>São um membro da </a:t>
            </a:r>
            <a:r>
              <a:rPr lang="pt-PT" dirty="0" err="1"/>
              <a:t>outer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e podem ser: </a:t>
            </a:r>
            <a:r>
              <a:rPr lang="pt-PT" dirty="0" err="1">
                <a:solidFill>
                  <a:srgbClr val="C00000"/>
                </a:solidFill>
              </a:rPr>
              <a:t>public</a:t>
            </a:r>
            <a:r>
              <a:rPr lang="pt-PT" dirty="0"/>
              <a:t>, </a:t>
            </a:r>
            <a:r>
              <a:rPr lang="pt-PT" dirty="0" err="1">
                <a:solidFill>
                  <a:srgbClr val="C00000"/>
                </a:solidFill>
              </a:rPr>
              <a:t>private</a:t>
            </a:r>
            <a:r>
              <a:rPr lang="pt-PT" dirty="0"/>
              <a:t>, </a:t>
            </a:r>
            <a:r>
              <a:rPr lang="pt-PT" dirty="0" err="1">
                <a:solidFill>
                  <a:srgbClr val="C00000"/>
                </a:solidFill>
              </a:rPr>
              <a:t>protected</a:t>
            </a:r>
            <a:r>
              <a:rPr lang="pt-PT" dirty="0"/>
              <a:t> ou </a:t>
            </a:r>
            <a:r>
              <a:rPr lang="pt-PT" dirty="0" err="1">
                <a:solidFill>
                  <a:srgbClr val="C00000"/>
                </a:solidFill>
              </a:rPr>
              <a:t>default</a:t>
            </a:r>
            <a:endParaRPr lang="pt-PT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altLang="en-US"/>
              <a:t>MoP 09 - Enumerados e Nested Classes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650661-8BF1-4450-BA75-1CB66F3A4A34}"/>
              </a:ext>
            </a:extLst>
          </p:cNvPr>
          <p:cNvSpPr/>
          <p:nvPr/>
        </p:nvSpPr>
        <p:spPr bwMode="auto">
          <a:xfrm>
            <a:off x="2986709" y="2819400"/>
            <a:ext cx="366091" cy="467179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84ACC9-451B-45AB-9F2C-3692D0D4927F}"/>
              </a:ext>
            </a:extLst>
          </p:cNvPr>
          <p:cNvSpPr/>
          <p:nvPr/>
        </p:nvSpPr>
        <p:spPr bwMode="auto">
          <a:xfrm>
            <a:off x="6781800" y="2705099"/>
            <a:ext cx="1524000" cy="1447801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3BB204-9278-43BF-98BF-33D32E22D69B}"/>
              </a:ext>
            </a:extLst>
          </p:cNvPr>
          <p:cNvSpPr/>
          <p:nvPr/>
        </p:nvSpPr>
        <p:spPr bwMode="auto">
          <a:xfrm>
            <a:off x="7132568" y="3527046"/>
            <a:ext cx="183046" cy="314779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8CE361-5D05-421C-9A03-B5AA46E58810}"/>
              </a:ext>
            </a:extLst>
          </p:cNvPr>
          <p:cNvSpPr/>
          <p:nvPr/>
        </p:nvSpPr>
        <p:spPr bwMode="auto">
          <a:xfrm>
            <a:off x="7284968" y="3679446"/>
            <a:ext cx="183046" cy="314779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EA1B4C-DDF8-4831-928E-85931542BD6C}"/>
              </a:ext>
            </a:extLst>
          </p:cNvPr>
          <p:cNvSpPr/>
          <p:nvPr/>
        </p:nvSpPr>
        <p:spPr bwMode="auto">
          <a:xfrm>
            <a:off x="7437368" y="3831846"/>
            <a:ext cx="183046" cy="314779"/>
          </a:xfrm>
          <a:prstGeom prst="roundRect">
            <a:avLst/>
          </a:prstGeom>
          <a:solidFill>
            <a:srgbClr val="B9E1FF">
              <a:alpha val="69804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52ACF-77E1-495B-AA35-4D6018C085AE}"/>
              </a:ext>
            </a:extLst>
          </p:cNvPr>
          <p:cNvSpPr txBox="1"/>
          <p:nvPr/>
        </p:nvSpPr>
        <p:spPr>
          <a:xfrm>
            <a:off x="6240385" y="1830287"/>
            <a:ext cx="258596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dirty="0"/>
              <a:t>Objetos de classes </a:t>
            </a:r>
            <a:r>
              <a:rPr lang="pt-PT" sz="1400" i="1" dirty="0" err="1"/>
              <a:t>oputer</a:t>
            </a:r>
            <a:r>
              <a:rPr lang="pt-PT" sz="1400" i="1" dirty="0"/>
              <a:t> e </a:t>
            </a:r>
            <a:r>
              <a:rPr lang="pt-PT" sz="1400" i="1" dirty="0" err="1"/>
              <a:t>inner</a:t>
            </a:r>
            <a:endParaRPr lang="pt-PT" sz="1400" i="1" dirty="0"/>
          </a:p>
          <a:p>
            <a:pPr algn="ctr"/>
            <a:r>
              <a:rPr lang="pt-PT" sz="1400" dirty="0"/>
              <a:t>São universos aninhados (</a:t>
            </a:r>
            <a:r>
              <a:rPr lang="pt-PT" sz="1400" dirty="0" err="1"/>
              <a:t>nested</a:t>
            </a:r>
            <a:r>
              <a:rPr lang="pt-PT" sz="1400" dirty="0"/>
              <a:t>)</a:t>
            </a:r>
          </a:p>
          <a:p>
            <a:pPr algn="ctr"/>
            <a:r>
              <a:rPr lang="pt-PT" sz="1400" dirty="0"/>
              <a:t>O </a:t>
            </a:r>
            <a:r>
              <a:rPr lang="pt-PT" sz="1400" dirty="0" err="1"/>
              <a:t>inner</a:t>
            </a:r>
            <a:r>
              <a:rPr lang="pt-PT" sz="1400" dirty="0"/>
              <a:t> existe dentro do </a:t>
            </a:r>
            <a:r>
              <a:rPr lang="pt-PT" sz="1400" dirty="0" err="1"/>
              <a:t>outer</a:t>
            </a:r>
            <a:endParaRPr lang="pt-PT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4D02BD-6472-4885-8C67-4225D084C484}"/>
              </a:ext>
            </a:extLst>
          </p:cNvPr>
          <p:cNvSpPr/>
          <p:nvPr/>
        </p:nvSpPr>
        <p:spPr bwMode="auto">
          <a:xfrm>
            <a:off x="3733800" y="1981198"/>
            <a:ext cx="1524000" cy="1447801"/>
          </a:xfrm>
          <a:prstGeom prst="ellipse">
            <a:avLst/>
          </a:prstGeom>
          <a:solidFill>
            <a:srgbClr val="CEE19F">
              <a:alpha val="7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1102119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9558</TotalTime>
  <Words>2198</Words>
  <Application>Microsoft Office PowerPoint</Application>
  <PresentationFormat>On-screen Show (4:3)</PresentationFormat>
  <Paragraphs>322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09 – Enumerados e  Nested classes</vt:lpstr>
      <vt:lpstr>Tipo/class Enumerado</vt:lpstr>
      <vt:lpstr>“Valores” de um enumerado</vt:lpstr>
      <vt:lpstr>Enumerados com estado e métodos</vt:lpstr>
      <vt:lpstr>Enumerados mais complexos</vt:lpstr>
      <vt:lpstr>Enumerados mais complexos</vt:lpstr>
      <vt:lpstr>Nested Classes</vt:lpstr>
      <vt:lpstr>Várias classes num só ficheiro java</vt:lpstr>
      <vt:lpstr>Nested classes – inner classes</vt:lpstr>
      <vt:lpstr>Nested classes</vt:lpstr>
      <vt:lpstr>Nested classes – facetas internas</vt:lpstr>
      <vt:lpstr>Nested classes – partes internas</vt:lpstr>
      <vt:lpstr>Local Inner class</vt:lpstr>
      <vt:lpstr>Local Anonymous Inner Class </vt:lpstr>
      <vt:lpstr>Local Anonymous Inner Class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924</cp:revision>
  <cp:lastPrinted>2012-06-01T12:56:54Z</cp:lastPrinted>
  <dcterms:created xsi:type="dcterms:W3CDTF">2004-08-20T17:48:18Z</dcterms:created>
  <dcterms:modified xsi:type="dcterms:W3CDTF">2020-05-13T22:40:33Z</dcterms:modified>
</cp:coreProperties>
</file>