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428" r:id="rId2"/>
    <p:sldId id="429" r:id="rId3"/>
    <p:sldId id="430" r:id="rId4"/>
    <p:sldId id="442" r:id="rId5"/>
    <p:sldId id="437" r:id="rId6"/>
    <p:sldId id="438" r:id="rId7"/>
    <p:sldId id="431" r:id="rId8"/>
    <p:sldId id="432" r:id="rId9"/>
    <p:sldId id="433" r:id="rId10"/>
    <p:sldId id="444" r:id="rId11"/>
    <p:sldId id="434" r:id="rId12"/>
    <p:sldId id="435" r:id="rId13"/>
    <p:sldId id="436" r:id="rId14"/>
    <p:sldId id="439" r:id="rId15"/>
    <p:sldId id="440" r:id="rId16"/>
    <p:sldId id="441" r:id="rId17"/>
    <p:sldId id="443" r:id="rId1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8EC"/>
    <a:srgbClr val="CB7A0F"/>
    <a:srgbClr val="A92733"/>
    <a:srgbClr val="FFDD87"/>
    <a:srgbClr val="3ED645"/>
    <a:srgbClr val="FFD15F"/>
    <a:srgbClr val="384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2" autoAdjust="0"/>
    <p:restoredTop sz="94700" autoAdjust="0"/>
  </p:normalViewPr>
  <p:slideViewPr>
    <p:cSldViewPr>
      <p:cViewPr>
        <p:scale>
          <a:sx n="66" d="100"/>
          <a:sy n="66" d="100"/>
        </p:scale>
        <p:origin x="546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CFCA4-9CDA-4534-97FB-88CBBA77358E}" type="slidenum">
              <a:rPr lang="pt-PT"/>
              <a:pPr/>
              <a:t>1</a:t>
            </a:fld>
            <a:endParaRPr lang="pt-PT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15ED51-E977-479D-A4B1-BC52B35F437F}" type="slidenum">
              <a:rPr lang="pt-PT"/>
              <a:pPr/>
              <a:t>10</a:t>
            </a:fld>
            <a:endParaRPr lang="pt-PT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6538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F8FE1-FCAF-427F-A7DB-EEF15AF1EAC0}" type="slidenum">
              <a:rPr lang="pt-PT"/>
              <a:pPr/>
              <a:t>11</a:t>
            </a:fld>
            <a:endParaRPr lang="pt-PT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EAF72-D9B1-4FDD-A32D-F03740A222DB}" type="slidenum">
              <a:rPr lang="pt-PT"/>
              <a:pPr/>
              <a:t>12</a:t>
            </a:fld>
            <a:endParaRPr lang="pt-PT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0AA57-0078-4208-8EC3-58DD0BBACA01}" type="slidenum">
              <a:rPr lang="pt-PT"/>
              <a:pPr/>
              <a:t>13</a:t>
            </a:fld>
            <a:endParaRPr lang="pt-PT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2308B2-86C4-426B-ABF3-0D7187FDE77B}" type="slidenum">
              <a:rPr lang="pt-PT"/>
              <a:pPr/>
              <a:t>2</a:t>
            </a:fld>
            <a:endParaRPr lang="pt-PT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0CF00A-3F37-4747-8E08-5E53EF7C97C7}" type="slidenum">
              <a:rPr lang="pt-PT"/>
              <a:pPr/>
              <a:t>3</a:t>
            </a:fld>
            <a:endParaRPr lang="pt-PT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0CF00A-3F37-4747-8E08-5E53EF7C97C7}" type="slidenum">
              <a:rPr lang="pt-PT"/>
              <a:pPr/>
              <a:t>4</a:t>
            </a:fld>
            <a:endParaRPr lang="pt-PT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0CF00A-3F37-4747-8E08-5E53EF7C97C7}" type="slidenum">
              <a:rPr lang="pt-PT"/>
              <a:pPr/>
              <a:t>5</a:t>
            </a:fld>
            <a:endParaRPr lang="pt-PT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0CF00A-3F37-4747-8E08-5E53EF7C97C7}" type="slidenum">
              <a:rPr lang="pt-PT"/>
              <a:pPr/>
              <a:t>6</a:t>
            </a:fld>
            <a:endParaRPr lang="pt-PT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AEB13-4EF8-4EC4-8D0C-22E1D9E08062}" type="slidenum">
              <a:rPr lang="pt-PT"/>
              <a:pPr/>
              <a:t>7</a:t>
            </a:fld>
            <a:endParaRPr lang="pt-PT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75FA1-620B-4265-B6DD-C4C3400DD9D8}" type="slidenum">
              <a:rPr lang="pt-PT"/>
              <a:pPr/>
              <a:t>8</a:t>
            </a:fld>
            <a:endParaRPr lang="pt-PT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15ED51-E977-479D-A4B1-BC52B35F437F}" type="slidenum">
              <a:rPr lang="pt-PT"/>
              <a:pPr/>
              <a:t>9</a:t>
            </a:fld>
            <a:endParaRPr lang="pt-PT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pt-PT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pt-PT" altLang="en-US" noProof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84800"/>
            <a:ext cx="1676400" cy="1397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8" y="1268414"/>
            <a:ext cx="3853962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797" y="1268414"/>
            <a:ext cx="3855426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9" y="1268413"/>
            <a:ext cx="7850065" cy="242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159" y="3846514"/>
            <a:ext cx="7850065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6"/>
            <a:ext cx="8229600" cy="77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PT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PT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94463"/>
            <a:ext cx="35052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166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517525" y="6535738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B2F4-D852-480E-8B0A-F8892383B9E2}" type="slidenum">
              <a:rPr lang="pt-PT" sz="1200">
                <a:latin typeface="Garamond" pitchFamily="18" charset="0"/>
              </a:rPr>
              <a:pPr/>
              <a:t>‹#›</a:t>
            </a:fld>
            <a:endParaRPr lang="pt-PT" sz="1200">
              <a:latin typeface="Garamond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096000"/>
            <a:ext cx="762000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250825" indent="-2873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048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0000"/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863600" indent="-2333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258888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Blip>
          <a:blip r:embed="rId18"/>
        </a:buBlip>
        <a:defRPr sz="14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/>
          <a:p>
            <a:r>
              <a:rPr lang="pt-PT" dirty="0"/>
              <a:t>10 - Tratamento de Excepções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2"/>
                </a:solidFill>
                <a:latin typeface="+mj-lt"/>
              </a:rPr>
              <a:t>Capítulo 9</a:t>
            </a:r>
          </a:p>
          <a:p>
            <a:r>
              <a:rPr lang="pt-PT" dirty="0">
                <a:solidFill>
                  <a:schemeClr val="tx2"/>
                </a:solidFill>
                <a:latin typeface="+mj-lt"/>
              </a:rPr>
              <a:t>Excepções; lançar excepções; tratamento de excepções e declaração do lançamento de excepções.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818" y="376535"/>
            <a:ext cx="78815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PT" dirty="0"/>
              <a:t>LEIM – Modelação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11988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Throws</a:t>
            </a:r>
            <a:r>
              <a:rPr lang="pt-PT" dirty="0"/>
              <a:t> na sobreposição de métodos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Na sobreposição de métodos o âmbito dos </a:t>
            </a:r>
            <a:r>
              <a:rPr lang="pt-PT" dirty="0" err="1"/>
              <a:t>throws</a:t>
            </a:r>
            <a:r>
              <a:rPr lang="pt-PT" dirty="0"/>
              <a:t> não pode ser aumentado</a:t>
            </a:r>
          </a:p>
          <a:p>
            <a:pPr lvl="1"/>
            <a:r>
              <a:rPr lang="pt-PT" dirty="0"/>
              <a:t>Mas pode ser reduzido</a:t>
            </a:r>
          </a:p>
          <a:p>
            <a:pPr lvl="1"/>
            <a:r>
              <a:rPr lang="pt-PT" dirty="0"/>
              <a:t>O código que estaria a utilizar o método da classe base conta com essas excepções</a:t>
            </a:r>
          </a:p>
          <a:p>
            <a:pPr lvl="2"/>
            <a:r>
              <a:rPr lang="pt-PT" dirty="0"/>
              <a:t>lançar menos não é um problema, mas lançar mais já quebra o contracto e violaria a regra da indicação explicita das </a:t>
            </a:r>
            <a:r>
              <a:rPr lang="pt-PT" dirty="0" err="1"/>
              <a:t>checked</a:t>
            </a:r>
            <a:r>
              <a:rPr lang="pt-PT" dirty="0"/>
              <a:t> </a:t>
            </a:r>
            <a:r>
              <a:rPr lang="pt-PT" dirty="0" err="1"/>
              <a:t>exceptions</a:t>
            </a:r>
            <a:endParaRPr lang="pt-PT" dirty="0"/>
          </a:p>
          <a:p>
            <a:pPr lvl="1"/>
            <a:endParaRPr lang="pt-PT" dirty="0"/>
          </a:p>
          <a:p>
            <a:pPr lvl="1"/>
            <a:r>
              <a:rPr lang="pt-PT" dirty="0"/>
              <a:t>Não se pode declarar </a:t>
            </a:r>
            <a:r>
              <a:rPr lang="pt-PT" dirty="0" err="1"/>
              <a:t>throws</a:t>
            </a:r>
            <a:r>
              <a:rPr lang="pt-PT" dirty="0"/>
              <a:t> de mais excepções do que as declaradas no método sobreposto (classe base) </a:t>
            </a:r>
          </a:p>
          <a:p>
            <a:pPr lvl="2"/>
            <a:r>
              <a:rPr lang="pt-PT" dirty="0"/>
              <a:t>Mas pode-se declarar menos</a:t>
            </a:r>
          </a:p>
          <a:p>
            <a:pPr lvl="2"/>
            <a:endParaRPr lang="pt-PT" dirty="0"/>
          </a:p>
          <a:p>
            <a:pPr lvl="1"/>
            <a:r>
              <a:rPr lang="pt-PT" dirty="0"/>
              <a:t>Não se pode colocar </a:t>
            </a:r>
            <a:r>
              <a:rPr lang="pt-PT" dirty="0" err="1"/>
              <a:t>throws</a:t>
            </a:r>
            <a:r>
              <a:rPr lang="pt-PT" dirty="0"/>
              <a:t> de classes base das exceções declaradas no método sobreposto (classe base) </a:t>
            </a:r>
          </a:p>
          <a:p>
            <a:pPr lvl="2"/>
            <a:r>
              <a:rPr lang="pt-PT" dirty="0"/>
              <a:t>Mas pode-se declarar classes derivadas das classes de excepções declaradas no método sobreposto</a:t>
            </a:r>
          </a:p>
          <a:p>
            <a:pPr marL="1008000" lvl="3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 dirty="0" err="1"/>
              <a:t>MoP</a:t>
            </a:r>
            <a:r>
              <a:rPr lang="pt-PT" altLang="en-US" dirty="0"/>
              <a:t> 10 -  Tratamento de Excepções</a:t>
            </a:r>
          </a:p>
        </p:txBody>
      </p:sp>
    </p:spTree>
    <p:extLst>
      <p:ext uri="{BB962C8B-B14F-4D97-AF65-F5344CB8AC3E}">
        <p14:creationId xmlns:p14="http://schemas.microsoft.com/office/powerpoint/2010/main" val="82419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Utilização de um método com </a:t>
            </a:r>
            <a:r>
              <a:rPr lang="pt-PT" dirty="0" err="1"/>
              <a:t>throws</a:t>
            </a:r>
            <a:endParaRPr lang="pt-PT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68551"/>
          </a:xfrm>
        </p:spPr>
        <p:txBody>
          <a:bodyPr/>
          <a:lstStyle/>
          <a:p>
            <a:r>
              <a:rPr lang="pt-PT" dirty="0"/>
              <a:t>A utilização de um método que lance(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</a:rPr>
              <a:t>throws</a:t>
            </a:r>
            <a:r>
              <a:rPr lang="pt-PT" dirty="0"/>
              <a:t>) várias excepções implica apanhar ou lançar (fazer </a:t>
            </a:r>
            <a:r>
              <a:rPr lang="pt-PT" i="1" dirty="0" err="1"/>
              <a:t>throws</a:t>
            </a:r>
            <a:r>
              <a:rPr lang="pt-PT" dirty="0"/>
              <a:t>) todas elas</a:t>
            </a:r>
          </a:p>
          <a:p>
            <a:pPr lvl="1"/>
            <a:r>
              <a:rPr lang="pt-PT" dirty="0"/>
              <a:t>a menos que sejam derivadas de </a:t>
            </a:r>
            <a:r>
              <a:rPr lang="pt-PT" dirty="0" err="1"/>
              <a:t>RuntimeException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r>
              <a:rPr lang="pt-PT" altLang="en-US" dirty="0" err="1"/>
              <a:t>MoP</a:t>
            </a:r>
            <a:r>
              <a:rPr lang="pt-PT" altLang="en-US" dirty="0"/>
              <a:t> 10 -  Tratamento de Excepções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33400" y="2238375"/>
            <a:ext cx="80772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urier New" pitchFamily="49" charset="0"/>
              </a:rPr>
              <a:t>divisao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dividendo,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divisor) 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                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throws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DivideByZeroException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NegativeValueException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(divisor == 0)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throw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DivideByZeroException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Divisao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por zero"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(divisor &lt; 0)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throw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NegativeValueException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"Divisor negativo."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quociente = dividendo / divisor;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quociente;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33400" y="4524375"/>
            <a:ext cx="80772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pt-PT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urier New" pitchFamily="49" charset="0"/>
              </a:rPr>
              <a:t> metodo1(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urier New" pitchFamily="49" charset="0"/>
              </a:rPr>
              <a:t> dividendo,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urier New" pitchFamily="49" charset="0"/>
              </a:rPr>
              <a:t> divisor)</a:t>
            </a:r>
          </a:p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7F0055"/>
                </a:solidFill>
                <a:latin typeface="Courier New" pitchFamily="49" charset="0"/>
              </a:rPr>
              <a:t>                                   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throws</a:t>
            </a:r>
            <a:r>
              <a:rPr lang="pt-PT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urier New" pitchFamily="49" charset="0"/>
              </a:rPr>
              <a:t>NegativeValueException</a:t>
            </a:r>
            <a:r>
              <a:rPr lang="pt-PT" sz="14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try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i="1" dirty="0" err="1">
                <a:solidFill>
                  <a:srgbClr val="000000"/>
                </a:solidFill>
                <a:latin typeface="Courier New" pitchFamily="49" charset="0"/>
              </a:rPr>
              <a:t>divisao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(dividendo, divisor);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}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catch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DivideByZeroException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e.printStackTrace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-1;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1066800" y="5638800"/>
            <a:ext cx="2895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4724400" y="5029200"/>
            <a:ext cx="2895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3505200" y="2743200"/>
            <a:ext cx="4876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9C36C-5521-486D-9FA6-92BA0AB8B768}"/>
              </a:ext>
            </a:extLst>
          </p:cNvPr>
          <p:cNvSpPr/>
          <p:nvPr/>
        </p:nvSpPr>
        <p:spPr>
          <a:xfrm>
            <a:off x="2879271" y="6260041"/>
            <a:ext cx="5350329" cy="523220"/>
          </a:xfrm>
          <a:prstGeom prst="rect">
            <a:avLst/>
          </a:prstGeom>
          <a:solidFill>
            <a:srgbClr val="EEF8EC"/>
          </a:solidFill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DivideByZeroException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{…}</a:t>
            </a:r>
          </a:p>
          <a:p>
            <a:r>
              <a:rPr lang="pt-PT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NegativeValueException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{…}</a:t>
            </a:r>
          </a:p>
        </p:txBody>
      </p:sp>
    </p:spTree>
    <p:extLst>
      <p:ext uri="{BB962C8B-B14F-4D97-AF65-F5344CB8AC3E}">
        <p14:creationId xmlns:p14="http://schemas.microsoft.com/office/powerpoint/2010/main" val="32420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Bloco finally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562600"/>
          </a:xfrm>
        </p:spPr>
        <p:txBody>
          <a:bodyPr/>
          <a:lstStyle/>
          <a:p>
            <a:r>
              <a:rPr lang="pt-PT" dirty="0"/>
              <a:t>Os blocos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</a:rPr>
              <a:t>try-catch</a:t>
            </a:r>
            <a:r>
              <a:rPr lang="pt-PT" dirty="0"/>
              <a:t> podem conter um bloco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</a:rPr>
              <a:t>finally</a:t>
            </a:r>
            <a:r>
              <a:rPr lang="pt-PT" dirty="0"/>
              <a:t> ficando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</a:rPr>
              <a:t>try-catch-finally</a:t>
            </a:r>
            <a:endParaRPr lang="pt-PT" b="1" kern="1200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pt-PT" dirty="0"/>
              <a:t>O bloco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</a:rPr>
              <a:t>finally</a:t>
            </a:r>
            <a:r>
              <a:rPr lang="pt-PT" dirty="0"/>
              <a:t>:</a:t>
            </a:r>
            <a:endParaRPr lang="pt-PT" b="1" kern="1200" dirty="0">
              <a:solidFill>
                <a:srgbClr val="7F0055"/>
              </a:solidFill>
              <a:latin typeface="Courier New" pitchFamily="49" charset="0"/>
            </a:endParaRPr>
          </a:p>
          <a:p>
            <a:pPr lvl="1">
              <a:spcBef>
                <a:spcPts val="400"/>
              </a:spcBef>
            </a:pPr>
            <a:r>
              <a:rPr lang="pt-PT" dirty="0"/>
              <a:t>destina-se a conter acções de finalização do bloco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</a:rPr>
              <a:t>try</a:t>
            </a:r>
            <a:r>
              <a:rPr lang="pt-PT" dirty="0"/>
              <a:t> e que são sempre executadas (uma vez iniciada a execução do bloco </a:t>
            </a:r>
            <a:r>
              <a:rPr lang="pt-PT" i="1" dirty="0" err="1"/>
              <a:t>try</a:t>
            </a:r>
            <a:r>
              <a:rPr lang="pt-PT" dirty="0"/>
              <a:t>) no seu final</a:t>
            </a:r>
          </a:p>
          <a:p>
            <a:pPr lvl="1">
              <a:spcBef>
                <a:spcPts val="400"/>
              </a:spcBef>
            </a:pPr>
            <a:r>
              <a:rPr lang="pt-PT" dirty="0"/>
              <a:t>só pode existir um bloco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finally</a:t>
            </a:r>
            <a:endParaRPr lang="pt-PT" b="1" kern="1200" dirty="0">
              <a:solidFill>
                <a:srgbClr val="7F0055"/>
              </a:solidFill>
              <a:latin typeface="Courier New" pitchFamily="49" charset="0"/>
              <a:ea typeface="+mn-ea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pt-PT" dirty="0"/>
              <a:t>caso exista, será sempre executado</a:t>
            </a:r>
          </a:p>
          <a:p>
            <a:pPr lvl="2">
              <a:spcBef>
                <a:spcPts val="400"/>
              </a:spcBef>
            </a:pPr>
            <a:r>
              <a:rPr lang="pt-PT" dirty="0"/>
              <a:t>quer ocorra uma exceção ou não, e quer a exceção tenha sido apanhada ou não.</a:t>
            </a:r>
          </a:p>
          <a:p>
            <a:pPr lvl="2">
              <a:spcBef>
                <a:spcPts val="432"/>
              </a:spcBef>
            </a:pPr>
            <a:r>
              <a:rPr lang="pt-PT" dirty="0"/>
              <a:t>caso tenha ocorrido uma exceção, a execução passa para o bloco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catch</a:t>
            </a:r>
            <a:r>
              <a:rPr lang="pt-PT" dirty="0"/>
              <a:t>, e no  seu final, ou caso não haja um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catch</a:t>
            </a:r>
            <a:r>
              <a:rPr lang="pt-PT" dirty="0"/>
              <a:t> compatível, é executado o bloco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finally</a:t>
            </a:r>
            <a:endParaRPr lang="pt-PT" b="1" kern="1200" dirty="0">
              <a:solidFill>
                <a:srgbClr val="7F0055"/>
              </a:solidFill>
              <a:latin typeface="Courier New" pitchFamily="49" charset="0"/>
              <a:ea typeface="+mn-ea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pt-PT" dirty="0"/>
              <a:t>será sempre o último bloco a ser executado, num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try-catch-finally</a:t>
            </a:r>
            <a:endParaRPr lang="pt-PT" dirty="0"/>
          </a:p>
          <a:p>
            <a:pPr lvl="1">
              <a:spcBef>
                <a:spcPts val="400"/>
              </a:spcBef>
            </a:pPr>
            <a:r>
              <a:rPr lang="pt-PT" dirty="0"/>
              <a:t>será executado mesmo na presença de: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return</a:t>
            </a:r>
            <a:r>
              <a:rPr lang="pt-PT" dirty="0"/>
              <a:t>, </a:t>
            </a:r>
            <a:r>
              <a:rPr lang="pt-PT" b="1" kern="1200" dirty="0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continue</a:t>
            </a:r>
            <a:r>
              <a:rPr lang="pt-PT" dirty="0"/>
              <a:t>, </a:t>
            </a:r>
            <a:r>
              <a:rPr lang="pt-PT" b="1" kern="1200" dirty="0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break</a:t>
            </a:r>
            <a:r>
              <a:rPr lang="pt-PT" dirty="0"/>
              <a:t>, ou de excepção dentro de um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catch</a:t>
            </a:r>
            <a:endParaRPr lang="pt-PT" dirty="0"/>
          </a:p>
          <a:p>
            <a:pPr lvl="2">
              <a:spcBef>
                <a:spcPts val="400"/>
              </a:spcBef>
            </a:pPr>
            <a:r>
              <a:rPr lang="pt-PT" dirty="0"/>
              <a:t>Não será executado caso seja executado um </a:t>
            </a:r>
            <a:r>
              <a:rPr lang="pt-PT" dirty="0" err="1"/>
              <a:t>System.exit</a:t>
            </a:r>
            <a:r>
              <a:rPr lang="pt-PT" dirty="0"/>
              <a:t>(…)</a:t>
            </a:r>
          </a:p>
          <a:p>
            <a:pPr lvl="1">
              <a:spcBef>
                <a:spcPts val="400"/>
              </a:spcBef>
            </a:pPr>
            <a:r>
              <a:rPr lang="pt-PT" dirty="0"/>
              <a:t>uma excepção ocorrida dentro do bloco de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finally</a:t>
            </a:r>
            <a:r>
              <a:rPr lang="pt-PT" dirty="0"/>
              <a:t> e não apanhada dentro dele, termina o </a:t>
            </a:r>
            <a:r>
              <a:rPr lang="pt-PT" dirty="0" err="1"/>
              <a:t>finally</a:t>
            </a:r>
            <a:r>
              <a:rPr lang="pt-PT" dirty="0"/>
              <a:t> e essa excepção é lançada para cima do bloco de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try-catch-finally</a:t>
            </a:r>
            <a:endParaRPr lang="pt-PT" b="1" kern="1200" dirty="0">
              <a:solidFill>
                <a:srgbClr val="7F0055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r>
              <a:rPr lang="pt-PT" altLang="en-US" dirty="0" err="1"/>
              <a:t>MoP</a:t>
            </a:r>
            <a:r>
              <a:rPr lang="pt-PT" altLang="en-US" dirty="0"/>
              <a:t> 10 -  Tratamento de Excepções</a:t>
            </a:r>
          </a:p>
        </p:txBody>
      </p:sp>
    </p:spTree>
    <p:extLst>
      <p:ext uri="{BB962C8B-B14F-4D97-AF65-F5344CB8AC3E}">
        <p14:creationId xmlns:p14="http://schemas.microsoft.com/office/powerpoint/2010/main" val="45653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Bloco de </a:t>
            </a:r>
            <a:r>
              <a:rPr lang="pt-PT" dirty="0" err="1"/>
              <a:t>finally</a:t>
            </a:r>
            <a:endParaRPr lang="pt-PT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en-US" dirty="0" err="1"/>
              <a:t>MoP</a:t>
            </a:r>
            <a:r>
              <a:rPr lang="pt-PT" altLang="en-US" dirty="0"/>
              <a:t> 10 -  Tratamento de Excepções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228600" y="867112"/>
            <a:ext cx="8077200" cy="594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>
                <a:solidFill>
                  <a:srgbClr val="000000"/>
                </a:solidFill>
                <a:latin typeface="Courier New" pitchFamily="49" charset="0"/>
              </a:rPr>
              <a:t>metodo1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x)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throws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MyException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try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"Do 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something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..."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throw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MyException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"Erro 1"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} 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catch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e) {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Exception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catched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in m1 -&gt; 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e.getMessage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());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throw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MyException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"Erro 2"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} 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finally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{ 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Finally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in method 1"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 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End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of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method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1"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pt-PT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urier New" pitchFamily="49" charset="0"/>
              </a:rPr>
              <a:t>main</a:t>
            </a:r>
            <a:r>
              <a:rPr lang="pt-PT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600" b="1" dirty="0" err="1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urier New" pitchFamily="49" charset="0"/>
              </a:rPr>
              <a:t>[] </a:t>
            </a:r>
            <a:r>
              <a:rPr lang="pt-PT" sz="1600" b="1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pt-PT" sz="1600" b="1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throws</a:t>
            </a:r>
            <a:r>
              <a:rPr lang="pt-PT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urier New" pitchFamily="49" charset="0"/>
              </a:rPr>
              <a:t>MyException</a:t>
            </a:r>
            <a:r>
              <a:rPr lang="pt-PT" sz="16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pt-PT" sz="16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try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i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PT" sz="1400" b="1" i="1" dirty="0">
                <a:solidFill>
                  <a:srgbClr val="000000"/>
                </a:solidFill>
                <a:latin typeface="Courier New" pitchFamily="49" charset="0"/>
              </a:rPr>
              <a:t>metodo1</a:t>
            </a:r>
            <a:r>
              <a:rPr lang="pt-PT" sz="1400" b="1" dirty="0">
                <a:solidFill>
                  <a:srgbClr val="000000"/>
                </a:solidFill>
                <a:latin typeface="Courier New" pitchFamily="49" charset="0"/>
              </a:rPr>
              <a:t>(20);</a:t>
            </a:r>
            <a:endParaRPr lang="pt-PT" sz="14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throw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MyException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"Erro 3"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pt-PT" sz="1400" dirty="0">
                <a:solidFill>
                  <a:srgbClr val="3F7F5F"/>
                </a:solidFill>
                <a:latin typeface="Courier New" pitchFamily="49" charset="0"/>
              </a:rPr>
              <a:t>// teste 1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} 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catch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MyException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e) {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Exception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catched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in 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main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-&gt; 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e.getMessage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());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} 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finally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{ 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Finally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in 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main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 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End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of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main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410200" y="152400"/>
            <a:ext cx="36576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PT" sz="1200" b="1" dirty="0">
                <a:latin typeface="Courier New" pitchFamily="49" charset="0"/>
              </a:rPr>
              <a:t>OUTPUT:</a:t>
            </a:r>
          </a:p>
          <a:p>
            <a:r>
              <a:rPr lang="pt-PT" sz="1200" dirty="0">
                <a:latin typeface="Courier New" pitchFamily="49" charset="0"/>
              </a:rPr>
              <a:t>  Do </a:t>
            </a:r>
            <a:r>
              <a:rPr lang="pt-PT" sz="1200" dirty="0" err="1">
                <a:latin typeface="Courier New" pitchFamily="49" charset="0"/>
              </a:rPr>
              <a:t>something</a:t>
            </a:r>
            <a:r>
              <a:rPr lang="pt-PT" sz="1200" dirty="0">
                <a:latin typeface="Courier New" pitchFamily="49" charset="0"/>
              </a:rPr>
              <a:t>...</a:t>
            </a:r>
          </a:p>
          <a:p>
            <a:r>
              <a:rPr lang="pt-PT" sz="1200" dirty="0">
                <a:latin typeface="Courier New" pitchFamily="49" charset="0"/>
              </a:rPr>
              <a:t>  </a:t>
            </a:r>
            <a:r>
              <a:rPr lang="pt-PT" sz="1200" dirty="0" err="1">
                <a:latin typeface="Courier New" pitchFamily="49" charset="0"/>
              </a:rPr>
              <a:t>Exception</a:t>
            </a:r>
            <a:r>
              <a:rPr lang="pt-PT" sz="1200" dirty="0">
                <a:latin typeface="Courier New" pitchFamily="49" charset="0"/>
              </a:rPr>
              <a:t> </a:t>
            </a:r>
            <a:r>
              <a:rPr lang="pt-PT" sz="1200" dirty="0" err="1">
                <a:latin typeface="Courier New" pitchFamily="49" charset="0"/>
              </a:rPr>
              <a:t>catched</a:t>
            </a:r>
            <a:r>
              <a:rPr lang="pt-PT" sz="1200" dirty="0">
                <a:latin typeface="Courier New" pitchFamily="49" charset="0"/>
              </a:rPr>
              <a:t> in m1 -&gt; Erro 1</a:t>
            </a:r>
          </a:p>
          <a:p>
            <a:r>
              <a:rPr lang="pt-PT" sz="1200" dirty="0">
                <a:latin typeface="Courier New" pitchFamily="49" charset="0"/>
              </a:rPr>
              <a:t>  </a:t>
            </a:r>
            <a:r>
              <a:rPr lang="pt-PT" sz="1200" dirty="0" err="1">
                <a:latin typeface="Courier New" pitchFamily="49" charset="0"/>
              </a:rPr>
              <a:t>Finally</a:t>
            </a:r>
            <a:r>
              <a:rPr lang="pt-PT" sz="1200" dirty="0">
                <a:latin typeface="Courier New" pitchFamily="49" charset="0"/>
              </a:rPr>
              <a:t> in </a:t>
            </a:r>
            <a:r>
              <a:rPr lang="pt-PT" sz="1200" dirty="0" err="1">
                <a:latin typeface="Courier New" pitchFamily="49" charset="0"/>
              </a:rPr>
              <a:t>method</a:t>
            </a:r>
            <a:r>
              <a:rPr lang="pt-PT" sz="1200" dirty="0">
                <a:latin typeface="Courier New" pitchFamily="49" charset="0"/>
              </a:rPr>
              <a:t> 1</a:t>
            </a:r>
          </a:p>
          <a:p>
            <a:r>
              <a:rPr lang="pt-PT" sz="1200" dirty="0">
                <a:latin typeface="Courier New" pitchFamily="49" charset="0"/>
              </a:rPr>
              <a:t>  </a:t>
            </a:r>
            <a:r>
              <a:rPr lang="pt-PT" sz="1200" dirty="0" err="1">
                <a:latin typeface="Courier New" pitchFamily="49" charset="0"/>
              </a:rPr>
              <a:t>Exception</a:t>
            </a:r>
            <a:r>
              <a:rPr lang="pt-PT" sz="1200" dirty="0">
                <a:latin typeface="Courier New" pitchFamily="49" charset="0"/>
              </a:rPr>
              <a:t> </a:t>
            </a:r>
            <a:r>
              <a:rPr lang="pt-PT" sz="1200" dirty="0" err="1">
                <a:latin typeface="Courier New" pitchFamily="49" charset="0"/>
              </a:rPr>
              <a:t>catched</a:t>
            </a:r>
            <a:r>
              <a:rPr lang="pt-PT" sz="1200" dirty="0">
                <a:latin typeface="Courier New" pitchFamily="49" charset="0"/>
              </a:rPr>
              <a:t> in </a:t>
            </a:r>
            <a:r>
              <a:rPr lang="pt-PT" sz="1200" dirty="0" err="1">
                <a:latin typeface="Courier New" pitchFamily="49" charset="0"/>
              </a:rPr>
              <a:t>main</a:t>
            </a:r>
            <a:r>
              <a:rPr lang="pt-PT" sz="1200" dirty="0">
                <a:latin typeface="Courier New" pitchFamily="49" charset="0"/>
              </a:rPr>
              <a:t> -&gt; Erro 2</a:t>
            </a:r>
          </a:p>
          <a:p>
            <a:r>
              <a:rPr lang="pt-PT" sz="1200" dirty="0">
                <a:latin typeface="Courier New" pitchFamily="49" charset="0"/>
              </a:rPr>
              <a:t>  </a:t>
            </a:r>
            <a:r>
              <a:rPr lang="pt-PT" sz="1200" dirty="0" err="1">
                <a:latin typeface="Courier New" pitchFamily="49" charset="0"/>
              </a:rPr>
              <a:t>Finally</a:t>
            </a:r>
            <a:r>
              <a:rPr lang="pt-PT" sz="1200" dirty="0">
                <a:latin typeface="Courier New" pitchFamily="49" charset="0"/>
              </a:rPr>
              <a:t> in </a:t>
            </a:r>
            <a:r>
              <a:rPr lang="pt-PT" sz="1200" dirty="0" err="1">
                <a:latin typeface="Courier New" pitchFamily="49" charset="0"/>
              </a:rPr>
              <a:t>main</a:t>
            </a:r>
            <a:endParaRPr lang="pt-PT" sz="1200" dirty="0">
              <a:latin typeface="Courier New" pitchFamily="49" charset="0"/>
            </a:endParaRPr>
          </a:p>
          <a:p>
            <a:r>
              <a:rPr lang="pt-PT" sz="1200" dirty="0">
                <a:latin typeface="Courier New" pitchFamily="49" charset="0"/>
              </a:rPr>
              <a:t>  </a:t>
            </a:r>
            <a:r>
              <a:rPr lang="pt-PT" sz="1200" dirty="0" err="1">
                <a:latin typeface="Courier New" pitchFamily="49" charset="0"/>
              </a:rPr>
              <a:t>End</a:t>
            </a:r>
            <a:r>
              <a:rPr lang="pt-PT" sz="1200" dirty="0">
                <a:latin typeface="Courier New" pitchFamily="49" charset="0"/>
              </a:rPr>
              <a:t> </a:t>
            </a:r>
            <a:r>
              <a:rPr lang="pt-PT" sz="1200" dirty="0" err="1">
                <a:latin typeface="Courier New" pitchFamily="49" charset="0"/>
              </a:rPr>
              <a:t>of</a:t>
            </a:r>
            <a:r>
              <a:rPr lang="pt-PT" sz="1200" dirty="0">
                <a:latin typeface="Courier New" pitchFamily="49" charset="0"/>
              </a:rPr>
              <a:t> </a:t>
            </a:r>
            <a:r>
              <a:rPr lang="pt-PT" sz="1200" dirty="0" err="1">
                <a:latin typeface="Courier New" pitchFamily="49" charset="0"/>
              </a:rPr>
              <a:t>main</a:t>
            </a:r>
            <a:endParaRPr lang="pt-PT" sz="1200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72200" y="4419600"/>
            <a:ext cx="2743200" cy="523220"/>
          </a:xfrm>
          <a:prstGeom prst="rect">
            <a:avLst/>
          </a:prstGeom>
          <a:solidFill>
            <a:srgbClr val="EEF8EC"/>
          </a:solidFill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MyException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Exception</a:t>
            </a:r>
          </a:p>
        </p:txBody>
      </p:sp>
    </p:spTree>
    <p:extLst>
      <p:ext uri="{BB962C8B-B14F-4D97-AF65-F5344CB8AC3E}">
        <p14:creationId xmlns:p14="http://schemas.microsoft.com/office/powerpoint/2010/main" val="27576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</a:t>
            </a:r>
            <a:r>
              <a:rPr lang="pt-PT" dirty="0" err="1"/>
              <a:t>Exception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524000"/>
            <a:ext cx="7391400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  <a:prstDash val="lgDashDotDot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  <a:cs typeface="Consolas" pitchFamily="49" charset="0"/>
              </a:rPr>
              <a:t> Exception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latin typeface="Consolas" panose="020B0609020204030204" pitchFamily="49" charset="0"/>
                <a:cs typeface="Consolas" pitchFamily="49" charset="0"/>
              </a:rPr>
              <a:t> Throwable {</a:t>
            </a:r>
          </a:p>
          <a:p>
            <a:endParaRPr lang="pt-PT" sz="1400" dirty="0">
              <a:latin typeface="Consolas" panose="020B0609020204030204" pitchFamily="49" charset="0"/>
              <a:cs typeface="Consolas" pitchFamily="49" charset="0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 panose="020B0609020204030204" pitchFamily="49" charset="0"/>
                <a:cs typeface="Consolas" pitchFamily="49" charset="0"/>
              </a:rPr>
              <a:t>  // </a:t>
            </a:r>
            <a:r>
              <a:rPr lang="pt-PT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itchFamily="49" charset="0"/>
              </a:rPr>
              <a:t>contructores</a:t>
            </a:r>
            <a:endParaRPr lang="pt-PT" sz="1400" dirty="0">
              <a:solidFill>
                <a:srgbClr val="3F7F5F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r>
              <a:rPr lang="pt-PT" sz="1400" dirty="0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pt-PT" sz="1400" dirty="0" err="1">
                <a:latin typeface="Consolas" panose="020B0609020204030204" pitchFamily="49" charset="0"/>
                <a:cs typeface="Consolas" pitchFamily="49" charset="0"/>
              </a:rPr>
              <a:t>Exception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pt-PT" sz="1400" dirty="0"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pt-PT" sz="1400" dirty="0" err="1">
                <a:latin typeface="Consolas" panose="020B0609020204030204" pitchFamily="49" charset="0"/>
                <a:cs typeface="Consolas" pitchFamily="49" charset="0"/>
              </a:rPr>
              <a:t>String</a:t>
            </a:r>
            <a:r>
              <a:rPr lang="pt-PT" sz="1400" dirty="0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  <a:cs typeface="Consolas" pitchFamily="49" charset="0"/>
              </a:rPr>
              <a:t>message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pt-PT" sz="1400" dirty="0"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pt-PT" sz="1400" dirty="0" err="1">
                <a:latin typeface="Consolas" panose="020B0609020204030204" pitchFamily="49" charset="0"/>
                <a:cs typeface="Consolas" pitchFamily="49" charset="0"/>
              </a:rPr>
              <a:t>Throwable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cause) </a:t>
            </a:r>
          </a:p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pt-PT" sz="1400" dirty="0"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pt-PT" sz="1400" dirty="0" err="1">
                <a:latin typeface="Consolas" panose="020B0609020204030204" pitchFamily="49" charset="0"/>
                <a:cs typeface="Consolas" pitchFamily="49" charset="0"/>
              </a:rPr>
              <a:t>String</a:t>
            </a:r>
            <a:r>
              <a:rPr lang="pt-PT" sz="1400" dirty="0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  <a:cs typeface="Consolas" pitchFamily="49" charset="0"/>
              </a:rPr>
              <a:t>message</a:t>
            </a:r>
            <a:r>
              <a:rPr lang="pt-PT" sz="1400" dirty="0">
                <a:latin typeface="Consolas" panose="020B0609020204030204" pitchFamily="49" charset="0"/>
                <a:cs typeface="Consolas" pitchFamily="49" charset="0"/>
              </a:rPr>
              <a:t>, </a:t>
            </a:r>
            <a:r>
              <a:rPr lang="pt-PT" sz="1400" dirty="0" err="1">
                <a:latin typeface="Consolas" panose="020B0609020204030204" pitchFamily="49" charset="0"/>
                <a:cs typeface="Consolas" pitchFamily="49" charset="0"/>
              </a:rPr>
              <a:t>Throwable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cause) </a:t>
            </a:r>
          </a:p>
          <a:p>
            <a:endParaRPr lang="pt-PT" sz="1400" dirty="0">
              <a:latin typeface="Consolas" pitchFamily="49" charset="0"/>
              <a:cs typeface="Consolas" pitchFamily="49" charset="0"/>
            </a:endParaRPr>
          </a:p>
          <a:p>
            <a:endParaRPr lang="pt-PT" sz="1400" dirty="0">
              <a:latin typeface="Consolas" pitchFamily="49" charset="0"/>
              <a:cs typeface="Consolas" pitchFamily="49" charset="0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 panose="020B0609020204030204" pitchFamily="49" charset="0"/>
                <a:cs typeface="Consolas" pitchFamily="49" charset="0"/>
              </a:rPr>
              <a:t>  // métodos herdados de </a:t>
            </a:r>
            <a:r>
              <a:rPr lang="pt-PT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itchFamily="49" charset="0"/>
              </a:rPr>
              <a:t>Throwable</a:t>
            </a:r>
            <a:endParaRPr lang="pt-PT" sz="1400" dirty="0">
              <a:solidFill>
                <a:srgbClr val="3F7F5F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r>
              <a:rPr lang="pt-PT" sz="1400" dirty="0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pt-PT" sz="1400" dirty="0" err="1">
                <a:latin typeface="Consolas" panose="020B0609020204030204" pitchFamily="49" charset="0"/>
                <a:cs typeface="Consolas" pitchFamily="49" charset="0"/>
              </a:rPr>
              <a:t>String</a:t>
            </a:r>
            <a:r>
              <a:rPr lang="pt-PT" sz="1400" dirty="0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pt-PT" sz="1400" b="1" dirty="0" err="1">
                <a:latin typeface="Consolas" panose="020B0609020204030204" pitchFamily="49" charset="0"/>
                <a:cs typeface="Consolas" pitchFamily="49" charset="0"/>
              </a:rPr>
              <a:t>getMessage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Throwable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dirty="0" err="1">
                <a:latin typeface="Consolas" panose="020B0609020204030204" pitchFamily="49" charset="0"/>
                <a:cs typeface="Consolas" pitchFamily="49" charset="0"/>
              </a:rPr>
              <a:t>getCause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StackTraceElement</a:t>
            </a:r>
            <a:r>
              <a:rPr lang="pt-PT" sz="1400" dirty="0">
                <a:latin typeface="Consolas" panose="020B0609020204030204" pitchFamily="49" charset="0"/>
                <a:cs typeface="Consolas" pitchFamily="49" charset="0"/>
              </a:rPr>
              <a:t>[] </a:t>
            </a:r>
            <a:r>
              <a:rPr lang="pt-PT" sz="1400" b="1" dirty="0" err="1">
                <a:latin typeface="Consolas" panose="020B0609020204030204" pitchFamily="49" charset="0"/>
                <a:cs typeface="Consolas" pitchFamily="49" charset="0"/>
              </a:rPr>
              <a:t>getStackTrace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dirty="0" err="1">
                <a:latin typeface="Consolas" panose="020B0609020204030204" pitchFamily="49" charset="0"/>
                <a:cs typeface="Consolas" pitchFamily="49" charset="0"/>
              </a:rPr>
              <a:t>printStackTrace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dirty="0" err="1">
                <a:latin typeface="Consolas" panose="020B0609020204030204" pitchFamily="49" charset="0"/>
                <a:cs typeface="Consolas" pitchFamily="49" charset="0"/>
              </a:rPr>
              <a:t>toString</a:t>
            </a:r>
            <a:r>
              <a:rPr lang="pt-PT" sz="1400" dirty="0">
                <a:latin typeface="Consolas" panose="020B0609020204030204" pitchFamily="49" charset="0"/>
                <a:cs typeface="Consolas" pitchFamily="49" charset="0"/>
              </a:rPr>
              <a:t>() </a:t>
            </a:r>
          </a:p>
          <a:p>
            <a:r>
              <a:rPr lang="pt-PT" sz="1400" dirty="0"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4768662" y="765037"/>
            <a:ext cx="3111876" cy="523220"/>
          </a:xfrm>
          <a:prstGeom prst="wedgeRectCallout">
            <a:avLst>
              <a:gd name="adj1" fmla="val -51094"/>
              <a:gd name="adj2" fmla="val 102602"/>
            </a:avLst>
          </a:prstGeom>
          <a:solidFill>
            <a:srgbClr val="EEF8EC">
              <a:alpha val="70195"/>
            </a:srgbClr>
          </a:solidFill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pt-PT" sz="1400" dirty="0">
                <a:latin typeface="+mn-lt"/>
              </a:rPr>
              <a:t>Classe base de qualquer objecto que se possa utilizar em </a:t>
            </a:r>
            <a:r>
              <a:rPr lang="pt-PT" sz="1400" b="1" dirty="0" err="1">
                <a:solidFill>
                  <a:srgbClr val="7F0055"/>
                </a:solidFill>
                <a:latin typeface="+mn-lt"/>
              </a:rPr>
              <a:t>throw</a:t>
            </a:r>
            <a:endParaRPr lang="pt-PT" sz="1400" b="1" dirty="0">
              <a:solidFill>
                <a:srgbClr val="7F005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124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Exception</a:t>
            </a:r>
            <a:r>
              <a:rPr lang="pt-PT" dirty="0"/>
              <a:t> demo</a:t>
            </a:r>
          </a:p>
        </p:txBody>
      </p:sp>
      <p:sp>
        <p:nvSpPr>
          <p:cNvPr id="4" name="Rectangle 3"/>
          <p:cNvSpPr/>
          <p:nvPr/>
        </p:nvSpPr>
        <p:spPr>
          <a:xfrm>
            <a:off x="512928" y="1374100"/>
            <a:ext cx="8229600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throw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NullPointerException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"The message"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e)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Exception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message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e.getMessage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Exception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cause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e.getCause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Exception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toString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e);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StackTraceElement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stackTrace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e.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getStackTrace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/>
              </a:rPr>
              <a:t>  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0; i &lt; stackTrace.</a:t>
            </a:r>
            <a:r>
              <a:rPr lang="nn-NO" sz="1400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; i++)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stackTrace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[i]);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e.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printStackTrace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5" name="Rectangle 4"/>
          <p:cNvSpPr/>
          <p:nvPr/>
        </p:nvSpPr>
        <p:spPr>
          <a:xfrm>
            <a:off x="800100" y="4664560"/>
            <a:ext cx="7543800" cy="160043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OUTPUT: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message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The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message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cause -&gt;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null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Exception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java.lang.NullPointerException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 The message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p9WorkExceptionHandling.C16.main(</a:t>
            </a:r>
            <a:r>
              <a:rPr lang="pt-PT" sz="1400" dirty="0">
                <a:solidFill>
                  <a:srgbClr val="000080"/>
                </a:solidFill>
                <a:latin typeface="Consolas"/>
              </a:rPr>
              <a:t>C16.java:11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PT" sz="1400" u="sng" dirty="0" err="1">
                <a:solidFill>
                  <a:srgbClr val="000080"/>
                </a:solidFill>
                <a:latin typeface="Consolas"/>
              </a:rPr>
              <a:t>java.lang.NullPointerException</a:t>
            </a:r>
            <a:r>
              <a:rPr lang="pt-PT" sz="1400" dirty="0">
                <a:solidFill>
                  <a:srgbClr val="FF0000"/>
                </a:solidFill>
                <a:latin typeface="Consolas"/>
              </a:rPr>
              <a:t>: </a:t>
            </a:r>
            <a:r>
              <a:rPr lang="pt-PT" sz="1400" dirty="0" err="1">
                <a:solidFill>
                  <a:srgbClr val="FF0000"/>
                </a:solidFill>
                <a:latin typeface="Consolas"/>
              </a:rPr>
              <a:t>The</a:t>
            </a:r>
            <a:r>
              <a:rPr lang="pt-PT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FF0000"/>
                </a:solidFill>
                <a:latin typeface="Consolas"/>
              </a:rPr>
              <a:t>message</a:t>
            </a:r>
            <a:endParaRPr lang="pt-PT" sz="1400" dirty="0">
              <a:solidFill>
                <a:srgbClr val="FF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FF0000"/>
                </a:solidFill>
                <a:latin typeface="Consolas"/>
              </a:rPr>
              <a:t>	</a:t>
            </a:r>
            <a:r>
              <a:rPr lang="pt-PT" sz="1400" dirty="0" err="1">
                <a:solidFill>
                  <a:srgbClr val="FF0000"/>
                </a:solidFill>
                <a:latin typeface="Consolas"/>
              </a:rPr>
              <a:t>at</a:t>
            </a:r>
            <a:r>
              <a:rPr lang="pt-PT" sz="1400" dirty="0">
                <a:solidFill>
                  <a:srgbClr val="FF0000"/>
                </a:solidFill>
                <a:latin typeface="Consolas"/>
              </a:rPr>
              <a:t> p09WorkExceptionHandling.C16.main(</a:t>
            </a:r>
            <a:r>
              <a:rPr lang="pt-PT" sz="1400" u="sng" dirty="0">
                <a:solidFill>
                  <a:srgbClr val="000080"/>
                </a:solidFill>
                <a:latin typeface="Consolas"/>
              </a:rPr>
              <a:t>C16.java:15</a:t>
            </a:r>
            <a:r>
              <a:rPr lang="pt-PT" sz="1400" u="sng" dirty="0">
                <a:solidFill>
                  <a:srgbClr val="FF0000"/>
                </a:solidFill>
                <a:latin typeface="Consolas"/>
              </a:rPr>
              <a:t>)</a:t>
            </a:r>
            <a:endParaRPr lang="pt-PT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7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Catch</a:t>
            </a:r>
            <a:r>
              <a:rPr lang="pt-PT" dirty="0"/>
              <a:t> com </a:t>
            </a:r>
            <a:r>
              <a:rPr lang="pt-PT" dirty="0" err="1"/>
              <a:t>multi-exception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Java, a partir da versão 7, permite colocar vários tipos de excepções numa cláusula </a:t>
            </a:r>
            <a:r>
              <a:rPr lang="pt-PT" i="1" dirty="0" err="1"/>
              <a:t>catch</a:t>
            </a:r>
            <a:r>
              <a:rPr lang="pt-PT" dirty="0"/>
              <a:t> (separadas por </a:t>
            </a:r>
            <a:r>
              <a:rPr lang="pt-PT" b="1" dirty="0"/>
              <a:t>’|’</a:t>
            </a:r>
            <a:r>
              <a:rPr lang="pt-PT" dirty="0"/>
              <a:t> ) </a:t>
            </a:r>
          </a:p>
          <a:p>
            <a:pPr lvl="1"/>
            <a:r>
              <a:rPr lang="pt-PT" dirty="0"/>
              <a:t>E assim ter um só bloco de </a:t>
            </a:r>
            <a:r>
              <a:rPr lang="pt-PT" i="1" dirty="0" err="1"/>
              <a:t>catch</a:t>
            </a:r>
            <a:r>
              <a:rPr lang="pt-PT" dirty="0"/>
              <a:t> para tratar várias excepções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569726"/>
            <a:ext cx="8229600" cy="3754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MyException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e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MyException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b="1" dirty="0">
                <a:solidFill>
                  <a:srgbClr val="2A00FF"/>
                </a:solidFill>
                <a:latin typeface="Consolas"/>
              </a:rPr>
              <a:t>"e1"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Exception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e.getMessage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std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out"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std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out"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Thread.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sleep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(5000);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err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std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err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args.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== 0)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DivideByZeroException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e;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MyException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|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InterruptedException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|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DivideByZeroException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e1)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e1.printStackTrace();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1893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FBE3-D805-4AFD-A4D5-15F02252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Hierarquia de classes: </a:t>
            </a:r>
            <a:r>
              <a:rPr lang="pt-PT" dirty="0" err="1"/>
              <a:t>Throwable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679C7-2147-4064-95EA-E64035490B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10 -  Tratamento de Excepções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412080-CC5A-4498-A386-8184F8127873}"/>
              </a:ext>
            </a:extLst>
          </p:cNvPr>
          <p:cNvSpPr/>
          <p:nvPr/>
        </p:nvSpPr>
        <p:spPr bwMode="auto">
          <a:xfrm>
            <a:off x="3124200" y="1066800"/>
            <a:ext cx="914400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Object</a:t>
            </a:r>
            <a:endParaRPr lang="pt-PT" sz="1100" dirty="0">
              <a:latin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0980F6-49FB-4A70-B2D3-8C7EB4FCB616}"/>
              </a:ext>
            </a:extLst>
          </p:cNvPr>
          <p:cNvSpPr/>
          <p:nvPr/>
        </p:nvSpPr>
        <p:spPr bwMode="auto">
          <a:xfrm>
            <a:off x="3124200" y="1600200"/>
            <a:ext cx="914400" cy="228600"/>
          </a:xfrm>
          <a:prstGeom prst="roundRect">
            <a:avLst/>
          </a:prstGeom>
          <a:solidFill>
            <a:schemeClr val="accent6">
              <a:alpha val="7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b="1" dirty="0" err="1">
                <a:latin typeface="+mn-lt"/>
              </a:rPr>
              <a:t>Throwable</a:t>
            </a:r>
            <a:endParaRPr lang="pt-PT" sz="1100" b="1" dirty="0"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D84D1C-EBB2-4D9F-8653-BD0A20C68943}"/>
              </a:ext>
            </a:extLst>
          </p:cNvPr>
          <p:cNvSpPr/>
          <p:nvPr/>
        </p:nvSpPr>
        <p:spPr bwMode="auto">
          <a:xfrm>
            <a:off x="1295400" y="2207819"/>
            <a:ext cx="914400" cy="228600"/>
          </a:xfrm>
          <a:prstGeom prst="roundRect">
            <a:avLst/>
          </a:prstGeom>
          <a:solidFill>
            <a:schemeClr val="accent5">
              <a:lumMod val="75000"/>
              <a:alpha val="7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>
                <a:latin typeface="+mn-lt"/>
              </a:rPr>
              <a:t>Error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C61752-D976-4061-9CAC-29B7FF5CF7C6}"/>
              </a:ext>
            </a:extLst>
          </p:cNvPr>
          <p:cNvSpPr/>
          <p:nvPr/>
        </p:nvSpPr>
        <p:spPr bwMode="auto">
          <a:xfrm>
            <a:off x="5081400" y="2207819"/>
            <a:ext cx="914400" cy="228600"/>
          </a:xfrm>
          <a:prstGeom prst="roundRect">
            <a:avLst/>
          </a:prstGeom>
          <a:solidFill>
            <a:schemeClr val="accent5">
              <a:lumMod val="75000"/>
              <a:alpha val="7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b="1" dirty="0" err="1">
                <a:latin typeface="+mn-lt"/>
              </a:rPr>
              <a:t>Exception</a:t>
            </a:r>
            <a:endParaRPr lang="pt-PT" sz="1100" b="1" dirty="0"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C679BD-7194-442F-86A3-CF5C1B6C3D83}"/>
              </a:ext>
            </a:extLst>
          </p:cNvPr>
          <p:cNvSpPr/>
          <p:nvPr/>
        </p:nvSpPr>
        <p:spPr bwMode="auto">
          <a:xfrm>
            <a:off x="3445781" y="2828090"/>
            <a:ext cx="1968610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ReflectiveOperationException</a:t>
            </a:r>
            <a:endParaRPr lang="pt-PT" sz="1100" dirty="0">
              <a:latin typeface="+mn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FE6205-B8E0-4D95-BE2A-4CD90B1E8ADE}"/>
              </a:ext>
            </a:extLst>
          </p:cNvPr>
          <p:cNvSpPr/>
          <p:nvPr/>
        </p:nvSpPr>
        <p:spPr bwMode="auto">
          <a:xfrm>
            <a:off x="4800600" y="3841590"/>
            <a:ext cx="1476000" cy="228600"/>
          </a:xfrm>
          <a:prstGeom prst="roundRect">
            <a:avLst/>
          </a:prstGeom>
          <a:solidFill>
            <a:srgbClr val="92D050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b="1" dirty="0" err="1">
                <a:latin typeface="+mn-lt"/>
              </a:rPr>
              <a:t>RuntimeException</a:t>
            </a:r>
            <a:endParaRPr lang="pt-PT" sz="1100" b="1" dirty="0">
              <a:latin typeface="+mn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E10B5C-683D-4172-8FE2-B9F44018E78E}"/>
              </a:ext>
            </a:extLst>
          </p:cNvPr>
          <p:cNvSpPr/>
          <p:nvPr/>
        </p:nvSpPr>
        <p:spPr bwMode="auto">
          <a:xfrm>
            <a:off x="7772400" y="2828090"/>
            <a:ext cx="914400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IOException</a:t>
            </a:r>
            <a:endParaRPr lang="pt-PT" sz="1100" dirty="0">
              <a:latin typeface="+mn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B08E2E-4B9A-44AE-A887-F1972E0FBC39}"/>
              </a:ext>
            </a:extLst>
          </p:cNvPr>
          <p:cNvSpPr/>
          <p:nvPr/>
        </p:nvSpPr>
        <p:spPr bwMode="auto">
          <a:xfrm>
            <a:off x="5646353" y="2828090"/>
            <a:ext cx="1968610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CloneNotSupportedException</a:t>
            </a:r>
            <a:endParaRPr lang="pt-PT" sz="1100" dirty="0"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265021-FEC6-4446-A9A5-D86009A4E03B}"/>
              </a:ext>
            </a:extLst>
          </p:cNvPr>
          <p:cNvSpPr/>
          <p:nvPr/>
        </p:nvSpPr>
        <p:spPr bwMode="auto">
          <a:xfrm>
            <a:off x="381000" y="2828090"/>
            <a:ext cx="1362576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VirtualMachineError</a:t>
            </a:r>
            <a:endParaRPr lang="pt-PT" sz="1100" dirty="0">
              <a:latin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96F814-BEB1-430E-8F67-87F565E5D5E3}"/>
              </a:ext>
            </a:extLst>
          </p:cNvPr>
          <p:cNvSpPr/>
          <p:nvPr/>
        </p:nvSpPr>
        <p:spPr bwMode="auto">
          <a:xfrm>
            <a:off x="76200" y="3397162"/>
            <a:ext cx="1295400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OutOfMemoryError</a:t>
            </a:r>
            <a:endParaRPr lang="pt-PT" sz="1100" dirty="0"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CF8BAC-54B7-43EF-8978-28ECD06D3B05}"/>
              </a:ext>
            </a:extLst>
          </p:cNvPr>
          <p:cNvSpPr/>
          <p:nvPr/>
        </p:nvSpPr>
        <p:spPr bwMode="auto">
          <a:xfrm>
            <a:off x="1447800" y="3397162"/>
            <a:ext cx="1295400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StackOverflowError</a:t>
            </a:r>
            <a:endParaRPr lang="pt-PT" sz="1100" dirty="0">
              <a:latin typeface="+mn-lt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54D99EC-1A0B-4E47-956E-5CDC1160BB70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rot="5400000" flipH="1" flipV="1">
            <a:off x="722858" y="3057732"/>
            <a:ext cx="340472" cy="338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0417EA6-C47A-4E53-9009-DF5A8B4408CD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rot="16200000" flipV="1">
            <a:off x="1408658" y="2710320"/>
            <a:ext cx="340472" cy="10332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4C31F3-5557-48EE-B23A-6F22D1A4AFD9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rot="5400000" flipH="1" flipV="1">
            <a:off x="1211609" y="2287099"/>
            <a:ext cx="391671" cy="690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61A6204-1345-4BC0-B309-B8B77E487FC8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2477491" y="1103910"/>
            <a:ext cx="379019" cy="1828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5592C71-4256-441D-BCDA-94BA6295EADD}"/>
              </a:ext>
            </a:extLst>
          </p:cNvPr>
          <p:cNvCxnSpPr>
            <a:cxnSpLocks/>
          </p:cNvCxnSpPr>
          <p:nvPr/>
        </p:nvCxnSpPr>
        <p:spPr>
          <a:xfrm flipV="1">
            <a:off x="3581400" y="129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5E6C880-2698-412F-8A20-36B3E1672EC0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370491" y="1039710"/>
            <a:ext cx="379019" cy="1957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999E802-EB72-4831-B0A3-B3A69804FA29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16200000" flipV="1">
            <a:off x="6688265" y="1286755"/>
            <a:ext cx="391671" cy="2691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CB715C-51CC-4C14-9B27-27569E13DCED}"/>
              </a:ext>
            </a:extLst>
          </p:cNvPr>
          <p:cNvSpPr/>
          <p:nvPr/>
        </p:nvSpPr>
        <p:spPr bwMode="auto">
          <a:xfrm>
            <a:off x="8048376" y="3397162"/>
            <a:ext cx="990600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EOFException</a:t>
            </a:r>
            <a:endParaRPr lang="pt-PT" sz="1100" dirty="0">
              <a:latin typeface="+mn-lt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9796B26-CEB4-42CC-A2ED-F680C537B06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5538600" y="2436419"/>
            <a:ext cx="0" cy="140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B60DA3B-E82E-4A7D-94A5-33BE43B65412}"/>
              </a:ext>
            </a:extLst>
          </p:cNvPr>
          <p:cNvSpPr/>
          <p:nvPr/>
        </p:nvSpPr>
        <p:spPr bwMode="auto">
          <a:xfrm>
            <a:off x="228600" y="4788896"/>
            <a:ext cx="1404000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ArithemicException</a:t>
            </a:r>
            <a:endParaRPr lang="pt-PT" sz="1100" dirty="0">
              <a:latin typeface="+mn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92BD251-AAEA-4B58-992E-BF22F6E7474A}"/>
              </a:ext>
            </a:extLst>
          </p:cNvPr>
          <p:cNvSpPr/>
          <p:nvPr/>
        </p:nvSpPr>
        <p:spPr bwMode="auto">
          <a:xfrm>
            <a:off x="1796400" y="4788896"/>
            <a:ext cx="1404000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ClassCastException</a:t>
            </a:r>
            <a:endParaRPr lang="pt-PT" sz="1100" dirty="0">
              <a:latin typeface="+mn-lt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0DA9E53-D959-4E54-96EF-949403E52715}"/>
              </a:ext>
            </a:extLst>
          </p:cNvPr>
          <p:cNvSpPr/>
          <p:nvPr/>
        </p:nvSpPr>
        <p:spPr bwMode="auto">
          <a:xfrm>
            <a:off x="3359095" y="4788896"/>
            <a:ext cx="1968610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IndexOutOfBoundsException</a:t>
            </a:r>
            <a:endParaRPr lang="pt-PT" sz="1100" dirty="0">
              <a:latin typeface="+mn-lt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B124A24-D7EF-4E64-BEB8-B8C4E1D9B2CF}"/>
              </a:ext>
            </a:extLst>
          </p:cNvPr>
          <p:cNvSpPr/>
          <p:nvPr/>
        </p:nvSpPr>
        <p:spPr bwMode="auto">
          <a:xfrm>
            <a:off x="7515600" y="4788896"/>
            <a:ext cx="1476000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NullPointerException</a:t>
            </a:r>
            <a:endParaRPr lang="pt-PT" sz="1100" dirty="0">
              <a:latin typeface="+mn-lt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6F53B51-7A78-49A5-8103-8F05758ED022}"/>
              </a:ext>
            </a:extLst>
          </p:cNvPr>
          <p:cNvSpPr/>
          <p:nvPr/>
        </p:nvSpPr>
        <p:spPr bwMode="auto">
          <a:xfrm>
            <a:off x="5587200" y="4788896"/>
            <a:ext cx="1728000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IllegalArgumentException</a:t>
            </a:r>
            <a:endParaRPr lang="pt-PT" sz="1100" dirty="0">
              <a:latin typeface="+mn-lt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EC2A40-1683-4325-8331-2A7460BA401C}"/>
              </a:ext>
            </a:extLst>
          </p:cNvPr>
          <p:cNvSpPr/>
          <p:nvPr/>
        </p:nvSpPr>
        <p:spPr bwMode="auto">
          <a:xfrm>
            <a:off x="3593377" y="3397162"/>
            <a:ext cx="1673418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ClassNotFoundException</a:t>
            </a:r>
            <a:endParaRPr lang="pt-PT" sz="1100" dirty="0">
              <a:latin typeface="+mn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DCA0C63-67A9-46F9-B5A1-02867CA058D4}"/>
              </a:ext>
            </a:extLst>
          </p:cNvPr>
          <p:cNvSpPr/>
          <p:nvPr/>
        </p:nvSpPr>
        <p:spPr bwMode="auto">
          <a:xfrm>
            <a:off x="5587200" y="5326322"/>
            <a:ext cx="1728000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NumberFormatException</a:t>
            </a:r>
            <a:endParaRPr lang="pt-PT" sz="1100" dirty="0">
              <a:latin typeface="+mn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6A85F52-9A49-4199-9399-330B518D51FC}"/>
              </a:ext>
            </a:extLst>
          </p:cNvPr>
          <p:cNvSpPr/>
          <p:nvPr/>
        </p:nvSpPr>
        <p:spPr bwMode="auto">
          <a:xfrm>
            <a:off x="3206695" y="5326322"/>
            <a:ext cx="2273410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ArrayIndexOutOfBoundsException</a:t>
            </a:r>
            <a:endParaRPr lang="pt-PT" sz="1100" dirty="0">
              <a:latin typeface="+mn-lt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9479377-FDDC-40E0-99AA-00D9CBD1A83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rot="16200000" flipV="1">
            <a:off x="5888794" y="2086226"/>
            <a:ext cx="391671" cy="10920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266C5C6-2920-4E88-B886-872AACB8E00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5400000" flipH="1" flipV="1">
            <a:off x="4788508" y="2077998"/>
            <a:ext cx="391671" cy="1108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435E532-2FE9-4E04-B358-A55E9283E694}"/>
              </a:ext>
            </a:extLst>
          </p:cNvPr>
          <p:cNvCxnSpPr>
            <a:cxnSpLocks/>
            <a:stCxn id="49" idx="0"/>
            <a:endCxn id="10" idx="2"/>
          </p:cNvCxnSpPr>
          <p:nvPr/>
        </p:nvCxnSpPr>
        <p:spPr>
          <a:xfrm flipV="1">
            <a:off x="4430086" y="3056690"/>
            <a:ext cx="0" cy="34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C96CDC-2BB9-4BB9-A9F9-D5A22C7DE83D}"/>
              </a:ext>
            </a:extLst>
          </p:cNvPr>
          <p:cNvSpPr/>
          <p:nvPr/>
        </p:nvSpPr>
        <p:spPr bwMode="auto">
          <a:xfrm>
            <a:off x="1884128" y="2828090"/>
            <a:ext cx="1295400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IOError</a:t>
            </a:r>
            <a:endParaRPr lang="pt-PT" sz="1100" dirty="0">
              <a:latin typeface="+mn-lt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D42A973-4CDB-4103-91AB-0A0021C4B58A}"/>
              </a:ext>
            </a:extLst>
          </p:cNvPr>
          <p:cNvSpPr/>
          <p:nvPr/>
        </p:nvSpPr>
        <p:spPr bwMode="auto">
          <a:xfrm>
            <a:off x="6431114" y="3397162"/>
            <a:ext cx="1551167" cy="2286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FileNotFoundException</a:t>
            </a:r>
            <a:endParaRPr lang="pt-PT" sz="1100" dirty="0">
              <a:latin typeface="+mn-lt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0CAB74D-816F-442C-ABBB-54ECC540AC01}"/>
              </a:ext>
            </a:extLst>
          </p:cNvPr>
          <p:cNvCxnSpPr>
            <a:cxnSpLocks/>
            <a:stCxn id="38" idx="0"/>
            <a:endCxn id="12" idx="2"/>
          </p:cNvCxnSpPr>
          <p:nvPr/>
        </p:nvCxnSpPr>
        <p:spPr>
          <a:xfrm rot="16200000" flipV="1">
            <a:off x="8216402" y="3069888"/>
            <a:ext cx="340472" cy="314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2B28B80-0136-4340-986C-DF98FA4FF568}"/>
              </a:ext>
            </a:extLst>
          </p:cNvPr>
          <p:cNvCxnSpPr>
            <a:cxnSpLocks/>
            <a:stCxn id="67" idx="0"/>
            <a:endCxn id="12" idx="2"/>
          </p:cNvCxnSpPr>
          <p:nvPr/>
        </p:nvCxnSpPr>
        <p:spPr>
          <a:xfrm rot="5400000" flipH="1" flipV="1">
            <a:off x="7547913" y="2715475"/>
            <a:ext cx="340472" cy="10229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931F98F-589D-4E7C-9419-30A7FCA27A61}"/>
              </a:ext>
            </a:extLst>
          </p:cNvPr>
          <p:cNvCxnSpPr>
            <a:cxnSpLocks/>
            <a:stCxn id="43" idx="0"/>
            <a:endCxn id="11" idx="2"/>
          </p:cNvCxnSpPr>
          <p:nvPr/>
        </p:nvCxnSpPr>
        <p:spPr>
          <a:xfrm rot="5400000" flipH="1" flipV="1">
            <a:off x="2875247" y="2125543"/>
            <a:ext cx="718706" cy="460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60E11B7-4ECA-478F-A1C6-AFD5396D1939}"/>
              </a:ext>
            </a:extLst>
          </p:cNvPr>
          <p:cNvCxnSpPr>
            <a:cxnSpLocks/>
            <a:stCxn id="44" idx="0"/>
            <a:endCxn id="11" idx="2"/>
          </p:cNvCxnSpPr>
          <p:nvPr/>
        </p:nvCxnSpPr>
        <p:spPr>
          <a:xfrm rot="5400000" flipH="1" flipV="1">
            <a:off x="3659147" y="2909443"/>
            <a:ext cx="718706" cy="3040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153A4FD-B5B6-47B5-8C24-9F9091C53F67}"/>
              </a:ext>
            </a:extLst>
          </p:cNvPr>
          <p:cNvCxnSpPr>
            <a:cxnSpLocks/>
            <a:stCxn id="47" idx="0"/>
            <a:endCxn id="11" idx="2"/>
          </p:cNvCxnSpPr>
          <p:nvPr/>
        </p:nvCxnSpPr>
        <p:spPr>
          <a:xfrm rot="16200000" flipV="1">
            <a:off x="5635547" y="3973243"/>
            <a:ext cx="718706" cy="912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3A4837C-EC3E-4A78-B3EC-A59A51B6731C}"/>
              </a:ext>
            </a:extLst>
          </p:cNvPr>
          <p:cNvCxnSpPr>
            <a:cxnSpLocks/>
            <a:stCxn id="45" idx="0"/>
            <a:endCxn id="11" idx="2"/>
          </p:cNvCxnSpPr>
          <p:nvPr/>
        </p:nvCxnSpPr>
        <p:spPr>
          <a:xfrm rot="5400000" flipH="1" flipV="1">
            <a:off x="4581647" y="3831943"/>
            <a:ext cx="718706" cy="1195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3022459A-DF86-43D2-824F-894A7FF4A8F8}"/>
              </a:ext>
            </a:extLst>
          </p:cNvPr>
          <p:cNvCxnSpPr>
            <a:cxnSpLocks/>
            <a:stCxn id="46" idx="0"/>
            <a:endCxn id="11" idx="2"/>
          </p:cNvCxnSpPr>
          <p:nvPr/>
        </p:nvCxnSpPr>
        <p:spPr>
          <a:xfrm rot="16200000" flipV="1">
            <a:off x="6536747" y="3072043"/>
            <a:ext cx="718706" cy="2715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EEB6C3B-CB8D-4C50-94C8-71B806F260C7}"/>
              </a:ext>
            </a:extLst>
          </p:cNvPr>
          <p:cNvCxnSpPr>
            <a:cxnSpLocks/>
            <a:stCxn id="51" idx="0"/>
            <a:endCxn id="47" idx="2"/>
          </p:cNvCxnSpPr>
          <p:nvPr/>
        </p:nvCxnSpPr>
        <p:spPr>
          <a:xfrm flipV="1">
            <a:off x="6451200" y="5017496"/>
            <a:ext cx="0" cy="30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76CB7A6-B3EA-43CE-8CA6-1897C68ECFA6}"/>
              </a:ext>
            </a:extLst>
          </p:cNvPr>
          <p:cNvCxnSpPr>
            <a:cxnSpLocks/>
            <a:stCxn id="52" idx="0"/>
            <a:endCxn id="45" idx="2"/>
          </p:cNvCxnSpPr>
          <p:nvPr/>
        </p:nvCxnSpPr>
        <p:spPr>
          <a:xfrm flipV="1">
            <a:off x="4343400" y="5017496"/>
            <a:ext cx="0" cy="30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F68AD46-E1E9-44C1-9B64-E1D0DF752F60}"/>
              </a:ext>
            </a:extLst>
          </p:cNvPr>
          <p:cNvCxnSpPr>
            <a:cxnSpLocks/>
            <a:stCxn id="63" idx="0"/>
            <a:endCxn id="8" idx="2"/>
          </p:cNvCxnSpPr>
          <p:nvPr/>
        </p:nvCxnSpPr>
        <p:spPr>
          <a:xfrm rot="16200000" flipV="1">
            <a:off x="1946379" y="2242641"/>
            <a:ext cx="391671" cy="77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5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Excepções e seu tratamento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1"/>
            <a:ext cx="8229600" cy="3962400"/>
          </a:xfrm>
        </p:spPr>
        <p:txBody>
          <a:bodyPr/>
          <a:lstStyle/>
          <a:p>
            <a:r>
              <a:rPr lang="pt-PT" dirty="0"/>
              <a:t>As exceções:</a:t>
            </a:r>
          </a:p>
          <a:p>
            <a:pPr lvl="1"/>
            <a:r>
              <a:rPr lang="pt-PT" dirty="0"/>
              <a:t>proporcionam uma forma de organizar um programa em:</a:t>
            </a:r>
          </a:p>
          <a:p>
            <a:pPr lvl="2"/>
            <a:r>
              <a:rPr lang="pt-PT" dirty="0"/>
              <a:t>secções de código normal; e</a:t>
            </a:r>
          </a:p>
          <a:p>
            <a:pPr lvl="2"/>
            <a:r>
              <a:rPr lang="pt-PT" dirty="0"/>
              <a:t>secções de processamento de situações anormais (erros)</a:t>
            </a:r>
          </a:p>
          <a:p>
            <a:pPr lvl="1">
              <a:spcBef>
                <a:spcPts val="1200"/>
              </a:spcBef>
            </a:pPr>
            <a:r>
              <a:rPr lang="pt-PT" dirty="0"/>
              <a:t>permitem implementar um programa de forma incremental</a:t>
            </a:r>
          </a:p>
          <a:p>
            <a:pPr lvl="2"/>
            <a:r>
              <a:rPr lang="pt-PT" dirty="0"/>
              <a:t>Primeiro escrever o código normal</a:t>
            </a:r>
          </a:p>
          <a:p>
            <a:pPr lvl="2"/>
            <a:r>
              <a:rPr lang="pt-PT" dirty="0"/>
              <a:t>Depois escrever o código de situações anormais</a:t>
            </a:r>
          </a:p>
          <a:p>
            <a:pPr lvl="1">
              <a:spcBef>
                <a:spcPts val="1200"/>
              </a:spcBef>
            </a:pPr>
            <a:r>
              <a:rPr lang="pt-PT" dirty="0"/>
              <a:t>permitem isolar os erros ou agrupá-los</a:t>
            </a:r>
          </a:p>
          <a:p>
            <a:pPr lvl="1">
              <a:spcBef>
                <a:spcPts val="1200"/>
              </a:spcBef>
            </a:pPr>
            <a:r>
              <a:rPr lang="pt-PT" dirty="0"/>
              <a:t>permitem remeter o tratamento de erros para fora do local onde eles acontecem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 dirty="0" err="1"/>
              <a:t>MoP</a:t>
            </a:r>
            <a:r>
              <a:rPr lang="pt-PT" altLang="en-US" dirty="0"/>
              <a:t> 10 -  Tratamento de Excepções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495800" y="1117937"/>
            <a:ext cx="4495800" cy="1015663"/>
          </a:xfrm>
          <a:prstGeom prst="rect">
            <a:avLst/>
          </a:prstGeom>
          <a:solidFill>
            <a:srgbClr val="EEF8EC"/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PT" sz="2000" dirty="0"/>
              <a:t>Permitem lidar com situações de erro, separando o código normal do código de tratamento de erros </a:t>
            </a:r>
            <a:r>
              <a:rPr lang="pt-PT" sz="2000" dirty="0">
                <a:sym typeface="Wingdings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295923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Excepções: criação e seu lançamento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68551"/>
          </a:xfrm>
        </p:spPr>
        <p:txBody>
          <a:bodyPr/>
          <a:lstStyle/>
          <a:p>
            <a:r>
              <a:rPr lang="pt-PT" dirty="0"/>
              <a:t>As excepções são objetos de classes derivadas da classe base </a:t>
            </a:r>
            <a:r>
              <a:rPr lang="pt-PT" b="1" dirty="0" err="1"/>
              <a:t>Exception</a:t>
            </a:r>
            <a:endParaRPr lang="pt-PT" b="1" dirty="0"/>
          </a:p>
          <a:p>
            <a:pPr lvl="1"/>
            <a:r>
              <a:rPr lang="pt-PT" dirty="0"/>
              <a:t>Criar um Objeto excepção: </a:t>
            </a:r>
            <a:r>
              <a:rPr lang="pt-PT" sz="2000" b="1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new</a:t>
            </a:r>
            <a:r>
              <a:rPr lang="pt-PT" dirty="0"/>
              <a:t>  {</a:t>
            </a:r>
            <a:r>
              <a:rPr lang="pt-PT" sz="1600" dirty="0"/>
              <a:t>classe </a:t>
            </a:r>
            <a:r>
              <a:rPr lang="pt-PT" sz="1600" b="1" dirty="0" err="1"/>
              <a:t>Exception</a:t>
            </a:r>
            <a:r>
              <a:rPr lang="pt-PT" sz="1600" dirty="0"/>
              <a:t> ou derivada dela</a:t>
            </a:r>
            <a:r>
              <a:rPr lang="pt-PT" dirty="0"/>
              <a:t>}</a:t>
            </a:r>
          </a:p>
          <a:p>
            <a:pPr lvl="1"/>
            <a:r>
              <a:rPr lang="pt-PT" dirty="0"/>
              <a:t>Lançar uma exceção: </a:t>
            </a:r>
            <a:r>
              <a:rPr lang="pt-PT" sz="2000" b="1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throw</a:t>
            </a:r>
            <a:r>
              <a:rPr lang="pt-PT" b="1" dirty="0"/>
              <a:t> </a:t>
            </a:r>
            <a:r>
              <a:rPr lang="pt-PT" dirty="0"/>
              <a:t>{</a:t>
            </a:r>
            <a:r>
              <a:rPr lang="pt-PT" sz="1600" dirty="0"/>
              <a:t>objecto que seja tipo </a:t>
            </a:r>
            <a:r>
              <a:rPr lang="pt-PT" sz="1600" b="1" dirty="0" err="1"/>
              <a:t>Exception</a:t>
            </a:r>
            <a:r>
              <a:rPr lang="pt-PT" sz="1600" dirty="0"/>
              <a:t>/</a:t>
            </a:r>
            <a:r>
              <a:rPr lang="pt-PT" sz="1600" b="1" dirty="0" err="1"/>
              <a:t>Throwable</a:t>
            </a:r>
            <a:r>
              <a:rPr lang="pt-PT" dirty="0"/>
              <a:t>}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marL="268287" lvl="1" indent="0">
              <a:buNone/>
            </a:pPr>
            <a:endParaRPr lang="pt-PT" dirty="0"/>
          </a:p>
          <a:p>
            <a:r>
              <a:rPr lang="pt-PT" dirty="0"/>
              <a:t>Há muitas acções que resultam na criação e lançamento de uma excepção. Exemplo:</a:t>
            </a:r>
          </a:p>
          <a:p>
            <a:pPr marL="268287" lvl="1" indent="0">
              <a:buNone/>
            </a:pPr>
            <a:r>
              <a:rPr lang="pt-PT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s =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268287" lvl="1" indent="0">
              <a:buNone/>
            </a:pPr>
            <a:r>
              <a:rPr lang="pt-PT" dirty="0" err="1">
                <a:latin typeface="Consolas" pitchFamily="49" charset="0"/>
                <a:cs typeface="Consolas" pitchFamily="49" charset="0"/>
              </a:rPr>
              <a:t>s.toString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();  </a:t>
            </a:r>
            <a:r>
              <a:rPr lang="pt-PT" kern="1200" dirty="0">
                <a:solidFill>
                  <a:srgbClr val="3F7F5F"/>
                </a:solidFill>
                <a:latin typeface="Consolas" pitchFamily="49" charset="0"/>
                <a:ea typeface="+mn-ea"/>
                <a:cs typeface="Consolas" pitchFamily="49" charset="0"/>
              </a:rPr>
              <a:t>// excepção de </a:t>
            </a:r>
            <a:r>
              <a:rPr lang="pt-PT" kern="1200" dirty="0" err="1">
                <a:solidFill>
                  <a:srgbClr val="3F7F5F"/>
                </a:solidFill>
                <a:latin typeface="Consolas" pitchFamily="49" charset="0"/>
                <a:ea typeface="+mn-ea"/>
                <a:cs typeface="Consolas" pitchFamily="49" charset="0"/>
              </a:rPr>
              <a:t>NullPointerException</a:t>
            </a:r>
            <a:endParaRPr lang="pt-PT" kern="1200" dirty="0">
              <a:solidFill>
                <a:srgbClr val="3F7F5F"/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 dirty="0" err="1"/>
              <a:t>MoP</a:t>
            </a:r>
            <a:r>
              <a:rPr lang="pt-PT" altLang="en-US" dirty="0"/>
              <a:t> 10 -  Tratamento de Excepções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500" y="2628781"/>
            <a:ext cx="7239000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ts val="0"/>
              </a:spcBef>
              <a:buClr>
                <a:srgbClr val="CC9900"/>
              </a:buClr>
              <a:buSzPct val="120000"/>
            </a:pPr>
            <a:r>
              <a:rPr lang="en-US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method1() {</a:t>
            </a:r>
          </a:p>
          <a:p>
            <a:pPr lvl="0" eaLnBrk="1" hangingPunct="1">
              <a:spcBef>
                <a:spcPts val="0"/>
              </a:spcBef>
              <a:buClr>
                <a:srgbClr val="CC9900"/>
              </a:buClr>
              <a:buSzPct val="120000"/>
            </a:pPr>
            <a:r>
              <a:rPr lang="en-US" sz="14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// ...</a:t>
            </a:r>
          </a:p>
          <a:p>
            <a:pPr lvl="0" eaLnBrk="1" hangingPunct="1">
              <a:spcBef>
                <a:spcPts val="0"/>
              </a:spcBef>
              <a:buClr>
                <a:srgbClr val="CC9900"/>
              </a:buClr>
              <a:buSzPct val="120000"/>
            </a:pPr>
            <a:r>
              <a:rPr lang="en-US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if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(test condition) {</a:t>
            </a:r>
          </a:p>
          <a:p>
            <a:pPr lvl="0" eaLnBrk="1" hangingPunct="1">
              <a:spcBef>
                <a:spcPts val="0"/>
              </a:spcBef>
              <a:buClr>
                <a:srgbClr val="CC9900"/>
              </a:buClr>
              <a:buSzPct val="120000"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400" kern="0" dirty="0" err="1">
                <a:solidFill>
                  <a:srgbClr val="000000"/>
                </a:solidFill>
                <a:latin typeface="Consolas"/>
              </a:rPr>
              <a:t>RuntimeException</a:t>
            </a:r>
            <a:r>
              <a:rPr lang="pt-PT" sz="1400" kern="0" dirty="0">
                <a:solidFill>
                  <a:srgbClr val="000000"/>
                </a:solidFill>
                <a:latin typeface="Consolas"/>
              </a:rPr>
              <a:t> e = </a:t>
            </a:r>
            <a:r>
              <a:rPr lang="pt-PT" sz="1400" b="1" kern="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kern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kern="0" dirty="0" err="1">
                <a:solidFill>
                  <a:srgbClr val="000000"/>
                </a:solidFill>
                <a:latin typeface="Consolas"/>
              </a:rPr>
              <a:t>RuntimeException</a:t>
            </a:r>
            <a:r>
              <a:rPr lang="pt-PT" sz="1400" b="1" kern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kern="0" dirty="0">
                <a:solidFill>
                  <a:srgbClr val="2A00FF"/>
                </a:solidFill>
                <a:latin typeface="Consolas"/>
              </a:rPr>
              <a:t>“Erro..."</a:t>
            </a:r>
            <a:r>
              <a:rPr lang="pt-PT" sz="1400" kern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eaLnBrk="1" hangingPunct="1">
              <a:spcBef>
                <a:spcPts val="0"/>
              </a:spcBef>
              <a:buClr>
                <a:srgbClr val="CC9900"/>
              </a:buClr>
              <a:buSzPct val="120000"/>
            </a:pPr>
            <a:r>
              <a:rPr lang="pt-PT" sz="1400" kern="0" dirty="0">
                <a:solidFill>
                  <a:srgbClr val="000000"/>
                </a:solidFill>
                <a:latin typeface="Consolas"/>
                <a:cs typeface="Consolas" pitchFamily="49" charset="0"/>
              </a:rPr>
              <a:t>    </a:t>
            </a:r>
            <a:r>
              <a:rPr lang="pt-PT" sz="1400" b="1" kern="0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400" kern="0" dirty="0">
                <a:solidFill>
                  <a:srgbClr val="000000"/>
                </a:solidFill>
                <a:latin typeface="Consolas"/>
                <a:cs typeface="Consolas" pitchFamily="49" charset="0"/>
              </a:rPr>
              <a:t> e;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1" hangingPunct="1">
              <a:spcBef>
                <a:spcPts val="0"/>
              </a:spcBef>
              <a:buClr>
                <a:srgbClr val="CC9900"/>
              </a:buClr>
              <a:buSzPct val="120000"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1" hangingPunct="1">
              <a:spcBef>
                <a:spcPts val="0"/>
              </a:spcBef>
              <a:buClr>
                <a:srgbClr val="CC9900"/>
              </a:buClr>
              <a:buSzPct val="120000"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324600" y="3734118"/>
            <a:ext cx="1447800" cy="523220"/>
          </a:xfrm>
          <a:prstGeom prst="wedgeRectCallout">
            <a:avLst>
              <a:gd name="adj1" fmla="val -126397"/>
              <a:gd name="adj2" fmla="val -72431"/>
            </a:avLst>
          </a:prstGeom>
          <a:solidFill>
            <a:srgbClr val="EEF8EC">
              <a:alpha val="70195"/>
            </a:srgbClr>
          </a:solidFill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pt-PT" sz="1400" dirty="0">
                <a:latin typeface="+mn-lt"/>
              </a:rPr>
              <a:t>Criar objecto do tipo </a:t>
            </a:r>
            <a:r>
              <a:rPr lang="pt-PT" sz="1400" dirty="0" err="1">
                <a:latin typeface="+mn-lt"/>
              </a:rPr>
              <a:t>Exception</a:t>
            </a:r>
            <a:endParaRPr lang="pt-PT" sz="1400" dirty="0">
              <a:latin typeface="+mn-lt"/>
            </a:endParaRP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1066800" y="4314692"/>
            <a:ext cx="4191000" cy="307777"/>
          </a:xfrm>
          <a:prstGeom prst="wedgeRectCallout">
            <a:avLst>
              <a:gd name="adj1" fmla="val -34107"/>
              <a:gd name="adj2" fmla="val -203721"/>
            </a:avLst>
          </a:prstGeom>
          <a:solidFill>
            <a:srgbClr val="EEF8EC">
              <a:alpha val="70195"/>
            </a:srgbClr>
          </a:solidFill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pt-PT" sz="1400" dirty="0">
                <a:latin typeface="+mn-lt"/>
              </a:rPr>
              <a:t>Lançar excepção: lançar </a:t>
            </a:r>
            <a:r>
              <a:rPr lang="pt-PT" sz="1400" dirty="0" err="1">
                <a:latin typeface="+mn-lt"/>
              </a:rPr>
              <a:t>objecto</a:t>
            </a:r>
            <a:r>
              <a:rPr lang="pt-PT" sz="1400" dirty="0">
                <a:latin typeface="+mn-lt"/>
              </a:rPr>
              <a:t> do tipo </a:t>
            </a:r>
            <a:r>
              <a:rPr lang="pt-PT" sz="1400" dirty="0" err="1">
                <a:latin typeface="+mn-lt"/>
              </a:rPr>
              <a:t>Exception</a:t>
            </a:r>
            <a:endParaRPr lang="pt-PT" sz="14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169" y="6274713"/>
            <a:ext cx="8194431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nsolas"/>
              </a:rPr>
              <a:t>Exception in thread "main" </a:t>
            </a:r>
            <a:r>
              <a:rPr lang="en-US" sz="1100" u="sng" dirty="0" err="1">
                <a:solidFill>
                  <a:srgbClr val="000080"/>
                </a:solidFill>
                <a:latin typeface="Consolas"/>
              </a:rPr>
              <a:t>java.lang.NullPointerException</a:t>
            </a:r>
            <a:endParaRPr lang="en-US" sz="1100" u="sng" dirty="0">
              <a:solidFill>
                <a:srgbClr val="000080"/>
              </a:solidFill>
              <a:latin typeface="Consolas"/>
            </a:endParaRPr>
          </a:p>
          <a:p>
            <a:r>
              <a:rPr lang="pt-PT" sz="1100" dirty="0" err="1">
                <a:solidFill>
                  <a:srgbClr val="FF0000"/>
                </a:solidFill>
                <a:latin typeface="Consolas"/>
              </a:rPr>
              <a:t>at</a:t>
            </a:r>
            <a:r>
              <a:rPr lang="pt-PT" sz="1100" dirty="0">
                <a:solidFill>
                  <a:srgbClr val="FF0000"/>
                </a:solidFill>
                <a:latin typeface="Consolas"/>
              </a:rPr>
              <a:t> classcode.p10WorkExceptionHandling.C01ExceptionInConstructor.main(</a:t>
            </a:r>
            <a:r>
              <a:rPr lang="pt-PT" sz="1100" u="sng" dirty="0">
                <a:solidFill>
                  <a:srgbClr val="000080"/>
                </a:solidFill>
                <a:latin typeface="Consolas"/>
              </a:rPr>
              <a:t>C01ExceptionInConstructor.java:11</a:t>
            </a:r>
            <a:r>
              <a:rPr lang="pt-PT" sz="1100" u="sng" dirty="0">
                <a:solidFill>
                  <a:srgbClr val="FF0000"/>
                </a:solidFill>
                <a:latin typeface="Consolas"/>
              </a:rPr>
              <a:t>)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305146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Lançamento de excepções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990601"/>
            <a:ext cx="8686800" cy="1981200"/>
          </a:xfrm>
        </p:spPr>
        <p:txBody>
          <a:bodyPr/>
          <a:lstStyle/>
          <a:p>
            <a:r>
              <a:rPr lang="pt-PT" sz="1800" dirty="0"/>
              <a:t>Lançamento de uma excepção</a:t>
            </a:r>
          </a:p>
          <a:p>
            <a:pPr lvl="1"/>
            <a:r>
              <a:rPr lang="pt-PT" sz="1400" dirty="0"/>
              <a:t>Uma excepção é lançada num bloco de código (scope)</a:t>
            </a:r>
          </a:p>
          <a:p>
            <a:pPr lvl="1"/>
            <a:r>
              <a:rPr lang="pt-PT" sz="1400" dirty="0"/>
              <a:t>Se nada for feito, a excepção ”passa” para o scope acima dela e assim sucessivamente</a:t>
            </a:r>
          </a:p>
          <a:p>
            <a:pPr lvl="1"/>
            <a:r>
              <a:rPr lang="pt-PT" sz="1400" dirty="0"/>
              <a:t>Se passar para “cima”  (no stack) de um método, vai para o método que o chamou e continua a “subir” até ao </a:t>
            </a:r>
            <a:r>
              <a:rPr lang="pt-PT" sz="1400" dirty="0" err="1"/>
              <a:t>main</a:t>
            </a:r>
            <a:r>
              <a:rPr lang="pt-PT" sz="1400" dirty="0"/>
              <a:t> e para cima dele (o </a:t>
            </a:r>
            <a:r>
              <a:rPr lang="pt-PT" sz="1400" dirty="0" err="1"/>
              <a:t>runtime</a:t>
            </a:r>
            <a:r>
              <a:rPr lang="pt-PT" sz="1400" dirty="0"/>
              <a:t> do java)</a:t>
            </a:r>
          </a:p>
          <a:p>
            <a:pPr lvl="1"/>
            <a:r>
              <a:rPr lang="pt-PT" sz="1400" dirty="0"/>
              <a:t>Se uma excepção chega ao </a:t>
            </a:r>
            <a:r>
              <a:rPr lang="pt-PT" sz="1400" dirty="0" err="1"/>
              <a:t>runtime</a:t>
            </a:r>
            <a:r>
              <a:rPr lang="pt-PT" sz="1400" dirty="0"/>
              <a:t> do java o processo (aplicação) termina e é mostrada a exceção (no </a:t>
            </a:r>
            <a:r>
              <a:rPr lang="pt-PT" sz="1400" dirty="0" err="1"/>
              <a:t>stderr</a:t>
            </a:r>
            <a:r>
              <a:rPr lang="pt-PT" sz="1400" dirty="0"/>
              <a:t>) na consola </a:t>
            </a:r>
            <a:endParaRPr lang="pt-PT" sz="1600" dirty="0"/>
          </a:p>
          <a:p>
            <a:pPr lvl="1"/>
            <a:endParaRPr lang="pt-PT" sz="1600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r>
              <a:rPr lang="pt-PT" altLang="en-US" dirty="0" err="1"/>
              <a:t>MoP</a:t>
            </a:r>
            <a:r>
              <a:rPr lang="pt-PT" altLang="en-US" dirty="0"/>
              <a:t> 10 -  Tratamento de Excepções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399" y="2895600"/>
            <a:ext cx="6248397" cy="3200400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divisao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dividendo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divisor)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(divisor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ArithmeticException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Divisao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por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 zero"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  <a:endParaRPr lang="en-GB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dividendo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/ divisor;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metodo1(</a:t>
            </a:r>
            <a:r>
              <a:rPr lang="en-GB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/>
              </a:rPr>
              <a:t>dividendo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divisor)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 err="1">
                <a:solidFill>
                  <a:srgbClr val="000000"/>
                </a:solidFill>
                <a:latin typeface="Consolas"/>
              </a:rPr>
              <a:t>divisao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i="1" dirty="0" err="1">
                <a:solidFill>
                  <a:srgbClr val="000000"/>
                </a:solidFill>
                <a:latin typeface="Consolas"/>
              </a:rPr>
              <a:t>dividendo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, divisor);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i="1" dirty="0">
                <a:solidFill>
                  <a:srgbClr val="000000"/>
                </a:solidFill>
                <a:latin typeface="Consolas"/>
              </a:rPr>
              <a:t>  metodo1(10,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  <a:cs typeface="Consolas" pitchFamily="49" charset="0"/>
              </a:rPr>
              <a:t>}</a:t>
            </a:r>
            <a:endParaRPr lang="pt-PT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143000" y="3178791"/>
            <a:ext cx="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889000" y="3019646"/>
            <a:ext cx="1" cy="1171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000" y="4435876"/>
            <a:ext cx="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1000" y="5350276"/>
            <a:ext cx="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572102" y="3352413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1º scope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84348" y="3462301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2º scope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0347" y="4609499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3º scope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19835" y="5523899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4º scope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21522" y="3273870"/>
            <a:ext cx="1479732" cy="2843738"/>
          </a:xfrm>
          <a:custGeom>
            <a:avLst/>
            <a:gdLst>
              <a:gd name="connsiteX0" fmla="*/ 1479732 w 1479732"/>
              <a:gd name="connsiteY0" fmla="*/ 289755 h 3428740"/>
              <a:gd name="connsiteX1" fmla="*/ 1029356 w 1479732"/>
              <a:gd name="connsiteY1" fmla="*/ 248812 h 3428740"/>
              <a:gd name="connsiteX2" fmla="*/ 756400 w 1479732"/>
              <a:gd name="connsiteY2" fmla="*/ 16800 h 3428740"/>
              <a:gd name="connsiteX3" fmla="*/ 251433 w 1479732"/>
              <a:gd name="connsiteY3" fmla="*/ 767427 h 3428740"/>
              <a:gd name="connsiteX4" fmla="*/ 1315959 w 1479732"/>
              <a:gd name="connsiteY4" fmla="*/ 1777361 h 3428740"/>
              <a:gd name="connsiteX5" fmla="*/ 237785 w 1479732"/>
              <a:gd name="connsiteY5" fmla="*/ 1900191 h 3428740"/>
              <a:gd name="connsiteX6" fmla="*/ 1384197 w 1479732"/>
              <a:gd name="connsiteY6" fmla="*/ 2787295 h 3428740"/>
              <a:gd name="connsiteX7" fmla="*/ 74012 w 1479732"/>
              <a:gd name="connsiteY7" fmla="*/ 2896477 h 3428740"/>
              <a:gd name="connsiteX8" fmla="*/ 278729 w 1479732"/>
              <a:gd name="connsiteY8" fmla="*/ 3428740 h 3428740"/>
              <a:gd name="connsiteX0" fmla="*/ 1479732 w 1479732"/>
              <a:gd name="connsiteY0" fmla="*/ 329139 h 3468124"/>
              <a:gd name="connsiteX1" fmla="*/ 1029356 w 1479732"/>
              <a:gd name="connsiteY1" fmla="*/ 288196 h 3468124"/>
              <a:gd name="connsiteX2" fmla="*/ 701809 w 1479732"/>
              <a:gd name="connsiteY2" fmla="*/ 15241 h 3468124"/>
              <a:gd name="connsiteX3" fmla="*/ 251433 w 1479732"/>
              <a:gd name="connsiteY3" fmla="*/ 806811 h 3468124"/>
              <a:gd name="connsiteX4" fmla="*/ 1315959 w 1479732"/>
              <a:gd name="connsiteY4" fmla="*/ 1816745 h 3468124"/>
              <a:gd name="connsiteX5" fmla="*/ 237785 w 1479732"/>
              <a:gd name="connsiteY5" fmla="*/ 1939575 h 3468124"/>
              <a:gd name="connsiteX6" fmla="*/ 1384197 w 1479732"/>
              <a:gd name="connsiteY6" fmla="*/ 2826679 h 3468124"/>
              <a:gd name="connsiteX7" fmla="*/ 74012 w 1479732"/>
              <a:gd name="connsiteY7" fmla="*/ 2935861 h 3468124"/>
              <a:gd name="connsiteX8" fmla="*/ 278729 w 1479732"/>
              <a:gd name="connsiteY8" fmla="*/ 3468124 h 3468124"/>
              <a:gd name="connsiteX0" fmla="*/ 1479732 w 1479732"/>
              <a:gd name="connsiteY0" fmla="*/ 329139 h 3468124"/>
              <a:gd name="connsiteX1" fmla="*/ 1029356 w 1479732"/>
              <a:gd name="connsiteY1" fmla="*/ 288196 h 3468124"/>
              <a:gd name="connsiteX2" fmla="*/ 701809 w 1479732"/>
              <a:gd name="connsiteY2" fmla="*/ 15241 h 3468124"/>
              <a:gd name="connsiteX3" fmla="*/ 251433 w 1479732"/>
              <a:gd name="connsiteY3" fmla="*/ 806811 h 3468124"/>
              <a:gd name="connsiteX4" fmla="*/ 1315959 w 1479732"/>
              <a:gd name="connsiteY4" fmla="*/ 1816745 h 3468124"/>
              <a:gd name="connsiteX5" fmla="*/ 169546 w 1479732"/>
              <a:gd name="connsiteY5" fmla="*/ 1994166 h 3468124"/>
              <a:gd name="connsiteX6" fmla="*/ 1384197 w 1479732"/>
              <a:gd name="connsiteY6" fmla="*/ 2826679 h 3468124"/>
              <a:gd name="connsiteX7" fmla="*/ 74012 w 1479732"/>
              <a:gd name="connsiteY7" fmla="*/ 2935861 h 3468124"/>
              <a:gd name="connsiteX8" fmla="*/ 278729 w 1479732"/>
              <a:gd name="connsiteY8" fmla="*/ 3468124 h 3468124"/>
              <a:gd name="connsiteX0" fmla="*/ 1479732 w 1479732"/>
              <a:gd name="connsiteY0" fmla="*/ 329139 h 3468124"/>
              <a:gd name="connsiteX1" fmla="*/ 1029356 w 1479732"/>
              <a:gd name="connsiteY1" fmla="*/ 288196 h 3468124"/>
              <a:gd name="connsiteX2" fmla="*/ 701809 w 1479732"/>
              <a:gd name="connsiteY2" fmla="*/ 15241 h 3468124"/>
              <a:gd name="connsiteX3" fmla="*/ 251433 w 1479732"/>
              <a:gd name="connsiteY3" fmla="*/ 806811 h 3468124"/>
              <a:gd name="connsiteX4" fmla="*/ 1315959 w 1479732"/>
              <a:gd name="connsiteY4" fmla="*/ 1816745 h 3468124"/>
              <a:gd name="connsiteX5" fmla="*/ 169546 w 1479732"/>
              <a:gd name="connsiteY5" fmla="*/ 1994166 h 3468124"/>
              <a:gd name="connsiteX6" fmla="*/ 1384197 w 1479732"/>
              <a:gd name="connsiteY6" fmla="*/ 2826679 h 3468124"/>
              <a:gd name="connsiteX7" fmla="*/ 74012 w 1479732"/>
              <a:gd name="connsiteY7" fmla="*/ 2935861 h 3468124"/>
              <a:gd name="connsiteX8" fmla="*/ 278729 w 1479732"/>
              <a:gd name="connsiteY8" fmla="*/ 3468124 h 346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732" h="3468124">
                <a:moveTo>
                  <a:pt x="1479732" y="329139"/>
                </a:moveTo>
                <a:cubicBezTo>
                  <a:pt x="1314821" y="331413"/>
                  <a:pt x="1159010" y="340512"/>
                  <a:pt x="1029356" y="288196"/>
                </a:cubicBezTo>
                <a:cubicBezTo>
                  <a:pt x="899702" y="235880"/>
                  <a:pt x="831463" y="-71195"/>
                  <a:pt x="701809" y="15241"/>
                </a:cubicBezTo>
                <a:cubicBezTo>
                  <a:pt x="572155" y="101677"/>
                  <a:pt x="149075" y="506560"/>
                  <a:pt x="251433" y="806811"/>
                </a:cubicBezTo>
                <a:cubicBezTo>
                  <a:pt x="353791" y="1107062"/>
                  <a:pt x="1329607" y="1618853"/>
                  <a:pt x="1315959" y="1816745"/>
                </a:cubicBezTo>
                <a:cubicBezTo>
                  <a:pt x="1302311" y="2014638"/>
                  <a:pt x="144525" y="1716661"/>
                  <a:pt x="169546" y="1994166"/>
                </a:cubicBezTo>
                <a:cubicBezTo>
                  <a:pt x="194567" y="2271671"/>
                  <a:pt x="1400119" y="2669730"/>
                  <a:pt x="1384197" y="2826679"/>
                </a:cubicBezTo>
                <a:cubicBezTo>
                  <a:pt x="1368275" y="2983628"/>
                  <a:pt x="258257" y="2828954"/>
                  <a:pt x="74012" y="2935861"/>
                </a:cubicBezTo>
                <a:cubicBezTo>
                  <a:pt x="-110233" y="3042769"/>
                  <a:pt x="84248" y="3255446"/>
                  <a:pt x="278729" y="3468124"/>
                </a:cubicBezTo>
              </a:path>
            </a:pathLst>
          </a:custGeom>
          <a:noFill/>
          <a:ln w="12700">
            <a:solidFill>
              <a:schemeClr val="accent5">
                <a:lumMod val="50000"/>
              </a:schemeClr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72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Apanhar excepções</a:t>
            </a:r>
            <a:r>
              <a:rPr lang="pt-PT" sz="4400" dirty="0"/>
              <a:t>/ blocos </a:t>
            </a:r>
            <a:r>
              <a:rPr lang="pt-PT" sz="4400" dirty="0" err="1"/>
              <a:t>try-catch</a:t>
            </a:r>
            <a:br>
              <a:rPr lang="pt-PT" sz="4400" dirty="0"/>
            </a:br>
            <a:endParaRPr lang="pt-PT" dirty="0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990600"/>
            <a:ext cx="8534400" cy="4530725"/>
          </a:xfrm>
        </p:spPr>
        <p:txBody>
          <a:bodyPr/>
          <a:lstStyle/>
          <a:p>
            <a:r>
              <a:rPr lang="pt-PT" sz="1600" dirty="0"/>
              <a:t>As excepções são apanhadas nos blocos </a:t>
            </a:r>
            <a:r>
              <a:rPr lang="pt-PT" sz="1600" b="1" dirty="0" err="1"/>
              <a:t>try-catch</a:t>
            </a:r>
            <a:endParaRPr lang="pt-PT" sz="1600" b="1" dirty="0"/>
          </a:p>
          <a:p>
            <a:pPr lvl="1"/>
            <a:r>
              <a:rPr lang="pt-PT" sz="1600" dirty="0"/>
              <a:t>Em caso de ocorrência de uma exceção dentro do bloco de </a:t>
            </a:r>
            <a:r>
              <a:rPr lang="pt-PT" sz="1600" b="1" i="1" dirty="0" err="1"/>
              <a:t>try</a:t>
            </a:r>
            <a:r>
              <a:rPr lang="pt-PT" sz="1600" dirty="0"/>
              <a:t> a execução passa para o seu primeiro bloco de </a:t>
            </a:r>
            <a:r>
              <a:rPr lang="pt-PT" sz="1600" b="1" i="1" dirty="0" err="1"/>
              <a:t>catch</a:t>
            </a:r>
            <a:r>
              <a:rPr lang="pt-PT" sz="1600" dirty="0"/>
              <a:t> que seja do tipo da exceção lançada. </a:t>
            </a:r>
          </a:p>
          <a:p>
            <a:pPr lvl="1"/>
            <a:r>
              <a:rPr lang="pt-PT" sz="1600" dirty="0"/>
              <a:t>No final deste a execução passa para a instrução seguinte ao </a:t>
            </a:r>
            <a:r>
              <a:rPr lang="pt-PT" sz="1600" b="1" dirty="0"/>
              <a:t>bloco </a:t>
            </a:r>
            <a:r>
              <a:rPr lang="pt-PT" sz="1600" b="1" dirty="0" err="1"/>
              <a:t>try-catch</a:t>
            </a:r>
            <a:r>
              <a:rPr lang="pt-PT" sz="1600" b="1" dirty="0"/>
              <a:t> </a:t>
            </a:r>
            <a:r>
              <a:rPr lang="pt-PT" sz="1600" dirty="0"/>
              <a:t>continuando a execução de forma normal, considerando-se que a exceção foi tratada</a:t>
            </a:r>
          </a:p>
          <a:p>
            <a:pPr lvl="1"/>
            <a:r>
              <a:rPr lang="pt-PT" sz="1600" dirty="0"/>
              <a:t>Um </a:t>
            </a:r>
            <a:r>
              <a:rPr lang="pt-PT" sz="1600" b="1" dirty="0" err="1"/>
              <a:t>try</a:t>
            </a:r>
            <a:r>
              <a:rPr lang="pt-PT" sz="1600" dirty="0"/>
              <a:t> pode conter vários blocos </a:t>
            </a:r>
            <a:r>
              <a:rPr lang="pt-PT" sz="1600" b="1" dirty="0" err="1"/>
              <a:t>catch</a:t>
            </a:r>
            <a:endParaRPr lang="pt-PT" sz="1600" b="1" dirty="0"/>
          </a:p>
          <a:p>
            <a:pPr lvl="2"/>
            <a:r>
              <a:rPr lang="pt-PT" sz="1400" dirty="0"/>
              <a:t>a excepção será entregue ao primeiro bloco (pela ordem de declaração) em que a excepção seja do tipo declarado.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r>
              <a:rPr lang="pt-PT" altLang="en-US" dirty="0" err="1"/>
              <a:t>MoP</a:t>
            </a:r>
            <a:r>
              <a:rPr lang="pt-PT" altLang="en-US" dirty="0"/>
              <a:t> 10 -  Tratamento de Excepções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3255961"/>
            <a:ext cx="7620000" cy="3324225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method1()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(test condition)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Exception(</a:t>
            </a: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</a:rPr>
              <a:t>"Message to display"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400" i="1" kern="120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e.getMessage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pt-PT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4533900" y="3429000"/>
            <a:ext cx="4000500" cy="527050"/>
          </a:xfrm>
          <a:prstGeom prst="rect">
            <a:avLst/>
          </a:prstGeom>
          <a:solidFill>
            <a:srgbClr val="EEF8EC"/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pt-PT" sz="1400" dirty="0">
                <a:latin typeface="+mn-lt"/>
                <a:cs typeface="Times New Roman" panose="02020603050405020304" pitchFamily="18" charset="0"/>
              </a:rPr>
              <a:t>De modo geral as excepções são tratadas num método/local diferente de onde são criadas.</a:t>
            </a:r>
          </a:p>
        </p:txBody>
      </p:sp>
    </p:spTree>
    <p:extLst>
      <p:ext uri="{BB962C8B-B14F-4D97-AF65-F5344CB8AC3E}">
        <p14:creationId xmlns:p14="http://schemas.microsoft.com/office/powerpoint/2010/main" val="21712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Vários blocos </a:t>
            </a:r>
            <a:r>
              <a:rPr lang="pt-PT" dirty="0" err="1"/>
              <a:t>catch</a:t>
            </a:r>
            <a:endParaRPr lang="pt-PT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066800"/>
            <a:ext cx="7620000" cy="4392940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method1()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} </a:t>
            </a:r>
            <a:r>
              <a:rPr lang="en-US" sz="14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NullPointerException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  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400" i="1" kern="120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e.getMessage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} </a:t>
            </a:r>
            <a:r>
              <a:rPr lang="en-US" sz="14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  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400" i="1" kern="120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e.getMessage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} </a:t>
            </a:r>
            <a:r>
              <a:rPr lang="en-US" sz="14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  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400" i="1" kern="120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e.getMessage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pt-PT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r>
              <a:rPr lang="pt-PT" altLang="en-US" dirty="0" err="1"/>
              <a:t>MoP</a:t>
            </a:r>
            <a:r>
              <a:rPr lang="pt-PT" altLang="en-US" dirty="0"/>
              <a:t> 10 -  Tratamento de Excepções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4876800" y="838200"/>
            <a:ext cx="4019266" cy="1815882"/>
          </a:xfrm>
          <a:prstGeom prst="rect">
            <a:avLst/>
          </a:prstGeom>
          <a:solidFill>
            <a:srgbClr val="EEF8EC"/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pt-PT" sz="1400" dirty="0">
                <a:latin typeface="+mn-lt"/>
              </a:rPr>
              <a:t>Uma excepção lançada dentro de um bloco </a:t>
            </a:r>
            <a:r>
              <a:rPr lang="pt-PT" sz="1400" b="1" dirty="0" err="1">
                <a:solidFill>
                  <a:srgbClr val="7F0055"/>
                </a:solidFill>
                <a:latin typeface="+mn-lt"/>
                <a:cs typeface="Consolas" pitchFamily="49" charset="0"/>
              </a:rPr>
              <a:t>try</a:t>
            </a:r>
            <a:r>
              <a:rPr lang="pt-PT" sz="1400" dirty="0">
                <a:latin typeface="+mn-lt"/>
              </a:rPr>
              <a:t> é entregue ao primeiro bloco </a:t>
            </a:r>
            <a:r>
              <a:rPr lang="pt-PT" sz="1400" b="1" dirty="0" err="1">
                <a:solidFill>
                  <a:srgbClr val="7F0055"/>
                </a:solidFill>
                <a:latin typeface="+mn-lt"/>
                <a:cs typeface="Consolas" pitchFamily="49" charset="0"/>
              </a:rPr>
              <a:t>catch</a:t>
            </a:r>
            <a:r>
              <a:rPr lang="pt-PT" sz="1400" dirty="0">
                <a:latin typeface="+mn-lt"/>
              </a:rPr>
              <a:t> que seja do tipo da excepção.</a:t>
            </a:r>
          </a:p>
          <a:p>
            <a:pPr algn="ctr"/>
            <a:endParaRPr lang="pt-PT" sz="1400" dirty="0">
              <a:latin typeface="+mn-lt"/>
            </a:endParaRPr>
          </a:p>
          <a:p>
            <a:pPr algn="ctr"/>
            <a:r>
              <a:rPr lang="pt-PT" sz="1400" dirty="0">
                <a:latin typeface="+mn-lt"/>
              </a:rPr>
              <a:t>O que implica que </a:t>
            </a:r>
            <a:r>
              <a:rPr lang="pt-PT" sz="1400" b="1" dirty="0">
                <a:latin typeface="+mn-lt"/>
              </a:rPr>
              <a:t>primeiro têm de ser declarados os blocos </a:t>
            </a:r>
            <a:r>
              <a:rPr lang="pt-PT" sz="1400" b="1" dirty="0" err="1">
                <a:solidFill>
                  <a:srgbClr val="7F0055"/>
                </a:solidFill>
                <a:latin typeface="+mn-lt"/>
                <a:cs typeface="Consolas" pitchFamily="49" charset="0"/>
              </a:rPr>
              <a:t>catch</a:t>
            </a:r>
            <a:r>
              <a:rPr lang="pt-PT" sz="1400" b="1" dirty="0">
                <a:latin typeface="+mn-lt"/>
              </a:rPr>
              <a:t> com as excepções mais específicas </a:t>
            </a:r>
            <a:r>
              <a:rPr lang="pt-PT" sz="1400" dirty="0">
                <a:latin typeface="+mn-lt"/>
              </a:rPr>
              <a:t>e só depois os com as excepções mais gerais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5572780"/>
            <a:ext cx="5852058" cy="523220"/>
          </a:xfrm>
          <a:prstGeom prst="rect">
            <a:avLst/>
          </a:prstGeom>
          <a:solidFill>
            <a:srgbClr val="EEF8EC"/>
          </a:solidFill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pclass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NullPointerException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{…}</a:t>
            </a:r>
          </a:p>
          <a:p>
            <a:r>
              <a:rPr lang="pt-PT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{…}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BAFCAA-E8AB-4E58-9BBB-198CC2EAD9DD}"/>
              </a:ext>
            </a:extLst>
          </p:cNvPr>
          <p:cNvSpPr/>
          <p:nvPr/>
        </p:nvSpPr>
        <p:spPr>
          <a:xfrm>
            <a:off x="2438400" y="6177290"/>
            <a:ext cx="5852058" cy="523220"/>
          </a:xfrm>
          <a:prstGeom prst="rect">
            <a:avLst/>
          </a:prstGeom>
          <a:solidFill>
            <a:srgbClr val="EEF8EC"/>
          </a:solidFill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400" b="1" dirty="0">
                <a:latin typeface="Consolas" pitchFamily="49" charset="0"/>
              </a:rPr>
              <a:t>Onde poderia ser colocado o </a:t>
            </a:r>
            <a:r>
              <a:rPr lang="pt-PT" sz="1400" b="1" dirty="0" err="1">
                <a:latin typeface="Consolas" pitchFamily="49" charset="0"/>
              </a:rPr>
              <a:t>catch</a:t>
            </a:r>
            <a:r>
              <a:rPr lang="pt-PT" sz="1400" b="1" dirty="0">
                <a:latin typeface="Consolas" pitchFamily="49" charset="0"/>
              </a:rPr>
              <a:t> de: </a:t>
            </a:r>
            <a:r>
              <a:rPr lang="pt-PT" sz="1400" b="1" dirty="0" err="1">
                <a:latin typeface="Consolas" pitchFamily="49" charset="0"/>
              </a:rPr>
              <a:t>ArithemicException</a:t>
            </a:r>
            <a:r>
              <a:rPr lang="pt-PT" sz="1400" b="1" dirty="0">
                <a:latin typeface="Consolas" pitchFamily="49" charset="0"/>
              </a:rPr>
              <a:t>?</a:t>
            </a:r>
            <a:endParaRPr lang="pt-PT" sz="1400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PT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ArithemicException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{…}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723782-D8D1-4CB9-A62B-9AA2C1DFA3F3}"/>
              </a:ext>
            </a:extLst>
          </p:cNvPr>
          <p:cNvSpPr/>
          <p:nvPr/>
        </p:nvSpPr>
        <p:spPr bwMode="auto">
          <a:xfrm>
            <a:off x="6324600" y="3856911"/>
            <a:ext cx="914400" cy="228600"/>
          </a:xfrm>
          <a:prstGeom prst="roundRect">
            <a:avLst/>
          </a:prstGeom>
          <a:solidFill>
            <a:schemeClr val="accent5">
              <a:lumMod val="75000"/>
              <a:alpha val="7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Exception</a:t>
            </a:r>
            <a:endParaRPr lang="pt-PT" sz="1100" dirty="0"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85438A-6A9B-4302-9FA8-E787361D7B27}"/>
              </a:ext>
            </a:extLst>
          </p:cNvPr>
          <p:cNvSpPr/>
          <p:nvPr/>
        </p:nvSpPr>
        <p:spPr bwMode="auto">
          <a:xfrm>
            <a:off x="6150334" y="4390537"/>
            <a:ext cx="1262932" cy="228600"/>
          </a:xfrm>
          <a:prstGeom prst="roundRect">
            <a:avLst/>
          </a:prstGeom>
          <a:solidFill>
            <a:srgbClr val="92D050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 err="1">
                <a:latin typeface="+mn-lt"/>
              </a:rPr>
              <a:t>RuntimeException</a:t>
            </a:r>
            <a:endParaRPr lang="pt-PT" sz="1100" dirty="0">
              <a:latin typeface="+mn-lt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C8B288A-5A05-4D7A-8433-F3BAD7F754D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781800" y="4085511"/>
            <a:ext cx="0" cy="30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51D82A-9B6E-41F9-B95B-10C7E51EC39D}"/>
              </a:ext>
            </a:extLst>
          </p:cNvPr>
          <p:cNvGrpSpPr/>
          <p:nvPr/>
        </p:nvGrpSpPr>
        <p:grpSpPr>
          <a:xfrm>
            <a:off x="5273142" y="5076337"/>
            <a:ext cx="3017316" cy="228600"/>
            <a:chOff x="5878750" y="4391588"/>
            <a:chExt cx="3017316" cy="2286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7DDD316-9FD2-4EA4-B56F-FB45C89F68B0}"/>
                </a:ext>
              </a:extLst>
            </p:cNvPr>
            <p:cNvSpPr/>
            <p:nvPr/>
          </p:nvSpPr>
          <p:spPr bwMode="auto">
            <a:xfrm>
              <a:off x="7456066" y="4391588"/>
              <a:ext cx="1440000" cy="228600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r>
                <a:rPr lang="pt-PT" sz="1100" dirty="0" err="1">
                  <a:latin typeface="+mn-lt"/>
                </a:rPr>
                <a:t>ArithemicException</a:t>
              </a:r>
              <a:endParaRPr lang="pt-PT" sz="1100" dirty="0">
                <a:latin typeface="+mn-lt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81D499E-EEB6-485E-B791-1975E80B7143}"/>
                </a:ext>
              </a:extLst>
            </p:cNvPr>
            <p:cNvSpPr/>
            <p:nvPr/>
          </p:nvSpPr>
          <p:spPr bwMode="auto">
            <a:xfrm>
              <a:off x="5878750" y="4391588"/>
              <a:ext cx="1440000" cy="228600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r>
                <a:rPr lang="pt-PT" sz="1100" dirty="0" err="1">
                  <a:latin typeface="+mn-lt"/>
                </a:rPr>
                <a:t>NullPointerException</a:t>
              </a:r>
              <a:endParaRPr lang="pt-PT" sz="1100" dirty="0">
                <a:latin typeface="+mn-lt"/>
              </a:endParaRP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4E655B-4B8F-423C-96B1-3003B0ECE37E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rot="5400000" flipH="1" flipV="1">
            <a:off x="6158871" y="4453408"/>
            <a:ext cx="457200" cy="788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6ACA92-7936-4FEA-93F1-2D252DEE959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16200000" flipV="1">
            <a:off x="6947529" y="4453408"/>
            <a:ext cx="457200" cy="788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8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Lançamento de excepções - </a:t>
            </a:r>
            <a:r>
              <a:rPr lang="pt-PT" dirty="0" err="1"/>
              <a:t>throws</a:t>
            </a:r>
            <a:endParaRPr lang="pt-PT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4038600" cy="4968551"/>
          </a:xfrm>
        </p:spPr>
        <p:txBody>
          <a:bodyPr/>
          <a:lstStyle/>
          <a:p>
            <a:r>
              <a:rPr lang="pt-PT" sz="1800" dirty="0"/>
              <a:t>Uma </a:t>
            </a:r>
            <a:r>
              <a:rPr lang="pt-PT" sz="1800" dirty="0" err="1"/>
              <a:t>Exception</a:t>
            </a:r>
            <a:r>
              <a:rPr lang="pt-PT" sz="1800" dirty="0"/>
              <a:t>, que não seja </a:t>
            </a:r>
            <a:r>
              <a:rPr lang="pt-PT" sz="1800" dirty="0" err="1"/>
              <a:t>RuntimeException</a:t>
            </a:r>
            <a:r>
              <a:rPr lang="pt-PT" sz="1800" dirty="0"/>
              <a:t>, não apanhada num método, tem de ser declarada com “lançada para cima” com </a:t>
            </a:r>
            <a:r>
              <a:rPr lang="pt-PT" sz="1800" b="1" dirty="0" err="1"/>
              <a:t>throws</a:t>
            </a:r>
            <a:r>
              <a:rPr lang="pt-PT" sz="1800" dirty="0"/>
              <a:t> no cabeçalho do método</a:t>
            </a:r>
          </a:p>
          <a:p>
            <a:pPr lvl="1"/>
            <a:r>
              <a:rPr lang="pt-PT" sz="1600" dirty="0"/>
              <a:t>É uma declaração que indica que o método pode lançar a tal excepção</a:t>
            </a:r>
          </a:p>
          <a:p>
            <a:r>
              <a:rPr lang="pt-PT" sz="1800" dirty="0"/>
              <a:t>As excepções que derivam de </a:t>
            </a:r>
            <a:r>
              <a:rPr lang="pt-PT" sz="1800" dirty="0" err="1"/>
              <a:t>RuntimeException</a:t>
            </a:r>
            <a:r>
              <a:rPr lang="pt-PT" sz="1800" dirty="0"/>
              <a:t> não necessitam de ser declaradas nos cabeçalhos. Exemplos de excepções de </a:t>
            </a:r>
            <a:r>
              <a:rPr lang="pt-PT" sz="1800" dirty="0" err="1"/>
              <a:t>Runtime</a:t>
            </a:r>
            <a:r>
              <a:rPr lang="pt-PT" sz="1800" dirty="0"/>
              <a:t>:</a:t>
            </a:r>
          </a:p>
          <a:p>
            <a:pPr lvl="1"/>
            <a:r>
              <a:rPr lang="pt-PT" sz="1600" dirty="0" err="1"/>
              <a:t>NullPointerException</a:t>
            </a:r>
            <a:endParaRPr lang="pt-PT" sz="1600" dirty="0"/>
          </a:p>
          <a:p>
            <a:pPr lvl="1"/>
            <a:r>
              <a:rPr lang="pt-PT" sz="1600" dirty="0" err="1"/>
              <a:t>ArithmeticException</a:t>
            </a:r>
            <a:endParaRPr lang="pt-PT" sz="1600" dirty="0"/>
          </a:p>
          <a:p>
            <a:pPr lvl="1"/>
            <a:r>
              <a:rPr lang="pt-PT" sz="1600" dirty="0" err="1"/>
              <a:t>ClassCastException</a:t>
            </a:r>
            <a:endParaRPr lang="pt-PT" sz="1600" dirty="0"/>
          </a:p>
          <a:p>
            <a:pPr lvl="1"/>
            <a:r>
              <a:rPr lang="pt-PT" sz="1600" dirty="0" err="1"/>
              <a:t>ArrayIndexOutOfBoundsException</a:t>
            </a:r>
            <a:endParaRPr lang="pt-PT" sz="1600" dirty="0"/>
          </a:p>
          <a:p>
            <a:pPr lvl="1"/>
            <a:r>
              <a:rPr lang="pt-PT" sz="1600" dirty="0" err="1"/>
              <a:t>NegativeArraySizeException</a:t>
            </a:r>
            <a:endParaRPr lang="pt-PT" sz="1600" dirty="0"/>
          </a:p>
          <a:p>
            <a:endParaRPr lang="pt-PT" sz="180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r>
              <a:rPr lang="pt-PT" altLang="en-US" dirty="0" err="1"/>
              <a:t>MoP</a:t>
            </a:r>
            <a:r>
              <a:rPr lang="pt-PT" altLang="en-US" dirty="0"/>
              <a:t> 10 -  Tratamento de Excepções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0" y="4648199"/>
            <a:ext cx="4343400" cy="16401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method2()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Exception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...</a:t>
            </a:r>
            <a:endParaRPr lang="en-US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(test condition)</a:t>
            </a:r>
            <a:endParaRPr lang="en-US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  throw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Exception(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"Message to display"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// ...</a:t>
            </a:r>
            <a:endParaRPr lang="en-US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PT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572000" y="1295400"/>
            <a:ext cx="4343400" cy="2870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method3() {</a:t>
            </a:r>
            <a:endParaRPr lang="en-US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...</a:t>
            </a:r>
            <a:endParaRPr lang="en-US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try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...</a:t>
            </a:r>
            <a:endParaRPr lang="en-US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method2();</a:t>
            </a:r>
            <a:endParaRPr lang="en-US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 // ...</a:t>
            </a:r>
            <a:endParaRPr lang="en-US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(Exception e) {</a:t>
            </a:r>
            <a:endParaRPr lang="en-US" sz="1400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...</a:t>
            </a:r>
            <a:endParaRPr lang="en-US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e.getMessage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en-US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 // ...</a:t>
            </a:r>
            <a:endParaRPr lang="en-US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// ...</a:t>
            </a:r>
            <a:endParaRPr lang="en-US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PT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861103" y="933092"/>
            <a:ext cx="2074607" cy="307777"/>
          </a:xfrm>
          <a:prstGeom prst="rect">
            <a:avLst/>
          </a:prstGeom>
          <a:solidFill>
            <a:srgbClr val="EEF8EC"/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PT" sz="1400" dirty="0">
                <a:latin typeface="+mn-lt"/>
                <a:ea typeface="Verdana" panose="020B0604030504040204" pitchFamily="34" charset="0"/>
              </a:rPr>
              <a:t>Apanhar uma excepção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758921" y="6320135"/>
            <a:ext cx="4842992" cy="461665"/>
          </a:xfrm>
          <a:prstGeom prst="rect">
            <a:avLst/>
          </a:prstGeom>
          <a:solidFill>
            <a:srgbClr val="EEF8EC"/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PT" sz="1200" dirty="0">
                <a:latin typeface="+mn-lt"/>
                <a:ea typeface="Verdana" panose="020B0604030504040204" pitchFamily="34" charset="0"/>
              </a:rPr>
              <a:t>Consultar a árvore de excepções na API do java: </a:t>
            </a:r>
          </a:p>
          <a:p>
            <a:r>
              <a:rPr lang="pt-PT" sz="1200" dirty="0">
                <a:latin typeface="+mn-lt"/>
                <a:ea typeface="Verdana" panose="020B0604030504040204" pitchFamily="34" charset="0"/>
              </a:rPr>
              <a:t>http://docs.oracle.com/javase/8/docs/api/java/lang/package-tree.html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463636" y="4291309"/>
            <a:ext cx="3446777" cy="307777"/>
          </a:xfrm>
          <a:prstGeom prst="rect">
            <a:avLst/>
          </a:prstGeom>
          <a:solidFill>
            <a:srgbClr val="EEF8EC"/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PT" dirty="0">
                <a:latin typeface="+mn-lt"/>
              </a:rPr>
              <a:t>Declarar o lançamento de uma excepção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880207" y="91687"/>
            <a:ext cx="4030206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400" dirty="0">
                <a:latin typeface="Verdana" pitchFamily="34" charset="0"/>
              </a:rPr>
              <a:t>http://docs.oracle.com/javase/7/docs/api/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4876800"/>
            <a:ext cx="1674813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0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(Un)Checked Exceptions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Dado que as excepções que derivam de </a:t>
            </a:r>
            <a:r>
              <a:rPr lang="pt-PT" dirty="0" err="1"/>
              <a:t>RuntimeException</a:t>
            </a:r>
            <a:r>
              <a:rPr lang="pt-PT" dirty="0"/>
              <a:t> não necessitam de ser explicitamente declaradas nos métodos, porque não utilizar sempre essas excepções?</a:t>
            </a:r>
          </a:p>
          <a:p>
            <a:pPr lvl="1"/>
            <a:r>
              <a:rPr lang="pt-PT" dirty="0"/>
              <a:t>Porque ao não se as declarar (nos cabeçalhos dos métodos) não se possibilita a sua indicação, e logo o seu desconhecimento poderia não permitir colocar código para recuperar dos erros que possam acontecer</a:t>
            </a:r>
          </a:p>
          <a:p>
            <a:r>
              <a:rPr lang="pt-PT" dirty="0"/>
              <a:t>Então como escolher o tipo de excepção utilizar: </a:t>
            </a:r>
          </a:p>
          <a:p>
            <a:pPr lvl="1"/>
            <a:r>
              <a:rPr lang="pt-PT" dirty="0"/>
              <a:t>Se se espera que o utilizador do código possa razoavelmente recuperar da ocorrência da excepção então colocá-la como uma </a:t>
            </a:r>
            <a:r>
              <a:rPr lang="pt-PT" dirty="0" err="1"/>
              <a:t>checked</a:t>
            </a:r>
            <a:r>
              <a:rPr lang="pt-PT" dirty="0"/>
              <a:t> </a:t>
            </a:r>
            <a:r>
              <a:rPr lang="pt-PT" dirty="0" err="1"/>
              <a:t>exception</a:t>
            </a:r>
            <a:r>
              <a:rPr lang="pt-PT" dirty="0"/>
              <a:t> (classe derivada de </a:t>
            </a:r>
            <a:r>
              <a:rPr lang="pt-PT" dirty="0" err="1"/>
              <a:t>Exception</a:t>
            </a:r>
            <a:r>
              <a:rPr lang="pt-PT" dirty="0"/>
              <a:t>, mas que não seja uma </a:t>
            </a:r>
            <a:r>
              <a:rPr lang="pt-PT" dirty="0" err="1"/>
              <a:t>RuntimeException</a:t>
            </a:r>
            <a:r>
              <a:rPr lang="pt-PT" dirty="0"/>
              <a:t>). </a:t>
            </a:r>
          </a:p>
          <a:p>
            <a:pPr lvl="1"/>
            <a:r>
              <a:rPr lang="pt-PT" dirty="0"/>
              <a:t>Se se espera que o utilizador do código não possa, razoavelmente, recuperar da ocorrência da excepção então colocá-la como uma </a:t>
            </a:r>
            <a:r>
              <a:rPr lang="pt-PT" dirty="0" err="1"/>
              <a:t>unchecked</a:t>
            </a:r>
            <a:r>
              <a:rPr lang="pt-PT" dirty="0"/>
              <a:t> </a:t>
            </a:r>
            <a:r>
              <a:rPr lang="pt-PT" dirty="0" err="1"/>
              <a:t>exception</a:t>
            </a:r>
            <a:r>
              <a:rPr lang="pt-PT" dirty="0"/>
              <a:t> (</a:t>
            </a:r>
            <a:r>
              <a:rPr lang="pt-PT" dirty="0" err="1"/>
              <a:t>class</a:t>
            </a:r>
            <a:r>
              <a:rPr lang="pt-PT" dirty="0"/>
              <a:t> derivada de </a:t>
            </a:r>
            <a:r>
              <a:rPr lang="pt-PT" dirty="0" err="1"/>
              <a:t>RuntimeException</a:t>
            </a:r>
            <a:r>
              <a:rPr lang="pt-PT" dirty="0"/>
              <a:t>).</a:t>
            </a:r>
          </a:p>
          <a:p>
            <a:pPr lvl="2"/>
            <a:r>
              <a:rPr lang="pt-PT" dirty="0"/>
              <a:t>Exemplo: caso um método que deveria ser chamado com um objecto como argumento, receba um argumento a </a:t>
            </a:r>
            <a:r>
              <a:rPr lang="pt-PT" dirty="0" err="1"/>
              <a:t>null</a:t>
            </a:r>
            <a:r>
              <a:rPr lang="pt-PT" dirty="0"/>
              <a:t>, faz sentido lançar uma excepção </a:t>
            </a:r>
            <a:r>
              <a:rPr lang="pt-PT" dirty="0" err="1"/>
              <a:t>NullPointerException</a:t>
            </a:r>
            <a:r>
              <a:rPr lang="pt-PT" dirty="0"/>
              <a:t> (</a:t>
            </a:r>
            <a:r>
              <a:rPr lang="pt-PT" dirty="0" err="1"/>
              <a:t>unchecked</a:t>
            </a:r>
            <a:r>
              <a:rPr lang="pt-PT" dirty="0"/>
              <a:t> </a:t>
            </a:r>
            <a:r>
              <a:rPr lang="pt-PT" dirty="0" err="1"/>
              <a:t>exception</a:t>
            </a:r>
            <a:r>
              <a:rPr lang="pt-PT" dirty="0"/>
              <a:t>), ou derivada dela.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r>
              <a:rPr lang="pt-PT" altLang="en-US" dirty="0" err="1"/>
              <a:t>MoP</a:t>
            </a:r>
            <a:r>
              <a:rPr lang="pt-PT" altLang="en-US" dirty="0"/>
              <a:t> 10 -  Tratamento de Excepções</a:t>
            </a:r>
          </a:p>
        </p:txBody>
      </p:sp>
    </p:spTree>
    <p:extLst>
      <p:ext uri="{BB962C8B-B14F-4D97-AF65-F5344CB8AC3E}">
        <p14:creationId xmlns:p14="http://schemas.microsoft.com/office/powerpoint/2010/main" val="302676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Throws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r>
              <a:rPr lang="pt-PT" altLang="en-US" dirty="0" err="1"/>
              <a:t>MoP</a:t>
            </a:r>
            <a:r>
              <a:rPr lang="pt-PT" altLang="en-US" dirty="0"/>
              <a:t> 10 -  Tratamento de Excepções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534400" cy="2241550"/>
          </a:xfrm>
          <a:solidFill>
            <a:schemeClr val="bg1"/>
          </a:solidFill>
        </p:spPr>
        <p:txBody>
          <a:bodyPr/>
          <a:lstStyle/>
          <a:p>
            <a:r>
              <a:rPr lang="pt-PT" dirty="0"/>
              <a:t>Os métodos têm de declarar na sua cláusula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</a:rPr>
              <a:t>throws</a:t>
            </a:r>
            <a:r>
              <a:rPr lang="pt-PT" dirty="0"/>
              <a:t> os tipos de todas as (</a:t>
            </a:r>
            <a:r>
              <a:rPr lang="pt-PT" dirty="0" err="1"/>
              <a:t>checked</a:t>
            </a:r>
            <a:r>
              <a:rPr lang="pt-PT" dirty="0"/>
              <a:t>) excepções que podem lançar</a:t>
            </a:r>
          </a:p>
          <a:p>
            <a:pPr lvl="1"/>
            <a:r>
              <a:rPr lang="pt-PT" dirty="0"/>
              <a:t>Cada excepção, que pode ser lançada, tem de estar contemplada num tipo declarado em </a:t>
            </a:r>
            <a:r>
              <a:rPr lang="pt-PT" i="1" dirty="0" err="1"/>
              <a:t>throws</a:t>
            </a:r>
            <a:r>
              <a:rPr lang="pt-PT" dirty="0"/>
              <a:t>: tem de ser de um dos tipos em </a:t>
            </a:r>
            <a:r>
              <a:rPr lang="pt-PT" dirty="0" err="1"/>
              <a:t>throws</a:t>
            </a:r>
            <a:endParaRPr lang="pt-PT" dirty="0"/>
          </a:p>
          <a:p>
            <a:pPr lvl="2"/>
            <a:r>
              <a:rPr lang="pt-PT" sz="1800" dirty="0"/>
              <a:t>Se o método lança excepções do tipo A, em </a:t>
            </a:r>
            <a:r>
              <a:rPr lang="pt-PT" sz="1800" dirty="0" err="1"/>
              <a:t>throws</a:t>
            </a:r>
            <a:r>
              <a:rPr lang="pt-PT" sz="1800" dirty="0"/>
              <a:t> tem de estar A, ou um tipo </a:t>
            </a:r>
            <a:r>
              <a:rPr lang="pt-PT" sz="1800" dirty="0" err="1"/>
              <a:t>super</a:t>
            </a:r>
            <a:r>
              <a:rPr lang="pt-PT" sz="1800" dirty="0"/>
              <a:t> de A – para cada excepção lançada deve-se verificar </a:t>
            </a:r>
            <a:r>
              <a:rPr lang="pt-PT" sz="1800" i="1" dirty="0" err="1"/>
              <a:t>objectException</a:t>
            </a:r>
            <a:r>
              <a:rPr lang="pt-PT" sz="1800" i="1" dirty="0"/>
              <a:t> </a:t>
            </a:r>
            <a:r>
              <a:rPr lang="pt-PT" sz="1800" i="1" dirty="0" err="1"/>
              <a:t>instanceof</a:t>
            </a:r>
            <a:r>
              <a:rPr lang="pt-PT" sz="1800" i="1" dirty="0"/>
              <a:t> </a:t>
            </a:r>
            <a:r>
              <a:rPr lang="pt-PT" sz="1800" i="1" dirty="0" err="1"/>
              <a:t>throwsType</a:t>
            </a:r>
            <a:r>
              <a:rPr lang="pt-PT" sz="1800" dirty="0"/>
              <a:t> num dos tipos em </a:t>
            </a:r>
            <a:r>
              <a:rPr lang="pt-PT" sz="1800" dirty="0" err="1"/>
              <a:t>throws</a:t>
            </a:r>
            <a:endParaRPr lang="pt-PT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62000" y="3302675"/>
            <a:ext cx="80772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divisao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dividendo,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divisor) </a:t>
            </a: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                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throws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DivideByZeroException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NegativeValueException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(divisor == 0)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throw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DivideByZeroException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Divisao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por zero"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(divisor &lt; 0)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throw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NegativeValueException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"Divisor negativo."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quociente = dividendo / divisor;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quociente;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FD5A25E-15C2-40F0-AA27-89CF51923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96580"/>
            <a:ext cx="8077200" cy="523220"/>
          </a:xfrm>
          <a:prstGeom prst="rect">
            <a:avLst/>
          </a:prstGeom>
          <a:solidFill>
            <a:srgbClr val="EEF8EC"/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pt-PT" sz="1400" b="1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urier New" pitchFamily="49" charset="0"/>
              </a:rPr>
              <a:t>DivideByZeroException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urier New" pitchFamily="49" charset="0"/>
              </a:rPr>
              <a:t>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DivideByZeroException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message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){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super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message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 }  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873E583-BDBF-470B-BBAD-8CA62C7E9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106180"/>
            <a:ext cx="8077200" cy="523220"/>
          </a:xfrm>
          <a:prstGeom prst="rect">
            <a:avLst/>
          </a:prstGeom>
          <a:solidFill>
            <a:srgbClr val="EEF8EC"/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pt-PT" sz="1400" b="1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urier New" pitchFamily="49" charset="0"/>
              </a:rPr>
              <a:t>NegativeValueException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urier New" pitchFamily="49" charset="0"/>
              </a:rPr>
              <a:t>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pt-PT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NegativeValueException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message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){ </a:t>
            </a:r>
            <a:r>
              <a:rPr lang="pt-PT" sz="1400" dirty="0" err="1">
                <a:solidFill>
                  <a:srgbClr val="7F0055"/>
                </a:solidFill>
                <a:latin typeface="Courier New" pitchFamily="49" charset="0"/>
              </a:rPr>
              <a:t>super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message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 }  }</a:t>
            </a:r>
          </a:p>
        </p:txBody>
      </p:sp>
    </p:spTree>
    <p:extLst>
      <p:ext uri="{BB962C8B-B14F-4D97-AF65-F5344CB8AC3E}">
        <p14:creationId xmlns:p14="http://schemas.microsoft.com/office/powerpoint/2010/main" val="30235878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so">
  <a:themeElements>
    <a:clrScheme name="Office Them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Them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EE19F">
            <a:alpha val="70195"/>
          </a:srgbClr>
        </a:solidFill>
        <a:ln w="38100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>
          <a:defRPr sz="1100" dirty="0"/>
        </a:defPPr>
      </a:lstStyle>
    </a:sp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Theme_fso</Template>
  <TotalTime>7938</TotalTime>
  <Words>2547</Words>
  <Application>Microsoft Office PowerPoint</Application>
  <PresentationFormat>On-screen Show (4:3)</PresentationFormat>
  <Paragraphs>373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Consolas</vt:lpstr>
      <vt:lpstr>Courier New</vt:lpstr>
      <vt:lpstr>Garamond</vt:lpstr>
      <vt:lpstr>Times New Roman</vt:lpstr>
      <vt:lpstr>Verdana</vt:lpstr>
      <vt:lpstr>Wingdings</vt:lpstr>
      <vt:lpstr>Theme_fso</vt:lpstr>
      <vt:lpstr>10 - Tratamento de Excepções</vt:lpstr>
      <vt:lpstr>Excepções e seu tratamento</vt:lpstr>
      <vt:lpstr>Excepções: criação e seu lançamento</vt:lpstr>
      <vt:lpstr> Lançamento de excepções</vt:lpstr>
      <vt:lpstr> Apanhar excepções/ blocos try-catch </vt:lpstr>
      <vt:lpstr>Vários blocos catch</vt:lpstr>
      <vt:lpstr>Lançamento de excepções - throws</vt:lpstr>
      <vt:lpstr>(Un)Checked Exceptions</vt:lpstr>
      <vt:lpstr>Throws</vt:lpstr>
      <vt:lpstr>Throws na sobreposição de métodos</vt:lpstr>
      <vt:lpstr>Utilização de um método com throws</vt:lpstr>
      <vt:lpstr>Bloco finally</vt:lpstr>
      <vt:lpstr>Bloco de finally</vt:lpstr>
      <vt:lpstr>Classe Exception</vt:lpstr>
      <vt:lpstr>Exception demo</vt:lpstr>
      <vt:lpstr>Catch com multi-exception</vt:lpstr>
      <vt:lpstr>Hierarquia de classes: Throwable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</dc:title>
  <dc:creator>Robert P. Burton</dc:creator>
  <cp:lastModifiedBy>António Teófilo</cp:lastModifiedBy>
  <cp:revision>649</cp:revision>
  <cp:lastPrinted>2012-03-11T20:27:46Z</cp:lastPrinted>
  <dcterms:created xsi:type="dcterms:W3CDTF">2004-08-20T17:48:18Z</dcterms:created>
  <dcterms:modified xsi:type="dcterms:W3CDTF">2020-05-19T18:51:06Z</dcterms:modified>
</cp:coreProperties>
</file>