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28" r:id="rId2"/>
    <p:sldId id="430" r:id="rId3"/>
    <p:sldId id="462" r:id="rId4"/>
    <p:sldId id="459" r:id="rId5"/>
    <p:sldId id="463" r:id="rId6"/>
    <p:sldId id="460" r:id="rId7"/>
    <p:sldId id="431" r:id="rId8"/>
    <p:sldId id="457" r:id="rId9"/>
    <p:sldId id="471" r:id="rId10"/>
    <p:sldId id="453" r:id="rId11"/>
    <p:sldId id="467" r:id="rId12"/>
    <p:sldId id="468" r:id="rId13"/>
    <p:sldId id="469" r:id="rId14"/>
    <p:sldId id="437" r:id="rId15"/>
    <p:sldId id="470" r:id="rId16"/>
    <p:sldId id="472" r:id="rId17"/>
    <p:sldId id="448" r:id="rId18"/>
    <p:sldId id="456" r:id="rId19"/>
    <p:sldId id="449" r:id="rId20"/>
    <p:sldId id="464" r:id="rId21"/>
    <p:sldId id="473" r:id="rId22"/>
    <p:sldId id="465" r:id="rId23"/>
    <p:sldId id="476" r:id="rId24"/>
    <p:sldId id="474" r:id="rId25"/>
    <p:sldId id="450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F"/>
    <a:srgbClr val="A92733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72" d="100"/>
          <a:sy n="72" d="100"/>
        </p:scale>
        <p:origin x="1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C5089-B7A5-400C-86FE-604ABA9BAD62}" type="slidenum">
              <a:rPr lang="pt-PT"/>
              <a:pPr/>
              <a:t>2</a:t>
            </a:fld>
            <a:endParaRPr lang="pt-PT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6D2D1-4CED-4434-9BC7-79E68D8B2E8D}" type="slidenum">
              <a:rPr lang="pt-PT"/>
              <a:pPr/>
              <a:t>4</a:t>
            </a:fld>
            <a:endParaRPr lang="pt-PT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21275" cy="38417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363" y="4863273"/>
            <a:ext cx="5676577" cy="4604660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77644-5B15-4F38-BC08-5DB64BAC3639}" type="slidenum">
              <a:rPr lang="pt-PT"/>
              <a:pPr/>
              <a:t>7</a:t>
            </a:fld>
            <a:endParaRPr lang="pt-PT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E2129-335D-460D-95C5-2FC2D7A95AAC}" type="slidenum">
              <a:rPr lang="pt-PT"/>
              <a:pPr/>
              <a:t>14</a:t>
            </a:fld>
            <a:endParaRPr lang="pt-PT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75BEC-0133-4AA5-8ABB-E090D4489A87}" type="slidenum">
              <a:rPr lang="pt-PT"/>
              <a:pPr/>
              <a:t>17</a:t>
            </a:fld>
            <a:endParaRPr lang="pt-PT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BCB47-FEDD-4DBC-AEB7-527D2F88C6E2}" type="slidenum">
              <a:rPr lang="pt-PT"/>
              <a:pPr/>
              <a:t>19</a:t>
            </a:fld>
            <a:endParaRPr lang="pt-PT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56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MoP 11 - Streams and File IO</a:t>
            </a:r>
            <a:endParaRPr lang="pt-P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4DFB2-2160-47D9-8B22-1605E31685A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78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11 -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8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9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9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hep.sourceforge.net/update/" TargetMode="External"/><Relationship Id="rId2" Type="http://schemas.openxmlformats.org/officeDocument/2006/relationships/hyperlink" Target="http://ehep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pt-PT" dirty="0"/>
              <a:t>11 – </a:t>
            </a:r>
            <a:r>
              <a:rPr lang="pt-PT" dirty="0" err="1"/>
              <a:t>Streams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File IO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10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Escrita/leitura ao caractere em/de ficheiros</a:t>
            </a:r>
          </a:p>
          <a:p>
            <a:endParaRPr lang="pt-PT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PrintWriter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968551"/>
          </a:xfr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Writer</a:t>
            </a:r>
            <a:endParaRPr lang="pt-PT" dirty="0"/>
          </a:p>
          <a:p>
            <a:pPr>
              <a:spcBef>
                <a:spcPts val="1800"/>
              </a:spcBef>
            </a:pPr>
            <a:r>
              <a:rPr lang="pt-PT" dirty="0"/>
              <a:t>Construtores, criam um novo ficheiro, para escrita, com 0 bytes:</a:t>
            </a:r>
          </a:p>
          <a:p>
            <a:pPr lvl="1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fileName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Writer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out)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(File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 </a:t>
            </a:r>
            <a:endParaRPr lang="pt-PT" sz="1600" dirty="0"/>
          </a:p>
          <a:p>
            <a:pPr>
              <a:spcBef>
                <a:spcPts val="1800"/>
              </a:spcBef>
            </a:pPr>
            <a:r>
              <a:rPr lang="pt-PT" dirty="0"/>
              <a:t>Métodos:</a:t>
            </a:r>
          </a:p>
          <a:p>
            <a:pPr lvl="1"/>
            <a:r>
              <a:rPr lang="pt-PT" dirty="0"/>
              <a:t>Métodos herdados de </a:t>
            </a:r>
            <a:r>
              <a:rPr lang="pt-PT" dirty="0" err="1"/>
              <a:t>Writer</a:t>
            </a:r>
            <a:r>
              <a:rPr lang="pt-PT" dirty="0"/>
              <a:t>, mais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b),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c), 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[] s)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d),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f),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i)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long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l), 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s)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println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(),       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println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x), …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PrintWriter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...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)  </a:t>
            </a:r>
          </a:p>
          <a:p>
            <a:pPr lvl="2"/>
            <a:r>
              <a:rPr lang="pt-PT" sz="1400" dirty="0">
                <a:latin typeface="Consolas" pitchFamily="49" charset="0"/>
                <a:cs typeface="Consolas" pitchFamily="49" charset="0"/>
              </a:rPr>
              <a:t>// igual a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format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217003"/>
            <a:ext cx="3810000" cy="83099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Os construtores podem lançar:   </a:t>
            </a: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FileNotFoundException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SecurityException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85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</a:t>
            </a:r>
            <a:r>
              <a:rPr lang="pt-PT" dirty="0" err="1"/>
              <a:t>printf</a:t>
            </a:r>
            <a:r>
              <a:rPr lang="pt-PT" dirty="0"/>
              <a:t> /</a:t>
            </a:r>
            <a:r>
              <a:rPr lang="pt-PT" dirty="0" err="1"/>
              <a:t>format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84970"/>
            <a:ext cx="8001000" cy="353943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uma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de controlo, simples, só com %n que é o fim de linha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"Segunda-feira, dia 13 de Maio de 2013%n"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uma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de controlo com argumentos de: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int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dia = 13, ano = 2013;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diaSemana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"Segunda-feira"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mes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"Maio"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"%s, dia %d de %s de %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d%n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diaSemana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dia,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mes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ano);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uma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de controlo com um argumento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boolean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isDomingo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"Hoje é domingo -&gt; %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b%n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isDomingo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escrita de um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float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e de um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double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float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f -&gt; %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f%n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2.3f);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double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d -&gt; %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f%n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4.04d);</a:t>
            </a:r>
          </a:p>
          <a:p>
            <a:endParaRPr lang="pt-PT" sz="1400" dirty="0"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4924961"/>
            <a:ext cx="4572000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txBody>
          <a:bodyPr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Segunda-feira, dia 13 de Maio de 2013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Segunda-feira, dia 13 de Maio de 2013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Hoje é domingo -&gt; false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f -&gt; 2.300000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double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d -&gt; 4.040000</a:t>
            </a:r>
            <a:endParaRPr lang="pt-PT" sz="1600" dirty="0"/>
          </a:p>
        </p:txBody>
      </p:sp>
      <p:sp>
        <p:nvSpPr>
          <p:cNvPr id="9" name="Rectangle 8"/>
          <p:cNvSpPr/>
          <p:nvPr/>
        </p:nvSpPr>
        <p:spPr>
          <a:xfrm>
            <a:off x="5867400" y="3987225"/>
            <a:ext cx="32004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solidFill>
                  <a:srgbClr val="000000"/>
                </a:solidFill>
                <a:latin typeface="Consolas"/>
              </a:rPr>
              <a:t>Os métodos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e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são idênticos</a:t>
            </a:r>
            <a:endParaRPr lang="pt-PT" sz="1600" dirty="0"/>
          </a:p>
        </p:txBody>
      </p:sp>
      <p:sp>
        <p:nvSpPr>
          <p:cNvPr id="3" name="Rectangle 2"/>
          <p:cNvSpPr/>
          <p:nvPr/>
        </p:nvSpPr>
        <p:spPr>
          <a:xfrm>
            <a:off x="533400" y="4571017"/>
            <a:ext cx="335280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%[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argument_index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$][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][.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d – inteiro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x - inteiro em hexadecimal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c – caracter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s – String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b –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f -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n – (%n) imprime fim de linha</a:t>
            </a:r>
          </a:p>
        </p:txBody>
      </p:sp>
    </p:spTree>
    <p:extLst>
      <p:ext uri="{BB962C8B-B14F-4D97-AF65-F5344CB8AC3E}">
        <p14:creationId xmlns:p14="http://schemas.microsoft.com/office/powerpoint/2010/main" val="299307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</a:t>
            </a:r>
            <a:r>
              <a:rPr lang="pt-PT" dirty="0" err="1"/>
              <a:t>printf</a:t>
            </a:r>
            <a:r>
              <a:rPr lang="pt-PT" dirty="0"/>
              <a:t> /</a:t>
            </a:r>
            <a:r>
              <a:rPr lang="pt-PT" dirty="0" err="1"/>
              <a:t>format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50300"/>
            <a:ext cx="8001000" cy="289310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dimensão do campo, alinhamentos, preenchimento das casas à esquerda,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com sinal</a:t>
            </a: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100;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"Inteiros -&gt; %6d, %06d, %1$-6d, %+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d%n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formatações com números decimais: dimensão total, nº casa decimais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Double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5.1 -&gt; %05.1f%n"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d);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Double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5.1 -&gt; %05.1f%n"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10000 * d);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// escrita de uma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com definição dinâmica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formatString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"Inteiros -&gt; %0"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"d, %0"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+ 2 *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dim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"d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formatString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, 100, 200);</a:t>
            </a:r>
            <a:endParaRPr lang="pt-PT" sz="1400" dirty="0"/>
          </a:p>
        </p:txBody>
      </p:sp>
      <p:sp>
        <p:nvSpPr>
          <p:cNvPr id="6" name="Rectangle 5"/>
          <p:cNvSpPr/>
          <p:nvPr/>
        </p:nvSpPr>
        <p:spPr>
          <a:xfrm>
            <a:off x="4114800" y="4724399"/>
            <a:ext cx="4876800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Inteiros -&gt;    100, 000100, 100   , -100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Double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5.1 -&gt; 004.0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Double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5.1 -&gt; 40400.0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Inteiros -&gt; 00100, 0000000200 </a:t>
            </a:r>
            <a:endParaRPr lang="pt-PT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" y="4495800"/>
            <a:ext cx="335280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%[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argument_index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$][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][.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d – inteiro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x - inteiro em hexadecimal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c – caracter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s – String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b –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f -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 n – (%n) imprime fim de linha</a:t>
            </a:r>
          </a:p>
        </p:txBody>
      </p:sp>
    </p:spTree>
    <p:extLst>
      <p:ext uri="{BB962C8B-B14F-4D97-AF65-F5344CB8AC3E}">
        <p14:creationId xmlns:p14="http://schemas.microsoft.com/office/powerpoint/2010/main" val="129413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de ficheiro – classe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45"/>
            <a:ext cx="8229600" cy="4968551"/>
          </a:xfrm>
        </p:spPr>
        <p:txBody>
          <a:bodyPr/>
          <a:lstStyle/>
          <a:p>
            <a:r>
              <a:rPr lang="pt-PT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b="1" dirty="0">
                <a:solidFill>
                  <a:srgbClr val="000000"/>
                </a:solidFill>
                <a:latin typeface="Consolas"/>
              </a:rPr>
              <a:t> Scanner</a:t>
            </a:r>
            <a:endParaRPr lang="pt-PT" dirty="0"/>
          </a:p>
          <a:p>
            <a:r>
              <a:rPr lang="pt-PT" dirty="0"/>
              <a:t>Construtores:</a:t>
            </a:r>
          </a:p>
          <a:p>
            <a:pPr lvl="1"/>
            <a:r>
              <a:rPr lang="pt-PT" sz="1600" dirty="0">
                <a:latin typeface="Consolas" panose="020B0609020204030204" pitchFamily="49" charset="0"/>
              </a:rPr>
              <a:t>Scanner(</a:t>
            </a:r>
            <a:r>
              <a:rPr lang="pt-PT" sz="1600" dirty="0" err="1">
                <a:latin typeface="Consolas" panose="020B0609020204030204" pitchFamily="49" charset="0"/>
              </a:rPr>
              <a:t>String</a:t>
            </a:r>
            <a:r>
              <a:rPr lang="pt-PT" sz="1600" dirty="0">
                <a:latin typeface="Consolas" panose="020B0609020204030204" pitchFamily="49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</a:rPr>
              <a:t>source</a:t>
            </a:r>
            <a:r>
              <a:rPr lang="pt-PT" sz="1600" dirty="0">
                <a:latin typeface="Consolas" panose="020B0609020204030204" pitchFamily="49" charset="0"/>
              </a:rPr>
              <a:t>) - cria um scanner a ler de uma </a:t>
            </a:r>
            <a:r>
              <a:rPr lang="pt-PT" sz="1600" dirty="0" err="1">
                <a:latin typeface="Consolas" panose="020B0609020204030204" pitchFamily="49" charset="0"/>
              </a:rPr>
              <a:t>string</a:t>
            </a:r>
            <a:endParaRPr lang="pt-PT" sz="1600" dirty="0">
              <a:latin typeface="Consolas" panose="020B0609020204030204" pitchFamily="49" charset="0"/>
            </a:endParaRPr>
          </a:p>
          <a:p>
            <a:pPr lvl="1"/>
            <a:r>
              <a:rPr lang="pt-PT" sz="1600" dirty="0">
                <a:latin typeface="Consolas" panose="020B0609020204030204" pitchFamily="49" charset="0"/>
              </a:rPr>
              <a:t>Scanner(File </a:t>
            </a:r>
            <a:r>
              <a:rPr lang="pt-PT" sz="1600" dirty="0" err="1">
                <a:latin typeface="Consolas" panose="020B0609020204030204" pitchFamily="49" charset="0"/>
              </a:rPr>
              <a:t>source</a:t>
            </a:r>
            <a:r>
              <a:rPr lang="pt-PT" sz="1600" dirty="0">
                <a:latin typeface="Consolas" panose="020B0609020204030204" pitchFamily="49" charset="0"/>
              </a:rPr>
              <a:t>)   - cria um scanner a ler de um ficheiro</a:t>
            </a:r>
          </a:p>
          <a:p>
            <a:pPr lvl="2"/>
            <a:r>
              <a:rPr lang="pt-PT" dirty="0"/>
              <a:t>Pode lançar: </a:t>
            </a:r>
            <a:r>
              <a:rPr lang="pt-PT" dirty="0" err="1"/>
              <a:t>FileNotFoundException</a:t>
            </a:r>
            <a:endParaRPr lang="pt-PT" dirty="0"/>
          </a:p>
          <a:p>
            <a:r>
              <a:rPr lang="pt-PT" dirty="0"/>
              <a:t>Métodos:</a:t>
            </a:r>
          </a:p>
          <a:p>
            <a:pPr lvl="1"/>
            <a:r>
              <a:rPr lang="pt-PT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(),   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verifica se há mais dados (</a:t>
            </a:r>
            <a:r>
              <a:rPr lang="pt-PT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tokens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lvl="1"/>
            <a:r>
              <a:rPr lang="pt-PT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hasNextLine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verifica se há mais uma linha</a:t>
            </a:r>
          </a:p>
          <a:p>
            <a:pPr lvl="1"/>
            <a:r>
              <a:rPr lang="pt-PT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pattern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verifica segundo o </a:t>
            </a:r>
            <a:r>
              <a:rPr lang="pt-PT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pattern</a:t>
            </a:r>
            <a:endParaRPr lang="pt-PT" sz="1600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hasNextByte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(), …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hasNextFloat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()… </a:t>
            </a:r>
          </a:p>
          <a:p>
            <a:pPr lvl="1"/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next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(),      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lê o </a:t>
            </a:r>
            <a:r>
              <a:rPr lang="pt-PT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próx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. conjunto de caracteres</a:t>
            </a:r>
          </a:p>
          <a:p>
            <a:pPr lvl="1"/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nextLine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  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lê a próxima linha</a:t>
            </a:r>
          </a:p>
          <a:p>
            <a:pPr lvl="1"/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next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pattern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lê segundo o </a:t>
            </a:r>
            <a:r>
              <a:rPr lang="pt-PT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pattern</a:t>
            </a:r>
            <a:endParaRPr lang="pt-PT" sz="1600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nextByte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nextInt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nextFloat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(), ...</a:t>
            </a:r>
          </a:p>
          <a:p>
            <a:pPr lvl="1"/>
            <a:r>
              <a:rPr lang="pt-PT" sz="16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skip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pattern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salta segundo o </a:t>
            </a:r>
            <a:r>
              <a:rPr lang="pt-PT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pattern</a:t>
            </a:r>
            <a:endParaRPr lang="pt-PT" sz="1600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sz="16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useDelimiter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pattern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define separadores</a:t>
            </a:r>
          </a:p>
          <a:p>
            <a:pPr lvl="1"/>
            <a:r>
              <a:rPr lang="pt-PT" sz="16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close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pt-PT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fecha o scanner e a ligação deste ao “ficheiro”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960745" y="895290"/>
            <a:ext cx="2954655" cy="4001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sz="2000" b="1" dirty="0" err="1">
                <a:latin typeface="Courier New" pitchFamily="49" charset="0"/>
              </a:rPr>
              <a:t>java.util.Scanner</a:t>
            </a:r>
            <a:r>
              <a:rPr lang="pt-PT" sz="20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04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de ficheiro, com scanner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04800" y="990600"/>
            <a:ext cx="8305800" cy="550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inputFileName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"calendarioDeFeriados.txt"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//file1.txt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Scanner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fileScan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fileScan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File(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inputFileName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nLines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t-PT" sz="1600" dirty="0">
                <a:latin typeface="Consolas"/>
              </a:rPr>
              <a:t>    </a:t>
            </a:r>
            <a:r>
              <a:rPr lang="pt-PT" sz="1600" dirty="0" err="1">
                <a:latin typeface="Consolas"/>
              </a:rPr>
              <a:t>S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"Conteúdo do ficheiro:"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fileScan.hasNextLine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  // ler linha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line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fileScan.nextLine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  // mostrar linha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line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  // contabilizar o nº de linhas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++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nLines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nForam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lidas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nLines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linhas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FileNotFoundException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err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(e);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fileScan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fileScan.close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6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Reader</a:t>
            </a:r>
            <a:r>
              <a:rPr lang="pt-PT" dirty="0"/>
              <a:t> e </a:t>
            </a:r>
            <a:r>
              <a:rPr lang="pt-PT" dirty="0" err="1"/>
              <a:t>FileReader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  <a:ln>
            <a:noFill/>
          </a:ln>
        </p:spPr>
        <p:txBody>
          <a:bodyPr/>
          <a:lstStyle/>
          <a:p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dirty="0"/>
              <a:t> </a:t>
            </a:r>
            <a:r>
              <a:rPr lang="pt-PT" b="1" dirty="0" err="1"/>
              <a:t>Reader</a:t>
            </a:r>
            <a:r>
              <a:rPr lang="pt-PT" b="1" dirty="0"/>
              <a:t> </a:t>
            </a:r>
          </a:p>
          <a:p>
            <a:r>
              <a:rPr lang="pt-PT" dirty="0"/>
              <a:t>Métodos:</a:t>
            </a:r>
          </a:p>
          <a:p>
            <a:pPr lvl="1"/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(),             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lê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um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caracter</a:t>
            </a:r>
            <a:endParaRPr lang="en-US" sz="1600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(char[]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, 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lê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um array de chars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(char[]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off,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lê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para o array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skip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(long n)       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ignora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os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próximos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n chars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abstract void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  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fecha</a:t>
            </a:r>
            <a:r>
              <a:rPr lang="en-US" sz="1600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o Reader</a:t>
            </a:r>
          </a:p>
          <a:p>
            <a:pPr lvl="1"/>
            <a:endParaRPr lang="en-US" dirty="0"/>
          </a:p>
          <a:p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dirty="0"/>
              <a:t> </a:t>
            </a:r>
            <a:r>
              <a:rPr lang="pt-PT" b="1" dirty="0" err="1"/>
              <a:t>FileReader</a:t>
            </a:r>
            <a:r>
              <a:rPr lang="pt-PT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2800" dirty="0"/>
              <a:t> </a:t>
            </a:r>
            <a:r>
              <a:rPr lang="pt-PT" dirty="0" err="1"/>
              <a:t>Reader</a:t>
            </a:r>
            <a:endParaRPr lang="pt-PT" dirty="0"/>
          </a:p>
          <a:p>
            <a:pPr lvl="1"/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a </a:t>
            </a:r>
            <a:r>
              <a:rPr lang="en-US" dirty="0" err="1"/>
              <a:t>caracter</a:t>
            </a:r>
            <a:endParaRPr lang="en-US" dirty="0"/>
          </a:p>
          <a:p>
            <a:pPr lvl="1"/>
            <a:r>
              <a:rPr lang="en-US" dirty="0" err="1"/>
              <a:t>Construtores</a:t>
            </a:r>
            <a:r>
              <a:rPr lang="en-US" dirty="0"/>
              <a:t>:</a:t>
            </a:r>
          </a:p>
          <a:p>
            <a:pPr lvl="2"/>
            <a:r>
              <a:rPr lang="pt-PT" dirty="0" err="1">
                <a:latin typeface="Consolas" pitchFamily="49" charset="0"/>
                <a:cs typeface="Consolas" pitchFamily="49" charset="0"/>
              </a:rPr>
              <a:t>FileReader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(File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</a:t>
            </a:r>
            <a:r>
              <a:rPr lang="pt-PT" dirty="0"/>
              <a:t>  </a:t>
            </a:r>
            <a:r>
              <a:rPr lang="pt-PT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/>
            <a:r>
              <a:rPr lang="pt-PT" dirty="0" err="1">
                <a:latin typeface="Consolas" pitchFamily="49" charset="0"/>
                <a:cs typeface="Consolas" pitchFamily="49" charset="0"/>
              </a:rPr>
              <a:t>FileReader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fileName</a:t>
            </a:r>
            <a:r>
              <a:rPr lang="pt-PT" dirty="0"/>
              <a:t>)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/>
            <a:r>
              <a:rPr lang="pt-PT" dirty="0"/>
              <a:t>Métodos:</a:t>
            </a:r>
          </a:p>
          <a:p>
            <a:pPr lvl="2"/>
            <a:r>
              <a:rPr lang="pt-PT" dirty="0"/>
              <a:t>Métodos herdados de </a:t>
            </a:r>
            <a:r>
              <a:rPr lang="pt-PT" dirty="0" err="1"/>
              <a:t>Reader</a:t>
            </a:r>
            <a:r>
              <a:rPr lang="pt-PT" dirty="0"/>
              <a:t> (e implementados)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09 - Streams and File 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1371600"/>
            <a:ext cx="3200400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u="sng" dirty="0">
                <a:latin typeface="+mn-lt"/>
              </a:rPr>
              <a:t>Os métodos </a:t>
            </a:r>
            <a:r>
              <a:rPr lang="pt-PT" sz="1400" u="sng" dirty="0" err="1">
                <a:latin typeface="+mn-lt"/>
              </a:rPr>
              <a:t>read</a:t>
            </a:r>
            <a:r>
              <a:rPr lang="pt-PT" sz="1400" u="sng" dirty="0">
                <a:latin typeface="+mn-lt"/>
              </a:rPr>
              <a:t> devolvem -1 se a leitura se inicia no final da </a:t>
            </a:r>
            <a:r>
              <a:rPr lang="pt-PT" sz="1400" u="sng" dirty="0" err="1">
                <a:latin typeface="+mn-lt"/>
              </a:rPr>
              <a:t>stream</a:t>
            </a:r>
            <a:endParaRPr lang="pt-PT" sz="14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3236893"/>
            <a:ext cx="2971800" cy="954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Os métodos fazem </a:t>
            </a:r>
            <a:r>
              <a:rPr lang="pt-PT" sz="1400" dirty="0" err="1">
                <a:latin typeface="+mn-lt"/>
              </a:rPr>
              <a:t>throw</a:t>
            </a:r>
            <a:r>
              <a:rPr lang="pt-PT" sz="1400" dirty="0">
                <a:latin typeface="+mn-lt"/>
              </a:rPr>
              <a:t> de </a:t>
            </a:r>
            <a:r>
              <a:rPr lang="pt-PT" sz="1400" dirty="0" err="1">
                <a:latin typeface="+mn-lt"/>
              </a:rPr>
              <a:t>IOException</a:t>
            </a:r>
            <a:r>
              <a:rPr lang="pt-PT" sz="1400" dirty="0">
                <a:latin typeface="+mn-lt"/>
              </a:rPr>
              <a:t> no caso de erro de IO.</a:t>
            </a:r>
          </a:p>
          <a:p>
            <a:pPr algn="ctr"/>
            <a:r>
              <a:rPr lang="pt-PT" sz="1400" dirty="0">
                <a:latin typeface="+mn-lt"/>
              </a:rPr>
              <a:t>Ver documentação para ver informação completa</a:t>
            </a:r>
          </a:p>
        </p:txBody>
      </p:sp>
    </p:spTree>
    <p:extLst>
      <p:ext uri="{BB962C8B-B14F-4D97-AF65-F5344CB8AC3E}">
        <p14:creationId xmlns:p14="http://schemas.microsoft.com/office/powerpoint/2010/main" val="23848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Copy</a:t>
            </a:r>
            <a:r>
              <a:rPr lang="pt-PT" dirty="0"/>
              <a:t> file </a:t>
            </a:r>
            <a:r>
              <a:rPr lang="pt-PT" dirty="0" err="1"/>
              <a:t>char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char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305800" cy="5262979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FileWriter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outputStream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inputFileName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"joke.txt“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outputFileName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"joke_copy.txt"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inputFileName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outputStream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FileWriter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outputFileName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c, n = 0;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((c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inputStream.read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!= -1)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outputStream.write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(c);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++n;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CopyCharacters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: File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copied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..."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"File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inputFileName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to file "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               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outputFileName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":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n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600" dirty="0" err="1">
                <a:solidFill>
                  <a:srgbClr val="2A00FF"/>
                </a:solidFill>
                <a:latin typeface="Consolas"/>
              </a:rPr>
              <a:t>characters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inputStream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inputStream.close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outputStream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outputStream.close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4977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r>
              <a:rPr lang="pt-PT" sz="2000" dirty="0"/>
              <a:t>Fazer </a:t>
            </a:r>
            <a:r>
              <a:rPr lang="pt-PT" sz="2000" dirty="0" err="1"/>
              <a:t>Append</a:t>
            </a:r>
            <a:r>
              <a:rPr lang="pt-PT" sz="2000" dirty="0"/>
              <a:t> – escrever no final, do conteúdo, de um ficheiro</a:t>
            </a:r>
          </a:p>
          <a:p>
            <a:pPr lvl="1"/>
            <a:r>
              <a:rPr lang="pt-PT" dirty="0"/>
              <a:t>preservando o seu anterior conteúdo</a:t>
            </a:r>
          </a:p>
          <a:p>
            <a:pPr lvl="1">
              <a:spcBef>
                <a:spcPct val="70000"/>
              </a:spcBef>
            </a:pPr>
            <a:r>
              <a:rPr lang="pt-PT" sz="1800" dirty="0"/>
              <a:t>A seguinte execução:</a:t>
            </a:r>
          </a:p>
          <a:p>
            <a:pPr lvl="2">
              <a:spcBef>
                <a:spcPct val="50000"/>
              </a:spcBef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fileName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fout.println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urier New" pitchFamily="49" charset="0"/>
              </a:rPr>
              <a:t>"Primeira linha."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fout.close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2">
              <a:buFont typeface="Wingdings" pitchFamily="2" charset="2"/>
              <a:buNone/>
            </a:pPr>
            <a:endParaRPr lang="pt-PT" sz="1600" dirty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b="1" dirty="0" err="1">
                <a:solidFill>
                  <a:srgbClr val="000000"/>
                </a:solidFill>
                <a:latin typeface="Courier New" pitchFamily="49" charset="0"/>
              </a:rPr>
              <a:t>FileWriter</a:t>
            </a:r>
            <a:r>
              <a:rPr lang="pt-PT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dirty="0" err="1">
                <a:solidFill>
                  <a:srgbClr val="000000"/>
                </a:solidFill>
                <a:latin typeface="Courier New" pitchFamily="49" charset="0"/>
              </a:rPr>
              <a:t>fileName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t-PT" sz="1600" b="1" dirty="0" err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));</a:t>
            </a:r>
            <a:endParaRPr lang="pt-PT" sz="1600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fout.println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urier New" pitchFamily="49" charset="0"/>
              </a:rPr>
              <a:t>"Segunda linha."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);  // ou </a:t>
            </a: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append</a:t>
            </a:r>
            <a:endParaRPr lang="pt-PT" sz="1600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solidFill>
                  <a:srgbClr val="000000"/>
                </a:solidFill>
                <a:latin typeface="Courier New" pitchFamily="49" charset="0"/>
              </a:rPr>
              <a:t>fout.close</a:t>
            </a: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1">
              <a:spcBef>
                <a:spcPct val="70000"/>
              </a:spcBef>
            </a:pPr>
            <a:r>
              <a:rPr lang="pt-PT" sz="1800" dirty="0"/>
              <a:t>Resultará </a:t>
            </a:r>
            <a:r>
              <a:rPr lang="pt-PT" dirty="0"/>
              <a:t>no seguinte conteúdo do </a:t>
            </a:r>
            <a:r>
              <a:rPr lang="pt-PT" sz="1800" dirty="0"/>
              <a:t>ficheiro:</a:t>
            </a:r>
          </a:p>
          <a:p>
            <a:pPr lvl="2">
              <a:spcBef>
                <a:spcPct val="50000"/>
              </a:spcBef>
              <a:buFont typeface="Wingdings" pitchFamily="2" charset="2"/>
              <a:buNone/>
            </a:pP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Primeira linha.</a:t>
            </a:r>
          </a:p>
          <a:p>
            <a:pPr lvl="2">
              <a:buFont typeface="Wingdings" pitchFamily="2" charset="2"/>
              <a:buNone/>
            </a:pPr>
            <a:r>
              <a:rPr lang="pt-PT" sz="1600" dirty="0">
                <a:solidFill>
                  <a:srgbClr val="000000"/>
                </a:solidFill>
                <a:latin typeface="Courier New" pitchFamily="49" charset="0"/>
              </a:rPr>
              <a:t>Segunda linha.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3800"/>
              <a:t>Escrita no final de um ficheiro - Append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724400" y="5257800"/>
            <a:ext cx="4267200" cy="584775"/>
          </a:xfrm>
          <a:prstGeom prst="rect">
            <a:avLst/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sz="1600" dirty="0">
                <a:latin typeface="+mn-lt"/>
              </a:rPr>
              <a:t>O segundo argumento a </a:t>
            </a:r>
            <a:r>
              <a:rPr lang="pt-PT" sz="1600" b="1" dirty="0" err="1">
                <a:latin typeface="+mn-lt"/>
              </a:rPr>
              <a:t>true</a:t>
            </a:r>
            <a:r>
              <a:rPr lang="pt-PT" sz="1600" dirty="0">
                <a:latin typeface="+mn-lt"/>
              </a:rPr>
              <a:t>, indica que a escrita é realizada em modo “</a:t>
            </a:r>
            <a:r>
              <a:rPr lang="pt-PT" sz="1600" b="1" dirty="0" err="1">
                <a:latin typeface="+mn-lt"/>
              </a:rPr>
              <a:t>append</a:t>
            </a:r>
            <a:r>
              <a:rPr lang="pt-PT" sz="1600" dirty="0">
                <a:latin typeface="+mn-lt"/>
              </a:rPr>
              <a:t>”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7162800" y="4191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163890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Classe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351463"/>
          </a:xfrm>
        </p:spPr>
        <p:txBody>
          <a:bodyPr/>
          <a:lstStyle/>
          <a:p>
            <a:r>
              <a:rPr lang="pt-PT" sz="1800" dirty="0"/>
              <a:t>Classe que descreve um </a:t>
            </a:r>
            <a:r>
              <a:rPr lang="pt-PT" sz="1800" dirty="0" err="1"/>
              <a:t>pathName</a:t>
            </a:r>
            <a:r>
              <a:rPr lang="pt-PT" sz="1800" dirty="0"/>
              <a:t> que descreve um ficheiro ou uma diretoria e que permite interagir com o sistema de ficheiros</a:t>
            </a:r>
          </a:p>
          <a:p>
            <a:r>
              <a:rPr lang="pt-PT" sz="1800" dirty="0"/>
              <a:t>Construtores:</a:t>
            </a:r>
          </a:p>
          <a:p>
            <a:pPr lvl="1"/>
            <a:r>
              <a:rPr lang="en-US" sz="1600" b="1" dirty="0"/>
              <a:t>File</a:t>
            </a:r>
            <a:r>
              <a:rPr lang="en-US" sz="1600" dirty="0"/>
              <a:t>(String pathname), </a:t>
            </a:r>
            <a:r>
              <a:rPr lang="en-US" sz="1600" b="1" dirty="0"/>
              <a:t>File</a:t>
            </a:r>
            <a:r>
              <a:rPr lang="en-US" sz="1600" dirty="0"/>
              <a:t>(File parent, String child), </a:t>
            </a:r>
            <a:r>
              <a:rPr lang="en-US" sz="1600" b="1" dirty="0"/>
              <a:t>File</a:t>
            </a:r>
            <a:r>
              <a:rPr lang="en-US" sz="1600" dirty="0"/>
              <a:t>(String parent, String child) </a:t>
            </a:r>
            <a:endParaRPr lang="pt-PT" sz="1600" dirty="0"/>
          </a:p>
          <a:p>
            <a:r>
              <a:rPr lang="pt-PT" sz="1800" dirty="0"/>
              <a:t>Obter informações sobre ficheiros ou diretorias:</a:t>
            </a:r>
          </a:p>
          <a:p>
            <a:pPr lvl="1"/>
            <a:r>
              <a:rPr lang="pt-PT" sz="1600" b="1" dirty="0" err="1"/>
              <a:t>canExecute</a:t>
            </a:r>
            <a:r>
              <a:rPr lang="pt-PT" sz="1600" dirty="0"/>
              <a:t>(), </a:t>
            </a:r>
            <a:r>
              <a:rPr lang="pt-PT" sz="1600" b="1" dirty="0" err="1"/>
              <a:t>canRead</a:t>
            </a:r>
            <a:r>
              <a:rPr lang="pt-PT" sz="1600" dirty="0"/>
              <a:t>(), </a:t>
            </a:r>
            <a:r>
              <a:rPr lang="pt-PT" sz="1600" b="1" dirty="0" err="1"/>
              <a:t>canWrite</a:t>
            </a:r>
            <a:r>
              <a:rPr lang="pt-PT" sz="1600" dirty="0"/>
              <a:t>(), </a:t>
            </a:r>
            <a:r>
              <a:rPr lang="pt-PT" sz="1600" b="1" dirty="0" err="1"/>
              <a:t>exists</a:t>
            </a:r>
            <a:r>
              <a:rPr lang="pt-PT" sz="1600" dirty="0"/>
              <a:t>()</a:t>
            </a:r>
          </a:p>
          <a:p>
            <a:pPr lvl="1"/>
            <a:r>
              <a:rPr lang="pt-PT" sz="1600" b="1" dirty="0" err="1"/>
              <a:t>isDirectory</a:t>
            </a:r>
            <a:r>
              <a:rPr lang="pt-PT" sz="1600" dirty="0"/>
              <a:t>(), </a:t>
            </a:r>
            <a:r>
              <a:rPr lang="pt-PT" sz="1600" b="1" dirty="0" err="1"/>
              <a:t>isFile</a:t>
            </a:r>
            <a:r>
              <a:rPr lang="pt-PT" sz="1600" dirty="0"/>
              <a:t>(), </a:t>
            </a:r>
            <a:r>
              <a:rPr lang="pt-PT" sz="1600" b="1" dirty="0" err="1"/>
              <a:t>isHidden</a:t>
            </a:r>
            <a:r>
              <a:rPr lang="pt-PT" sz="1600" dirty="0"/>
              <a:t>()</a:t>
            </a:r>
          </a:p>
          <a:p>
            <a:pPr lvl="1"/>
            <a:r>
              <a:rPr lang="pt-PT" sz="1600" b="1" dirty="0" err="1"/>
              <a:t>getName</a:t>
            </a:r>
            <a:r>
              <a:rPr lang="pt-PT" sz="1600" dirty="0"/>
              <a:t>(), </a:t>
            </a:r>
            <a:r>
              <a:rPr lang="pt-PT" sz="1600" b="1" dirty="0" err="1"/>
              <a:t>getParentFile</a:t>
            </a:r>
            <a:r>
              <a:rPr lang="pt-PT" sz="1600" dirty="0"/>
              <a:t>(), </a:t>
            </a:r>
            <a:r>
              <a:rPr lang="pt-PT" sz="1600" b="1" dirty="0" err="1"/>
              <a:t>getAbsolutePath</a:t>
            </a:r>
            <a:r>
              <a:rPr lang="pt-PT" sz="1600" dirty="0"/>
              <a:t>(), </a:t>
            </a:r>
            <a:r>
              <a:rPr lang="pt-PT" sz="1600" b="1" dirty="0" err="1"/>
              <a:t>lastModified</a:t>
            </a:r>
            <a:r>
              <a:rPr lang="pt-PT" sz="1600" dirty="0"/>
              <a:t>(), </a:t>
            </a:r>
            <a:r>
              <a:rPr lang="pt-PT" sz="1600" b="1" dirty="0" err="1"/>
              <a:t>length</a:t>
            </a:r>
            <a:r>
              <a:rPr lang="pt-PT" sz="1600" dirty="0"/>
              <a:t>()</a:t>
            </a:r>
            <a:endParaRPr lang="pt-PT" sz="1800" dirty="0"/>
          </a:p>
          <a:p>
            <a:r>
              <a:rPr lang="pt-PT" sz="1800" dirty="0"/>
              <a:t>Executar acções sobre ficheiros ou diretorias:</a:t>
            </a:r>
          </a:p>
          <a:p>
            <a:pPr lvl="1"/>
            <a:r>
              <a:rPr lang="pt-PT" sz="1600" b="1" dirty="0" err="1"/>
              <a:t>createNewFile</a:t>
            </a:r>
            <a:r>
              <a:rPr lang="pt-PT" sz="1600" dirty="0"/>
              <a:t>(), </a:t>
            </a:r>
            <a:r>
              <a:rPr lang="pt-PT" sz="1600" b="1" dirty="0"/>
              <a:t>delete</a:t>
            </a:r>
            <a:r>
              <a:rPr lang="pt-PT" sz="1600" dirty="0"/>
              <a:t>(), </a:t>
            </a:r>
            <a:r>
              <a:rPr lang="pt-PT" sz="1600" b="1" dirty="0" err="1"/>
              <a:t>renameTo</a:t>
            </a:r>
            <a:r>
              <a:rPr lang="pt-PT" sz="1600" dirty="0"/>
              <a:t>(File </a:t>
            </a:r>
            <a:r>
              <a:rPr lang="pt-PT" sz="1600" dirty="0" err="1"/>
              <a:t>est</a:t>
            </a:r>
            <a:r>
              <a:rPr lang="pt-PT" sz="1600" dirty="0"/>
              <a:t>), </a:t>
            </a:r>
            <a:r>
              <a:rPr lang="pt-PT" sz="1600" b="1" dirty="0" err="1"/>
              <a:t>mkdir</a:t>
            </a:r>
            <a:r>
              <a:rPr lang="pt-PT" sz="1600" dirty="0"/>
              <a:t>(), </a:t>
            </a:r>
            <a:r>
              <a:rPr lang="pt-PT" sz="1600" b="1" dirty="0" err="1"/>
              <a:t>mkdirs</a:t>
            </a:r>
            <a:r>
              <a:rPr lang="pt-PT" sz="1600" dirty="0"/>
              <a:t>()</a:t>
            </a:r>
          </a:p>
          <a:p>
            <a:pPr lvl="1"/>
            <a:r>
              <a:rPr lang="pt-PT" sz="1600" b="1" dirty="0" err="1"/>
              <a:t>setExecutable</a:t>
            </a:r>
            <a:r>
              <a:rPr lang="pt-PT" sz="1600" dirty="0"/>
              <a:t>(…), </a:t>
            </a:r>
            <a:r>
              <a:rPr lang="pt-PT" sz="1600" b="1" dirty="0" err="1"/>
              <a:t>setLastModified</a:t>
            </a:r>
            <a:r>
              <a:rPr lang="pt-PT" sz="1600" dirty="0"/>
              <a:t>(</a:t>
            </a:r>
            <a:r>
              <a:rPr lang="pt-PT" sz="1600" dirty="0" err="1"/>
              <a:t>long</a:t>
            </a:r>
            <a:r>
              <a:rPr lang="pt-PT" sz="1600" dirty="0"/>
              <a:t> time), </a:t>
            </a:r>
            <a:r>
              <a:rPr lang="pt-PT" sz="1600" b="1" dirty="0" err="1"/>
              <a:t>setReadable</a:t>
            </a:r>
            <a:r>
              <a:rPr lang="pt-PT" sz="1600" dirty="0"/>
              <a:t>(…), </a:t>
            </a:r>
            <a:r>
              <a:rPr lang="pt-PT" sz="1600" b="1" dirty="0" err="1"/>
              <a:t>setWritable</a:t>
            </a:r>
            <a:r>
              <a:rPr lang="pt-PT" sz="1600" dirty="0"/>
              <a:t>(…),</a:t>
            </a:r>
            <a:r>
              <a:rPr lang="pt-PT" sz="1600" b="1" dirty="0"/>
              <a:t> </a:t>
            </a:r>
            <a:r>
              <a:rPr lang="pt-PT" sz="1600" b="1" dirty="0" err="1"/>
              <a:t>setReadOnly</a:t>
            </a:r>
            <a:r>
              <a:rPr lang="pt-PT" sz="1600" dirty="0"/>
              <a:t>()</a:t>
            </a:r>
            <a:endParaRPr lang="pt-PT" sz="1800" dirty="0"/>
          </a:p>
          <a:p>
            <a:r>
              <a:rPr lang="pt-PT" sz="1800" dirty="0"/>
              <a:t>Acções sobre diretorias – obter o seu conteúdo:</a:t>
            </a:r>
          </a:p>
          <a:p>
            <a:pPr lvl="1"/>
            <a:r>
              <a:rPr lang="pt-PT" sz="1600" dirty="0" err="1"/>
              <a:t>String</a:t>
            </a:r>
            <a:r>
              <a:rPr lang="pt-PT" sz="1600" dirty="0"/>
              <a:t>[] </a:t>
            </a:r>
            <a:r>
              <a:rPr lang="pt-PT" sz="1600" b="1" dirty="0" err="1"/>
              <a:t>list</a:t>
            </a:r>
            <a:r>
              <a:rPr lang="pt-PT" sz="1600" dirty="0"/>
              <a:t>(), </a:t>
            </a:r>
            <a:r>
              <a:rPr lang="pt-PT" sz="1600" dirty="0" err="1"/>
              <a:t>String</a:t>
            </a:r>
            <a:r>
              <a:rPr lang="pt-PT" sz="1600" dirty="0"/>
              <a:t>[] </a:t>
            </a:r>
            <a:r>
              <a:rPr lang="pt-PT" sz="1600" b="1" dirty="0" err="1"/>
              <a:t>list</a:t>
            </a:r>
            <a:r>
              <a:rPr lang="pt-PT" sz="1600" dirty="0"/>
              <a:t>(</a:t>
            </a:r>
            <a:r>
              <a:rPr lang="pt-PT" sz="1600" dirty="0" err="1"/>
              <a:t>FilennameFilter</a:t>
            </a:r>
            <a:r>
              <a:rPr lang="pt-PT" sz="1600" dirty="0"/>
              <a:t> f), </a:t>
            </a:r>
          </a:p>
          <a:p>
            <a:pPr lvl="1"/>
            <a:r>
              <a:rPr lang="pt-PT" sz="1600" dirty="0"/>
              <a:t>File[] </a:t>
            </a:r>
            <a:r>
              <a:rPr lang="pt-PT" sz="1600" b="1" dirty="0" err="1"/>
              <a:t>listFiles</a:t>
            </a:r>
            <a:r>
              <a:rPr lang="pt-PT" sz="1600" dirty="0"/>
              <a:t>(), File[] </a:t>
            </a:r>
            <a:r>
              <a:rPr lang="pt-PT" sz="1600" b="1" dirty="0" err="1"/>
              <a:t>listFiles</a:t>
            </a:r>
            <a:r>
              <a:rPr lang="pt-PT" sz="1600" dirty="0"/>
              <a:t>(</a:t>
            </a:r>
            <a:r>
              <a:rPr lang="pt-PT" sz="1600" dirty="0" err="1"/>
              <a:t>FilennameFilter</a:t>
            </a:r>
            <a:r>
              <a:rPr lang="pt-PT" sz="1600" dirty="0"/>
              <a:t> f), File[]  </a:t>
            </a:r>
            <a:r>
              <a:rPr lang="pt-PT" sz="1600" b="1" dirty="0" err="1"/>
              <a:t>listFiles</a:t>
            </a:r>
            <a:r>
              <a:rPr lang="pt-PT" sz="1600" dirty="0"/>
              <a:t>(</a:t>
            </a:r>
            <a:r>
              <a:rPr lang="pt-PT" sz="1600" dirty="0" err="1"/>
              <a:t>FileFilter</a:t>
            </a:r>
            <a:r>
              <a:rPr lang="pt-PT" sz="1600" dirty="0"/>
              <a:t> f)</a:t>
            </a:r>
            <a:endParaRPr lang="pt-PT" sz="1800" dirty="0"/>
          </a:p>
          <a:p>
            <a:r>
              <a:rPr lang="pt-PT" sz="1800" dirty="0"/>
              <a:t>Acções sobre o sistema de ficheiros:</a:t>
            </a:r>
          </a:p>
          <a:p>
            <a:pPr lvl="1"/>
            <a:r>
              <a:rPr lang="pt-PT" sz="1600" b="1" dirty="0" err="1"/>
              <a:t>getFreeSpace</a:t>
            </a:r>
            <a:r>
              <a:rPr lang="pt-PT" sz="1600" b="1" dirty="0"/>
              <a:t>()</a:t>
            </a:r>
            <a:r>
              <a:rPr lang="pt-PT" sz="1600" dirty="0"/>
              <a:t>, </a:t>
            </a:r>
            <a:r>
              <a:rPr lang="pt-PT" sz="1600" b="1" dirty="0" err="1"/>
              <a:t>getTotalSpace</a:t>
            </a:r>
            <a:r>
              <a:rPr lang="pt-PT" sz="1600" b="1" dirty="0"/>
              <a:t>(), </a:t>
            </a:r>
            <a:r>
              <a:rPr lang="pt-PT" sz="1600" dirty="0"/>
              <a:t>File[] </a:t>
            </a:r>
            <a:r>
              <a:rPr lang="pt-PT" sz="1600" b="1" dirty="0" err="1"/>
              <a:t>listRoots</a:t>
            </a:r>
            <a:r>
              <a:rPr lang="pt-PT" sz="1600" dirty="0"/>
              <a:t>()</a:t>
            </a:r>
          </a:p>
          <a:p>
            <a:endParaRPr lang="pt-P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184960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File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77190"/>
          </a:xfrm>
          <a:ln>
            <a:solidFill>
              <a:schemeClr val="accent1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File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fileName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(!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file.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exists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 { 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"File does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not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exist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: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file);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; }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(!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file.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canRead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 {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Can't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read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file: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file);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; }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file.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isDirectory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 {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Listing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directory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 -&gt;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file);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[] files =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file.</a:t>
            </a:r>
            <a:r>
              <a:rPr lang="pt-PT" sz="1600" b="1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for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i = 0; i &lt;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files.</a:t>
            </a:r>
            <a:r>
              <a:rPr lang="pt-PT" sz="1400" dirty="0" err="1">
                <a:solidFill>
                  <a:srgbClr val="0000C0"/>
                </a:solidFill>
                <a:latin typeface="Courier New" pitchFamily="49" charset="0"/>
              </a:rPr>
              <a:t>length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; i++) {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.format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  %-30s"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, files[i]);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3F7F5F"/>
                </a:solidFill>
                <a:latin typeface="Courier New" pitchFamily="49" charset="0"/>
              </a:rPr>
              <a:t>    // concatena o nome da directoria para formar o </a:t>
            </a:r>
            <a:r>
              <a:rPr lang="pt-PT" sz="1400" dirty="0" err="1">
                <a:solidFill>
                  <a:srgbClr val="3F7F5F"/>
                </a:solidFill>
                <a:latin typeface="Courier New" pitchFamily="49" charset="0"/>
              </a:rPr>
              <a:t>pathname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File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aux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File(file + 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"/"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files[i]);  </a:t>
            </a:r>
            <a:r>
              <a:rPr lang="pt-PT" sz="1400" dirty="0">
                <a:solidFill>
                  <a:srgbClr val="3F7F5F"/>
                </a:solidFill>
                <a:latin typeface="Courier New" pitchFamily="49" charset="0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urier New" pitchFamily="49" charset="0"/>
              </a:rPr>
              <a:t>new</a:t>
            </a:r>
            <a:r>
              <a:rPr lang="pt-PT" sz="1400" dirty="0">
                <a:solidFill>
                  <a:srgbClr val="3F7F5F"/>
                </a:solidFill>
                <a:latin typeface="Courier New" pitchFamily="49" charset="0"/>
              </a:rPr>
              <a:t> File(file, files[i])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aux.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isDirectory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())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 [</a:t>
            </a:r>
            <a:r>
              <a:rPr lang="pt-PT" sz="1400" dirty="0" err="1">
                <a:solidFill>
                  <a:srgbClr val="2A00FF"/>
                </a:solidFill>
                <a:latin typeface="Courier New" pitchFamily="49" charset="0"/>
              </a:rPr>
              <a:t>dir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]"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 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urier New" pitchFamily="49" charset="0"/>
              </a:rPr>
              <a:t>aux.</a:t>
            </a:r>
            <a:r>
              <a:rPr lang="pt-PT" sz="1400" b="1" dirty="0" err="1">
                <a:solidFill>
                  <a:srgbClr val="000000"/>
                </a:solidFill>
                <a:latin typeface="Courier New" pitchFamily="49" charset="0"/>
              </a:rPr>
              <a:t>length</a:t>
            </a:r>
            <a:r>
              <a:rPr lang="pt-PT" sz="14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pt-PT" sz="1400" dirty="0">
                <a:solidFill>
                  <a:srgbClr val="2A00FF"/>
                </a:solidFill>
                <a:latin typeface="Courier New" pitchFamily="49" charset="0"/>
              </a:rPr>
              <a:t>" bytes"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pt-PT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pt-PT" sz="1400" b="1" dirty="0" err="1">
                <a:solidFill>
                  <a:srgbClr val="7F0055"/>
                </a:solidFill>
                <a:latin typeface="Courier New" pitchFamily="49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{ </a:t>
            </a:r>
            <a:r>
              <a:rPr lang="pt-PT" sz="1400" dirty="0">
                <a:solidFill>
                  <a:srgbClr val="3F7F5F"/>
                </a:solidFill>
                <a:latin typeface="Courier New" pitchFamily="49" charset="0"/>
              </a:rPr>
              <a:t>// é um ficheiro, mostrar o seu conteúdo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fileScan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Scanner(file);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fileScan.hasNextLine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()) { 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fileScan.nextLine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fileScan.close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6781800" y="623680"/>
            <a:ext cx="1665841" cy="3385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sz="1600" b="1" dirty="0" err="1">
                <a:latin typeface="Courier New" pitchFamily="49" charset="0"/>
              </a:rPr>
              <a:t>java.io.File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81401" y="6258580"/>
            <a:ext cx="4419599" cy="523220"/>
          </a:xfrm>
          <a:prstGeom prst="rect">
            <a:avLst/>
          </a:prstGeom>
          <a:solidFill>
            <a:srgbClr val="DFE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Esta classe permite acesso diverso a ficheiros, directorias e ao sistema de ficheiros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0" y="4953000"/>
            <a:ext cx="3276600" cy="4616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sz="1200" b="1" dirty="0">
                <a:latin typeface="Courier New" pitchFamily="49" charset="0"/>
              </a:rPr>
              <a:t>Em </a:t>
            </a:r>
            <a:r>
              <a:rPr lang="pt-PT" sz="1200" b="1" dirty="0" err="1">
                <a:latin typeface="Courier New" pitchFamily="49" charset="0"/>
              </a:rPr>
              <a:t>windows</a:t>
            </a:r>
            <a:r>
              <a:rPr lang="pt-PT" sz="1200" b="1" dirty="0">
                <a:latin typeface="Courier New" pitchFamily="49" charset="0"/>
              </a:rPr>
              <a:t> pode-se utilizar em </a:t>
            </a:r>
            <a:r>
              <a:rPr lang="pt-PT" sz="1200" b="1" dirty="0" err="1">
                <a:latin typeface="Courier New" pitchFamily="49" charset="0"/>
              </a:rPr>
              <a:t>paths</a:t>
            </a:r>
            <a:r>
              <a:rPr lang="pt-PT" sz="1200" b="1" dirty="0">
                <a:latin typeface="Courier New" pitchFamily="49" charset="0"/>
              </a:rPr>
              <a:t> os separadores / ou \  * </a:t>
            </a:r>
            <a:endParaRPr lang="pt-PT" sz="1200" dirty="0"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0" y="5638800"/>
            <a:ext cx="3276600" cy="4616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pt-PT" sz="1200" b="1" dirty="0">
                <a:latin typeface="Courier New" pitchFamily="49" charset="0"/>
              </a:rPr>
              <a:t>* Para se escrever  \ tem-se de escrever ’\\’</a:t>
            </a:r>
            <a:endParaRPr lang="pt-PT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Streams e IO em ficheiros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4875"/>
            <a:ext cx="8458200" cy="4530725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pt-PT" sz="2000" dirty="0"/>
              <a:t>Leitura e escrita em ficheiros (file I/O) em modo texto</a:t>
            </a:r>
          </a:p>
          <a:p>
            <a:pPr lvl="1">
              <a:spcBef>
                <a:spcPct val="45000"/>
              </a:spcBef>
            </a:pPr>
            <a:r>
              <a:rPr lang="pt-PT" dirty="0"/>
              <a:t>caracteres </a:t>
            </a:r>
            <a:r>
              <a:rPr lang="pt-PT" dirty="0" err="1"/>
              <a:t>printáveis</a:t>
            </a:r>
            <a:endParaRPr lang="pt-PT" dirty="0"/>
          </a:p>
          <a:p>
            <a:pPr lvl="1">
              <a:spcBef>
                <a:spcPct val="45000"/>
              </a:spcBef>
            </a:pPr>
            <a:r>
              <a:rPr lang="pt-PT" dirty="0" err="1"/>
              <a:t>PrintWriter</a:t>
            </a:r>
            <a:endParaRPr lang="pt-PT" dirty="0"/>
          </a:p>
          <a:p>
            <a:pPr lvl="1">
              <a:spcBef>
                <a:spcPct val="45000"/>
              </a:spcBef>
            </a:pPr>
            <a:r>
              <a:rPr lang="pt-PT" dirty="0"/>
              <a:t>Scanner</a:t>
            </a:r>
          </a:p>
          <a:p>
            <a:pPr>
              <a:spcBef>
                <a:spcPct val="45000"/>
              </a:spcBef>
            </a:pPr>
            <a:r>
              <a:rPr lang="pt-PT" dirty="0"/>
              <a:t>Acesso para escrita em modo “</a:t>
            </a:r>
            <a:r>
              <a:rPr lang="pt-PT" dirty="0" err="1"/>
              <a:t>append</a:t>
            </a:r>
            <a:r>
              <a:rPr lang="pt-PT" dirty="0"/>
              <a:t>”</a:t>
            </a:r>
          </a:p>
          <a:p>
            <a:pPr>
              <a:spcBef>
                <a:spcPct val="45000"/>
              </a:spcBef>
            </a:pPr>
            <a:r>
              <a:rPr lang="pt-PT" dirty="0"/>
              <a:t>Acesso a ficheiros no sistema de ficheiros: File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19400" y="1197114"/>
            <a:ext cx="6094938" cy="707886"/>
          </a:xfrm>
          <a:prstGeom prst="rect">
            <a:avLst/>
          </a:prstGeom>
          <a:solidFill>
            <a:srgbClr val="C9EAC4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2000"/>
              <a:t>Principalmente escrita e leitura em ficheiros</a:t>
            </a:r>
          </a:p>
          <a:p>
            <a:r>
              <a:rPr lang="pt-PT" sz="2000"/>
              <a:t>Permite guardar o estado de uma aplicação em ficheiro </a:t>
            </a:r>
            <a:r>
              <a:rPr lang="pt-PT" sz="2000">
                <a:sym typeface="Wingdings" pitchFamily="2" charset="2"/>
              </a:rPr>
              <a:t>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310463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449"/>
            <a:ext cx="8229600" cy="4968551"/>
          </a:xfrm>
        </p:spPr>
        <p:txBody>
          <a:bodyPr/>
          <a:lstStyle/>
          <a:p>
            <a:pPr marL="421200" indent="-457200">
              <a:buFont typeface="+mj-lt"/>
              <a:buAutoNum type="arabicPeriod"/>
            </a:pPr>
            <a:r>
              <a:rPr lang="pt-PT" dirty="0"/>
              <a:t>Ler um ficheiro de texto e indicar o seu número de linhas e qual a dimensão da linha mais comprida</a:t>
            </a:r>
          </a:p>
          <a:p>
            <a:pPr lvl="1"/>
            <a:r>
              <a:rPr lang="pt-PT" dirty="0"/>
              <a:t>Sugestão: utilize um scanner</a:t>
            </a:r>
          </a:p>
          <a:p>
            <a:pPr marL="421200" indent="-457200">
              <a:spcBef>
                <a:spcPts val="1200"/>
              </a:spcBef>
              <a:buFont typeface="+mj-lt"/>
              <a:buAutoNum type="arabicPeriod"/>
            </a:pPr>
            <a:r>
              <a:rPr lang="pt-PT" dirty="0">
                <a:solidFill>
                  <a:srgbClr val="C00000"/>
                </a:solidFill>
              </a:rPr>
              <a:t>Ler um ficheiro de código sem erros e indicar quantos “for”, “</a:t>
            </a:r>
            <a:r>
              <a:rPr lang="pt-PT" dirty="0" err="1">
                <a:solidFill>
                  <a:srgbClr val="C00000"/>
                </a:solidFill>
              </a:rPr>
              <a:t>if</a:t>
            </a:r>
            <a:r>
              <a:rPr lang="pt-PT" dirty="0">
                <a:solidFill>
                  <a:srgbClr val="C00000"/>
                </a:solidFill>
              </a:rPr>
              <a:t>”,  “</a:t>
            </a:r>
            <a:r>
              <a:rPr lang="pt-PT" dirty="0" err="1">
                <a:solidFill>
                  <a:srgbClr val="C00000"/>
                </a:solidFill>
              </a:rPr>
              <a:t>while</a:t>
            </a:r>
            <a:r>
              <a:rPr lang="pt-PT" dirty="0">
                <a:solidFill>
                  <a:srgbClr val="C00000"/>
                </a:solidFill>
              </a:rPr>
              <a:t>” contém, mas que estejam isolados e que sejam a 1ª </a:t>
            </a:r>
            <a:r>
              <a:rPr lang="pt-PT" dirty="0" err="1">
                <a:solidFill>
                  <a:srgbClr val="C00000"/>
                </a:solidFill>
              </a:rPr>
              <a:t>word</a:t>
            </a:r>
            <a:r>
              <a:rPr lang="pt-PT" dirty="0">
                <a:solidFill>
                  <a:srgbClr val="C00000"/>
                </a:solidFill>
              </a:rPr>
              <a:t> da linha</a:t>
            </a:r>
          </a:p>
          <a:p>
            <a:pPr lvl="1"/>
            <a:r>
              <a:rPr lang="pt-PT" dirty="0"/>
              <a:t>Sugestão: utilização de scanner, utilizar </a:t>
            </a:r>
            <a:r>
              <a:rPr lang="pt-PT" dirty="0" err="1"/>
              <a:t>nextLine</a:t>
            </a:r>
            <a:r>
              <a:rPr lang="pt-PT" dirty="0"/>
              <a:t> para ler linha a linha, utilizar um novo scanner dentro da linha para ler a primeira </a:t>
            </a:r>
            <a:r>
              <a:rPr lang="pt-PT" dirty="0" err="1"/>
              <a:t>word</a:t>
            </a:r>
            <a:r>
              <a:rPr lang="pt-PT" dirty="0"/>
              <a:t>.</a:t>
            </a:r>
          </a:p>
          <a:p>
            <a:pPr marL="421200" indent="-457200">
              <a:spcBef>
                <a:spcPts val="1200"/>
              </a:spcBef>
              <a:buFont typeface="+mj-lt"/>
              <a:buAutoNum type="arabicPeriod"/>
            </a:pPr>
            <a:r>
              <a:rPr lang="pt-PT" dirty="0">
                <a:solidFill>
                  <a:schemeClr val="accent5">
                    <a:lumMod val="50000"/>
                  </a:schemeClr>
                </a:solidFill>
              </a:rPr>
              <a:t>Ler um ficheiro de código sem erros e indicar quantos “</a:t>
            </a:r>
            <a:r>
              <a:rPr lang="pt-PT" dirty="0" err="1">
                <a:solidFill>
                  <a:schemeClr val="accent5">
                    <a:lumMod val="50000"/>
                  </a:schemeClr>
                </a:solidFill>
              </a:rPr>
              <a:t>if</a:t>
            </a:r>
            <a:r>
              <a:rPr lang="pt-PT" dirty="0">
                <a:solidFill>
                  <a:schemeClr val="accent5">
                    <a:lumMod val="50000"/>
                  </a:schemeClr>
                </a:solidFill>
              </a:rPr>
              <a:t>” contém, considerando que os “</a:t>
            </a:r>
            <a:r>
              <a:rPr lang="pt-PT" dirty="0" err="1">
                <a:solidFill>
                  <a:schemeClr val="accent5">
                    <a:lumMod val="50000"/>
                  </a:schemeClr>
                </a:solidFill>
              </a:rPr>
              <a:t>if</a:t>
            </a:r>
            <a:r>
              <a:rPr lang="pt-PT" dirty="0">
                <a:solidFill>
                  <a:schemeClr val="accent5">
                    <a:lumMod val="50000"/>
                  </a:schemeClr>
                </a:solidFill>
              </a:rPr>
              <a:t>” agora podem estar em código não devidamente formatado e portanto com caracteres junto a eles</a:t>
            </a:r>
          </a:p>
          <a:p>
            <a:pPr lvl="1"/>
            <a:r>
              <a:rPr lang="pt-PT" dirty="0"/>
              <a:t>Imediatamente antes do “</a:t>
            </a:r>
            <a:r>
              <a:rPr lang="pt-PT" dirty="0" err="1"/>
              <a:t>if</a:t>
            </a:r>
            <a:r>
              <a:rPr lang="pt-PT" dirty="0"/>
              <a:t>” só pode estar: um separador; ‘{‘; ‘}’; ‘)’; ou ‘;’. Depois do “</a:t>
            </a:r>
            <a:r>
              <a:rPr lang="pt-PT" dirty="0" err="1"/>
              <a:t>if</a:t>
            </a:r>
            <a:r>
              <a:rPr lang="pt-PT" dirty="0"/>
              <a:t>” só pode estar um separador ou ‘(‘. Considere que não podem ocorrer “</a:t>
            </a:r>
            <a:r>
              <a:rPr lang="pt-PT" dirty="0" err="1"/>
              <a:t>if</a:t>
            </a:r>
            <a:r>
              <a:rPr lang="pt-PT" dirty="0"/>
              <a:t>” dentro dos comentários nem das </a:t>
            </a:r>
            <a:r>
              <a:rPr lang="pt-PT" dirty="0" err="1"/>
              <a:t>Strings</a:t>
            </a:r>
            <a:endParaRPr lang="pt-PT" dirty="0"/>
          </a:p>
          <a:p>
            <a:pPr lvl="1"/>
            <a:r>
              <a:rPr lang="pt-PT" dirty="0"/>
              <a:t>Sugestão: utilização de scanner, ler palavra (conjuntos de caracteres seguidos) com </a:t>
            </a:r>
            <a:r>
              <a:rPr lang="pt-PT" dirty="0" err="1"/>
              <a:t>next</a:t>
            </a:r>
            <a:r>
              <a:rPr lang="pt-PT" dirty="0"/>
              <a:t>() e processar cada palavra com </a:t>
            </a:r>
            <a:r>
              <a:rPr lang="pt-PT" dirty="0" err="1"/>
              <a:t>indexOf</a:t>
            </a:r>
            <a:r>
              <a:rPr lang="pt-PT" dirty="0"/>
              <a:t>(…)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117198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  <a:solidFill>
            <a:schemeClr val="bg1"/>
          </a:solidFill>
        </p:spPr>
        <p:txBody>
          <a:bodyPr/>
          <a:lstStyle/>
          <a:p>
            <a:pPr marL="421200" indent="-457200">
              <a:buFont typeface="+mj-lt"/>
              <a:buAutoNum type="arabicPeriod" startAt="4"/>
            </a:pPr>
            <a:r>
              <a:rPr lang="pt-PT" dirty="0">
                <a:solidFill>
                  <a:srgbClr val="C00000"/>
                </a:solidFill>
              </a:rPr>
              <a:t>Ler um ficheiro de código sem erros e mostrar quantos blocos de “{…}” nele existem e qual a profundidade máxima de blocos dentro de blocos </a:t>
            </a:r>
            <a:r>
              <a:rPr lang="pt-PT" dirty="0"/>
              <a:t>( {... {…}…}, profundidade 2)</a:t>
            </a:r>
          </a:p>
          <a:p>
            <a:pPr lvl="1"/>
            <a:r>
              <a:rPr lang="pt-PT" dirty="0"/>
              <a:t>Considera-se que não existem ‘{‘ nem ‘}’ dentro de comentários ou de </a:t>
            </a:r>
            <a:r>
              <a:rPr lang="pt-PT" dirty="0" err="1"/>
              <a:t>strings</a:t>
            </a:r>
            <a:r>
              <a:rPr lang="pt-PT" dirty="0"/>
              <a:t> ou </a:t>
            </a:r>
            <a:r>
              <a:rPr lang="pt-PT" dirty="0" err="1"/>
              <a:t>chars</a:t>
            </a:r>
            <a:r>
              <a:rPr lang="pt-PT" dirty="0"/>
              <a:t>. Sugestão: leia o ficheiro caracter a caracter.</a:t>
            </a:r>
          </a:p>
          <a:p>
            <a:pPr marL="421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pt-PT" dirty="0"/>
              <a:t>Ler um ficheiro de texto e copiá-lo na integra para outro mas passando para maiúscula a primeira letra de todas as palavras com 5 ou mais caracteres e a primeira palavra de cada linha deve ficar sempre totalmente em maiúsculas, independentemente do tamanho.</a:t>
            </a:r>
          </a:p>
          <a:p>
            <a:pPr marL="421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pt-PT" dirty="0">
                <a:solidFill>
                  <a:srgbClr val="C00000"/>
                </a:solidFill>
              </a:rPr>
              <a:t>Copiar um ficheiro de código sem erros para outro ficheiro mas removendo os comentários de bloco  (/* …*/) e de linha (//…).</a:t>
            </a:r>
          </a:p>
          <a:p>
            <a:pPr marL="421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pt-PT" dirty="0"/>
              <a:t>Ler um ficheiro de código sem erros mostrando na consola os números inteiros ou decimais nele contidos, em linhas com o seguinte formato: linha – valor. No final, numa linha nova, deve-se indicar o número de inteiros lidos e decimais lidos.</a:t>
            </a:r>
          </a:p>
          <a:p>
            <a:pPr lvl="1"/>
            <a:r>
              <a:rPr lang="pt-PT" dirty="0"/>
              <a:t>Processe todos os decimais como </a:t>
            </a:r>
            <a:r>
              <a:rPr lang="pt-PT" dirty="0" err="1"/>
              <a:t>double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MoP</a:t>
            </a:r>
            <a:r>
              <a:rPr lang="en-US" dirty="0"/>
              <a:t>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40975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049"/>
            <a:ext cx="8229600" cy="4968551"/>
          </a:xfrm>
        </p:spPr>
        <p:txBody>
          <a:bodyPr/>
          <a:lstStyle/>
          <a:p>
            <a:r>
              <a:rPr lang="pt-PT" dirty="0"/>
              <a:t>Criar uma aplicação que escreva num ficheiro  30 linhas com “marca modelo matricula ano preço” em que:</a:t>
            </a:r>
          </a:p>
          <a:p>
            <a:pPr lvl="1"/>
            <a:r>
              <a:rPr lang="pt-PT" dirty="0"/>
              <a:t>Marca e modelo pode ser um valor entre:</a:t>
            </a:r>
          </a:p>
          <a:p>
            <a:pPr lvl="2"/>
            <a:r>
              <a:rPr lang="pt-PT" dirty="0"/>
              <a:t>“Mercedes”, “A200” / “Mercedes”, “B200” / “Mercedes”, “C220” / “Mercedes”, “GLS350”, “BMW”, “X6 3.3”, “BMW”, “X5 3.0”, “BMW”, “X3 3.0”, “BMW”, “X1 2.0” / mais dois marca-modelo à sua escolha</a:t>
            </a:r>
          </a:p>
          <a:p>
            <a:pPr lvl="1"/>
            <a:r>
              <a:rPr lang="pt-PT" dirty="0"/>
              <a:t>A matrícula pode ser uma qualquer com o formato “AAA-0000”, mas no ficheiro não deverá haver matrículas repetidas</a:t>
            </a:r>
          </a:p>
          <a:p>
            <a:pPr lvl="1"/>
            <a:r>
              <a:rPr lang="pt-PT" dirty="0"/>
              <a:t>O ano deve ser um valor inteiro aleatório entre 2000 e 2014</a:t>
            </a:r>
          </a:p>
          <a:p>
            <a:pPr lvl="1"/>
            <a:r>
              <a:rPr lang="pt-PT" dirty="0"/>
              <a:t>O preço deve ser um valor inteiro aleatório entre 5000 e 100000 </a:t>
            </a:r>
          </a:p>
          <a:p>
            <a:r>
              <a:rPr lang="pt-PT" dirty="0"/>
              <a:t>Criar uma aplicação que leia o ficheiro escrito na alínea anterior e:</a:t>
            </a:r>
          </a:p>
          <a:p>
            <a:pPr lvl="1"/>
            <a:r>
              <a:rPr lang="pt-PT" dirty="0"/>
              <a:t>Mostre o seu conteúdo tal como o leu,</a:t>
            </a:r>
          </a:p>
          <a:p>
            <a:pPr lvl="1"/>
            <a:r>
              <a:rPr lang="pt-PT" dirty="0"/>
              <a:t>Depois mostre todo o conteúdo ordenado por preço</a:t>
            </a:r>
          </a:p>
          <a:p>
            <a:pPr lvl="1"/>
            <a:r>
              <a:rPr lang="pt-PT" dirty="0"/>
              <a:t>Depois mostre todo o conteúdo ordenado por ano</a:t>
            </a:r>
          </a:p>
          <a:p>
            <a:pPr lvl="1"/>
            <a:r>
              <a:rPr lang="pt-PT" dirty="0"/>
              <a:t>Depois </a:t>
            </a:r>
            <a:r>
              <a:rPr lang="pt-PT"/>
              <a:t>mostre todo o </a:t>
            </a:r>
            <a:r>
              <a:rPr lang="pt-PT" dirty="0"/>
              <a:t>conteúdo ordenado por marca e depois por modelo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61158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EA6FD9-3CD2-47D0-B4E8-5A2A894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Try-with-resources</a:t>
            </a:r>
            <a:r>
              <a:rPr lang="pt-PT" dirty="0"/>
              <a:t> (Java 7)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86F2C3-DA96-4C30-9EF5-DF64F71E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062"/>
            <a:ext cx="8229600" cy="4968551"/>
          </a:xfrm>
        </p:spPr>
        <p:txBody>
          <a:bodyPr/>
          <a:lstStyle/>
          <a:p>
            <a:r>
              <a:rPr lang="pt-PT" dirty="0" err="1"/>
              <a:t>Try-with-resources</a:t>
            </a:r>
            <a:r>
              <a:rPr lang="pt-PT" dirty="0"/>
              <a:t> permite declarar e abrir </a:t>
            </a:r>
            <a:r>
              <a:rPr lang="pt-PT" i="1" dirty="0" err="1"/>
              <a:t>resources</a:t>
            </a:r>
            <a:r>
              <a:rPr lang="pt-PT" i="1" dirty="0"/>
              <a:t> </a:t>
            </a:r>
            <a:r>
              <a:rPr lang="pt-PT" dirty="0"/>
              <a:t>que são automaticamente fechados no final do bloco </a:t>
            </a:r>
            <a:r>
              <a:rPr lang="pt-PT" dirty="0" err="1"/>
              <a:t>try</a:t>
            </a:r>
            <a:endParaRPr lang="pt-PT" dirty="0"/>
          </a:p>
          <a:p>
            <a:pPr lvl="1"/>
            <a:r>
              <a:rPr lang="pt-PT" i="1" dirty="0"/>
              <a:t>Os </a:t>
            </a:r>
            <a:r>
              <a:rPr lang="pt-PT" i="1" dirty="0" err="1"/>
              <a:t>resources</a:t>
            </a:r>
            <a:r>
              <a:rPr lang="pt-PT" dirty="0"/>
              <a:t> têm de implementar a interface </a:t>
            </a:r>
            <a:r>
              <a:rPr lang="pt-PT" dirty="0" err="1"/>
              <a:t>java.lang.</a:t>
            </a:r>
            <a:r>
              <a:rPr lang="pt-PT" b="1" dirty="0" err="1"/>
              <a:t>AutoCloseable</a:t>
            </a:r>
            <a:endParaRPr lang="pt-PT" b="1" dirty="0"/>
          </a:p>
          <a:p>
            <a:pPr lvl="1"/>
            <a:r>
              <a:rPr lang="pt-PT" dirty="0"/>
              <a:t>Pode-se declarar vários </a:t>
            </a:r>
            <a:r>
              <a:rPr lang="pt-PT" dirty="0" err="1"/>
              <a:t>resources</a:t>
            </a:r>
            <a:r>
              <a:rPr lang="pt-PT" dirty="0"/>
              <a:t> se separados por ponto e vírgula</a:t>
            </a:r>
          </a:p>
          <a:p>
            <a:pPr lvl="1"/>
            <a:r>
              <a:rPr lang="pt-PT" dirty="0"/>
              <a:t>Os </a:t>
            </a:r>
            <a:r>
              <a:rPr lang="pt-PT" i="1" dirty="0" err="1"/>
              <a:t>resources</a:t>
            </a:r>
            <a:r>
              <a:rPr lang="pt-PT" dirty="0"/>
              <a:t> são declaradas noma zona delimitada por ‘(‘ e ‘)’ colocada após o </a:t>
            </a:r>
            <a:r>
              <a:rPr lang="pt-PT" dirty="0" err="1"/>
              <a:t>try</a:t>
            </a:r>
            <a:r>
              <a:rPr lang="pt-PT" dirty="0"/>
              <a:t>, formando: </a:t>
            </a:r>
            <a:r>
              <a:rPr lang="pt-PT" dirty="0" err="1"/>
              <a:t>try</a:t>
            </a:r>
            <a:r>
              <a:rPr lang="pt-PT" dirty="0"/>
              <a:t>(){…}-</a:t>
            </a:r>
            <a:r>
              <a:rPr lang="pt-PT" dirty="0" err="1"/>
              <a:t>catch</a:t>
            </a:r>
            <a:r>
              <a:rPr lang="pt-PT" dirty="0"/>
              <a:t>*-</a:t>
            </a:r>
            <a:r>
              <a:rPr lang="pt-PT" dirty="0" err="1"/>
              <a:t>finally</a:t>
            </a:r>
            <a:r>
              <a:rPr lang="pt-PT" dirty="0"/>
              <a:t>?</a:t>
            </a:r>
          </a:p>
          <a:p>
            <a:pPr lvl="1"/>
            <a:r>
              <a:rPr lang="pt-PT" dirty="0"/>
              <a:t>As declarações efetuadas nessa zona são reconhecidas apenas dentro do bloco </a:t>
            </a:r>
            <a:r>
              <a:rPr lang="pt-PT" dirty="0" err="1"/>
              <a:t>try</a:t>
            </a:r>
            <a:r>
              <a:rPr lang="pt-PT" dirty="0"/>
              <a:t>(){ …}</a:t>
            </a:r>
          </a:p>
          <a:p>
            <a:pPr lvl="1"/>
            <a:r>
              <a:rPr lang="pt-PT" dirty="0"/>
              <a:t>As exceções lançadas na ação de </a:t>
            </a:r>
            <a:r>
              <a:rPr lang="pt-PT" i="1" dirty="0" err="1"/>
              <a:t>close</a:t>
            </a:r>
            <a:r>
              <a:rPr lang="pt-PT" dirty="0"/>
              <a:t> são ignoradas, em caso de ter ocorrido uma exceção no bloco </a:t>
            </a:r>
            <a:r>
              <a:rPr lang="pt-PT" dirty="0" err="1"/>
              <a:t>try</a:t>
            </a:r>
            <a:endParaRPr lang="pt-PT" dirty="0"/>
          </a:p>
          <a:p>
            <a:pPr lvl="1"/>
            <a:r>
              <a:rPr lang="pt-PT" dirty="0"/>
              <a:t>As exceções suprimidas, podem ser obtidas da exceção lançada pelo método </a:t>
            </a:r>
            <a:r>
              <a:rPr lang="pt-PT" dirty="0" err="1"/>
              <a:t>getSuppressed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E137D-C2F7-4017-9561-A9F1E66D7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17751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EA6FD9-3CD2-47D0-B4E8-5A2A894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Try-with-resources</a:t>
            </a:r>
            <a:r>
              <a:rPr lang="pt-PT" dirty="0"/>
              <a:t> (Java 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E137D-C2F7-4017-9561-A9F1E66D7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11 - Streams and File 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343836-4BBC-44F6-B5B3-BC0AAAF7E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458200" cy="207146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/** If </a:t>
            </a:r>
            <a:r>
              <a:rPr lang="en-GB" sz="1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readLine</a:t>
            </a: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throws an exception and close also throws an exception, only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* the exception from the try block will be thrown, by the method. The close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* exception will be supressed.  *</a:t>
            </a:r>
            <a:r>
              <a:rPr lang="pt-PT" sz="14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readFirstLineWithTryWithRes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try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))) {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kern="0" dirty="0">
              <a:latin typeface="Courier New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5796674-DB7B-4DAC-8436-A3C4FDC0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8458200" cy="2895600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/** If </a:t>
            </a:r>
            <a:r>
              <a:rPr lang="en-GB" sz="1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readLine</a:t>
            </a: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throws an exception and close also throws an exception, only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3F5FBF"/>
                </a:solidFill>
                <a:latin typeface="Courier New" panose="02070309020205020404" pitchFamily="49" charset="0"/>
              </a:rPr>
              <a:t> * the close exception will be thrown. The first one will be supressed. */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readFirstLineWithFinallyBlock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finally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 </a:t>
            </a:r>
          </a:p>
          <a:p>
            <a:pPr marL="0" indent="0">
              <a:buNone/>
            </a:pPr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PT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!=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pt-P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200" dirty="0"/>
              <a:t>Matéria extra relacionada com ficheiros</a:t>
            </a:r>
            <a:br>
              <a:rPr lang="pt-PT" sz="3200" dirty="0"/>
            </a:br>
            <a:r>
              <a:rPr lang="pt-PT" sz="3200" dirty="0"/>
              <a:t>que será leccionada em FSO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962400"/>
            <a:ext cx="6858000" cy="1752600"/>
          </a:xfrm>
        </p:spPr>
        <p:txBody>
          <a:bodyPr/>
          <a:lstStyle/>
          <a:p>
            <a:pPr lvl="1">
              <a:spcBef>
                <a:spcPct val="45000"/>
              </a:spcBef>
            </a:pPr>
            <a:r>
              <a:rPr lang="pt-PT" dirty="0"/>
              <a:t>Mais </a:t>
            </a:r>
            <a:r>
              <a:rPr lang="pt-PT" dirty="0" err="1"/>
              <a:t>streams</a:t>
            </a:r>
            <a:r>
              <a:rPr lang="pt-PT" dirty="0"/>
              <a:t> de output e de Input</a:t>
            </a:r>
          </a:p>
          <a:p>
            <a:pPr lvl="1">
              <a:spcBef>
                <a:spcPct val="45000"/>
              </a:spcBef>
            </a:pPr>
            <a:r>
              <a:rPr lang="pt-PT" dirty="0"/>
              <a:t>Leitura e escrita em binário, </a:t>
            </a:r>
          </a:p>
          <a:p>
            <a:pPr lvl="2">
              <a:spcBef>
                <a:spcPct val="45000"/>
              </a:spcBef>
            </a:pPr>
            <a:r>
              <a:rPr lang="pt-PT" dirty="0"/>
              <a:t>Como uma imagem do conteúdo em memória</a:t>
            </a:r>
          </a:p>
          <a:p>
            <a:pPr lvl="1">
              <a:spcBef>
                <a:spcPct val="45000"/>
              </a:spcBef>
            </a:pPr>
            <a:r>
              <a:rPr lang="pt-PT" dirty="0"/>
              <a:t>Codificação de caracteres – </a:t>
            </a:r>
            <a:r>
              <a:rPr lang="pt-PT" dirty="0" err="1"/>
              <a:t>encodings</a:t>
            </a:r>
            <a:r>
              <a:rPr lang="pt-PT" dirty="0"/>
              <a:t>: Unicode, UTF-8 </a:t>
            </a:r>
          </a:p>
          <a:p>
            <a:pPr lvl="1">
              <a:spcBef>
                <a:spcPct val="45000"/>
              </a:spcBef>
            </a:pPr>
            <a:r>
              <a:rPr lang="pt-PT" dirty="0"/>
              <a:t>Ficheiros de acesso aleatório</a:t>
            </a:r>
          </a:p>
          <a:p>
            <a:pPr lvl="1">
              <a:spcBef>
                <a:spcPct val="45000"/>
              </a:spcBef>
            </a:pPr>
            <a:r>
              <a:rPr lang="pt-PT" dirty="0"/>
              <a:t>Leitura e escrita de objectos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89432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Caracteres em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968551"/>
          </a:xfrm>
        </p:spPr>
        <p:txBody>
          <a:bodyPr/>
          <a:lstStyle/>
          <a:p>
            <a:r>
              <a:rPr lang="pt-PT" dirty="0"/>
              <a:t>No java os caracteres estão em Unicode codificados em UTF16</a:t>
            </a:r>
          </a:p>
          <a:p>
            <a:pPr lvl="1"/>
            <a:r>
              <a:rPr lang="pt-PT" dirty="0"/>
              <a:t>Os caracteres normais (até 0FFFF) são representados a dois bytes</a:t>
            </a:r>
          </a:p>
          <a:p>
            <a:pPr lvl="1"/>
            <a:r>
              <a:rPr lang="pt-PT" dirty="0"/>
              <a:t>Os caracteres acima de 0FFFF são representados a 4 bytes</a:t>
            </a:r>
          </a:p>
          <a:p>
            <a:pPr lvl="1"/>
            <a:endParaRPr lang="pt-PT" dirty="0"/>
          </a:p>
          <a:p>
            <a:r>
              <a:rPr lang="pt-PT" dirty="0"/>
              <a:t>Caracteres </a:t>
            </a:r>
            <a:r>
              <a:rPr lang="pt-PT" dirty="0" err="1"/>
              <a:t>printáveis</a:t>
            </a:r>
            <a:endParaRPr lang="pt-PT" dirty="0"/>
          </a:p>
          <a:p>
            <a:pPr lvl="1"/>
            <a:r>
              <a:rPr lang="pt-PT" dirty="0"/>
              <a:t>São caracteres que se podem visualizar “na consola”: ‘a’, ‘x’, ‘+’, ‘;’</a:t>
            </a:r>
          </a:p>
          <a:p>
            <a:pPr lvl="1"/>
            <a:r>
              <a:rPr lang="pt-PT" dirty="0"/>
              <a:t>Alguns caracteres especiais:</a:t>
            </a:r>
          </a:p>
          <a:p>
            <a:pPr lvl="2"/>
            <a:r>
              <a:rPr lang="en-US" dirty="0"/>
              <a:t>‘\n’ – LF – Line Feed (</a:t>
            </a:r>
            <a:r>
              <a:rPr lang="en-US" dirty="0" err="1"/>
              <a:t>mudar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) – 0x000A</a:t>
            </a:r>
          </a:p>
          <a:p>
            <a:pPr lvl="2"/>
            <a:r>
              <a:rPr lang="en-US" dirty="0"/>
              <a:t>‘\r’ – CR – Carriage return (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início</a:t>
            </a:r>
            <a:r>
              <a:rPr lang="en-US" dirty="0"/>
              <a:t> da </a:t>
            </a:r>
            <a:r>
              <a:rPr lang="en-US" dirty="0" err="1"/>
              <a:t>linha</a:t>
            </a:r>
            <a:r>
              <a:rPr lang="en-US" dirty="0"/>
              <a:t>) – 0x000D</a:t>
            </a:r>
          </a:p>
          <a:p>
            <a:pPr lvl="2"/>
            <a:r>
              <a:rPr lang="en-US" dirty="0"/>
              <a:t>‘\b’ – BS – Back space (</a:t>
            </a:r>
            <a:r>
              <a:rPr lang="en-US" dirty="0" err="1"/>
              <a:t>apagar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anterior) – 0x008</a:t>
            </a:r>
          </a:p>
          <a:p>
            <a:pPr lvl="2"/>
            <a:r>
              <a:rPr lang="en-US" dirty="0"/>
              <a:t>‘\t’ – HT – Horizontal Tab (tab) – 0x009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Ver código Unicode no slide seguinte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34090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Unicode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9"/>
            <a:ext cx="2849563" cy="4968551"/>
          </a:xfrm>
        </p:spPr>
        <p:txBody>
          <a:bodyPr/>
          <a:lstStyle/>
          <a:p>
            <a:r>
              <a:rPr lang="pt-PT" dirty="0"/>
              <a:t> Atenção à ordem:</a:t>
            </a:r>
          </a:p>
          <a:p>
            <a:pPr lvl="1"/>
            <a:r>
              <a:rPr lang="pt-PT" dirty="0"/>
              <a:t>0..9</a:t>
            </a:r>
          </a:p>
          <a:p>
            <a:pPr lvl="1"/>
            <a:r>
              <a:rPr lang="pt-PT" dirty="0"/>
              <a:t>‘A’..’Z’</a:t>
            </a:r>
          </a:p>
          <a:p>
            <a:pPr lvl="1"/>
            <a:r>
              <a:rPr lang="pt-PT" dirty="0"/>
              <a:t>‘</a:t>
            </a:r>
            <a:r>
              <a:rPr lang="pt-PT" dirty="0" err="1"/>
              <a:t>a’..’z</a:t>
            </a:r>
            <a:r>
              <a:rPr lang="pt-PT" dirty="0"/>
              <a:t>’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lvl="1"/>
            <a:r>
              <a:rPr lang="pt-PT" dirty="0"/>
              <a:t>O caractere ‘k’ é o símbolo representado na posição 0x006B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FSO 08.2 - Streams and file IO</a:t>
            </a:r>
            <a:endParaRPr lang="pt-PT" altLang="en-US"/>
          </a:p>
        </p:txBody>
      </p:sp>
      <p:pic>
        <p:nvPicPr>
          <p:cNvPr id="99330" name="Picture 2" descr="u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4475"/>
            <a:ext cx="271938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1" name="Picture 3" descr="U00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68275"/>
            <a:ext cx="27368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 rot="16200000">
            <a:off x="2629494" y="5555557"/>
            <a:ext cx="13545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Basic Latin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 rot="16200000">
            <a:off x="5177711" y="3058420"/>
            <a:ext cx="21175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Latin Supplement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52400" y="5257800"/>
            <a:ext cx="2847975" cy="3143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Courier New" pitchFamily="49" charset="0"/>
              </a:rPr>
              <a:t>Source: www.unicode.org </a:t>
            </a:r>
          </a:p>
        </p:txBody>
      </p:sp>
    </p:spTree>
    <p:extLst>
      <p:ext uri="{BB962C8B-B14F-4D97-AF65-F5344CB8AC3E}">
        <p14:creationId xmlns:p14="http://schemas.microsoft.com/office/powerpoint/2010/main" val="86020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 IO encoding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0769"/>
            <a:ext cx="5257800" cy="4968551"/>
          </a:xfrm>
        </p:spPr>
        <p:txBody>
          <a:bodyPr/>
          <a:lstStyle/>
          <a:p>
            <a:r>
              <a:rPr lang="pt-PT" dirty="0"/>
              <a:t>O java no Windows por omissão lê e escreve em ficheiros e na consola utilizando a codificação de windows-1252 (Cp1252)</a:t>
            </a:r>
          </a:p>
          <a:p>
            <a:pPr lvl="1"/>
            <a:r>
              <a:rPr lang="pt-PT" dirty="0"/>
              <a:t>1 byte por caracter </a:t>
            </a:r>
          </a:p>
          <a:p>
            <a:pPr lvl="1"/>
            <a:r>
              <a:rPr lang="pt-PT" dirty="0"/>
              <a:t>Corresponde aos caracteres em Unicode de 0x0000 a 0x00FF</a:t>
            </a:r>
          </a:p>
          <a:p>
            <a:r>
              <a:rPr lang="pt-PT" dirty="0"/>
              <a:t>Em Linux, o Java, utiliza por omissão o UTF-8</a:t>
            </a:r>
          </a:p>
          <a:p>
            <a:r>
              <a:rPr lang="pt-PT" dirty="0"/>
              <a:t>Internamente a JVM utiliza UTF-16</a:t>
            </a:r>
          </a:p>
          <a:p>
            <a:pPr lvl="1"/>
            <a:endParaRPr lang="pt-PT" dirty="0"/>
          </a:p>
          <a:p>
            <a:r>
              <a:rPr lang="pt-PT" dirty="0"/>
              <a:t>Ver código C01WriteChars.java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5209" y="1342030"/>
            <a:ext cx="2590800" cy="4801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  0123456789ABCDEF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0 .. 0@P`p?? 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°ÀÐàð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1 ..!1AQaq??¡±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ÁÑáñ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2 .."2BRbr??¢²ÂÒâò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3 ..#3CScs??£³ÃÓãó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4 ..$4DTdt??¤´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ÄÔäô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5 ..%5EUeu??¥µ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ÅÕåõ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6 ..&amp;6FVfv??¦¶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ÆÖæö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7 ..'7GWgw??§·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Ç×ç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÷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8 ..(8HXhx??¨¸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ÈØèø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9 ..)9IYiy??©¹ÉÙéù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A ..*: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JZjz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??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ªºÊÚêú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B ..+;K[k{??«»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ËÛëû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C ..,&lt;L\l|??¬¼ÌÜìü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D ..-=M]m}?? ­­½ÍÝíý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E ...&gt;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N^n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~??®¾ÎÞîþ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F ../?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O_o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??¯¿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Ïßïÿ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Caracteres em ficheiro no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968551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Sinalização de fim de linha:</a:t>
            </a:r>
          </a:p>
          <a:p>
            <a:pPr lvl="1"/>
            <a:r>
              <a:rPr lang="pt-PT" dirty="0"/>
              <a:t>em Windows: ‘\r’, ‘\n’</a:t>
            </a:r>
          </a:p>
          <a:p>
            <a:pPr lvl="1"/>
            <a:r>
              <a:rPr lang="pt-PT" dirty="0"/>
              <a:t>em Linux/MAC: ‘\n’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Sinalizar fim de ficheiro quando o programa lê do </a:t>
            </a:r>
            <a:r>
              <a:rPr lang="pt-PT" dirty="0" err="1"/>
              <a:t>keyboard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premir CTRL+Z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782669"/>
            <a:ext cx="474360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‘\r’ – CR –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Carriage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– 0x000D</a:t>
            </a:r>
          </a:p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‘\n’ – LF –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Line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Feed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– 0x000A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155049"/>
            <a:ext cx="8632491" cy="1169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Eclipse </a:t>
            </a:r>
            <a:r>
              <a:rPr lang="pt-PT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Hex</a:t>
            </a:r>
            <a:r>
              <a:rPr lang="pt-PT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Editor </a:t>
            </a:r>
            <a:r>
              <a:rPr lang="pt-PT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pt-PT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http://ehep.sourceforge.net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Ou Escolher a opção de “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New Software” no Eclipse. 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Indicar em “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”: 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http://ehep.sourceforge.net/update/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, fazer “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” e em “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escolher: “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Hex Editor Plugin for Eclipse Version 3.4, 3.5, 3.6, 3.7, 4.2 and newer”</a:t>
            </a:r>
            <a:endParaRPr lang="pt-P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Ficheiros de texto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r>
              <a:rPr lang="pt-PT" sz="2000" dirty="0"/>
              <a:t>São ficheiros que contêm caracteres </a:t>
            </a:r>
            <a:r>
              <a:rPr lang="pt-PT" sz="2000" dirty="0" err="1"/>
              <a:t>printáveis</a:t>
            </a:r>
            <a:endParaRPr lang="pt-PT" sz="2000" dirty="0"/>
          </a:p>
          <a:p>
            <a:pPr lvl="1"/>
            <a:r>
              <a:rPr lang="pt-PT" sz="1800" dirty="0"/>
              <a:t>Destinam-se a guardar dados de uma forma compreensiva para leitura (e impressão) directa</a:t>
            </a:r>
          </a:p>
          <a:p>
            <a:pPr lvl="1"/>
            <a:r>
              <a:rPr lang="pt-PT" sz="1800" dirty="0"/>
              <a:t>Geralmente são estruturados à linha</a:t>
            </a:r>
          </a:p>
          <a:p>
            <a:pPr lvl="1"/>
            <a:r>
              <a:rPr lang="pt-PT" sz="1800" dirty="0"/>
              <a:t>Exemplo de acesso para escrita:</a:t>
            </a:r>
          </a:p>
          <a:p>
            <a:pPr lvl="2">
              <a:buFont typeface="Wingdings" pitchFamily="2" charset="2"/>
              <a:buNone/>
            </a:pPr>
            <a:r>
              <a:rPr lang="pt-PT" sz="1600" b="1" dirty="0" err="1">
                <a:latin typeface="Courier New" pitchFamily="49" charset="0"/>
              </a:rPr>
              <a:t>PrintWriter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</a:rPr>
              <a:t>pw</a:t>
            </a:r>
            <a:r>
              <a:rPr lang="pt-PT" sz="1600" dirty="0">
                <a:latin typeface="Courier New" pitchFamily="49" charset="0"/>
              </a:rPr>
              <a:t> = </a:t>
            </a:r>
            <a:r>
              <a:rPr lang="pt-PT" sz="1600" dirty="0" err="1">
                <a:latin typeface="Courier New" pitchFamily="49" charset="0"/>
              </a:rPr>
              <a:t>new</a:t>
            </a:r>
            <a:r>
              <a:rPr lang="pt-PT" sz="1600" dirty="0">
                <a:latin typeface="Courier New" pitchFamily="49" charset="0"/>
              </a:rPr>
              <a:t> </a:t>
            </a:r>
            <a:r>
              <a:rPr lang="pt-PT" sz="1600" b="1" dirty="0" err="1">
                <a:latin typeface="Courier New" pitchFamily="49" charset="0"/>
              </a:rPr>
              <a:t>PrintWriter</a:t>
            </a:r>
            <a:r>
              <a:rPr lang="pt-PT" sz="1600" dirty="0">
                <a:latin typeface="Courier New" pitchFamily="49" charset="0"/>
              </a:rPr>
              <a:t>("file1.txt");</a:t>
            </a: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latin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</a:rPr>
              <a:t> x = 100 * 1000 * 1000; </a:t>
            </a:r>
          </a:p>
          <a:p>
            <a:pPr lvl="2">
              <a:buFont typeface="Wingdings" pitchFamily="2" charset="2"/>
              <a:buNone/>
            </a:pPr>
            <a:r>
              <a:rPr lang="pt-PT" sz="1600" dirty="0" err="1">
                <a:latin typeface="Courier New" pitchFamily="49" charset="0"/>
              </a:rPr>
              <a:t>String</a:t>
            </a:r>
            <a:r>
              <a:rPr lang="pt-PT" sz="1600" dirty="0">
                <a:latin typeface="Courier New" pitchFamily="49" charset="0"/>
              </a:rPr>
              <a:t> s = "Olá";</a:t>
            </a:r>
          </a:p>
          <a:p>
            <a:pPr lvl="2">
              <a:buFont typeface="Wingdings" pitchFamily="2" charset="2"/>
              <a:buNone/>
            </a:pPr>
            <a:r>
              <a:rPr lang="pt-PT" sz="1600" b="1" dirty="0" err="1">
                <a:latin typeface="Courier New" pitchFamily="49" charset="0"/>
              </a:rPr>
              <a:t>pw</a:t>
            </a:r>
            <a:r>
              <a:rPr lang="pt-PT" sz="1600" dirty="0" err="1">
                <a:latin typeface="Courier New" pitchFamily="49" charset="0"/>
              </a:rPr>
              <a:t>.</a:t>
            </a:r>
            <a:r>
              <a:rPr lang="pt-PT" sz="1600" b="1" dirty="0" err="1">
                <a:latin typeface="Courier New" pitchFamily="49" charset="0"/>
              </a:rPr>
              <a:t>println</a:t>
            </a:r>
            <a:r>
              <a:rPr lang="pt-PT" sz="1600" dirty="0">
                <a:latin typeface="Courier New" pitchFamily="49" charset="0"/>
              </a:rPr>
              <a:t>(x + " " + s);</a:t>
            </a:r>
          </a:p>
          <a:p>
            <a:pPr lvl="2">
              <a:buFont typeface="Wingdings" pitchFamily="2" charset="2"/>
              <a:buNone/>
            </a:pPr>
            <a:r>
              <a:rPr lang="pt-PT" sz="1600" b="1" dirty="0" err="1">
                <a:latin typeface="Courier New" pitchFamily="49" charset="0"/>
              </a:rPr>
              <a:t>pw</a:t>
            </a:r>
            <a:r>
              <a:rPr lang="pt-PT" sz="1600" dirty="0" err="1">
                <a:latin typeface="Courier New" pitchFamily="49" charset="0"/>
              </a:rPr>
              <a:t>.</a:t>
            </a:r>
            <a:r>
              <a:rPr lang="pt-PT" sz="1600" b="1" dirty="0" err="1">
                <a:latin typeface="Courier New" pitchFamily="49" charset="0"/>
              </a:rPr>
              <a:t>close</a:t>
            </a:r>
            <a:r>
              <a:rPr lang="pt-PT" sz="1600" dirty="0">
                <a:latin typeface="Courier New" pitchFamily="49" charset="0"/>
              </a:rPr>
              <a:t>();</a:t>
            </a:r>
          </a:p>
          <a:p>
            <a:pPr lvl="2">
              <a:buFont typeface="Wingdings" pitchFamily="2" charset="2"/>
              <a:buNone/>
            </a:pPr>
            <a:endParaRPr lang="pt-PT" sz="1600" dirty="0">
              <a:latin typeface="Courier New" pitchFamily="49" charset="0"/>
            </a:endParaRPr>
          </a:p>
          <a:p>
            <a:pPr lvl="1"/>
            <a:r>
              <a:rPr lang="pt-PT" sz="1800" dirty="0"/>
              <a:t>Conteúdo do ficheiro:</a:t>
            </a:r>
          </a:p>
          <a:p>
            <a:endParaRPr lang="pt-PT" sz="2000" dirty="0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0"/>
            <a:ext cx="7018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5037137" y="5765800"/>
            <a:ext cx="94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906712" y="572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5257800" y="5727700"/>
            <a:ext cx="333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dirty="0"/>
              <a:t>s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7856537" y="5765800"/>
            <a:ext cx="22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288212" y="572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/>
              <a:t>x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7854950" y="5729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dirty="0"/>
              <a:t>s</a:t>
            </a: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7094537" y="576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1531937" y="5765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01724" y="6258580"/>
            <a:ext cx="6823076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O </a:t>
            </a:r>
            <a:r>
              <a:rPr lang="en-US" sz="1400" dirty="0" err="1">
                <a:latin typeface="Courier New" pitchFamily="49" charset="0"/>
              </a:rPr>
              <a:t>ficheiro</a:t>
            </a:r>
            <a:r>
              <a:rPr lang="en-US" sz="1400" dirty="0">
                <a:latin typeface="Courier New" pitchFamily="49" charset="0"/>
              </a:rPr>
              <a:t> file.txt </a:t>
            </a:r>
            <a:r>
              <a:rPr lang="en-US" sz="1400" dirty="0" err="1">
                <a:latin typeface="Courier New" pitchFamily="49" charset="0"/>
              </a:rPr>
              <a:t>será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criado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na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raiz</a:t>
            </a:r>
            <a:r>
              <a:rPr lang="en-US" sz="1400" dirty="0">
                <a:latin typeface="Courier New" pitchFamily="49" charset="0"/>
              </a:rPr>
              <a:t> do </a:t>
            </a:r>
            <a:r>
              <a:rPr lang="en-US" sz="1400" dirty="0" err="1">
                <a:latin typeface="Courier New" pitchFamily="49" charset="0"/>
              </a:rPr>
              <a:t>projecto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corrente</a:t>
            </a:r>
            <a:r>
              <a:rPr lang="en-US" sz="1400" dirty="0">
                <a:latin typeface="Courier New" pitchFamily="49" charset="0"/>
              </a:rPr>
              <a:t>. </a:t>
            </a:r>
            <a:r>
              <a:rPr lang="en-US" sz="1400" dirty="0" err="1">
                <a:latin typeface="Courier New" pitchFamily="49" charset="0"/>
              </a:rPr>
              <a:t>Essa</a:t>
            </a:r>
            <a:r>
              <a:rPr lang="en-US" sz="1400" dirty="0">
                <a:latin typeface="Courier New" pitchFamily="49" charset="0"/>
              </a:rPr>
              <a:t> é a </a:t>
            </a:r>
            <a:r>
              <a:rPr lang="en-US" sz="1400" dirty="0" err="1">
                <a:latin typeface="Courier New" pitchFamily="49" charset="0"/>
              </a:rPr>
              <a:t>directoria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corrente</a:t>
            </a:r>
            <a:r>
              <a:rPr lang="en-US" sz="1400" dirty="0">
                <a:latin typeface="Courier New" pitchFamily="49" charset="0"/>
              </a:rPr>
              <a:t> das </a:t>
            </a:r>
            <a:r>
              <a:rPr lang="en-US" sz="1400" dirty="0" err="1">
                <a:latin typeface="Courier New" pitchFamily="49" charset="0"/>
              </a:rPr>
              <a:t>execuções</a:t>
            </a:r>
            <a:r>
              <a:rPr lang="en-US" sz="1400" dirty="0">
                <a:latin typeface="Courier New" pitchFamily="49" charset="0"/>
              </a:rPr>
              <a:t> no eclipse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533400"/>
            <a:ext cx="1475084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pt-PT" b="1" dirty="0">
                <a:latin typeface="Courier New" pitchFamily="49" charset="0"/>
              </a:rPr>
              <a:t>java.IO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5497362" y="3985736"/>
            <a:ext cx="3265638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Consultar a nota da </a:t>
            </a:r>
            <a:r>
              <a:rPr lang="pt-P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instação</a:t>
            </a:r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 do</a:t>
            </a:r>
          </a:p>
          <a:p>
            <a:pPr algn="ctr"/>
            <a:r>
              <a:rPr lang="pt-PT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Eclipse </a:t>
            </a:r>
            <a:r>
              <a:rPr lang="pt-PT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Hex</a:t>
            </a:r>
            <a:r>
              <a:rPr lang="pt-PT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Editor </a:t>
            </a:r>
            <a:r>
              <a:rPr lang="pt-PT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endParaRPr lang="pt-P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pt-PT" sz="1400" dirty="0">
                <a:latin typeface="Consolas" panose="020B0609020204030204" pitchFamily="49" charset="0"/>
                <a:cs typeface="Consolas" panose="020B0609020204030204" pitchFamily="49" charset="0"/>
              </a:rPr>
              <a:t>No slide anterior</a:t>
            </a:r>
          </a:p>
        </p:txBody>
      </p:sp>
    </p:spTree>
    <p:extLst>
      <p:ext uri="{BB962C8B-B14F-4D97-AF65-F5344CB8AC3E}">
        <p14:creationId xmlns:p14="http://schemas.microsoft.com/office/powerpoint/2010/main" val="23328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abstrata </a:t>
            </a:r>
            <a:r>
              <a:rPr lang="pt-PT" dirty="0" err="1"/>
              <a:t>Writer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9"/>
            <a:ext cx="8382000" cy="4968551"/>
          </a:xfrm>
        </p:spPr>
        <p:txBody>
          <a:bodyPr/>
          <a:lstStyle/>
          <a:p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pt-PT" sz="2400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pt-PT" sz="2400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sz="2400" dirty="0"/>
              <a:t> </a:t>
            </a:r>
            <a:r>
              <a:rPr lang="pt-PT" dirty="0" err="1"/>
              <a:t>Writer</a:t>
            </a:r>
            <a:r>
              <a:rPr lang="pt-PT" dirty="0"/>
              <a:t> </a:t>
            </a:r>
          </a:p>
          <a:p>
            <a:r>
              <a:rPr lang="pt-PT" dirty="0"/>
              <a:t>Métodos: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Writer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append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c)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escreve depois do final do ficheiro</a:t>
            </a:r>
            <a:endParaRPr lang="pt-PT" sz="20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close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fecha a ligação com o ficheiro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flush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escreve os dados no ficheiro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c)    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escreve um caractere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[]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cbuf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escrever um </a:t>
            </a:r>
            <a:r>
              <a:rPr lang="pt-PT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array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de </a:t>
            </a:r>
            <a:r>
              <a:rPr lang="pt-PT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chars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abstract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[]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cbuf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off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 </a:t>
            </a:r>
            <a:r>
              <a:rPr lang="pt-PT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escreve uma </a:t>
            </a:r>
            <a:r>
              <a:rPr lang="pt-PT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string</a:t>
            </a:r>
            <a:endParaRPr lang="pt-PT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write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off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fazem</a:t>
            </a:r>
            <a:r>
              <a:rPr lang="en-US" dirty="0"/>
              <a:t> throws de </a:t>
            </a:r>
            <a:r>
              <a:rPr lang="en-US" dirty="0" err="1"/>
              <a:t>IOException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caso</a:t>
            </a:r>
            <a:r>
              <a:rPr lang="en-US" dirty="0"/>
              <a:t> de um </a:t>
            </a:r>
            <a:r>
              <a:rPr lang="en-US" dirty="0" err="1"/>
              <a:t>erro</a:t>
            </a:r>
            <a:r>
              <a:rPr lang="en-US" dirty="0"/>
              <a:t> de I/O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09 - Streams and File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5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FileWriter</a:t>
            </a:r>
            <a:r>
              <a:rPr lang="pt-PT" dirty="0"/>
              <a:t> – escrita ao caracter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pt-PT" dirty="0"/>
              <a:t> </a:t>
            </a:r>
            <a:r>
              <a:rPr lang="pt-PT" dirty="0" err="1"/>
              <a:t>FileWriter</a:t>
            </a:r>
            <a:r>
              <a:rPr lang="pt-PT" dirty="0"/>
              <a:t> </a:t>
            </a:r>
            <a:r>
              <a:rPr lang="pt-PT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pt-PT" sz="2800" dirty="0"/>
              <a:t> </a:t>
            </a:r>
            <a:r>
              <a:rPr lang="pt-PT" dirty="0" err="1"/>
              <a:t>Writer</a:t>
            </a:r>
            <a:endParaRPr lang="pt-PT" dirty="0"/>
          </a:p>
          <a:p>
            <a:endParaRPr lang="pt-PT" dirty="0"/>
          </a:p>
          <a:p>
            <a:pPr lvl="1"/>
            <a:r>
              <a:rPr lang="pt-PT" dirty="0"/>
              <a:t>Construtores:</a:t>
            </a:r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FileWriter</a:t>
            </a:r>
            <a:r>
              <a:rPr lang="pt-PT" dirty="0">
                <a:latin typeface="Consolas" panose="020B0609020204030204" pitchFamily="49" charset="0"/>
              </a:rPr>
              <a:t>(File </a:t>
            </a:r>
            <a:r>
              <a:rPr lang="pt-PT" dirty="0" err="1">
                <a:latin typeface="Consolas" panose="020B0609020204030204" pitchFamily="49" charset="0"/>
              </a:rPr>
              <a:t>file</a:t>
            </a:r>
            <a:r>
              <a:rPr lang="pt-PT" dirty="0">
                <a:latin typeface="Consolas" panose="020B0609020204030204" pitchFamily="49" charset="0"/>
              </a:rPr>
              <a:t>) </a:t>
            </a:r>
            <a:r>
              <a:rPr lang="pt-P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IOException</a:t>
            </a:r>
            <a:r>
              <a:rPr lang="pt-PT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FileWriter</a:t>
            </a:r>
            <a:r>
              <a:rPr lang="pt-PT" dirty="0">
                <a:latin typeface="Consolas" panose="020B0609020204030204" pitchFamily="49" charset="0"/>
              </a:rPr>
              <a:t>(File </a:t>
            </a:r>
            <a:r>
              <a:rPr lang="pt-PT" dirty="0" err="1">
                <a:latin typeface="Consolas" panose="020B0609020204030204" pitchFamily="49" charset="0"/>
              </a:rPr>
              <a:t>file</a:t>
            </a:r>
            <a:r>
              <a:rPr lang="pt-PT" dirty="0">
                <a:latin typeface="Consolas" panose="020B0609020204030204" pitchFamily="49" charset="0"/>
              </a:rPr>
              <a:t>, </a:t>
            </a:r>
            <a:r>
              <a:rPr lang="pt-PT" dirty="0" err="1">
                <a:latin typeface="Consolas" panose="020B0609020204030204" pitchFamily="49" charset="0"/>
              </a:rPr>
              <a:t>boolean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append</a:t>
            </a:r>
            <a:r>
              <a:rPr lang="pt-PT" dirty="0">
                <a:latin typeface="Consolas" panose="020B0609020204030204" pitchFamily="49" charset="0"/>
              </a:rPr>
              <a:t>) </a:t>
            </a:r>
            <a:r>
              <a:rPr lang="pt-P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IOException</a:t>
            </a:r>
            <a:r>
              <a:rPr lang="pt-PT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FileWriter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String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fileName</a:t>
            </a:r>
            <a:r>
              <a:rPr lang="pt-PT" dirty="0">
                <a:latin typeface="Consolas" panose="020B0609020204030204" pitchFamily="49" charset="0"/>
              </a:rPr>
              <a:t>) </a:t>
            </a:r>
            <a:r>
              <a:rPr lang="pt-P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IOException</a:t>
            </a:r>
            <a:r>
              <a:rPr lang="pt-PT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FileWriter</a:t>
            </a:r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 err="1">
                <a:latin typeface="Consolas" panose="020B0609020204030204" pitchFamily="49" charset="0"/>
              </a:rPr>
              <a:t>String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fileName</a:t>
            </a:r>
            <a:r>
              <a:rPr lang="pt-PT" dirty="0">
                <a:latin typeface="Consolas" panose="020B0609020204030204" pitchFamily="49" charset="0"/>
              </a:rPr>
              <a:t>, </a:t>
            </a:r>
            <a:r>
              <a:rPr lang="pt-PT" dirty="0" err="1">
                <a:latin typeface="Consolas" panose="020B0609020204030204" pitchFamily="49" charset="0"/>
              </a:rPr>
              <a:t>boolean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append</a:t>
            </a:r>
            <a:r>
              <a:rPr lang="pt-PT" dirty="0">
                <a:latin typeface="Consolas" panose="020B0609020204030204" pitchFamily="49" charset="0"/>
              </a:rPr>
              <a:t>) </a:t>
            </a:r>
            <a:r>
              <a:rPr lang="pt-P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IOException</a:t>
            </a:r>
            <a:r>
              <a:rPr lang="pt-PT" dirty="0">
                <a:latin typeface="Consolas" panose="020B0609020204030204" pitchFamily="49" charset="0"/>
              </a:rPr>
              <a:t> </a:t>
            </a:r>
          </a:p>
          <a:p>
            <a:pPr marL="629600" lvl="2" indent="0">
              <a:buNone/>
            </a:pPr>
            <a:endParaRPr lang="pt-PT" dirty="0"/>
          </a:p>
          <a:p>
            <a:pPr lvl="1"/>
            <a:r>
              <a:rPr lang="pt-PT" dirty="0"/>
              <a:t>Métodos:</a:t>
            </a:r>
          </a:p>
          <a:p>
            <a:pPr lvl="2"/>
            <a:r>
              <a:rPr lang="pt-PT" dirty="0"/>
              <a:t>Os herdados (e implementados) de </a:t>
            </a:r>
            <a:r>
              <a:rPr lang="pt-PT" dirty="0" err="1"/>
              <a:t>Writer</a:t>
            </a:r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11 - Streams and File IO</a:t>
            </a:r>
          </a:p>
        </p:txBody>
      </p:sp>
    </p:spTree>
    <p:extLst>
      <p:ext uri="{BB962C8B-B14F-4D97-AF65-F5344CB8AC3E}">
        <p14:creationId xmlns:p14="http://schemas.microsoft.com/office/powerpoint/2010/main" val="33496545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10849</TotalTime>
  <Words>3620</Words>
  <Application>Microsoft Office PowerPoint</Application>
  <PresentationFormat>On-screen Show (4:3)</PresentationFormat>
  <Paragraphs>436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Comic Sans MS</vt:lpstr>
      <vt:lpstr>Consolas</vt:lpstr>
      <vt:lpstr>Courier New</vt:lpstr>
      <vt:lpstr>Garamond</vt:lpstr>
      <vt:lpstr>Times New Roman</vt:lpstr>
      <vt:lpstr>Wingdings</vt:lpstr>
      <vt:lpstr>Theme_fso</vt:lpstr>
      <vt:lpstr>11 – Streams and File IO</vt:lpstr>
      <vt:lpstr>Streams e IO em ficheiros</vt:lpstr>
      <vt:lpstr>Caracteres em Java</vt:lpstr>
      <vt:lpstr>Unicode</vt:lpstr>
      <vt:lpstr>Java IO encoding</vt:lpstr>
      <vt:lpstr>Caracteres em ficheiro no Java</vt:lpstr>
      <vt:lpstr>Ficheiros de texto</vt:lpstr>
      <vt:lpstr>Classe abstrata Writer</vt:lpstr>
      <vt:lpstr>FileWriter – escrita ao caracter</vt:lpstr>
      <vt:lpstr>Classe PrintWriter</vt:lpstr>
      <vt:lpstr>Métodos printf /format</vt:lpstr>
      <vt:lpstr>Métodos printf /format</vt:lpstr>
      <vt:lpstr>Leitura de ficheiro – classe Scanner</vt:lpstr>
      <vt:lpstr>Leitura de ficheiro, com scanner</vt:lpstr>
      <vt:lpstr>Classe Reader e FileReader</vt:lpstr>
      <vt:lpstr>Copy file char by char</vt:lpstr>
      <vt:lpstr>Escrita no final de um ficheiro - Append</vt:lpstr>
      <vt:lpstr> Classe File</vt:lpstr>
      <vt:lpstr>Classe File</vt:lpstr>
      <vt:lpstr>Exercícios:</vt:lpstr>
      <vt:lpstr>Exercícios:</vt:lpstr>
      <vt:lpstr>Exercícios</vt:lpstr>
      <vt:lpstr>Try-with-resources (Java 7)</vt:lpstr>
      <vt:lpstr>Try-with-resources (Java 7)</vt:lpstr>
      <vt:lpstr>Matéria extra relacionada com ficheiros que será leccionada em FSO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741</cp:revision>
  <cp:lastPrinted>2012-03-11T20:27:46Z</cp:lastPrinted>
  <dcterms:created xsi:type="dcterms:W3CDTF">2004-08-20T17:48:18Z</dcterms:created>
  <dcterms:modified xsi:type="dcterms:W3CDTF">2020-06-16T18:58:39Z</dcterms:modified>
</cp:coreProperties>
</file>