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28" r:id="rId2"/>
    <p:sldId id="458" r:id="rId3"/>
    <p:sldId id="460" r:id="rId4"/>
    <p:sldId id="462" r:id="rId5"/>
    <p:sldId id="463" r:id="rId6"/>
    <p:sldId id="475" r:id="rId7"/>
    <p:sldId id="467" r:id="rId8"/>
    <p:sldId id="470" r:id="rId9"/>
    <p:sldId id="469" r:id="rId10"/>
    <p:sldId id="471" r:id="rId11"/>
    <p:sldId id="473" r:id="rId12"/>
    <p:sldId id="464" r:id="rId13"/>
    <p:sldId id="465" r:id="rId14"/>
    <p:sldId id="472" r:id="rId15"/>
    <p:sldId id="474" r:id="rId16"/>
    <p:sldId id="477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F"/>
    <a:srgbClr val="85A634"/>
    <a:srgbClr val="A92733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4700" autoAdjust="0"/>
  </p:normalViewPr>
  <p:slideViewPr>
    <p:cSldViewPr>
      <p:cViewPr varScale="1">
        <p:scale>
          <a:sx n="72" d="100"/>
          <a:sy n="72" d="100"/>
        </p:scale>
        <p:origin x="1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59B0E1-41E9-4153-8EE2-DC747A2BDDF0}" type="slidenum">
              <a:rPr lang="pt-PT"/>
              <a:pPr eaLnBrk="1" hangingPunct="1"/>
              <a:t>2</a:t>
            </a:fld>
            <a:endParaRPr lang="pt-PT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354FBC-2259-4C49-9047-282C21579456}" type="slidenum">
              <a:rPr lang="pt-PT"/>
              <a:pPr eaLnBrk="1" hangingPunct="1"/>
              <a:t>3</a:t>
            </a:fld>
            <a:endParaRPr lang="pt-PT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83CFE-03D6-4326-9535-1D11310F5072}" type="slidenum">
              <a:rPr lang="pt-PT"/>
              <a:pPr eaLnBrk="1" hangingPunct="1"/>
              <a:t>4</a:t>
            </a:fld>
            <a:endParaRPr lang="pt-PT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8A6536-0487-4E74-AE86-7A52C4F51445}" type="slidenum">
              <a:rPr lang="pt-PT"/>
              <a:pPr eaLnBrk="1" hangingPunct="1"/>
              <a:t>5</a:t>
            </a:fld>
            <a:endParaRPr lang="pt-PT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DB4A0-E33F-4156-9307-B9C7BCFA1D09}" type="slidenum">
              <a:rPr lang="pt-PT"/>
              <a:pPr eaLnBrk="1" hangingPunct="1"/>
              <a:t>12</a:t>
            </a:fld>
            <a:endParaRPr lang="pt-PT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AFBA73-90B4-4F9A-BD8B-A93929AD65B0}" type="slidenum">
              <a:rPr lang="pt-PT"/>
              <a:pPr eaLnBrk="1" hangingPunct="1"/>
              <a:t>13</a:t>
            </a:fld>
            <a:endParaRPr lang="pt-PT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8CD6E-665F-4D90-AE97-177E50010C95}" type="slidenum">
              <a:rPr lang="pt-PT"/>
              <a:pPr eaLnBrk="1" hangingPunct="1"/>
              <a:t>14</a:t>
            </a:fld>
            <a:endParaRPr lang="pt-PT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56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MoP 12 - Generics</a:t>
            </a:r>
            <a:endParaRPr lang="pt-P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4DFB2-2160-47D9-8B22-1605E31685A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78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5052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8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9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9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pt-PT" dirty="0"/>
              <a:t>12 – </a:t>
            </a:r>
            <a:r>
              <a:rPr lang="pt-PT" dirty="0" err="1"/>
              <a:t>Generics</a:t>
            </a:r>
            <a:br>
              <a:rPr lang="pt-PT" dirty="0"/>
            </a:br>
            <a:r>
              <a:rPr lang="pt-PT" dirty="0"/>
              <a:t>Dados de tipo genérico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tx2"/>
                </a:solidFill>
                <a:latin typeface="+mj-lt"/>
              </a:rPr>
              <a:t>Sub-capítulo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 12.4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Classes e métodos com tipos genéricos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Implements</a:t>
            </a:r>
            <a:r>
              <a:rPr lang="pt-PT" dirty="0"/>
              <a:t> </a:t>
            </a:r>
            <a:r>
              <a:rPr lang="pt-PT" dirty="0" err="1"/>
              <a:t>Comparator</a:t>
            </a:r>
            <a:r>
              <a:rPr lang="pt-PT" dirty="0"/>
              <a:t>&lt; 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73527"/>
            <a:ext cx="8534400" cy="403187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um comparador pelo numero de aluno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MyComparatorByNum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Comparator&lt;C05Aluno&gt;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variável estática que contém o único comparador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&lt;C05Aluno&gt; </a:t>
            </a:r>
            <a:r>
              <a:rPr lang="pt-PT" sz="1600" b="1" i="1" dirty="0">
                <a:solidFill>
                  <a:srgbClr val="0000C0"/>
                </a:solidFill>
                <a:latin typeface="Consolas"/>
              </a:rPr>
              <a:t>COMPBYNUM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i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MyComparatorByNum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compare(C05Aluno a1, C05Aluno a2)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(a1 ==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|| a2 ==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a1.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- a2.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método que devolve sempre a mesma instância do comparador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&lt;C05Aluno&gt;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i="1" dirty="0">
                <a:solidFill>
                  <a:srgbClr val="0000C0"/>
                </a:solidFill>
                <a:latin typeface="Consolas"/>
              </a:rPr>
              <a:t>COMPBYNUM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5289575"/>
            <a:ext cx="8534400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5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i="1" dirty="0" err="1">
                <a:solidFill>
                  <a:srgbClr val="2A00FF"/>
                </a:solidFill>
                <a:latin typeface="Consolas"/>
              </a:rPr>
              <a:t>Array</a:t>
            </a:r>
            <a:r>
              <a:rPr lang="pt-PT" sz="15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500" i="1" dirty="0" err="1">
                <a:solidFill>
                  <a:srgbClr val="2A00FF"/>
                </a:solidFill>
                <a:latin typeface="Consolas"/>
              </a:rPr>
              <a:t>at</a:t>
            </a:r>
            <a:r>
              <a:rPr lang="pt-PT" sz="15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500" i="1" dirty="0" err="1">
                <a:solidFill>
                  <a:srgbClr val="2A00FF"/>
                </a:solidFill>
                <a:latin typeface="Consolas"/>
              </a:rPr>
              <a:t>beginning</a:t>
            </a:r>
            <a:r>
              <a:rPr lang="pt-PT" sz="15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500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(alunos));</a:t>
            </a:r>
          </a:p>
          <a:p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500" b="1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pt-PT" sz="1500" b="1" i="1" dirty="0">
                <a:solidFill>
                  <a:srgbClr val="000000"/>
                </a:solidFill>
                <a:latin typeface="Consolas"/>
              </a:rPr>
              <a:t>(alunos, </a:t>
            </a:r>
            <a:r>
              <a:rPr lang="pt-PT" sz="1500" b="1" i="1" dirty="0" err="1">
                <a:solidFill>
                  <a:srgbClr val="000000"/>
                </a:solidFill>
                <a:latin typeface="Consolas"/>
              </a:rPr>
              <a:t>MyComparatorByNum.getComparator</a:t>
            </a:r>
            <a:r>
              <a:rPr lang="pt-PT" sz="15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"Array sorted by </a:t>
            </a:r>
            <a:r>
              <a:rPr lang="en-US" sz="1500" i="1" dirty="0" err="1">
                <a:solidFill>
                  <a:srgbClr val="2A00FF"/>
                </a:solidFill>
                <a:latin typeface="Consolas"/>
              </a:rPr>
              <a:t>Numero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 -&gt; “ 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5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(alunos));</a:t>
            </a:r>
            <a:endParaRPr lang="pt-PT" sz="1500" dirty="0"/>
          </a:p>
        </p:txBody>
      </p:sp>
      <p:sp>
        <p:nvSpPr>
          <p:cNvPr id="10" name="Rectangle 9"/>
          <p:cNvSpPr/>
          <p:nvPr/>
        </p:nvSpPr>
        <p:spPr>
          <a:xfrm>
            <a:off x="304800" y="6258580"/>
            <a:ext cx="7696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Array at beginning -&gt; [José 10000 5, Maria 20000 3,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Filipa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15000 4]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Array sorted by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-&gt; [José 10000 5,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Filipa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15000 4, Maria 20000 3]</a:t>
            </a:r>
            <a:endParaRPr lang="pt-PT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6130386"/>
            <a:ext cx="944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0385" y="5181600"/>
            <a:ext cx="6912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 err="1">
                <a:latin typeface="Consolas" pitchFamily="49" charset="0"/>
                <a:cs typeface="Consolas" pitchFamily="49" charset="0"/>
              </a:rPr>
              <a:t>main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Genéricos de tipos desconhecidos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Existem as seguintes definições de genéricos de tipos desconhecidos (</a:t>
            </a:r>
            <a:r>
              <a:rPr lang="pt-PT" dirty="0" err="1"/>
              <a:t>wildcard</a:t>
            </a:r>
            <a:r>
              <a:rPr lang="pt-PT" dirty="0"/>
              <a:t>) :</a:t>
            </a:r>
          </a:p>
          <a:p>
            <a:pPr lvl="1"/>
            <a:r>
              <a:rPr lang="pt-PT" b="1" dirty="0"/>
              <a:t>&lt;?&gt;</a:t>
            </a:r>
            <a:r>
              <a:rPr lang="pt-PT" dirty="0"/>
              <a:t>, indica que pode ser um tipo qualquer</a:t>
            </a:r>
          </a:p>
          <a:p>
            <a:pPr lvl="1"/>
            <a:r>
              <a:rPr lang="pt-PT" b="1" dirty="0"/>
              <a:t>&lt;?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extends</a:t>
            </a:r>
            <a:r>
              <a:rPr lang="pt-PT" b="1" dirty="0"/>
              <a:t> T&gt;</a:t>
            </a:r>
            <a:r>
              <a:rPr lang="pt-PT" dirty="0"/>
              <a:t>, indica que pode ser T ou um tipo derivado de T</a:t>
            </a:r>
          </a:p>
          <a:p>
            <a:pPr lvl="1"/>
            <a:r>
              <a:rPr lang="pt-PT" b="1" dirty="0"/>
              <a:t>&lt;? </a:t>
            </a:r>
            <a:r>
              <a:rPr lang="pt-PT" sz="1600" b="1" kern="1200" dirty="0" err="1">
                <a:solidFill>
                  <a:srgbClr val="7F0055"/>
                </a:solidFill>
                <a:latin typeface="Consolas"/>
                <a:ea typeface="+mn-ea"/>
                <a:cs typeface="+mn-cs"/>
              </a:rPr>
              <a:t>super</a:t>
            </a:r>
            <a:r>
              <a:rPr lang="pt-PT" b="1" dirty="0"/>
              <a:t> T&gt;</a:t>
            </a:r>
            <a:r>
              <a:rPr lang="pt-PT" dirty="0"/>
              <a:t>,</a:t>
            </a:r>
            <a:r>
              <a:rPr lang="pt-PT" b="1" dirty="0"/>
              <a:t> </a:t>
            </a:r>
            <a:r>
              <a:rPr lang="pt-PT" dirty="0"/>
              <a:t>indica que pode ser T ou um qualquer </a:t>
            </a:r>
            <a:r>
              <a:rPr lang="pt-PT" dirty="0" err="1"/>
              <a:t>super</a:t>
            </a:r>
            <a:r>
              <a:rPr lang="pt-PT" dirty="0"/>
              <a:t> tipo de T</a:t>
            </a:r>
          </a:p>
          <a:p>
            <a:pPr lvl="1"/>
            <a:endParaRPr lang="pt-PT" dirty="0"/>
          </a:p>
          <a:p>
            <a:r>
              <a:rPr lang="pt-PT" dirty="0"/>
              <a:t>Estes genéricos só se utilizam nos métodos ou em variáveis</a:t>
            </a:r>
          </a:p>
          <a:p>
            <a:pPr lvl="1"/>
            <a:r>
              <a:rPr lang="pt-PT" dirty="0"/>
              <a:t>Nos argumentos de entrada de um método</a:t>
            </a:r>
          </a:p>
          <a:p>
            <a:pPr lvl="1"/>
            <a:r>
              <a:rPr lang="pt-PT" dirty="0"/>
              <a:t>No tipo do valor de retorno</a:t>
            </a:r>
          </a:p>
          <a:p>
            <a:pPr lvl="1"/>
            <a:r>
              <a:rPr lang="pt-PT" dirty="0"/>
              <a:t>Em variáveis</a:t>
            </a:r>
          </a:p>
          <a:p>
            <a:pPr lvl="1"/>
            <a:r>
              <a:rPr lang="pt-PT" dirty="0"/>
              <a:t>Não podem ser utilizados na definição de classes.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374086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/>
              <a:t>Generics</a:t>
            </a:r>
            <a:r>
              <a:rPr lang="pt-PT" dirty="0"/>
              <a:t>: &lt;?&gt;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457200" y="1341438"/>
            <a:ext cx="8229600" cy="4824412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AbstractCollection</a:t>
            </a:r>
            <a:r>
              <a:rPr lang="pt-PT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&lt;E&gt;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. . .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containsAll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&lt;?&gt; c)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&lt;?&gt; e =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c.iterator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();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e.hasNext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contains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e.next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()))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		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false;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contains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o)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	 . . 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067175" y="695603"/>
            <a:ext cx="460851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pt-PT" sz="1800" b="1" dirty="0"/>
              <a:t>&lt;?&gt;</a:t>
            </a:r>
            <a:r>
              <a:rPr lang="pt-PT" sz="1800" dirty="0"/>
              <a:t>  indica que pode ser qualquer tipo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33600" y="5020270"/>
            <a:ext cx="6894513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pt-PT" sz="1800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&lt;E&gt;</a:t>
            </a:r>
            <a:r>
              <a:rPr lang="pt-PT" sz="1800" dirty="0"/>
              <a:t>  uma classe que contém um conjunto de elementos E</a:t>
            </a:r>
          </a:p>
          <a:p>
            <a:r>
              <a:rPr lang="pt-PT" sz="1800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&lt;E&gt; </a:t>
            </a:r>
            <a:r>
              <a:rPr lang="pt-PT" sz="1800" dirty="0"/>
              <a:t>uma classe que permite percorrer uma colecção</a:t>
            </a:r>
          </a:p>
          <a:p>
            <a:r>
              <a:rPr lang="pt-PT" sz="1800" dirty="0"/>
              <a:t>Estas classes serão abordadas no próximo conjunto de slides .</a:t>
            </a:r>
          </a:p>
        </p:txBody>
      </p:sp>
    </p:spTree>
    <p:extLst>
      <p:ext uri="{BB962C8B-B14F-4D97-AF65-F5344CB8AC3E}">
        <p14:creationId xmlns:p14="http://schemas.microsoft.com/office/powerpoint/2010/main" val="11175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/>
              <a:t>Generics</a:t>
            </a:r>
            <a:r>
              <a:rPr lang="pt-PT" dirty="0"/>
              <a:t>: &lt;? </a:t>
            </a:r>
            <a:r>
              <a:rPr lang="pt-PT" dirty="0" err="1"/>
              <a:t>extends</a:t>
            </a:r>
            <a:r>
              <a:rPr lang="pt-PT" dirty="0"/>
              <a:t> T&gt;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457200" y="1990725"/>
            <a:ext cx="8229600" cy="4175125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AbstractCollection</a:t>
            </a:r>
            <a:r>
              <a:rPr lang="pt-PT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&lt;E&gt;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. . .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&lt;?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 E&gt; c)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modified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&lt;?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E&gt; e =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c.iterator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e.hasNext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add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e.next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()))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modified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modified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PT" sz="1800" b="1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68313" y="1119871"/>
            <a:ext cx="78486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pt-PT" sz="1800" b="1" dirty="0"/>
              <a:t>&lt;? </a:t>
            </a:r>
            <a:r>
              <a:rPr lang="pt-PT" sz="1800" b="1" dirty="0" err="1"/>
              <a:t>extends</a:t>
            </a:r>
            <a:r>
              <a:rPr lang="pt-PT" sz="1800" b="1" dirty="0"/>
              <a:t> T&gt; </a:t>
            </a:r>
            <a:r>
              <a:rPr lang="pt-PT" sz="1800" dirty="0"/>
              <a:t>indica que pode ser </a:t>
            </a:r>
            <a:r>
              <a:rPr lang="pt-PT" sz="1800" b="1" dirty="0"/>
              <a:t>qualquer tipo que derive de T, ou o T,</a:t>
            </a:r>
          </a:p>
          <a:p>
            <a:r>
              <a:rPr lang="pt-PT" sz="1800" dirty="0"/>
              <a:t>ou seja, algo que seja um 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7429500" y="3850961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200" dirty="0" err="1"/>
              <a:t>Object</a:t>
            </a:r>
            <a:endParaRPr lang="pt-PT" sz="12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7429500" y="4656558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229600" y="4656558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C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656558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429500" y="5483764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Y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19900" y="5483764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X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039100" y="5462155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Z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048500" y="6289361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C1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7810500" y="6289361"/>
            <a:ext cx="457200" cy="304800"/>
          </a:xfrm>
          <a:prstGeom prst="rect">
            <a:avLst/>
          </a:prstGeom>
          <a:solidFill>
            <a:srgbClr val="85A634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C2</a:t>
            </a:r>
          </a:p>
        </p:txBody>
      </p:sp>
      <p:cxnSp>
        <p:nvCxnSpPr>
          <p:cNvPr id="40" name="Elbow Connector 39"/>
          <p:cNvCxnSpPr>
            <a:stCxn id="31" idx="2"/>
            <a:endCxn id="34" idx="0"/>
          </p:cNvCxnSpPr>
          <p:nvPr/>
        </p:nvCxnSpPr>
        <p:spPr>
          <a:xfrm rot="5400000">
            <a:off x="7007652" y="4006109"/>
            <a:ext cx="500797" cy="8001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4"/>
          <p:cNvCxnSpPr>
            <a:stCxn id="31" idx="2"/>
            <a:endCxn id="32" idx="0"/>
          </p:cNvCxnSpPr>
          <p:nvPr/>
        </p:nvCxnSpPr>
        <p:spPr>
          <a:xfrm>
            <a:off x="7658100" y="4155761"/>
            <a:ext cx="0" cy="500797"/>
          </a:xfrm>
          <a:prstGeom prst="straightConnector1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"/>
          <p:cNvCxnSpPr>
            <a:stCxn id="31" idx="2"/>
            <a:endCxn id="33" idx="0"/>
          </p:cNvCxnSpPr>
          <p:nvPr/>
        </p:nvCxnSpPr>
        <p:spPr>
          <a:xfrm rot="16200000" flipH="1">
            <a:off x="7807752" y="4006109"/>
            <a:ext cx="500797" cy="8001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4"/>
          <p:cNvCxnSpPr>
            <a:stCxn id="32" idx="2"/>
            <a:endCxn id="36" idx="0"/>
          </p:cNvCxnSpPr>
          <p:nvPr/>
        </p:nvCxnSpPr>
        <p:spPr>
          <a:xfrm rot="5400000">
            <a:off x="7092097" y="4917761"/>
            <a:ext cx="522406" cy="6096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4"/>
          <p:cNvCxnSpPr>
            <a:stCxn id="32" idx="2"/>
            <a:endCxn id="35" idx="0"/>
          </p:cNvCxnSpPr>
          <p:nvPr/>
        </p:nvCxnSpPr>
        <p:spPr>
          <a:xfrm>
            <a:off x="7658100" y="4961358"/>
            <a:ext cx="0" cy="522406"/>
          </a:xfrm>
          <a:prstGeom prst="straightConnector1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4"/>
          <p:cNvCxnSpPr>
            <a:stCxn id="32" idx="2"/>
            <a:endCxn id="37" idx="0"/>
          </p:cNvCxnSpPr>
          <p:nvPr/>
        </p:nvCxnSpPr>
        <p:spPr>
          <a:xfrm rot="16200000" flipH="1">
            <a:off x="7712502" y="4906956"/>
            <a:ext cx="500797" cy="6096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4"/>
          <p:cNvCxnSpPr>
            <a:stCxn id="35" idx="2"/>
            <a:endCxn id="39" idx="0"/>
          </p:cNvCxnSpPr>
          <p:nvPr/>
        </p:nvCxnSpPr>
        <p:spPr>
          <a:xfrm rot="16200000" flipH="1">
            <a:off x="7598202" y="5848462"/>
            <a:ext cx="500797" cy="3810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5" idx="2"/>
            <a:endCxn id="38" idx="0"/>
          </p:cNvCxnSpPr>
          <p:nvPr/>
        </p:nvCxnSpPr>
        <p:spPr>
          <a:xfrm rot="5400000">
            <a:off x="7217202" y="5848462"/>
            <a:ext cx="500797" cy="3810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51790" y="3134380"/>
            <a:ext cx="225270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Classes que verificam &lt;?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B&gt;</a:t>
            </a:r>
          </a:p>
        </p:txBody>
      </p:sp>
      <p:sp>
        <p:nvSpPr>
          <p:cNvPr id="49" name="Freeform 48"/>
          <p:cNvSpPr/>
          <p:nvPr/>
        </p:nvSpPr>
        <p:spPr bwMode="auto">
          <a:xfrm flipV="1">
            <a:off x="6553200" y="4469781"/>
            <a:ext cx="2268680" cy="1696069"/>
          </a:xfrm>
          <a:custGeom>
            <a:avLst/>
            <a:gdLst>
              <a:gd name="connsiteX0" fmla="*/ 0 w 982639"/>
              <a:gd name="connsiteY0" fmla="*/ 0 h 2264658"/>
              <a:gd name="connsiteX1" fmla="*/ 245660 w 982639"/>
              <a:gd name="connsiteY1" fmla="*/ 2033516 h 2264658"/>
              <a:gd name="connsiteX2" fmla="*/ 764275 w 982639"/>
              <a:gd name="connsiteY2" fmla="*/ 1992573 h 2264658"/>
              <a:gd name="connsiteX3" fmla="*/ 982639 w 982639"/>
              <a:gd name="connsiteY3" fmla="*/ 13648 h 2264658"/>
              <a:gd name="connsiteX0" fmla="*/ 0 w 1698816"/>
              <a:gd name="connsiteY0" fmla="*/ 0 h 2235619"/>
              <a:gd name="connsiteX1" fmla="*/ 245660 w 1698816"/>
              <a:gd name="connsiteY1" fmla="*/ 2033516 h 2235619"/>
              <a:gd name="connsiteX2" fmla="*/ 764275 w 1698816"/>
              <a:gd name="connsiteY2" fmla="*/ 1992573 h 2235619"/>
              <a:gd name="connsiteX3" fmla="*/ 1698816 w 1698816"/>
              <a:gd name="connsiteY3" fmla="*/ 532263 h 2235619"/>
              <a:gd name="connsiteX0" fmla="*/ 0 w 2429609"/>
              <a:gd name="connsiteY0" fmla="*/ 0 h 1696069"/>
              <a:gd name="connsiteX1" fmla="*/ 976453 w 2429609"/>
              <a:gd name="connsiteY1" fmla="*/ 1528549 h 1696069"/>
              <a:gd name="connsiteX2" fmla="*/ 1495068 w 2429609"/>
              <a:gd name="connsiteY2" fmla="*/ 1487606 h 1696069"/>
              <a:gd name="connsiteX3" fmla="*/ 2429609 w 2429609"/>
              <a:gd name="connsiteY3" fmla="*/ 27296 h 1696069"/>
              <a:gd name="connsiteX0" fmla="*/ 0 w 2429609"/>
              <a:gd name="connsiteY0" fmla="*/ 0 h 1696069"/>
              <a:gd name="connsiteX1" fmla="*/ 903373 w 2429609"/>
              <a:gd name="connsiteY1" fmla="*/ 1528549 h 1696069"/>
              <a:gd name="connsiteX2" fmla="*/ 1495068 w 2429609"/>
              <a:gd name="connsiteY2" fmla="*/ 1487606 h 1696069"/>
              <a:gd name="connsiteX3" fmla="*/ 2429609 w 2429609"/>
              <a:gd name="connsiteY3" fmla="*/ 27296 h 169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609" h="1696069">
                <a:moveTo>
                  <a:pt x="0" y="0"/>
                </a:moveTo>
                <a:cubicBezTo>
                  <a:pt x="59140" y="850710"/>
                  <a:pt x="654195" y="1280615"/>
                  <a:pt x="903373" y="1528549"/>
                </a:cubicBezTo>
                <a:cubicBezTo>
                  <a:pt x="1152551" y="1776483"/>
                  <a:pt x="1240695" y="1737815"/>
                  <a:pt x="1495068" y="1487606"/>
                </a:cubicBezTo>
                <a:cubicBezTo>
                  <a:pt x="1749441" y="1237397"/>
                  <a:pt x="2381842" y="848436"/>
                  <a:pt x="2429609" y="2729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14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/>
              <a:t>Generics</a:t>
            </a:r>
            <a:r>
              <a:rPr lang="pt-PT" dirty="0"/>
              <a:t>: &lt;? </a:t>
            </a:r>
            <a:r>
              <a:rPr lang="pt-PT" dirty="0" err="1"/>
              <a:t>super</a:t>
            </a:r>
            <a:r>
              <a:rPr lang="pt-PT" dirty="0"/>
              <a:t>  T&gt;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60445" y="3962400"/>
            <a:ext cx="457200" cy="304800"/>
          </a:xfrm>
          <a:prstGeom prst="rect">
            <a:avLst/>
          </a:prstGeom>
          <a:solidFill>
            <a:srgbClr val="85A634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200" dirty="0" err="1"/>
              <a:t>Object</a:t>
            </a:r>
            <a:endParaRPr lang="pt-PT" sz="1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560445" y="4767997"/>
            <a:ext cx="457200" cy="304800"/>
          </a:xfrm>
          <a:prstGeom prst="rect">
            <a:avLst/>
          </a:prstGeom>
          <a:solidFill>
            <a:srgbClr val="85A634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360545" y="4767997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45" y="4767997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60445" y="5595203"/>
            <a:ext cx="457200" cy="304800"/>
          </a:xfrm>
          <a:prstGeom prst="rect">
            <a:avLst/>
          </a:prstGeom>
          <a:solidFill>
            <a:srgbClr val="85A634">
              <a:alpha val="69804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dirty="0"/>
              <a:t>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950845" y="5595203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X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0045" y="5573594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Z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179445" y="6400800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C1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941445" y="6400800"/>
            <a:ext cx="457200" cy="304800"/>
          </a:xfrm>
          <a:prstGeom prst="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dirty="0"/>
              <a:t>C2</a:t>
            </a:r>
          </a:p>
        </p:txBody>
      </p:sp>
      <p:cxnSp>
        <p:nvCxnSpPr>
          <p:cNvPr id="15" name="Elbow Connector 14"/>
          <p:cNvCxnSpPr>
            <a:stCxn id="6" idx="2"/>
            <a:endCxn id="9" idx="0"/>
          </p:cNvCxnSpPr>
          <p:nvPr/>
        </p:nvCxnSpPr>
        <p:spPr>
          <a:xfrm rot="5400000">
            <a:off x="7138597" y="4117548"/>
            <a:ext cx="500797" cy="8001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6" idx="2"/>
            <a:endCxn id="7" idx="0"/>
          </p:cNvCxnSpPr>
          <p:nvPr/>
        </p:nvCxnSpPr>
        <p:spPr>
          <a:xfrm>
            <a:off x="7789045" y="4267200"/>
            <a:ext cx="0" cy="500797"/>
          </a:xfrm>
          <a:prstGeom prst="straightConnector1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4"/>
          <p:cNvCxnSpPr>
            <a:stCxn id="6" idx="2"/>
            <a:endCxn id="8" idx="0"/>
          </p:cNvCxnSpPr>
          <p:nvPr/>
        </p:nvCxnSpPr>
        <p:spPr>
          <a:xfrm rot="16200000" flipH="1">
            <a:off x="7938697" y="4117548"/>
            <a:ext cx="500797" cy="8001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7" idx="2"/>
            <a:endCxn id="11" idx="0"/>
          </p:cNvCxnSpPr>
          <p:nvPr/>
        </p:nvCxnSpPr>
        <p:spPr>
          <a:xfrm rot="5400000">
            <a:off x="7223042" y="5029200"/>
            <a:ext cx="522406" cy="6096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7" idx="2"/>
            <a:endCxn id="10" idx="0"/>
          </p:cNvCxnSpPr>
          <p:nvPr/>
        </p:nvCxnSpPr>
        <p:spPr>
          <a:xfrm>
            <a:off x="7789045" y="5072797"/>
            <a:ext cx="0" cy="522406"/>
          </a:xfrm>
          <a:prstGeom prst="straightConnector1">
            <a:avLst/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7" idx="2"/>
            <a:endCxn id="12" idx="0"/>
          </p:cNvCxnSpPr>
          <p:nvPr/>
        </p:nvCxnSpPr>
        <p:spPr>
          <a:xfrm rot="16200000" flipH="1">
            <a:off x="7843447" y="5018395"/>
            <a:ext cx="500797" cy="6096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0" idx="2"/>
            <a:endCxn id="14" idx="0"/>
          </p:cNvCxnSpPr>
          <p:nvPr/>
        </p:nvCxnSpPr>
        <p:spPr>
          <a:xfrm rot="16200000" flipH="1">
            <a:off x="7729147" y="5959901"/>
            <a:ext cx="500797" cy="3810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4"/>
          <p:cNvCxnSpPr>
            <a:stCxn id="10" idx="2"/>
            <a:endCxn id="13" idx="0"/>
          </p:cNvCxnSpPr>
          <p:nvPr/>
        </p:nvCxnSpPr>
        <p:spPr>
          <a:xfrm rot="5400000">
            <a:off x="7348147" y="5959901"/>
            <a:ext cx="500797" cy="381000"/>
          </a:xfrm>
          <a:prstGeom prst="bentConnector3">
            <a:avLst>
              <a:gd name="adj1" fmla="val 5000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 bwMode="auto">
          <a:xfrm>
            <a:off x="7330269" y="4049594"/>
            <a:ext cx="917552" cy="2264658"/>
          </a:xfrm>
          <a:custGeom>
            <a:avLst/>
            <a:gdLst>
              <a:gd name="connsiteX0" fmla="*/ 0 w 982639"/>
              <a:gd name="connsiteY0" fmla="*/ 0 h 2264658"/>
              <a:gd name="connsiteX1" fmla="*/ 245660 w 982639"/>
              <a:gd name="connsiteY1" fmla="*/ 2033516 h 2264658"/>
              <a:gd name="connsiteX2" fmla="*/ 764275 w 982639"/>
              <a:gd name="connsiteY2" fmla="*/ 1992573 h 2264658"/>
              <a:gd name="connsiteX3" fmla="*/ 982639 w 982639"/>
              <a:gd name="connsiteY3" fmla="*/ 13648 h 226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639" h="2264658">
                <a:moveTo>
                  <a:pt x="0" y="0"/>
                </a:moveTo>
                <a:cubicBezTo>
                  <a:pt x="59140" y="850710"/>
                  <a:pt x="118281" y="1701421"/>
                  <a:pt x="245660" y="2033516"/>
                </a:cubicBezTo>
                <a:cubicBezTo>
                  <a:pt x="373039" y="2365611"/>
                  <a:pt x="641445" y="2329218"/>
                  <a:pt x="764275" y="1992573"/>
                </a:cubicBezTo>
                <a:cubicBezTo>
                  <a:pt x="887105" y="1655928"/>
                  <a:pt x="934872" y="834788"/>
                  <a:pt x="982639" y="136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96755" y="1981200"/>
            <a:ext cx="2641884" cy="3693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Pessoa { … }</a:t>
            </a:r>
            <a:endParaRPr lang="pt-PT" sz="180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1976651"/>
            <a:ext cx="5661700" cy="36933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C06Aluno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Pessoa { … 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6755" y="5345668"/>
            <a:ext cx="59055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PT" sz="1600" b="1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sort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(T[] a,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Comparator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&lt;?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super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T&gt;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comp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755" y="5040868"/>
            <a:ext cx="57439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/>
              <a:t>O método </a:t>
            </a:r>
            <a:r>
              <a:rPr lang="pt-PT" sz="1800" dirty="0" err="1"/>
              <a:t>sort</a:t>
            </a:r>
            <a:r>
              <a:rPr lang="pt-PT" sz="1800" dirty="0"/>
              <a:t> de </a:t>
            </a:r>
            <a:r>
              <a:rPr lang="pt-PT" sz="1800" dirty="0" err="1"/>
              <a:t>Arrays</a:t>
            </a:r>
            <a:r>
              <a:rPr lang="pt-PT" sz="1800" dirty="0"/>
              <a:t> de facto tem  a seguinte assinatura: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6755" y="6107668"/>
            <a:ext cx="44101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/>
              <a:t>O que permite que seja então chamado assim: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6755" y="2474655"/>
            <a:ext cx="8360545" cy="246221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MyComparatorByBI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&lt;Pessoa&gt; {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&lt;Pessoa&gt; </a:t>
            </a:r>
            <a:r>
              <a:rPr lang="pt-PT" sz="1600" b="1" i="1" dirty="0">
                <a:solidFill>
                  <a:srgbClr val="0000C0"/>
                </a:solidFill>
                <a:latin typeface="Consolas"/>
              </a:rPr>
              <a:t>COMPBYBI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i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MyComparatorByBI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600" b="1" dirty="0">
              <a:solidFill>
                <a:srgbClr val="7F0055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compare(Pessoa a1, Pessoa a2) {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(a1.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- a2.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&lt;Pessoa&gt;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getComparatorByBI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i="1" dirty="0">
                <a:solidFill>
                  <a:srgbClr val="0000C0"/>
                </a:solidFill>
                <a:latin typeface="Consolas"/>
              </a:rPr>
              <a:t>COMPBYBI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  <a:endParaRPr lang="pt-PT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2691" y="3211394"/>
            <a:ext cx="225270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onsolas" pitchFamily="49" charset="0"/>
                <a:cs typeface="Consolas" pitchFamily="49" charset="0"/>
              </a:rPr>
              <a:t>Classes que verificam &lt;? </a:t>
            </a:r>
            <a:r>
              <a:rPr lang="pt-PT" sz="1400" dirty="0" err="1">
                <a:latin typeface="Consolas" pitchFamily="49" charset="0"/>
                <a:cs typeface="Consolas" pitchFamily="49" charset="0"/>
              </a:rPr>
              <a:t>super</a:t>
            </a:r>
            <a:r>
              <a:rPr lang="pt-PT" sz="1400" dirty="0">
                <a:latin typeface="Consolas" pitchFamily="49" charset="0"/>
                <a:cs typeface="Consolas" pitchFamily="49" charset="0"/>
              </a:rPr>
              <a:t> Y&gt;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0495" y="1179730"/>
            <a:ext cx="78486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pt-PT" sz="1800" b="1" dirty="0"/>
              <a:t>&lt;? </a:t>
            </a:r>
            <a:r>
              <a:rPr lang="pt-PT" sz="1800" b="1" dirty="0" err="1"/>
              <a:t>super</a:t>
            </a:r>
            <a:r>
              <a:rPr lang="pt-PT" sz="1800" b="1" dirty="0"/>
              <a:t> T&gt; </a:t>
            </a:r>
            <a:r>
              <a:rPr lang="pt-PT" sz="1800" dirty="0"/>
              <a:t>indica que pode ser um qualquer supertipo de </a:t>
            </a:r>
            <a:r>
              <a:rPr lang="pt-PT" sz="1800" b="1" dirty="0"/>
              <a:t>T</a:t>
            </a:r>
            <a:r>
              <a:rPr lang="pt-PT" sz="1800" dirty="0"/>
              <a:t>, ou o </a:t>
            </a:r>
            <a:r>
              <a:rPr lang="pt-PT" sz="1800" b="1" dirty="0"/>
              <a:t>T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6755" y="6443246"/>
            <a:ext cx="67921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Arrays.sort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(alunos,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MyComparatorByBI.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getComparator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8296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Refaça o último exercício do grupo de slides anterior de forma a utilizar comparadores</a:t>
            </a:r>
          </a:p>
          <a:p>
            <a:pPr lvl="1"/>
            <a:r>
              <a:rPr lang="pt-PT" dirty="0"/>
              <a:t>É o exercício sobre </a:t>
            </a:r>
            <a:r>
              <a:rPr lang="pt-PT" dirty="0" err="1"/>
              <a:t>streams</a:t>
            </a:r>
            <a:r>
              <a:rPr lang="pt-PT" dirty="0"/>
              <a:t> e File IO e sobre as matriculas</a:t>
            </a:r>
          </a:p>
          <a:p>
            <a:pPr lvl="1"/>
            <a:r>
              <a:rPr lang="pt-PT" dirty="0"/>
              <a:t>Deve definir a classe Matricula para suportar uma matricula</a:t>
            </a:r>
          </a:p>
          <a:p>
            <a:pPr lvl="1"/>
            <a:r>
              <a:rPr lang="pt-PT" dirty="0"/>
              <a:t>No seu </a:t>
            </a:r>
            <a:r>
              <a:rPr lang="pt-PT" dirty="0" err="1"/>
              <a:t>main</a:t>
            </a:r>
            <a:r>
              <a:rPr lang="pt-PT" dirty="0"/>
              <a:t> deverá:</a:t>
            </a:r>
          </a:p>
          <a:p>
            <a:pPr lvl="2"/>
            <a:r>
              <a:rPr lang="pt-PT" dirty="0"/>
              <a:t>ler as matriculas do ficheiro com o método </a:t>
            </a:r>
          </a:p>
          <a:p>
            <a:pPr lvl="3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Matricula[] </a:t>
            </a:r>
            <a:r>
              <a:rPr lang="pt-PT" dirty="0" err="1"/>
              <a:t>lerMatriculas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fileName</a:t>
            </a:r>
            <a:r>
              <a:rPr lang="pt-PT" dirty="0"/>
              <a:t>) e </a:t>
            </a:r>
          </a:p>
          <a:p>
            <a:pPr lvl="2"/>
            <a:r>
              <a:rPr lang="pt-PT" dirty="0"/>
              <a:t>escrevê-las no ecrã com o método </a:t>
            </a:r>
          </a:p>
          <a:p>
            <a:pPr lvl="3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escreverMatriculas</a:t>
            </a:r>
            <a:r>
              <a:rPr lang="pt-PT" dirty="0"/>
              <a:t>(Matricula[] </a:t>
            </a:r>
            <a:r>
              <a:rPr lang="pt-PT" dirty="0" err="1"/>
              <a:t>mats</a:t>
            </a:r>
            <a:r>
              <a:rPr lang="pt-PT" dirty="0"/>
              <a:t>, </a:t>
            </a:r>
            <a:r>
              <a:rPr lang="pt-PT" dirty="0" err="1"/>
              <a:t>Comparator</a:t>
            </a:r>
            <a:r>
              <a:rPr lang="pt-PT" dirty="0"/>
              <a:t>&lt;Matricula&gt; </a:t>
            </a:r>
            <a:r>
              <a:rPr lang="pt-PT" dirty="0" err="1"/>
              <a:t>cmp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declarar os comparadores necessários para poder visualizar as listagens que se podem e chamar o método anterior com cada um deles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216193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D56B-FB4C-47F5-9A50-C63EB2C0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genéricos delimitados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20D1-0084-4777-84EC-F9EE85F0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Servem para delimitar (</a:t>
            </a:r>
            <a:r>
              <a:rPr lang="pt-PT" dirty="0" err="1"/>
              <a:t>bound</a:t>
            </a:r>
            <a:r>
              <a:rPr lang="pt-PT" dirty="0"/>
              <a:t>) o tipo genérico a ser utilizado</a:t>
            </a:r>
          </a:p>
          <a:p>
            <a:pPr lvl="1"/>
            <a:r>
              <a:rPr lang="pt-PT" dirty="0"/>
              <a:t>&lt;T </a:t>
            </a:r>
            <a:r>
              <a:rPr lang="pt-PT" dirty="0" err="1"/>
              <a:t>extends</a:t>
            </a:r>
            <a:r>
              <a:rPr lang="pt-PT" dirty="0"/>
              <a:t> </a:t>
            </a:r>
            <a:r>
              <a:rPr lang="pt-PT" dirty="0" err="1"/>
              <a:t>TipoDelimitador</a:t>
            </a:r>
            <a:r>
              <a:rPr lang="pt-PT" dirty="0"/>
              <a:t>&gt; </a:t>
            </a:r>
          </a:p>
          <a:p>
            <a:pPr lvl="1"/>
            <a:r>
              <a:rPr lang="pt-PT" dirty="0"/>
              <a:t>Exº: &lt;T </a:t>
            </a:r>
            <a:r>
              <a:rPr lang="pt-PT" dirty="0" err="1"/>
              <a:t>extends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&gt;, T tem de ser </a:t>
            </a:r>
            <a:r>
              <a:rPr lang="pt-PT" dirty="0" err="1"/>
              <a:t>Integer</a:t>
            </a:r>
            <a:r>
              <a:rPr lang="pt-PT" dirty="0"/>
              <a:t> (</a:t>
            </a:r>
            <a:r>
              <a:rPr lang="pt-PT" dirty="0" err="1"/>
              <a:t>Integer</a:t>
            </a:r>
            <a:r>
              <a:rPr lang="pt-PT" dirty="0"/>
              <a:t> ou derivado)</a:t>
            </a:r>
          </a:p>
          <a:p>
            <a:endParaRPr lang="pt-PT" dirty="0"/>
          </a:p>
          <a:p>
            <a:r>
              <a:rPr lang="pt-PT" dirty="0"/>
              <a:t>Um tipo pode ser delimitado (</a:t>
            </a:r>
            <a:r>
              <a:rPr lang="pt-PT" dirty="0" err="1"/>
              <a:t>bounded</a:t>
            </a:r>
            <a:r>
              <a:rPr lang="pt-PT" dirty="0"/>
              <a:t>) por mais de um tipo</a:t>
            </a:r>
          </a:p>
          <a:p>
            <a:pPr lvl="1"/>
            <a:r>
              <a:rPr lang="pt-PT" dirty="0"/>
              <a:t>&lt;T </a:t>
            </a:r>
            <a:r>
              <a:rPr lang="pt-PT" dirty="0" err="1"/>
              <a:t>extends</a:t>
            </a:r>
            <a:r>
              <a:rPr lang="pt-PT" dirty="0"/>
              <a:t> B1 &amp; B2 &amp; B3&gt;</a:t>
            </a:r>
          </a:p>
          <a:p>
            <a:pPr lvl="1"/>
            <a:r>
              <a:rPr lang="pt-PT" dirty="0"/>
              <a:t>T tem de ser um tipo que </a:t>
            </a:r>
            <a:r>
              <a:rPr lang="pt-PT" dirty="0" err="1"/>
              <a:t>extends</a:t>
            </a:r>
            <a:r>
              <a:rPr lang="pt-PT" dirty="0"/>
              <a:t> de B1, de B2 e de B3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Se um dos tipos delimitadores for uma classe, ele deve aparecer em primeiro lugar - os restantes têm de ser interfaces</a:t>
            </a:r>
          </a:p>
          <a:p>
            <a:pPr lvl="1"/>
            <a:endParaRPr lang="pt-PT" dirty="0"/>
          </a:p>
          <a:p>
            <a:r>
              <a:rPr lang="pt-PT" dirty="0"/>
              <a:t>Exemplos em  Collections: 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&lt;T </a:t>
            </a:r>
            <a:r>
              <a:rPr lang="fr-FR" dirty="0" err="1"/>
              <a:t>extends</a:t>
            </a:r>
            <a:r>
              <a:rPr lang="fr-FR" dirty="0"/>
              <a:t> Comparable&lt;? super T&gt;&gt; </a:t>
            </a:r>
            <a:r>
              <a:rPr lang="fr-FR" dirty="0" err="1"/>
              <a:t>void</a:t>
            </a:r>
            <a:r>
              <a:rPr lang="fr-FR" dirty="0"/>
              <a:t> sort(List&lt;T&gt; </a:t>
            </a:r>
            <a:r>
              <a:rPr lang="fr-FR" dirty="0" err="1"/>
              <a:t>list</a:t>
            </a:r>
            <a:r>
              <a:rPr lang="fr-FR" dirty="0"/>
              <a:t>) </a:t>
            </a:r>
          </a:p>
          <a:p>
            <a:pPr lvl="2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&lt;T&gt;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binarySearch</a:t>
            </a:r>
            <a:r>
              <a:rPr lang="pt-PT" dirty="0"/>
              <a:t>(</a:t>
            </a:r>
            <a:r>
              <a:rPr lang="pt-PT" dirty="0" err="1"/>
              <a:t>List</a:t>
            </a:r>
            <a:r>
              <a:rPr lang="pt-PT" dirty="0"/>
              <a:t>&lt;? </a:t>
            </a:r>
            <a:r>
              <a:rPr lang="pt-PT" dirty="0" err="1"/>
              <a:t>extends</a:t>
            </a:r>
            <a:r>
              <a:rPr lang="pt-PT" dirty="0"/>
              <a:t> </a:t>
            </a:r>
            <a:r>
              <a:rPr lang="pt-PT" dirty="0" err="1"/>
              <a:t>Comparable</a:t>
            </a:r>
            <a:r>
              <a:rPr lang="pt-PT" dirty="0"/>
              <a:t>&lt;? </a:t>
            </a:r>
            <a:r>
              <a:rPr lang="pt-PT" dirty="0" err="1"/>
              <a:t>super</a:t>
            </a:r>
            <a:r>
              <a:rPr lang="pt-PT" dirty="0"/>
              <a:t> T&gt;&gt; </a:t>
            </a:r>
            <a:r>
              <a:rPr lang="pt-PT" dirty="0" err="1"/>
              <a:t>list</a:t>
            </a:r>
            <a:r>
              <a:rPr lang="pt-PT" dirty="0"/>
              <a:t>, T </a:t>
            </a:r>
            <a:r>
              <a:rPr lang="pt-PT" dirty="0" err="1"/>
              <a:t>key</a:t>
            </a:r>
            <a:r>
              <a:rPr lang="pt-PT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F92-CA9E-40DB-A08B-D3EB519CF8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30662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Class Box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6019800" cy="3733800"/>
          </a:xfrm>
          <a:prstGeom prst="rect">
            <a:avLst/>
          </a:prstGeom>
          <a:noFill/>
          <a:ln w="3175">
            <a:solidFill>
              <a:schemeClr val="accent5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Box1 {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C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pt-PT" sz="1800" dirty="0">
              <a:latin typeface="Consolas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set(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800" b="1" dirty="0" err="1">
                <a:solidFill>
                  <a:srgbClr val="0000C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endParaRPr lang="pt-PT" sz="1800" dirty="0">
              <a:latin typeface="Consolas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C0"/>
                </a:solidFill>
                <a:latin typeface="Consolas"/>
              </a:rPr>
              <a:t>object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1200" y="4267200"/>
            <a:ext cx="6629400" cy="175432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Box1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integerBox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Box1();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integerBox.set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(10));  // set(“ola”)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theValue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integerBox.get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theValue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00600" y="5410200"/>
            <a:ext cx="876300" cy="0"/>
          </a:xfrm>
          <a:prstGeom prst="line">
            <a:avLst/>
          </a:prstGeom>
          <a:ln w="28575">
            <a:solidFill>
              <a:srgbClr val="CB7A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105400" y="457200"/>
            <a:ext cx="38862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1600" dirty="0"/>
              <a:t>Os genéricos visam resolver o problema da validação do tipo recebido e a consequente devolução do tipo esperado, numa definição flexível e com verificações em tempo de compilação.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72786" y="2362200"/>
            <a:ext cx="38862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1600" dirty="0"/>
              <a:t>Box é um exemplo de uma estrutura simples que pode conter um objecto.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F0C921E-4A8A-4536-835B-589FD38E5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527" y="5865820"/>
            <a:ext cx="540138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1600" dirty="0"/>
              <a:t>Esta Box, na qual se pretende guardar um </a:t>
            </a:r>
            <a:r>
              <a:rPr lang="pt-PT" sz="1600" dirty="0" err="1"/>
              <a:t>Integer</a:t>
            </a:r>
            <a:r>
              <a:rPr lang="pt-PT" sz="1600" dirty="0"/>
              <a:t>, aceita que se guarde qualquer coisa e necessita de cast (não verificado)  aquando da obtenção do valor guardado.</a:t>
            </a:r>
          </a:p>
        </p:txBody>
      </p:sp>
    </p:spTree>
    <p:extLst>
      <p:ext uri="{BB962C8B-B14F-4D97-AF65-F5344CB8AC3E}">
        <p14:creationId xmlns:p14="http://schemas.microsoft.com/office/powerpoint/2010/main" val="15868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Versão </a:t>
            </a:r>
            <a:r>
              <a:rPr lang="pt-PT" dirty="0" err="1"/>
              <a:t>Generic</a:t>
            </a:r>
            <a:r>
              <a:rPr lang="pt-PT" dirty="0"/>
              <a:t> de Box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09497"/>
            <a:ext cx="4876800" cy="4530725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Box2&lt;T&gt; {</a:t>
            </a:r>
            <a:endParaRPr lang="pt-PT" sz="1800" dirty="0">
              <a:latin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pt-PT" sz="1800" b="1" dirty="0" err="1">
                <a:solidFill>
                  <a:srgbClr val="0000C0"/>
                </a:solidFill>
                <a:latin typeface="Consolas"/>
              </a:rPr>
              <a:t>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// T significa "</a:t>
            </a:r>
            <a:r>
              <a:rPr lang="pt-PT" sz="1800" b="1" dirty="0" err="1">
                <a:solidFill>
                  <a:srgbClr val="3F7F5F"/>
                </a:solidFill>
                <a:latin typeface="Consolas"/>
              </a:rPr>
              <a:t>Type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"</a:t>
            </a:r>
            <a:endParaRPr lang="pt-PT" sz="1800" dirty="0">
              <a:latin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Box2(T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set(t);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800" dirty="0">
              <a:latin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set(T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this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800" b="1" dirty="0">
                <a:solidFill>
                  <a:srgbClr val="0000C0"/>
                </a:solidFill>
                <a:latin typeface="Consolas"/>
              </a:rPr>
              <a:t>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=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800" dirty="0">
              <a:latin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0000C0"/>
                </a:solidFill>
                <a:latin typeface="Consolas"/>
              </a:rPr>
              <a:t>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sz="1800" dirty="0">
              <a:latin typeface="Courier New" pitchFamily="49" charset="0"/>
            </a:endParaRPr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1974577" y="1447800"/>
            <a:ext cx="796404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1541190" y="1828800"/>
            <a:ext cx="4333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2069306" y="2209800"/>
            <a:ext cx="4333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2554287" y="3200400"/>
            <a:ext cx="4333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1295400" y="4191000"/>
            <a:ext cx="4333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4378325" y="838200"/>
            <a:ext cx="46482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800" dirty="0"/>
              <a:t>Indica que Box terá um argumento genérico, que é identificado em Box como T</a:t>
            </a:r>
          </a:p>
        </p:txBody>
      </p:sp>
      <p:sp>
        <p:nvSpPr>
          <p:cNvPr id="6156" name="Freeform 10"/>
          <p:cNvSpPr>
            <a:spLocks/>
          </p:cNvSpPr>
          <p:nvPr/>
        </p:nvSpPr>
        <p:spPr bwMode="auto">
          <a:xfrm>
            <a:off x="2805810" y="950343"/>
            <a:ext cx="1308989" cy="268857"/>
          </a:xfrm>
          <a:custGeom>
            <a:avLst/>
            <a:gdLst>
              <a:gd name="T0" fmla="*/ 0 w 544"/>
              <a:gd name="T1" fmla="*/ 252413 h 159"/>
              <a:gd name="T2" fmla="*/ 360363 w 544"/>
              <a:gd name="T3" fmla="*/ 36513 h 159"/>
              <a:gd name="T4" fmla="*/ 863600 w 544"/>
              <a:gd name="T5" fmla="*/ 3651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159">
                <a:moveTo>
                  <a:pt x="0" y="159"/>
                </a:moveTo>
                <a:cubicBezTo>
                  <a:pt x="68" y="102"/>
                  <a:pt x="136" y="46"/>
                  <a:pt x="227" y="23"/>
                </a:cubicBezTo>
                <a:cubicBezTo>
                  <a:pt x="318" y="0"/>
                  <a:pt x="431" y="11"/>
                  <a:pt x="544" y="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3505200"/>
            <a:ext cx="628332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i1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(100);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Box de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Integers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sv-SE" sz="1600" dirty="0">
                <a:solidFill>
                  <a:srgbClr val="000000"/>
                </a:solidFill>
                <a:latin typeface="Consolas"/>
              </a:rPr>
              <a:t>  Box2&lt;Integer&gt; integerBox = </a:t>
            </a:r>
            <a:r>
              <a:rPr lang="sv-SE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sv-SE" sz="1600" b="1" dirty="0">
                <a:solidFill>
                  <a:srgbClr val="000000"/>
                </a:solidFill>
                <a:latin typeface="Consolas"/>
              </a:rPr>
              <a:t> Box2&lt;Integer&gt;(i1);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integerBox.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set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(i1);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Integer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theValue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integerBox.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no cast!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theValue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latin typeface="Consolas"/>
              </a:rPr>
              <a:t>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Box de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Strings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Box2&lt;String&gt;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strBox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Box2&lt;String&gt;(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/>
              </a:rPr>
              <a:t>olá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strBox.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value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53200" y="4572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3600" y="599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378325" y="2209800"/>
            <a:ext cx="46482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sz="1800" dirty="0"/>
              <a:t>Agora os tipos são validados em tempo de compilação</a:t>
            </a:r>
          </a:p>
        </p:txBody>
      </p:sp>
    </p:spTree>
    <p:extLst>
      <p:ext uri="{BB962C8B-B14F-4D97-AF65-F5344CB8AC3E}">
        <p14:creationId xmlns:p14="http://schemas.microsoft.com/office/powerpoint/2010/main" val="363370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Classes genéricas e parâmetros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68551"/>
          </a:xfrm>
        </p:spPr>
        <p:txBody>
          <a:bodyPr/>
          <a:lstStyle/>
          <a:p>
            <a:r>
              <a:rPr lang="pt-PT" dirty="0"/>
              <a:t>Uma classe genérica é portanto uma classe que parametriza alguns dos tipos que utiliza.</a:t>
            </a:r>
          </a:p>
          <a:p>
            <a:pPr lvl="1"/>
            <a:r>
              <a:rPr lang="pt-PT" dirty="0"/>
              <a:t>Essa parametrização permite definir, aquando da sua declaração, com que tipo(s) a classe operará.</a:t>
            </a:r>
          </a:p>
          <a:p>
            <a:pPr>
              <a:spcBef>
                <a:spcPts val="1200"/>
              </a:spcBef>
            </a:pPr>
            <a:r>
              <a:rPr lang="pt-PT" dirty="0"/>
              <a:t>Uma classe genérica</a:t>
            </a:r>
          </a:p>
          <a:p>
            <a:pPr lvl="1"/>
            <a:r>
              <a:rPr lang="pt-PT" dirty="0"/>
              <a:t>Após o seu nome define a lista de tipo genéricos</a:t>
            </a:r>
          </a:p>
          <a:p>
            <a:pPr lvl="1"/>
            <a:r>
              <a:rPr lang="pt-PT" dirty="0"/>
              <a:t>Utiliza esses tipo genéricos no seu interior</a:t>
            </a:r>
          </a:p>
          <a:p>
            <a:pPr lvl="2"/>
            <a:r>
              <a:rPr lang="pt-PT" dirty="0"/>
              <a:t>Como variáveis, argumentos de métodos, valores de retorno,…</a:t>
            </a:r>
          </a:p>
          <a:p>
            <a:pPr>
              <a:spcBef>
                <a:spcPts val="1200"/>
              </a:spcBef>
            </a:pPr>
            <a:r>
              <a:rPr lang="pt-PT" dirty="0"/>
              <a:t>Abreviaturas mais utilizadas nos parâmetros dos genéricos:</a:t>
            </a:r>
          </a:p>
          <a:p>
            <a:pPr lvl="1"/>
            <a:r>
              <a:rPr lang="pt-PT" dirty="0"/>
              <a:t>E - </a:t>
            </a:r>
            <a:r>
              <a:rPr lang="pt-PT" dirty="0" err="1"/>
              <a:t>Element</a:t>
            </a:r>
            <a:r>
              <a:rPr lang="pt-PT" dirty="0"/>
              <a:t> (amplamente utilizado em Java </a:t>
            </a:r>
            <a:r>
              <a:rPr lang="pt-PT" dirty="0" err="1"/>
              <a:t>Collections</a:t>
            </a:r>
            <a:r>
              <a:rPr lang="pt-PT" dirty="0"/>
              <a:t> Framework) </a:t>
            </a:r>
          </a:p>
          <a:p>
            <a:pPr lvl="1"/>
            <a:r>
              <a:rPr lang="pt-PT" dirty="0"/>
              <a:t>K - </a:t>
            </a:r>
            <a:r>
              <a:rPr lang="pt-PT" dirty="0" err="1"/>
              <a:t>Key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N - </a:t>
            </a:r>
            <a:r>
              <a:rPr lang="pt-PT" dirty="0" err="1"/>
              <a:t>Number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T - </a:t>
            </a:r>
            <a:r>
              <a:rPr lang="pt-PT" dirty="0" err="1"/>
              <a:t>Type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V - </a:t>
            </a:r>
            <a:r>
              <a:rPr lang="pt-PT" dirty="0" err="1"/>
              <a:t>Value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S, U, V etc. - 2nd, 3rd, 4th </a:t>
            </a:r>
            <a:r>
              <a:rPr lang="pt-PT" dirty="0" err="1"/>
              <a:t>types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12 - Generics</a:t>
            </a:r>
          </a:p>
        </p:txBody>
      </p:sp>
    </p:spTree>
    <p:extLst>
      <p:ext uri="{BB962C8B-B14F-4D97-AF65-F5344CB8AC3E}">
        <p14:creationId xmlns:p14="http://schemas.microsoft.com/office/powerpoint/2010/main" val="29486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9999" y="1867989"/>
            <a:ext cx="5181601" cy="1815882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&lt;V&gt; V inspect(V o)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"T: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pt-PT" sz="1600" i="1" dirty="0">
                <a:solidFill>
                  <a:srgbClr val="0000C0"/>
                </a:solidFill>
                <a:latin typeface="Consolas"/>
              </a:rPr>
              <a:t>obj1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.getClass().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"V: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o.getClass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o;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com parâmetros genéricos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12 - Generics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1836738" y="3429000"/>
            <a:ext cx="503237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4589099" y="2196737"/>
            <a:ext cx="5032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4500563" y="3933825"/>
            <a:ext cx="503237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2051050" y="5734050"/>
            <a:ext cx="5032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2627313" y="1412875"/>
            <a:ext cx="503237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46856" y="990601"/>
            <a:ext cx="3410743" cy="5714999"/>
          </a:xfrm>
          <a:prstGeom prst="rect">
            <a:avLst/>
          </a:prstGeom>
          <a:solidFill>
            <a:schemeClr val="bg1"/>
          </a:solidFill>
          <a:ln>
            <a:solidFill>
              <a:schemeClr val="hlink"/>
            </a:solidFill>
            <a:prstDash val="lgDash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000" indent="-288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063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Tx/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</a:defRPr>
            </a:lvl2pPr>
            <a:lvl3pPr marL="863600" indent="-234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260000" indent="-252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Box3&lt;T, U&gt;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obj1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U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obj2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Box3(T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U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u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C0"/>
                </a:solidFill>
                <a:latin typeface="Consolas"/>
              </a:rPr>
              <a:t>  obj1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t;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obj2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set1(T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C0"/>
                </a:solidFill>
                <a:latin typeface="Consolas"/>
              </a:rPr>
              <a:t>  obj1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set2(U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u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C0"/>
                </a:solidFill>
                <a:latin typeface="Consolas"/>
              </a:rPr>
              <a:t>  obj2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u;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 get1()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obj1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endParaRPr lang="pt-PT" sz="16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U get2()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obj2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 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6750" y="3720152"/>
            <a:ext cx="578485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 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/>
              </a:rPr>
              <a:t>  Box3&lt;Integer, String&gt; </a:t>
            </a:r>
          </a:p>
          <a:p>
            <a:r>
              <a:rPr lang="sv-SE" sz="1600" dirty="0">
                <a:solidFill>
                  <a:srgbClr val="000000"/>
                </a:solidFill>
                <a:latin typeface="Consolas"/>
              </a:rPr>
              <a:t>     box = </a:t>
            </a:r>
            <a:r>
              <a:rPr lang="sv-SE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sv-SE" sz="1600" b="1" dirty="0">
                <a:solidFill>
                  <a:srgbClr val="000000"/>
                </a:solidFill>
                <a:latin typeface="Consolas"/>
              </a:rPr>
              <a:t> Box3&lt;Integer, String&gt;(100, </a:t>
            </a:r>
            <a:r>
              <a:rPr lang="sv-SE" sz="1600" b="1" dirty="0">
                <a:solidFill>
                  <a:srgbClr val="2A00FF"/>
                </a:solidFill>
                <a:latin typeface="Consolas"/>
              </a:rPr>
              <a:t>"Olá"</a:t>
            </a:r>
            <a:r>
              <a:rPr lang="sv-S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box.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set1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(30);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(box.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get2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 + box.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get1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f1 =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box.&lt;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Float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inspect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(3.9f));</a:t>
            </a:r>
          </a:p>
          <a:p>
            <a:pPr lvl="0">
              <a:spcBef>
                <a:spcPts val="0"/>
              </a:spcBef>
            </a:pPr>
            <a:r>
              <a:rPr lang="pt-PT" sz="1600" dirty="0">
                <a:solidFill>
                  <a:srgbClr val="3F7F5F"/>
                </a:solidFill>
                <a:latin typeface="Consolas"/>
              </a:rPr>
              <a:t>  // box.&lt;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&gt;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inspect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(10); // ERRO</a:t>
            </a:r>
          </a:p>
          <a:p>
            <a:pPr lvl="0">
              <a:spcBef>
                <a:spcPts val="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>
            <a:off x="3429000" y="914400"/>
            <a:ext cx="562768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800" dirty="0"/>
              <a:t>A classe define dois tipos parametrizados genéricos.</a:t>
            </a:r>
          </a:p>
          <a:p>
            <a:pPr eaLnBrk="1" hangingPunct="1"/>
            <a:r>
              <a:rPr lang="pt-PT" sz="1800" dirty="0"/>
              <a:t>O método </a:t>
            </a:r>
            <a:r>
              <a:rPr lang="pt-PT" sz="1800" i="1" dirty="0" err="1"/>
              <a:t>inspect</a:t>
            </a:r>
            <a:r>
              <a:rPr lang="pt-PT" sz="1800" dirty="0"/>
              <a:t> tem um argumento com um tipo genérico definido no próprio método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1379" y="5950803"/>
            <a:ext cx="286781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Olá 30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T: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java.lang.Integer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V: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java.lang.Float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64016" y="5715000"/>
            <a:ext cx="16275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solidFill>
                  <a:srgbClr val="000000"/>
                </a:solidFill>
                <a:latin typeface="Consola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4695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0A2D-2000-4355-8418-B59874F1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Exº de aplicação: operador 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5DB96-DDC8-4672-AE53-0C65C43191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63EDF-25F8-4C73-BDDA-02F3FE8C9250}"/>
              </a:ext>
            </a:extLst>
          </p:cNvPr>
          <p:cNvSpPr/>
          <p:nvPr/>
        </p:nvSpPr>
        <p:spPr>
          <a:xfrm>
            <a:off x="464126" y="1295400"/>
            <a:ext cx="8222673" cy="206210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&lt;T&gt;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in(T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T... </a:t>
            </a:r>
            <a:r>
              <a:rPr lang="en-U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pt-PT" sz="1600" dirty="0">
              <a:latin typeface="Courier New" panose="02070309020205020404" pitchFamily="49" charset="0"/>
            </a:endParaRPr>
          </a:p>
          <a:p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nn-NO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++</a:t>
            </a:r>
            <a:r>
              <a:rPr lang="nn-NO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T </a:t>
            </a:r>
            <a:r>
              <a:rPr lang="pt-PT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item = </a:t>
            </a:r>
            <a:r>
              <a:rPr lang="pt-PT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r>
              <a:rPr lang="pt-PT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[i];</a:t>
            </a:r>
            <a:endParaRPr lang="pt-PT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PT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value</a:t>
            </a:r>
            <a:r>
              <a:rPr lang="pt-PT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item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</a:t>
            </a:r>
            <a:r>
              <a:rPr lang="pt-PT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PT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5CD60-CB7D-4AFB-9ED4-6E487250D284}"/>
              </a:ext>
            </a:extLst>
          </p:cNvPr>
          <p:cNvSpPr/>
          <p:nvPr/>
        </p:nvSpPr>
        <p:spPr>
          <a:xfrm>
            <a:off x="228600" y="3340090"/>
            <a:ext cx="8679875" cy="249299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in(1, 1, 2, 3, 4);</a:t>
            </a:r>
          </a:p>
          <a:p>
            <a:r>
              <a:rPr lang="pt-P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"in(1, 1, 2, 3, 4) -&gt; "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2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pt-PT" sz="1200" dirty="0">
              <a:latin typeface="Courier New" panose="02070309020205020404" pitchFamily="49" charset="0"/>
            </a:endParaRPr>
          </a:p>
          <a:p>
            <a:r>
              <a:rPr lang="pt-PT" sz="1200" dirty="0">
                <a:solidFill>
                  <a:srgbClr val="6A3E3E"/>
                </a:solidFill>
                <a:latin typeface="Courier New" panose="02070309020205020404" pitchFamily="49" charset="0"/>
              </a:rPr>
              <a:t>  in</a:t>
            </a:r>
            <a:r>
              <a:rPr lang="pt-P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pt-PT" sz="1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(1, 2, 3, 4).</a:t>
            </a:r>
            <a:r>
              <a:rPr lang="pt-PT" sz="1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Arrays.asList</a:t>
            </a:r>
            <a:r>
              <a:rPr lang="en-US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(1, 2, 3, 4).contains(1) -&gt; "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2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pt-PT" sz="1200" dirty="0">
              <a:latin typeface="Courier New" panose="02070309020205020404" pitchFamily="49" charset="0"/>
            </a:endParaRPr>
          </a:p>
          <a:p>
            <a:r>
              <a:rPr lang="de-DE" sz="1200" dirty="0">
                <a:solidFill>
                  <a:srgbClr val="6A3E3E"/>
                </a:solidFill>
                <a:latin typeface="Courier New" panose="02070309020205020404" pitchFamily="49" charset="0"/>
              </a:rPr>
              <a:t>  in</a:t>
            </a:r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in(</a:t>
            </a:r>
            <a:r>
              <a:rPr lang="de-DE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"um"</a:t>
            </a:r>
            <a:r>
              <a:rPr lang="de-DE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"zero"</a:t>
            </a:r>
            <a:r>
              <a:rPr lang="de-DE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"um"</a:t>
            </a:r>
            <a:r>
              <a:rPr lang="de-DE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"dois"</a:t>
            </a:r>
            <a:r>
              <a:rPr lang="de-DE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System.</a:t>
            </a:r>
            <a:r>
              <a:rPr lang="de-DE" sz="12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de-DE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de-DE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"in(\"um\", \"zero\", \"um\", \"dois\") -&gt; "</a:t>
            </a:r>
            <a:r>
              <a:rPr lang="de-DE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de-DE" sz="12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de-DE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pt-PT" sz="1200" dirty="0">
              <a:latin typeface="Courier New" panose="02070309020205020404" pitchFamily="49" charset="0"/>
            </a:endParaRPr>
          </a:p>
          <a:p>
            <a:r>
              <a:rPr lang="pt-PT" sz="1200" dirty="0">
                <a:solidFill>
                  <a:srgbClr val="6A3E3E"/>
                </a:solidFill>
                <a:latin typeface="Courier New" panose="02070309020205020404" pitchFamily="49" charset="0"/>
              </a:rPr>
              <a:t>  in</a:t>
            </a:r>
            <a:r>
              <a:rPr lang="pt-P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pt-PT" sz="1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"zero"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PT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"um"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PT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"dois"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pt-PT" sz="12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200" i="1" dirty="0">
                <a:solidFill>
                  <a:srgbClr val="2A00FF"/>
                </a:solidFill>
                <a:latin typeface="Courier New" panose="02070309020205020404" pitchFamily="49" charset="0"/>
              </a:rPr>
              <a:t>"um"</a:t>
            </a:r>
            <a:r>
              <a:rPr lang="pt-PT" sz="12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P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pt-PT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PT" sz="12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pt-PT" sz="12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PT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PT" sz="12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Arrays.asList</a:t>
            </a:r>
            <a:r>
              <a:rPr lang="pt-PT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(\"zero\", \"um\", \"dois\").</a:t>
            </a:r>
            <a:r>
              <a:rPr lang="pt-PT" sz="12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contains</a:t>
            </a:r>
            <a:r>
              <a:rPr lang="pt-PT" sz="12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(\"um\") -&gt; "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PT" sz="12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pt-PT" sz="12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PT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C045-2150-40CA-9A68-9B12A0C237FE}"/>
              </a:ext>
            </a:extLst>
          </p:cNvPr>
          <p:cNvSpPr/>
          <p:nvPr/>
        </p:nvSpPr>
        <p:spPr>
          <a:xfrm>
            <a:off x="2971800" y="5677167"/>
            <a:ext cx="5188527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in(1, 1, 2, 3, 4) -&gt; true</a:t>
            </a:r>
          </a:p>
          <a:p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Arrays.asList</a:t>
            </a:r>
            <a:r>
              <a:rPr lang="pt-PT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(1, 2, 3, 4).</a:t>
            </a:r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pt-PT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(1) -&gt; </a:t>
            </a:r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pt-PT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in("um", "zero", "um", "dois") -&gt; </a:t>
            </a:r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pt-PT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Arrays.asList</a:t>
            </a:r>
            <a:r>
              <a:rPr lang="pt-PT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("zero", "um", "dois").</a:t>
            </a:r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pt-PT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("um") -&gt; </a:t>
            </a:r>
            <a:r>
              <a:rPr lang="pt-PT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endParaRPr lang="pt-P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83347-2BDC-41CF-98CE-01CCA5D3DA86}"/>
              </a:ext>
            </a:extLst>
          </p:cNvPr>
          <p:cNvSpPr/>
          <p:nvPr/>
        </p:nvSpPr>
        <p:spPr>
          <a:xfrm>
            <a:off x="4267201" y="2031595"/>
            <a:ext cx="4641274" cy="954107"/>
          </a:xfrm>
          <a:prstGeom prst="rect">
            <a:avLst/>
          </a:prstGeom>
          <a:solidFill>
            <a:schemeClr val="bg1"/>
          </a:solidFill>
          <a:ln>
            <a:solidFill>
              <a:srgbClr val="CB7A0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Método com argumentos em nº variável.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Pode-se chamar com um nº qualquer de argumentos (do mesmo tipo e no seu final)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Argumentos recebidos num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 T[] </a:t>
            </a:r>
            <a:r>
              <a:rPr lang="pt-PT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list</a:t>
            </a:r>
            <a:endParaRPr lang="pt-PT" sz="1400" b="1" dirty="0">
              <a:solidFill>
                <a:srgbClr val="6A3E3E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4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Comparable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551"/>
          </a:xfrm>
        </p:spPr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Comparable</a:t>
            </a:r>
            <a:endParaRPr lang="pt-PT" dirty="0"/>
          </a:p>
          <a:p>
            <a:pPr lvl="1"/>
            <a:r>
              <a:rPr lang="pt-PT" dirty="0"/>
              <a:t>Uma classe que implemente esta interface permite que se faça comparações entre os seus elementos através do método </a:t>
            </a:r>
            <a:r>
              <a:rPr lang="pt-PT" dirty="0" err="1"/>
              <a:t>compareTo</a:t>
            </a:r>
            <a:endParaRPr lang="pt-PT" dirty="0"/>
          </a:p>
          <a:p>
            <a:pPr lvl="1"/>
            <a:r>
              <a:rPr lang="pt-PT" dirty="0"/>
              <a:t>A comparação efectuada por este método designa-se da comparação natural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12 - Generics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049012"/>
            <a:ext cx="8763000" cy="304698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Compares this object with the specified object for order.  Returns a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negative integer, zero, or a positive integer as this object is less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than, equal to, or greater than the specified object.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600" dirty="0">
                <a:solidFill>
                  <a:srgbClr val="7F9FBF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NullPointerException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if the specified object is null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dirty="0">
                <a:solidFill>
                  <a:srgbClr val="7F9FBF"/>
                </a:solidFill>
                <a:latin typeface="Consolas"/>
              </a:rPr>
              <a:t>@throws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ClassCastException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if the specified object's type prevents it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        from being compared to this object.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  */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(T o);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162799" y="4218801"/>
            <a:ext cx="1713931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returns “this – o”</a:t>
            </a:r>
          </a:p>
        </p:txBody>
      </p:sp>
    </p:spTree>
    <p:extLst>
      <p:ext uri="{BB962C8B-B14F-4D97-AF65-F5344CB8AC3E}">
        <p14:creationId xmlns:p14="http://schemas.microsoft.com/office/powerpoint/2010/main" val="373766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Implements</a:t>
            </a:r>
            <a:r>
              <a:rPr lang="pt-PT" dirty="0"/>
              <a:t> </a:t>
            </a:r>
            <a:r>
              <a:rPr lang="pt-PT" dirty="0" err="1"/>
              <a:t>Comparable</a:t>
            </a:r>
            <a:r>
              <a:rPr lang="pt-PT" dirty="0"/>
              <a:t>&lt;  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12 - Generics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6868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C04Aluno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&lt;C04Aluno&gt;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pt-PT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nUCTerminadas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C04Aluno(String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nUCTerminadas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this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num;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nUCTerminadas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nUCTerminadas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// implementa a ordem natural de comparação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(C04Aluno p)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.compareTo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(p.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>
                <a:solidFill>
                  <a:srgbClr val="0000C0"/>
                </a:solidFill>
                <a:latin typeface="Consolas"/>
              </a:rPr>
              <a:t>numero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nUCTerminadas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C04Aluno[] alunos = {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C04Aluno(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"José"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10000, 5),</a:t>
            </a:r>
          </a:p>
          <a:p>
            <a:r>
              <a:rPr lang="pt-PT" sz="16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C04Aluno(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"Maria"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20000, 3), </a:t>
            </a:r>
            <a:r>
              <a:rPr lang="en-US" sz="16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C04Aluno(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/>
              </a:rPr>
              <a:t>Filipa</a:t>
            </a:r>
            <a:r>
              <a:rPr lang="en-US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15000, 4) };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Array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at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beginning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(alunos));</a:t>
            </a:r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pt-PT" sz="1600" b="1" i="1" dirty="0">
                <a:solidFill>
                  <a:srgbClr val="000000"/>
                </a:solidFill>
                <a:latin typeface="Consolas"/>
              </a:rPr>
              <a:t>(alunos);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ordena um array de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Comparable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"Array after sorting -&gt; “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(alunos));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6258580"/>
            <a:ext cx="7010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Array at beginning -&gt; [José 10000 5, Maria 20000 3,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Filipa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15000 4]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Array after sorting -&gt; [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Filipa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15000 4, José 10000 5, Maria 20000 3]</a:t>
            </a:r>
            <a:endParaRPr lang="pt-PT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943600"/>
            <a:ext cx="9444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3096000"/>
            <a:ext cx="7239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1371600"/>
            <a:ext cx="3429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5508000"/>
            <a:ext cx="2286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42112" y="5867400"/>
            <a:ext cx="40732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&lt;T&gt;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sort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(T[] a)</a:t>
            </a:r>
          </a:p>
        </p:txBody>
      </p:sp>
    </p:spTree>
    <p:extLst>
      <p:ext uri="{BB962C8B-B14F-4D97-AF65-F5344CB8AC3E}">
        <p14:creationId xmlns:p14="http://schemas.microsoft.com/office/powerpoint/2010/main" val="85030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Comparator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551"/>
          </a:xfrm>
        </p:spPr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Comparator</a:t>
            </a:r>
            <a:endParaRPr lang="pt-PT" dirty="0"/>
          </a:p>
          <a:p>
            <a:pPr lvl="1"/>
            <a:r>
              <a:rPr lang="pt-PT" dirty="0"/>
              <a:t>Uma classe que implemente um comparador</a:t>
            </a:r>
          </a:p>
          <a:p>
            <a:pPr lvl="1"/>
            <a:r>
              <a:rPr lang="pt-PT" dirty="0"/>
              <a:t>Permite implementar comparações por uma ordem (eventualmente) diferente da ordem natural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MoP 12 - Generics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667000"/>
            <a:ext cx="8763000" cy="280076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Compares its two arguments for order.  Returns a negative integer,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zero, or a positive integer as the first argument is less than, equal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to, or greater than the second.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600" dirty="0">
                <a:solidFill>
                  <a:srgbClr val="7F9FBF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NullPointerException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if the specified object is null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</a:t>
            </a:r>
            <a:r>
              <a:rPr lang="en-US" sz="1600" dirty="0">
                <a:solidFill>
                  <a:srgbClr val="7F9FBF"/>
                </a:solidFill>
                <a:latin typeface="Consolas"/>
              </a:rPr>
              <a:t>@throws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ClassCastException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if the specified object's type prevents it</a:t>
            </a:r>
          </a:p>
          <a:p>
            <a:r>
              <a:rPr lang="en-US" sz="1600" dirty="0">
                <a:solidFill>
                  <a:srgbClr val="3F5FBF"/>
                </a:solidFill>
                <a:latin typeface="Consolas"/>
              </a:rPr>
              <a:t>     *         from being compared to this object.</a:t>
            </a:r>
          </a:p>
          <a:p>
            <a:r>
              <a:rPr lang="pt-PT" sz="1600" dirty="0">
                <a:solidFill>
                  <a:srgbClr val="3F5FBF"/>
                </a:solidFill>
                <a:latin typeface="Consolas"/>
              </a:rPr>
              <a:t>     */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compare(T o1, T o2);</a:t>
            </a:r>
            <a:endParaRPr lang="pt-PT" sz="1600" dirty="0">
              <a:solidFill>
                <a:srgbClr val="3F5FBF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6" name="Rectangle 5"/>
          <p:cNvSpPr/>
          <p:nvPr/>
        </p:nvSpPr>
        <p:spPr>
          <a:xfrm>
            <a:off x="228600" y="6107668"/>
            <a:ext cx="81465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&lt;T&gt;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sort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(T[] a,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Comparator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comp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60693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PT" sz="1800" dirty="0"/>
              <a:t>No próximo slide vamos utilizar o “seguinte método de </a:t>
            </a:r>
            <a:r>
              <a:rPr lang="pt-PT" sz="1800" dirty="0" err="1"/>
              <a:t>Arrays</a:t>
            </a:r>
            <a:r>
              <a:rPr lang="pt-PT" sz="1800" dirty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798" y="5029200"/>
            <a:ext cx="1628972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returns “o1 – o2”</a:t>
            </a:r>
          </a:p>
        </p:txBody>
      </p:sp>
    </p:spTree>
    <p:extLst>
      <p:ext uri="{BB962C8B-B14F-4D97-AF65-F5344CB8AC3E}">
        <p14:creationId xmlns:p14="http://schemas.microsoft.com/office/powerpoint/2010/main" val="5676340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12958</TotalTime>
  <Words>2634</Words>
  <Application>Microsoft Office PowerPoint</Application>
  <PresentationFormat>On-screen Show (4:3)</PresentationFormat>
  <Paragraphs>360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12 – Generics Dados de tipo genérico</vt:lpstr>
      <vt:lpstr>Class Box</vt:lpstr>
      <vt:lpstr>Versão Generic de Box</vt:lpstr>
      <vt:lpstr>Classes genéricas e parâmetros</vt:lpstr>
      <vt:lpstr>Métodos com parâmetros genéricos</vt:lpstr>
      <vt:lpstr>Exº de aplicação: operador IN</vt:lpstr>
      <vt:lpstr>Interface Comparable</vt:lpstr>
      <vt:lpstr>Implements Comparable&lt;  &gt;</vt:lpstr>
      <vt:lpstr>Interface Comparator</vt:lpstr>
      <vt:lpstr>Implements Comparator&lt; &gt;</vt:lpstr>
      <vt:lpstr>Genéricos de tipos desconhecidos</vt:lpstr>
      <vt:lpstr>Generics: &lt;?&gt;</vt:lpstr>
      <vt:lpstr>Generics: &lt;? extends T&gt;</vt:lpstr>
      <vt:lpstr>Generics: &lt;? super  T&gt;</vt:lpstr>
      <vt:lpstr>Exercício</vt:lpstr>
      <vt:lpstr>Tipos genéricos delimitados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712</cp:revision>
  <cp:lastPrinted>2012-03-11T20:27:46Z</cp:lastPrinted>
  <dcterms:created xsi:type="dcterms:W3CDTF">2004-08-20T17:48:18Z</dcterms:created>
  <dcterms:modified xsi:type="dcterms:W3CDTF">2020-06-17T08:22:00Z</dcterms:modified>
</cp:coreProperties>
</file>