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428" r:id="rId2"/>
    <p:sldId id="478" r:id="rId3"/>
    <p:sldId id="479" r:id="rId4"/>
    <p:sldId id="482" r:id="rId5"/>
    <p:sldId id="483" r:id="rId6"/>
    <p:sldId id="484" r:id="rId7"/>
    <p:sldId id="485" r:id="rId8"/>
    <p:sldId id="486" r:id="rId9"/>
    <p:sldId id="497" r:id="rId10"/>
    <p:sldId id="487" r:id="rId11"/>
    <p:sldId id="488" r:id="rId12"/>
    <p:sldId id="489" r:id="rId13"/>
    <p:sldId id="490" r:id="rId14"/>
    <p:sldId id="480" r:id="rId15"/>
    <p:sldId id="491" r:id="rId16"/>
    <p:sldId id="495" r:id="rId17"/>
    <p:sldId id="496" r:id="rId18"/>
    <p:sldId id="510" r:id="rId19"/>
    <p:sldId id="492" r:id="rId20"/>
    <p:sldId id="494" r:id="rId21"/>
    <p:sldId id="477" r:id="rId22"/>
    <p:sldId id="498" r:id="rId23"/>
    <p:sldId id="499" r:id="rId24"/>
    <p:sldId id="500" r:id="rId25"/>
    <p:sldId id="501" r:id="rId26"/>
    <p:sldId id="503" r:id="rId27"/>
    <p:sldId id="502" r:id="rId28"/>
    <p:sldId id="504" r:id="rId29"/>
    <p:sldId id="505" r:id="rId30"/>
    <p:sldId id="506" r:id="rId31"/>
    <p:sldId id="507" r:id="rId32"/>
    <p:sldId id="508" r:id="rId33"/>
    <p:sldId id="509" r:id="rId3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2733"/>
    <a:srgbClr val="CB7A0F"/>
    <a:srgbClr val="85A634"/>
    <a:srgbClr val="FFDD87"/>
    <a:srgbClr val="3ED645"/>
    <a:srgbClr val="FFD15F"/>
    <a:srgbClr val="384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2" autoAdjust="0"/>
    <p:restoredTop sz="90586" autoAdjust="0"/>
  </p:normalViewPr>
  <p:slideViewPr>
    <p:cSldViewPr>
      <p:cViewPr varScale="1">
        <p:scale>
          <a:sx n="67" d="100"/>
          <a:sy n="67" d="100"/>
        </p:scale>
        <p:origin x="28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294" y="0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t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defTabSz="1015787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294" y="9724281"/>
            <a:ext cx="3077006" cy="51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1" tIns="50781" rIns="101561" bIns="50781" numCol="1" anchor="b" anchorCtr="0" compatLnSpc="1">
            <a:prstTxWarp prst="textNoShape">
              <a:avLst/>
            </a:prstTxWarp>
          </a:bodyPr>
          <a:lstStyle>
            <a:lvl1pPr algn="r" defTabSz="1015787">
              <a:defRPr sz="1400" smtClean="0"/>
            </a:lvl1pPr>
          </a:lstStyle>
          <a:p>
            <a:pPr>
              <a:defRPr/>
            </a:pPr>
            <a:fld id="{D1DD2FD1-829A-456A-A661-32B092020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31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87" y="0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73" y="4862141"/>
            <a:ext cx="5678154" cy="460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87" y="9720785"/>
            <a:ext cx="3077006" cy="51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2" tIns="48596" rIns="97192" bIns="48596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63C845A1-2203-419D-8755-2891F452D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97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9CFCA4-9CDA-4534-97FB-88CBBA77358E}" type="slidenum">
              <a:rPr lang="pt-PT"/>
              <a:pPr/>
              <a:t>1</a:t>
            </a:fld>
            <a:endParaRPr lang="pt-PT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457E4-561D-4FA6-B59F-83DDBEC9E996}" type="slidenum">
              <a:rPr lang="pt-PT"/>
              <a:pPr/>
              <a:t>20</a:t>
            </a:fld>
            <a:endParaRPr lang="pt-PT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Turma 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BE8B27-61B6-4B76-9255-EACFA5D1301B}" type="slidenum">
              <a:rPr lang="pt-PT"/>
              <a:pPr/>
              <a:t>21</a:t>
            </a:fld>
            <a:endParaRPr lang="pt-PT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18160-C6D3-4B05-B08B-1392CE7D6605}" type="slidenum">
              <a:rPr lang="pt-PT"/>
              <a:pPr/>
              <a:t>4</a:t>
            </a:fld>
            <a:endParaRPr lang="pt-PT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898D30-2B8C-45A9-9FA1-2FF12031D233}" type="slidenum">
              <a:rPr lang="pt-PT"/>
              <a:pPr/>
              <a:t>5</a:t>
            </a:fld>
            <a:endParaRPr lang="pt-PT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7F045-3163-459E-B440-3610A90B5708}" type="slidenum">
              <a:rPr lang="pt-PT"/>
              <a:pPr/>
              <a:t>6</a:t>
            </a:fld>
            <a:endParaRPr lang="pt-PT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B1F57-7749-46C0-8B62-6173D1DD418B}" type="slidenum">
              <a:rPr lang="pt-PT"/>
              <a:pPr/>
              <a:t>7</a:t>
            </a:fld>
            <a:endParaRPr lang="pt-PT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13C5E-791D-44FC-816E-772CCD29F27F}" type="slidenum">
              <a:rPr lang="pt-PT"/>
              <a:pPr/>
              <a:t>8</a:t>
            </a:fld>
            <a:endParaRPr lang="pt-PT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8BCA4B-B782-4801-A1C8-4465BC056E48}" type="slidenum">
              <a:rPr lang="pt-PT"/>
              <a:pPr/>
              <a:t>10</a:t>
            </a:fld>
            <a:endParaRPr lang="pt-PT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457E4-561D-4FA6-B59F-83DDBEC9E996}" type="slidenum">
              <a:rPr lang="pt-PT"/>
              <a:pPr/>
              <a:t>15</a:t>
            </a:fld>
            <a:endParaRPr lang="pt-PT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Turma de dia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6DC3CC-4664-4056-8BE8-6E8FCD0F98D8}" type="slidenum">
              <a:rPr lang="pt-PT"/>
              <a:pPr/>
              <a:t>19</a:t>
            </a:fld>
            <a:endParaRPr lang="pt-PT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pt-PT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pt-PT" altLang="en-US" noProof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84800"/>
            <a:ext cx="1676400" cy="13970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</p:spTree>
    <p:extLst>
      <p:ext uri="{BB962C8B-B14F-4D97-AF65-F5344CB8AC3E}">
        <p14:creationId xmlns:p14="http://schemas.microsoft.com/office/powerpoint/2010/main" val="33419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13 - EDD: Collection, Iterator, List, Set, Map,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13 - EDD: Collection, Iterator, List, Set, Map,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8" y="1268414"/>
            <a:ext cx="3853962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9797" y="1268414"/>
            <a:ext cx="3855426" cy="5005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13 - EDD: Collection, Iterator, List, Set, Map,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1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58" y="115888"/>
            <a:ext cx="7677150" cy="622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5159" y="1268413"/>
            <a:ext cx="7850065" cy="242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159" y="3846514"/>
            <a:ext cx="7850065" cy="242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13 - EDD: Collection, Iterator, List, Set, Map,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72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pt-P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562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MoP 13 - EDD: Collection, Iterator, List, Set, Map, Queue</a:t>
            </a:r>
            <a:endParaRPr lang="pt-PT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000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8D4DFB2-2160-47D9-8B22-1605E31685A3}" type="slidenum">
              <a:rPr lang="pt-PT" altLang="en-US"/>
              <a:pPr/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19787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6"/>
            <a:ext cx="8229600" cy="77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968551"/>
          </a:xfrm>
        </p:spPr>
        <p:txBody>
          <a:bodyPr/>
          <a:lstStyle>
            <a:lvl1pPr marL="252000" indent="-288000">
              <a:buSzPct val="120000"/>
              <a:buFontTx/>
              <a:buBlip>
                <a:blip r:embed="rId2"/>
              </a:buBlip>
              <a:defRPr sz="2000"/>
            </a:lvl1pPr>
            <a:lvl2pPr marL="574675" indent="-306388">
              <a:buSzPct val="120000"/>
              <a:buFontTx/>
              <a:buBlip>
                <a:blip r:embed="rId3"/>
              </a:buBlip>
              <a:defRPr sz="1800"/>
            </a:lvl2pPr>
            <a:lvl3pPr marL="863600" indent="-234000">
              <a:defRPr sz="1600"/>
            </a:lvl3pPr>
            <a:lvl4pPr marL="1260000" indent="-252000"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</p:spTree>
    <p:extLst>
      <p:ext uri="{BB962C8B-B14F-4D97-AF65-F5344CB8AC3E}">
        <p14:creationId xmlns:p14="http://schemas.microsoft.com/office/powerpoint/2010/main" val="23872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</p:spTree>
    <p:extLst>
      <p:ext uri="{BB962C8B-B14F-4D97-AF65-F5344CB8AC3E}">
        <p14:creationId xmlns:p14="http://schemas.microsoft.com/office/powerpoint/2010/main" val="404614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13 - EDD: Collection, Iterator, List, Set, Map,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13 - EDD: Collection, Iterator, List, Set, Map,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2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13 - EDD: Collection, Iterator, List, Set, Map,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13 - EDD: Collection, Iterator, List, Set, Map,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13 - EDD: Collection, Iterator, List, Set, Map,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8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pt-PT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MoP 13 - EDD: Collection, Iterator, List, Set, Map,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2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pt-PT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pt-PT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94463"/>
            <a:ext cx="3733800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457200" y="641667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032" name="TextBox 1"/>
          <p:cNvSpPr txBox="1">
            <a:spLocks noChangeArrowheads="1"/>
          </p:cNvSpPr>
          <p:nvPr/>
        </p:nvSpPr>
        <p:spPr bwMode="auto">
          <a:xfrm>
            <a:off x="517525" y="6535738"/>
            <a:ext cx="347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CDB2F4-D852-480E-8B0A-F8892383B9E2}" type="slidenum">
              <a:rPr lang="pt-PT" sz="1200">
                <a:latin typeface="Garamond" pitchFamily="18" charset="0"/>
              </a:rPr>
              <a:pPr/>
              <a:t>‹#›</a:t>
            </a:fld>
            <a:endParaRPr lang="pt-PT" sz="1200">
              <a:latin typeface="Garamond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6096000"/>
            <a:ext cx="762000" cy="742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250825" indent="-2873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120000"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048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120000"/>
        <a:buBlip>
          <a:blip r:embed="rId18"/>
        </a:buBlip>
        <a:defRPr>
          <a:solidFill>
            <a:schemeClr val="tx1"/>
          </a:solidFill>
          <a:latin typeface="+mn-lt"/>
        </a:defRPr>
      </a:lvl2pPr>
      <a:lvl3pPr marL="863600" indent="-2333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Blip>
          <a:blip r:embed="rId19"/>
        </a:buBlip>
        <a:defRPr sz="1600">
          <a:solidFill>
            <a:schemeClr val="tx1"/>
          </a:solidFill>
          <a:latin typeface="+mn-lt"/>
        </a:defRPr>
      </a:lvl3pPr>
      <a:lvl4pPr marL="1258888" indent="-2508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Blip>
          <a:blip r:embed="rId19"/>
        </a:buBlip>
        <a:defRPr sz="1400">
          <a:solidFill>
            <a:schemeClr val="tx1"/>
          </a:solidFill>
          <a:latin typeface="+mn-lt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924800" cy="1752600"/>
          </a:xfrm>
        </p:spPr>
        <p:txBody>
          <a:bodyPr/>
          <a:lstStyle/>
          <a:p>
            <a:r>
              <a:rPr lang="pt-PT" dirty="0"/>
              <a:t>13 – Estruturas de Dados Dinâmicas (EDD)</a:t>
            </a:r>
            <a:br>
              <a:rPr lang="pt-PT" dirty="0"/>
            </a:br>
            <a:r>
              <a:rPr lang="pt-PT" sz="4800" dirty="0" err="1"/>
              <a:t>Collection</a:t>
            </a:r>
            <a:r>
              <a:rPr lang="pt-PT" sz="4800" dirty="0"/>
              <a:t>, </a:t>
            </a:r>
            <a:r>
              <a:rPr lang="pt-PT" sz="4800" dirty="0" err="1"/>
              <a:t>ArrayList</a:t>
            </a:r>
            <a:r>
              <a:rPr lang="pt-PT" dirty="0"/>
              <a:t> </a:t>
            </a:r>
            <a:br>
              <a:rPr lang="pt-PT" dirty="0"/>
            </a:br>
            <a:endParaRPr lang="pt-PT" sz="44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>
                <a:solidFill>
                  <a:schemeClr val="tx2"/>
                </a:solidFill>
                <a:latin typeface="+mj-lt"/>
              </a:rPr>
              <a:t>Capítulo 12</a:t>
            </a:r>
          </a:p>
          <a:p>
            <a:r>
              <a:rPr lang="pt-PT" dirty="0">
                <a:solidFill>
                  <a:schemeClr val="tx2"/>
                </a:solidFill>
                <a:latin typeface="+mj-lt"/>
              </a:rPr>
              <a:t>Estruturas dinâmicas e suas interfaces: </a:t>
            </a:r>
            <a:r>
              <a:rPr lang="pt-PT" dirty="0" err="1">
                <a:solidFill>
                  <a:schemeClr val="tx2"/>
                </a:solidFill>
                <a:latin typeface="+mj-lt"/>
              </a:rPr>
              <a:t>Iterable</a:t>
            </a:r>
            <a:r>
              <a:rPr lang="pt-PT" dirty="0">
                <a:solidFill>
                  <a:schemeClr val="tx2"/>
                </a:solidFill>
                <a:latin typeface="+mj-lt"/>
              </a:rPr>
              <a:t>, </a:t>
            </a:r>
            <a:r>
              <a:rPr lang="pt-PT" dirty="0" err="1">
                <a:solidFill>
                  <a:schemeClr val="tx2"/>
                </a:solidFill>
                <a:latin typeface="+mj-lt"/>
              </a:rPr>
              <a:t>Iterator</a:t>
            </a:r>
            <a:r>
              <a:rPr lang="pt-PT" dirty="0">
                <a:solidFill>
                  <a:schemeClr val="tx2"/>
                </a:solidFill>
                <a:latin typeface="+mj-lt"/>
              </a:rPr>
              <a:t>, for-</a:t>
            </a:r>
            <a:r>
              <a:rPr lang="pt-PT" dirty="0" err="1">
                <a:solidFill>
                  <a:schemeClr val="tx2"/>
                </a:solidFill>
                <a:latin typeface="+mj-lt"/>
              </a:rPr>
              <a:t>each</a:t>
            </a:r>
            <a:r>
              <a:rPr lang="pt-PT" dirty="0">
                <a:solidFill>
                  <a:schemeClr val="tx2"/>
                </a:solidFill>
                <a:latin typeface="+mj-lt"/>
              </a:rPr>
              <a:t>, </a:t>
            </a:r>
            <a:r>
              <a:rPr lang="pt-PT" dirty="0" err="1">
                <a:solidFill>
                  <a:schemeClr val="tx2"/>
                </a:solidFill>
                <a:latin typeface="+mj-lt"/>
              </a:rPr>
              <a:t>Collection</a:t>
            </a:r>
            <a:r>
              <a:rPr lang="pt-PT" dirty="0">
                <a:solidFill>
                  <a:schemeClr val="tx2"/>
                </a:solidFill>
                <a:latin typeface="+mj-lt"/>
              </a:rPr>
              <a:t>, </a:t>
            </a:r>
            <a:r>
              <a:rPr lang="pt-PT" dirty="0" err="1">
                <a:solidFill>
                  <a:schemeClr val="tx2"/>
                </a:solidFill>
                <a:latin typeface="+mj-lt"/>
              </a:rPr>
              <a:t>List</a:t>
            </a:r>
            <a:r>
              <a:rPr lang="pt-PT" dirty="0">
                <a:solidFill>
                  <a:schemeClr val="tx2"/>
                </a:solidFill>
                <a:latin typeface="+mj-lt"/>
              </a:rPr>
              <a:t>, </a:t>
            </a:r>
            <a:r>
              <a:rPr lang="pt-PT" dirty="0" err="1">
                <a:solidFill>
                  <a:schemeClr val="tx2"/>
                </a:solidFill>
                <a:latin typeface="+mj-lt"/>
              </a:rPr>
              <a:t>ListIterator</a:t>
            </a:r>
            <a:r>
              <a:rPr lang="pt-PT" dirty="0">
                <a:solidFill>
                  <a:schemeClr val="tx2"/>
                </a:solidFill>
                <a:latin typeface="+mj-lt"/>
              </a:rPr>
              <a:t>, </a:t>
            </a:r>
            <a:r>
              <a:rPr lang="pt-PT" dirty="0" err="1">
                <a:solidFill>
                  <a:schemeClr val="tx2"/>
                </a:solidFill>
                <a:latin typeface="+mj-lt"/>
              </a:rPr>
              <a:t>ArrayList</a:t>
            </a:r>
            <a:endParaRPr lang="pt-PT" dirty="0">
              <a:solidFill>
                <a:schemeClr val="tx2"/>
              </a:solidFill>
              <a:latin typeface="+mj-lt"/>
            </a:endParaRPr>
          </a:p>
          <a:p>
            <a:endParaRPr lang="pt-PT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818" y="376535"/>
            <a:ext cx="788158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PT" dirty="0"/>
              <a:t>LEIM – Modelação 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11988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MoP 13 - EDD: Collection, Iterator, List, Set, Map, Queue</a:t>
            </a:r>
            <a:endParaRPr lang="pt-PT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Interface Collection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38338"/>
            <a:ext cx="8229600" cy="4386262"/>
          </a:xfrm>
          <a:ln>
            <a:solidFill>
              <a:schemeClr val="hlink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b="1" kern="12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kern="1200" dirty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pt-PT" sz="1800" b="1" dirty="0">
                <a:latin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</a:rPr>
              <a:t>Collection</a:t>
            </a:r>
            <a:r>
              <a:rPr lang="pt-PT" sz="1800" b="1" dirty="0">
                <a:latin typeface="Courier New" pitchFamily="49" charset="0"/>
              </a:rPr>
              <a:t>&lt;E&gt; </a:t>
            </a:r>
            <a:r>
              <a:rPr lang="pt-PT" sz="1800" b="1" kern="1200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pt-PT" sz="1800" b="1" dirty="0">
                <a:latin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</a:rPr>
              <a:t>Iterable</a:t>
            </a:r>
            <a:r>
              <a:rPr lang="pt-PT" sz="1800" b="1" dirty="0">
                <a:latin typeface="Courier New" pitchFamily="49" charset="0"/>
              </a:rPr>
              <a:t>&lt;E&gt;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b="1" dirty="0">
                <a:latin typeface="Courier New" pitchFamily="49" charset="0"/>
              </a:rPr>
              <a:t>	</a:t>
            </a:r>
            <a:r>
              <a:rPr lang="pt-PT" sz="1800" b="1" kern="12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</a:rPr>
              <a:t>add</a:t>
            </a:r>
            <a:r>
              <a:rPr lang="pt-PT" sz="1800" dirty="0">
                <a:latin typeface="Courier New" pitchFamily="49" charset="0"/>
              </a:rPr>
              <a:t>(</a:t>
            </a:r>
            <a:r>
              <a:rPr lang="pt-PT" sz="1800" dirty="0" err="1">
                <a:latin typeface="Courier New" pitchFamily="49" charset="0"/>
              </a:rPr>
              <a:t>Object</a:t>
            </a:r>
            <a:r>
              <a:rPr lang="pt-PT" sz="1800" dirty="0">
                <a:latin typeface="Courier New" pitchFamily="49" charset="0"/>
              </a:rPr>
              <a:t> e);</a:t>
            </a:r>
          </a:p>
          <a:p>
            <a:pPr marL="0" indent="0">
              <a:buNone/>
            </a:pPr>
            <a:r>
              <a:rPr lang="pt-PT" sz="1800" b="1" kern="12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800" b="1" kern="12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</a:rPr>
              <a:t>addAll</a:t>
            </a:r>
            <a:r>
              <a:rPr lang="pt-PT" sz="1800" dirty="0">
                <a:latin typeface="Courier New" pitchFamily="49" charset="0"/>
              </a:rPr>
              <a:t>(</a:t>
            </a:r>
            <a:r>
              <a:rPr lang="pt-PT" sz="1800" dirty="0" err="1">
                <a:latin typeface="Courier New" pitchFamily="49" charset="0"/>
              </a:rPr>
              <a:t>Collection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&lt;?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E&gt;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>
                <a:latin typeface="Courier New" pitchFamily="49" charset="0"/>
              </a:rPr>
              <a:t>c);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latin typeface="Courier New" pitchFamily="49" charset="0"/>
              </a:rPr>
              <a:t>	</a:t>
            </a:r>
            <a:r>
              <a:rPr lang="pt-PT" sz="1800" b="1" kern="12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</a:rPr>
              <a:t>contains</a:t>
            </a:r>
            <a:r>
              <a:rPr lang="pt-PT" sz="1800" dirty="0">
                <a:latin typeface="Courier New" pitchFamily="49" charset="0"/>
              </a:rPr>
              <a:t>(</a:t>
            </a:r>
            <a:r>
              <a:rPr lang="pt-PT" sz="1800" dirty="0" err="1">
                <a:latin typeface="Courier New" pitchFamily="49" charset="0"/>
              </a:rPr>
              <a:t>Object</a:t>
            </a:r>
            <a:r>
              <a:rPr lang="pt-PT" sz="1800" dirty="0">
                <a:latin typeface="Courier New" pitchFamily="49" charset="0"/>
              </a:rPr>
              <a:t> o);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latin typeface="Courier New" pitchFamily="49" charset="0"/>
              </a:rPr>
              <a:t>	</a:t>
            </a:r>
            <a:r>
              <a:rPr lang="pt-PT" sz="1800" b="1" kern="12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</a:rPr>
              <a:t>containsAll</a:t>
            </a:r>
            <a:r>
              <a:rPr lang="pt-PT" sz="1800" dirty="0">
                <a:latin typeface="Courier New" pitchFamily="49" charset="0"/>
              </a:rPr>
              <a:t>(</a:t>
            </a:r>
            <a:r>
              <a:rPr lang="pt-PT" sz="1800" dirty="0" err="1">
                <a:latin typeface="Courier New" pitchFamily="49" charset="0"/>
              </a:rPr>
              <a:t>Collection</a:t>
            </a:r>
            <a:r>
              <a:rPr lang="pt-PT" sz="1800" dirty="0">
                <a:latin typeface="Courier New" pitchFamily="49" charset="0"/>
              </a:rPr>
              <a:t>&lt;?&gt; c);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latin typeface="Courier New" pitchFamily="49" charset="0"/>
              </a:rPr>
              <a:t>	</a:t>
            </a:r>
            <a:r>
              <a:rPr lang="pt-PT" sz="1800" b="1" kern="12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dirty="0">
                <a:latin typeface="Courier New" pitchFamily="49" charset="0"/>
              </a:rPr>
              <a:t>remove</a:t>
            </a:r>
            <a:r>
              <a:rPr lang="pt-PT" sz="1800" dirty="0">
                <a:latin typeface="Courier New" pitchFamily="49" charset="0"/>
              </a:rPr>
              <a:t>(</a:t>
            </a:r>
            <a:r>
              <a:rPr lang="pt-PT" sz="1800" dirty="0" err="1">
                <a:latin typeface="Courier New" pitchFamily="49" charset="0"/>
              </a:rPr>
              <a:t>Object</a:t>
            </a:r>
            <a:r>
              <a:rPr lang="pt-PT" sz="1800" dirty="0">
                <a:latin typeface="Courier New" pitchFamily="49" charset="0"/>
              </a:rPr>
              <a:t> o);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latin typeface="Courier New" pitchFamily="49" charset="0"/>
              </a:rPr>
              <a:t>	</a:t>
            </a:r>
            <a:r>
              <a:rPr lang="pt-PT" sz="1800" b="1" kern="12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</a:rPr>
              <a:t>removeAll</a:t>
            </a:r>
            <a:r>
              <a:rPr lang="pt-PT" sz="1800" dirty="0">
                <a:latin typeface="Courier New" pitchFamily="49" charset="0"/>
              </a:rPr>
              <a:t>(</a:t>
            </a:r>
            <a:r>
              <a:rPr lang="pt-PT" sz="1800" dirty="0" err="1">
                <a:latin typeface="Courier New" pitchFamily="49" charset="0"/>
              </a:rPr>
              <a:t>Collection</a:t>
            </a:r>
            <a:r>
              <a:rPr lang="pt-PT" sz="1800" dirty="0">
                <a:latin typeface="Courier New" pitchFamily="49" charset="0"/>
              </a:rPr>
              <a:t>&lt;?&gt; c);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latin typeface="Courier New" pitchFamily="49" charset="0"/>
              </a:rPr>
              <a:t>	</a:t>
            </a:r>
            <a:r>
              <a:rPr lang="pt-PT" sz="1800" b="1" kern="12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</a:rPr>
              <a:t>retainAll</a:t>
            </a:r>
            <a:r>
              <a:rPr lang="pt-PT" sz="1800" dirty="0">
                <a:latin typeface="Courier New" pitchFamily="49" charset="0"/>
              </a:rPr>
              <a:t>(</a:t>
            </a:r>
            <a:r>
              <a:rPr lang="pt-PT" sz="1800" dirty="0" err="1">
                <a:latin typeface="Courier New" pitchFamily="49" charset="0"/>
              </a:rPr>
              <a:t>Collection</a:t>
            </a:r>
            <a:r>
              <a:rPr lang="pt-PT" sz="1800" dirty="0">
                <a:latin typeface="Courier New" pitchFamily="49" charset="0"/>
              </a:rPr>
              <a:t>&lt;?&gt; c);</a:t>
            </a:r>
          </a:p>
          <a:p>
            <a:pPr>
              <a:lnSpc>
                <a:spcPct val="80000"/>
              </a:lnSpc>
              <a:buNone/>
            </a:pPr>
            <a:r>
              <a:rPr lang="pt-PT" sz="1800" b="1" kern="12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800" b="1" kern="12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dirty="0">
                <a:latin typeface="Courier New" pitchFamily="49" charset="0"/>
              </a:rPr>
              <a:t>clear</a:t>
            </a:r>
            <a:r>
              <a:rPr lang="pt-PT" sz="18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b="1" kern="12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800" b="1" kern="1200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</a:rPr>
              <a:t>isEmpty</a:t>
            </a:r>
            <a:r>
              <a:rPr lang="pt-PT" sz="18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b="1" kern="12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800" b="1" kern="12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</a:rPr>
              <a:t>size</a:t>
            </a:r>
            <a:r>
              <a:rPr lang="pt-PT" sz="18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latin typeface="Courier New" pitchFamily="49" charset="0"/>
              </a:rPr>
              <a:t>	</a:t>
            </a:r>
            <a:r>
              <a:rPr lang="pt-PT" sz="1800" b="1" dirty="0" err="1">
                <a:latin typeface="Courier New" pitchFamily="49" charset="0"/>
              </a:rPr>
              <a:t>Iterator</a:t>
            </a:r>
            <a:r>
              <a:rPr lang="pt-PT" sz="1800" b="1" dirty="0">
                <a:latin typeface="Courier New" pitchFamily="49" charset="0"/>
              </a:rPr>
              <a:t>&lt;E&gt; </a:t>
            </a:r>
            <a:r>
              <a:rPr lang="pt-PT" sz="1800" b="1" dirty="0" err="1">
                <a:latin typeface="Courier New" pitchFamily="49" charset="0"/>
              </a:rPr>
              <a:t>iterator</a:t>
            </a:r>
            <a:r>
              <a:rPr lang="pt-PT" sz="18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latin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latin typeface="Courier New" pitchFamily="49" charset="0"/>
              </a:rPr>
              <a:t>	</a:t>
            </a:r>
            <a:r>
              <a:rPr lang="pt-PT" sz="1800" dirty="0" err="1">
                <a:latin typeface="Courier New" pitchFamily="49" charset="0"/>
              </a:rPr>
              <a:t>Object</a:t>
            </a:r>
            <a:r>
              <a:rPr lang="pt-PT" sz="1800" dirty="0">
                <a:latin typeface="Courier New" pitchFamily="49" charset="0"/>
              </a:rPr>
              <a:t>[] </a:t>
            </a:r>
            <a:r>
              <a:rPr lang="pt-PT" sz="1800" b="1" dirty="0" err="1">
                <a:latin typeface="Courier New" pitchFamily="49" charset="0"/>
              </a:rPr>
              <a:t>toArray</a:t>
            </a:r>
            <a:r>
              <a:rPr lang="pt-PT" sz="1800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latin typeface="Courier New" pitchFamily="49" charset="0"/>
              </a:rPr>
              <a:t>	&lt;T&gt; T[] </a:t>
            </a:r>
            <a:r>
              <a:rPr lang="pt-PT" sz="1800" b="1" dirty="0" err="1">
                <a:latin typeface="Courier New" pitchFamily="49" charset="0"/>
              </a:rPr>
              <a:t>toArray</a:t>
            </a:r>
            <a:r>
              <a:rPr lang="pt-PT" sz="1800" dirty="0">
                <a:latin typeface="Courier New" pitchFamily="49" charset="0"/>
              </a:rPr>
              <a:t>(T[] a); //o </a:t>
            </a:r>
            <a:r>
              <a:rPr lang="pt-PT" sz="1800" dirty="0" err="1">
                <a:latin typeface="Courier New" pitchFamily="49" charset="0"/>
              </a:rPr>
              <a:t>array</a:t>
            </a:r>
            <a:r>
              <a:rPr lang="pt-PT" sz="1800" dirty="0">
                <a:latin typeface="Courier New" pitchFamily="49" charset="0"/>
              </a:rPr>
              <a:t> devolvido é do tipo 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47675" y="1144588"/>
            <a:ext cx="8230138" cy="461665"/>
          </a:xfrm>
          <a:prstGeom prst="rect">
            <a:avLst/>
          </a:prstGeom>
          <a:noFill/>
          <a:ln w="9525">
            <a:solidFill>
              <a:srgbClr val="85A634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dirty="0"/>
              <a:t>Interface que implementa uma colecção de objectos de um tipo</a:t>
            </a:r>
          </a:p>
        </p:txBody>
      </p:sp>
    </p:spTree>
    <p:extLst>
      <p:ext uri="{BB962C8B-B14F-4D97-AF65-F5344CB8AC3E}">
        <p14:creationId xmlns:p14="http://schemas.microsoft.com/office/powerpoint/2010/main" val="72360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Collections</a:t>
            </a:r>
            <a:r>
              <a:rPr lang="pt-PT" dirty="0"/>
              <a:t> </a:t>
            </a:r>
            <a:r>
              <a:rPr lang="pt-PT" dirty="0" err="1"/>
              <a:t>methods</a:t>
            </a:r>
            <a:r>
              <a:rPr lang="pt-PT" dirty="0"/>
              <a:t>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260144"/>
            <a:ext cx="8686800" cy="507831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/>
              </a:rPr>
              <a:t>Collection&lt;String&gt; container =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&lt;String&gt;(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en-US" sz="1800" b="1" i="1" dirty="0" err="1">
                <a:solidFill>
                  <a:srgbClr val="000000"/>
                </a:solidFill>
                <a:latin typeface="Consolas"/>
              </a:rPr>
              <a:t>asList</a:t>
            </a:r>
            <a:r>
              <a:rPr lang="en-US" sz="18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dirty="0">
                <a:solidFill>
                  <a:srgbClr val="2A00FF"/>
                </a:solidFill>
                <a:latin typeface="Consolas"/>
              </a:rPr>
              <a:t>"um"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800" dirty="0">
                <a:solidFill>
                  <a:srgbClr val="2A00FF"/>
                </a:solidFill>
                <a:latin typeface="Consolas"/>
              </a:rPr>
              <a:t>"dois"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800" dirty="0">
                <a:solidFill>
                  <a:srgbClr val="2A00FF"/>
                </a:solidFill>
                <a:latin typeface="Consolas"/>
              </a:rPr>
              <a:t>"três"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800" dirty="0">
                <a:solidFill>
                  <a:srgbClr val="2A00FF"/>
                </a:solidFill>
                <a:latin typeface="Consolas"/>
              </a:rPr>
              <a:t>"quatro"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pt-PT" sz="1800" dirty="0">
              <a:latin typeface="Consolas"/>
            </a:endParaRPr>
          </a:p>
          <a:p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printIterable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container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PT" sz="1800" dirty="0">
              <a:latin typeface="Consolas"/>
            </a:endParaRPr>
          </a:p>
          <a:p>
            <a:r>
              <a:rPr lang="pt-PT" sz="18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800" dirty="0" err="1">
                <a:solidFill>
                  <a:srgbClr val="3F7F5F"/>
                </a:solidFill>
                <a:latin typeface="Consolas"/>
              </a:rPr>
              <a:t>boolean</a:t>
            </a:r>
            <a:r>
              <a:rPr lang="pt-PT" sz="18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800" dirty="0" err="1">
                <a:solidFill>
                  <a:srgbClr val="3F7F5F"/>
                </a:solidFill>
                <a:latin typeface="Consolas"/>
              </a:rPr>
              <a:t>add</a:t>
            </a:r>
            <a:r>
              <a:rPr lang="pt-PT" sz="1800" dirty="0">
                <a:solidFill>
                  <a:srgbClr val="3F7F5F"/>
                </a:solidFill>
                <a:latin typeface="Consolas"/>
              </a:rPr>
              <a:t>(</a:t>
            </a:r>
            <a:r>
              <a:rPr lang="pt-PT" sz="1800" dirty="0" err="1">
                <a:solidFill>
                  <a:srgbClr val="3F7F5F"/>
                </a:solidFill>
                <a:latin typeface="Consolas"/>
              </a:rPr>
              <a:t>Object</a:t>
            </a:r>
            <a:r>
              <a:rPr lang="pt-PT" sz="1800" dirty="0">
                <a:solidFill>
                  <a:srgbClr val="3F7F5F"/>
                </a:solidFill>
                <a:latin typeface="Consolas"/>
              </a:rPr>
              <a:t> e);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add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dirty="0">
                <a:solidFill>
                  <a:srgbClr val="2A00FF"/>
                </a:solidFill>
                <a:latin typeface="Consolas"/>
              </a:rPr>
              <a:t>"seis"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PT" sz="1800" dirty="0">
              <a:latin typeface="Consolas"/>
            </a:endParaRPr>
          </a:p>
          <a:p>
            <a:r>
              <a:rPr lang="en-US" sz="18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800" dirty="0" err="1">
                <a:solidFill>
                  <a:srgbClr val="3F7F5F"/>
                </a:solidFill>
                <a:latin typeface="Consolas"/>
              </a:rPr>
              <a:t>boolean</a:t>
            </a:r>
            <a:r>
              <a:rPr lang="en-US" sz="18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3F7F5F"/>
                </a:solidFill>
                <a:latin typeface="Consolas"/>
              </a:rPr>
              <a:t>addAll</a:t>
            </a:r>
            <a:r>
              <a:rPr lang="en-US" sz="1800" dirty="0">
                <a:solidFill>
                  <a:srgbClr val="3F7F5F"/>
                </a:solidFill>
                <a:latin typeface="Consolas"/>
              </a:rPr>
              <a:t>(Collection&lt;? extends E&gt; c);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addAll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asList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i="1" dirty="0">
                <a:solidFill>
                  <a:srgbClr val="2A00FF"/>
                </a:solidFill>
                <a:latin typeface="Consolas"/>
              </a:rPr>
              <a:t>"sete"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800" i="1" dirty="0">
                <a:solidFill>
                  <a:srgbClr val="2A00FF"/>
                </a:solidFill>
                <a:latin typeface="Consolas"/>
              </a:rPr>
              <a:t>"oito"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printIterable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container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PT" sz="1800" dirty="0">
              <a:latin typeface="Consolas"/>
            </a:endParaRPr>
          </a:p>
          <a:p>
            <a:r>
              <a:rPr lang="pt-PT" sz="18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800" dirty="0" err="1">
                <a:solidFill>
                  <a:srgbClr val="3F7F5F"/>
                </a:solidFill>
                <a:latin typeface="Consolas"/>
              </a:rPr>
              <a:t>boolean</a:t>
            </a:r>
            <a:r>
              <a:rPr lang="pt-PT" sz="18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800" dirty="0" err="1">
                <a:solidFill>
                  <a:srgbClr val="3F7F5F"/>
                </a:solidFill>
                <a:latin typeface="Consolas"/>
              </a:rPr>
              <a:t>contains</a:t>
            </a:r>
            <a:r>
              <a:rPr lang="pt-PT" sz="1800" dirty="0">
                <a:solidFill>
                  <a:srgbClr val="3F7F5F"/>
                </a:solidFill>
                <a:latin typeface="Consolas"/>
              </a:rPr>
              <a:t>(</a:t>
            </a:r>
            <a:r>
              <a:rPr lang="pt-PT" sz="1800" dirty="0" err="1">
                <a:solidFill>
                  <a:srgbClr val="3F7F5F"/>
                </a:solidFill>
                <a:latin typeface="Consolas"/>
              </a:rPr>
              <a:t>Object</a:t>
            </a:r>
            <a:r>
              <a:rPr lang="pt-PT" sz="1800" dirty="0">
                <a:solidFill>
                  <a:srgbClr val="3F7F5F"/>
                </a:solidFill>
                <a:latin typeface="Consolas"/>
              </a:rPr>
              <a:t> o);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obj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800" dirty="0">
                <a:solidFill>
                  <a:srgbClr val="2A00FF"/>
                </a:solidFill>
                <a:latin typeface="Consolas"/>
              </a:rPr>
              <a:t>"quatro"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800" i="1" dirty="0" err="1">
                <a:solidFill>
                  <a:srgbClr val="2A00FF"/>
                </a:solidFill>
                <a:latin typeface="Consolas"/>
              </a:rPr>
              <a:t>Contains</a:t>
            </a:r>
            <a:r>
              <a:rPr lang="pt-PT" sz="1800" i="1" dirty="0">
                <a:solidFill>
                  <a:srgbClr val="2A00FF"/>
                </a:solidFill>
                <a:latin typeface="Consolas"/>
              </a:rPr>
              <a:t> "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obj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800" i="1" dirty="0">
                <a:solidFill>
                  <a:srgbClr val="2A00FF"/>
                </a:solidFill>
                <a:latin typeface="Consolas"/>
              </a:rPr>
              <a:t>"  -&gt; “ </a:t>
            </a:r>
          </a:p>
          <a:p>
            <a:r>
              <a:rPr lang="pt-PT" sz="1800" i="1" dirty="0">
                <a:solidFill>
                  <a:srgbClr val="2A00FF"/>
                </a:solidFill>
                <a:latin typeface="Consolas"/>
              </a:rPr>
              <a:t>                    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contains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obj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pt-PT" sz="1800" dirty="0">
              <a:solidFill>
                <a:srgbClr val="000000"/>
              </a:solidFill>
              <a:latin typeface="Consolas"/>
            </a:endParaRP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cont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345466" y="2514600"/>
            <a:ext cx="2569934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[um, dois, três, quatro]</a:t>
            </a:r>
            <a:endParaRPr lang="pt-PT" sz="1400" dirty="0"/>
          </a:p>
        </p:txBody>
      </p:sp>
      <p:sp>
        <p:nvSpPr>
          <p:cNvPr id="15" name="Rectangle 14"/>
          <p:cNvSpPr/>
          <p:nvPr/>
        </p:nvSpPr>
        <p:spPr>
          <a:xfrm>
            <a:off x="6345466" y="5715000"/>
            <a:ext cx="2569934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Contains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quatro  -&gt;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true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56514" y="4419600"/>
            <a:ext cx="4358886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[um, dois, três, quatro, seis, sete, oito]</a:t>
            </a:r>
          </a:p>
        </p:txBody>
      </p:sp>
    </p:spTree>
    <p:extLst>
      <p:ext uri="{BB962C8B-B14F-4D97-AF65-F5344CB8AC3E}">
        <p14:creationId xmlns:p14="http://schemas.microsoft.com/office/powerpoint/2010/main" val="349217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Collections</a:t>
            </a:r>
            <a:r>
              <a:rPr lang="pt-PT" dirty="0"/>
              <a:t> </a:t>
            </a:r>
            <a:r>
              <a:rPr lang="pt-PT" dirty="0" err="1"/>
              <a:t>methods</a:t>
            </a:r>
            <a:r>
              <a:rPr lang="pt-PT" dirty="0"/>
              <a:t>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061621"/>
            <a:ext cx="8686800" cy="526297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boolean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containsAll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Collection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&lt;?&gt; c);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Collection&lt;String&gt;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objs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asList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"um"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oito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ContainsAll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objs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  -&gt; "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                              +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containsAll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objs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objs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asList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"um"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"nove"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ContainsAll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objs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  -&gt; "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                              +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containsAll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objs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boolean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remove(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Object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o);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obj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"cinco"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"Remove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obj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  -&gt;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600" b="1" i="1" dirty="0" err="1">
                <a:solidFill>
                  <a:srgbClr val="000000"/>
                </a:solidFill>
                <a:latin typeface="Consolas"/>
              </a:rPr>
              <a:t>remove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obj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));</a:t>
            </a:r>
            <a:endParaRPr lang="pt-PT" sz="1600" dirty="0">
              <a:latin typeface="Consolas"/>
            </a:endParaRP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obj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"seis"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"Remove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obj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  -&gt;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600" b="1" i="1" dirty="0" err="1">
                <a:solidFill>
                  <a:srgbClr val="000000"/>
                </a:solidFill>
                <a:latin typeface="Consolas"/>
              </a:rPr>
              <a:t>remove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obj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boolean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removeAll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Collection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&lt;?&gt; c);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objs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asList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"um"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"nove"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RemoveAll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objs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  -&gt; " </a:t>
            </a:r>
          </a:p>
          <a:p>
            <a:r>
              <a:rPr lang="pt-PT" sz="1600" i="1" dirty="0">
                <a:solidFill>
                  <a:srgbClr val="2A00FF"/>
                </a:solidFill>
                <a:latin typeface="Consolas"/>
              </a:rPr>
              <a:t>                               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removeAll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objs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printIterable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container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();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cont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50376" y="6096000"/>
            <a:ext cx="336502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[dois, três, quatro, sete, oito]</a:t>
            </a:r>
          </a:p>
        </p:txBody>
      </p:sp>
      <p:sp>
        <p:nvSpPr>
          <p:cNvPr id="9" name="Rectangle 8"/>
          <p:cNvSpPr/>
          <p:nvPr/>
        </p:nvSpPr>
        <p:spPr>
          <a:xfrm>
            <a:off x="5848535" y="5833646"/>
            <a:ext cx="3066865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RemoveAll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[um, nove]  -&gt;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true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43010" y="4585156"/>
            <a:ext cx="2172390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Remove seis  -&gt;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true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44238" y="4038600"/>
            <a:ext cx="2371162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Remove cinco  -&gt; false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50376" y="3090446"/>
            <a:ext cx="3365024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ContainsAll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[um, nove]  -&gt; false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49762" y="2133600"/>
            <a:ext cx="3265638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ContainsAll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[um, oito]  -&gt;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true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08914" y="927556"/>
            <a:ext cx="435888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[um, dois, três, quatro, seis, sete, oito]</a:t>
            </a:r>
          </a:p>
        </p:txBody>
      </p:sp>
    </p:spTree>
    <p:extLst>
      <p:ext uri="{BB962C8B-B14F-4D97-AF65-F5344CB8AC3E}">
        <p14:creationId xmlns:p14="http://schemas.microsoft.com/office/powerpoint/2010/main" val="106997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Collections</a:t>
            </a:r>
            <a:r>
              <a:rPr lang="pt-PT" dirty="0"/>
              <a:t> </a:t>
            </a:r>
            <a:r>
              <a:rPr lang="pt-PT" dirty="0" err="1"/>
              <a:t>methods</a:t>
            </a:r>
            <a:r>
              <a:rPr lang="pt-PT" dirty="0"/>
              <a:t>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061621"/>
            <a:ext cx="8686800" cy="526297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boolean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retainAll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Collection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&lt;?&gt; c); retém na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Collection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os objectos que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objs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asList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"seis"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"sete"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"oito"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"nove"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       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estão em c</a:t>
            </a:r>
            <a:endParaRPr lang="pt-PT" sz="1600" i="1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retainAll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objs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 -&gt; " +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retainAll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objs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printIterable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container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boolean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isEmpty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();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size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();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IsEmpty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 -&gt;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600" b="1" i="1" dirty="0" err="1">
                <a:solidFill>
                  <a:srgbClr val="000000"/>
                </a:solidFill>
                <a:latin typeface="Consolas"/>
              </a:rPr>
              <a:t>isEmpty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size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 -&gt;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600" b="1" i="1" dirty="0" err="1">
                <a:solidFill>
                  <a:srgbClr val="000000"/>
                </a:solidFill>
                <a:latin typeface="Consolas"/>
              </a:rPr>
              <a:t>size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Object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[]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toArray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(); - devolve 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arrayObjs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toArray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toArray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 -&gt;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Arrays.toString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arrayObjs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// &lt;T&gt; T[]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toArray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(T[] a); //o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array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devolvido é do tipo T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arrayStrings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toArray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container.size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()]);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toArray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String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[]) -&gt; “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arrayStrings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void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clear();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clear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"After clear: size -&gt;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en-US" sz="1600" b="1" i="1" dirty="0" err="1">
                <a:solidFill>
                  <a:srgbClr val="000000"/>
                </a:solidFill>
                <a:latin typeface="Consolas"/>
              </a:rPr>
              <a:t>size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printIterable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container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();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26991" y="6250731"/>
            <a:ext cx="40908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[]</a:t>
            </a:r>
            <a:endParaRPr lang="pt-PT" sz="1600" dirty="0"/>
          </a:p>
        </p:txBody>
      </p:sp>
      <p:sp>
        <p:nvSpPr>
          <p:cNvPr id="8" name="Rectangle 7"/>
          <p:cNvSpPr/>
          <p:nvPr/>
        </p:nvSpPr>
        <p:spPr>
          <a:xfrm>
            <a:off x="5450990" y="5029200"/>
            <a:ext cx="3464410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toArray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[]) -&gt; [sete, oito]</a:t>
            </a:r>
          </a:p>
        </p:txBody>
      </p:sp>
      <p:sp>
        <p:nvSpPr>
          <p:cNvPr id="9" name="Rectangle 8"/>
          <p:cNvSpPr/>
          <p:nvPr/>
        </p:nvSpPr>
        <p:spPr>
          <a:xfrm>
            <a:off x="6444852" y="4038600"/>
            <a:ext cx="2470548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toArray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-&gt; [sete, oito]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36258" y="3048000"/>
            <a:ext cx="1079142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size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-&gt;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40555" y="2743200"/>
            <a:ext cx="1774845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IsEmpty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-&gt; false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38100" y="2362200"/>
            <a:ext cx="1377300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[sete, oito]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57128" y="2068220"/>
            <a:ext cx="4458272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retainAll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[seis, sete, oito, nove]  -&gt;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true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44238" y="6032956"/>
            <a:ext cx="2371162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After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clear: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size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-&gt; 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74176" y="685800"/>
            <a:ext cx="346441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[dois, três, quatro, sete, oito]</a:t>
            </a:r>
          </a:p>
        </p:txBody>
      </p:sp>
    </p:spTree>
    <p:extLst>
      <p:ext uri="{BB962C8B-B14F-4D97-AF65-F5344CB8AC3E}">
        <p14:creationId xmlns:p14="http://schemas.microsoft.com/office/powerpoint/2010/main" val="5780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Interfaces principais da JCF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/>
              <a:t>List</a:t>
            </a:r>
            <a:r>
              <a:rPr lang="pt-PT" b="1" dirty="0"/>
              <a:t>: uma </a:t>
            </a:r>
            <a:r>
              <a:rPr lang="pt-PT" b="1" dirty="0" err="1"/>
              <a:t>Collection</a:t>
            </a:r>
            <a:r>
              <a:rPr lang="pt-PT" b="1" dirty="0"/>
              <a:t> sequencial de objectos</a:t>
            </a:r>
          </a:p>
          <a:p>
            <a:r>
              <a:rPr lang="pt-PT" dirty="0"/>
              <a:t>Set: uma </a:t>
            </a:r>
            <a:r>
              <a:rPr lang="pt-PT" dirty="0" err="1"/>
              <a:t>Collection</a:t>
            </a:r>
            <a:r>
              <a:rPr lang="pt-PT" dirty="0"/>
              <a:t> de objectos que não admite duplicados </a:t>
            </a:r>
          </a:p>
          <a:p>
            <a:r>
              <a:rPr lang="pt-PT" dirty="0" err="1"/>
              <a:t>Queue</a:t>
            </a:r>
            <a:r>
              <a:rPr lang="pt-PT" dirty="0"/>
              <a:t>: uma Collection para suportar tipicamente um FIFO ou LIFO</a:t>
            </a:r>
          </a:p>
          <a:p>
            <a:r>
              <a:rPr lang="pt-PT" dirty="0" err="1"/>
              <a:t>Map</a:t>
            </a:r>
            <a:r>
              <a:rPr lang="pt-PT" dirty="0"/>
              <a:t>: um contentor de associações chave-valor e que obtém o objeto/valor a partir da chave.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945428" y="3352800"/>
            <a:ext cx="1447800" cy="4572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Iterable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&lt;E&gt;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842857" y="4349087"/>
            <a:ext cx="1652943" cy="457200"/>
          </a:xfrm>
          <a:prstGeom prst="roundRect">
            <a:avLst/>
          </a:prstGeom>
          <a:solidFill>
            <a:srgbClr val="A92733">
              <a:alpha val="70195"/>
            </a:srgbClr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Collection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&lt;E&gt;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066800" y="5421574"/>
            <a:ext cx="1447800" cy="457200"/>
          </a:xfrm>
          <a:prstGeom prst="roundRect">
            <a:avLst/>
          </a:prstGeom>
          <a:solidFill>
            <a:srgbClr val="0070C0">
              <a:alpha val="70195"/>
            </a:srgbClr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b="1" dirty="0" err="1">
                <a:latin typeface="Consolas" pitchFamily="49" charset="0"/>
                <a:cs typeface="Consolas" pitchFamily="49" charset="0"/>
              </a:rPr>
              <a:t>List</a:t>
            </a:r>
            <a:r>
              <a:rPr lang="pt-PT" b="1" dirty="0">
                <a:latin typeface="Consolas" pitchFamily="49" charset="0"/>
                <a:cs typeface="Consolas" pitchFamily="49" charset="0"/>
              </a:rPr>
              <a:t>&lt;E&gt;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945428" y="5421574"/>
            <a:ext cx="1447800" cy="457200"/>
          </a:xfrm>
          <a:prstGeom prst="roundRect">
            <a:avLst/>
          </a:prstGeom>
          <a:solidFill>
            <a:srgbClr val="92D050">
              <a:alpha val="70195"/>
            </a:srgbClr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b="1" dirty="0">
                <a:latin typeface="Consolas" pitchFamily="49" charset="0"/>
                <a:cs typeface="Consolas" pitchFamily="49" charset="0"/>
              </a:rPr>
              <a:t>Set&lt;E&gt;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807424" y="5421574"/>
            <a:ext cx="1447800" cy="457200"/>
          </a:xfrm>
          <a:prstGeom prst="roundRect">
            <a:avLst/>
          </a:prstGeom>
          <a:solidFill>
            <a:srgbClr val="FFC000">
              <a:alpha val="70195"/>
            </a:srgbClr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Queue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&lt;E&gt;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858000" y="5421574"/>
            <a:ext cx="1447800" cy="457200"/>
          </a:xfrm>
          <a:prstGeom prst="roundRect">
            <a:avLst/>
          </a:prstGeom>
          <a:solidFill>
            <a:srgbClr val="CB7A0F">
              <a:alpha val="70195"/>
            </a:srgbClr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Map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&lt;K,V&gt;</a:t>
            </a:r>
          </a:p>
        </p:txBody>
      </p:sp>
      <p:cxnSp>
        <p:nvCxnSpPr>
          <p:cNvPr id="14" name="Straight Arrow Connector 13"/>
          <p:cNvCxnSpPr>
            <a:endCxn id="5" idx="2"/>
          </p:cNvCxnSpPr>
          <p:nvPr/>
        </p:nvCxnSpPr>
        <p:spPr>
          <a:xfrm flipV="1">
            <a:off x="3669328" y="3810000"/>
            <a:ext cx="0" cy="539087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0"/>
            <a:endCxn id="6" idx="2"/>
          </p:cNvCxnSpPr>
          <p:nvPr/>
        </p:nvCxnSpPr>
        <p:spPr>
          <a:xfrm rot="5400000" flipH="1" flipV="1">
            <a:off x="2422371" y="4174617"/>
            <a:ext cx="615287" cy="187862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6" idx="2"/>
          </p:cNvCxnSpPr>
          <p:nvPr/>
        </p:nvCxnSpPr>
        <p:spPr>
          <a:xfrm rot="5400000" flipH="1" flipV="1">
            <a:off x="3361685" y="5113931"/>
            <a:ext cx="615287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  <a:endCxn id="6" idx="2"/>
          </p:cNvCxnSpPr>
          <p:nvPr/>
        </p:nvCxnSpPr>
        <p:spPr>
          <a:xfrm rot="16200000" flipV="1">
            <a:off x="4292684" y="4182933"/>
            <a:ext cx="615287" cy="186199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2281CC7-702D-40FE-9B81-6A60E231847C}"/>
              </a:ext>
            </a:extLst>
          </p:cNvPr>
          <p:cNvSpPr/>
          <p:nvPr/>
        </p:nvSpPr>
        <p:spPr>
          <a:xfrm>
            <a:off x="6167844" y="3119562"/>
            <a:ext cx="2669320" cy="5232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pt-PT" sz="1400" dirty="0">
                <a:latin typeface="Consolas" panose="020B0609020204030204" pitchFamily="49" charset="0"/>
              </a:rPr>
              <a:t>FIFO – </a:t>
            </a:r>
            <a:r>
              <a:rPr lang="pt-PT" sz="1400" dirty="0" err="1">
                <a:latin typeface="Consolas" panose="020B0609020204030204" pitchFamily="49" charset="0"/>
              </a:rPr>
              <a:t>First</a:t>
            </a:r>
            <a:r>
              <a:rPr lang="pt-PT" sz="1400" dirty="0">
                <a:latin typeface="Consolas" panose="020B0609020204030204" pitchFamily="49" charset="0"/>
              </a:rPr>
              <a:t> In </a:t>
            </a:r>
            <a:r>
              <a:rPr lang="pt-PT" sz="1400" dirty="0" err="1">
                <a:latin typeface="Consolas" panose="020B0609020204030204" pitchFamily="49" charset="0"/>
              </a:rPr>
              <a:t>First</a:t>
            </a:r>
            <a:r>
              <a:rPr lang="pt-PT" sz="1400" dirty="0">
                <a:latin typeface="Consolas" panose="020B0609020204030204" pitchFamily="49" charset="0"/>
              </a:rPr>
              <a:t> Out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LIFO – </a:t>
            </a:r>
            <a:r>
              <a:rPr lang="pt-PT" sz="1400" dirty="0" err="1">
                <a:latin typeface="Consolas" panose="020B0609020204030204" pitchFamily="49" charset="0"/>
              </a:rPr>
              <a:t>Last</a:t>
            </a:r>
            <a:r>
              <a:rPr lang="pt-PT" sz="1400" dirty="0">
                <a:latin typeface="Consolas" panose="020B0609020204030204" pitchFamily="49" charset="0"/>
              </a:rPr>
              <a:t> In </a:t>
            </a:r>
            <a:r>
              <a:rPr lang="pt-PT" sz="1400" dirty="0" err="1">
                <a:latin typeface="Consolas" panose="020B0609020204030204" pitchFamily="49" charset="0"/>
              </a:rPr>
              <a:t>First</a:t>
            </a:r>
            <a:r>
              <a:rPr lang="pt-PT" sz="1400" dirty="0">
                <a:latin typeface="Consolas" panose="020B0609020204030204" pitchFamily="49" charset="0"/>
              </a:rPr>
              <a:t> Out</a:t>
            </a:r>
          </a:p>
        </p:txBody>
      </p:sp>
    </p:spTree>
    <p:extLst>
      <p:ext uri="{BB962C8B-B14F-4D97-AF65-F5344CB8AC3E}">
        <p14:creationId xmlns:p14="http://schemas.microsoft.com/office/powerpoint/2010/main" val="300142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MoP 13 - EDD: Collection, Iterator, List, Set, Map, Queue</a:t>
            </a:r>
            <a:endParaRPr lang="pt-PT" alt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Interface List&lt;E&gt;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07413" cy="4724400"/>
          </a:xfrm>
          <a:ln>
            <a:solidFill>
              <a:schemeClr val="hlink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kern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List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&lt;E&gt;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Collection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&lt;E&gt;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ct val="80000"/>
              </a:lnSpc>
              <a:spcBef>
                <a:spcPct val="60000"/>
              </a:spcBef>
              <a:spcAft>
                <a:spcPct val="40000"/>
              </a:spcAft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  . . . 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métodos definidos em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Collection</a:t>
            </a:r>
            <a:endParaRPr lang="pt-PT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8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add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index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, E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element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8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addAll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index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Collection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&lt;? </a:t>
            </a:r>
            <a:r>
              <a:rPr lang="pt-PT" sz="18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E&gt; c);</a:t>
            </a:r>
          </a:p>
          <a:p>
            <a:pPr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8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equals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o);    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both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lists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are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equal</a:t>
            </a:r>
            <a:endParaRPr lang="pt-PT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E 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get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index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  E 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set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index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, E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element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old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endParaRPr lang="pt-PT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  E 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remove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index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);         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returns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removed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endParaRPr lang="pt-PT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8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indexOf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o);       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occurrence</a:t>
            </a:r>
            <a:endParaRPr lang="pt-PT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8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lastIndexOf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o);   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occurrence</a:t>
            </a:r>
            <a:endParaRPr lang="pt-PT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ListIterator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&lt;E&gt; 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listIterator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ListIterator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&lt;E&gt; 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listIterator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index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starting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index</a:t>
            </a:r>
            <a:endParaRPr lang="pt-PT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List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&lt;E&gt; 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subList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fromIndex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latin typeface="Consolas" pitchFamily="49" charset="0"/>
                <a:cs typeface="Consolas" pitchFamily="49" charset="0"/>
              </a:rPr>
              <a:t>toIndex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); 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a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backed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endParaRPr lang="pt-PT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4800" y="990600"/>
            <a:ext cx="8534400" cy="400110"/>
          </a:xfrm>
          <a:prstGeom prst="rect">
            <a:avLst/>
          </a:prstGeom>
          <a:noFill/>
          <a:ln w="9525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PT" sz="2000" dirty="0"/>
              <a:t>Define uma </a:t>
            </a:r>
            <a:r>
              <a:rPr lang="pt-PT" sz="2000" dirty="0" err="1"/>
              <a:t>collection</a:t>
            </a:r>
            <a:r>
              <a:rPr lang="pt-PT" sz="2000" dirty="0"/>
              <a:t> sequencial –  relação de ordem – primeiro, segundo, </a:t>
            </a:r>
            <a:r>
              <a:rPr lang="pt-PT" sz="2000" dirty="0" err="1"/>
              <a:t>etc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912679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</a:t>
            </a:r>
            <a:r>
              <a:rPr lang="pt-PT" dirty="0"/>
              <a:t> </a:t>
            </a:r>
            <a:r>
              <a:rPr lang="pt-PT" dirty="0" err="1"/>
              <a:t>methods</a:t>
            </a:r>
            <a:r>
              <a:rPr lang="pt-PT" dirty="0"/>
              <a:t> –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061621"/>
            <a:ext cx="8686800" cy="526297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List&lt;String&gt;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container =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&lt;String&gt;(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asList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"um"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"dois"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"três"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"quatro"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));</a:t>
            </a:r>
            <a:endParaRPr lang="pt-PT" sz="1600" dirty="0">
              <a:latin typeface="Consolas"/>
            </a:endParaRPr>
          </a:p>
          <a:p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printIterable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container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PT" sz="1600" dirty="0">
              <a:latin typeface="Consolas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void add(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 index, E element);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add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 xxx 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at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 3:"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add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(3,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"xxx"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printIterable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container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PT" sz="1600" dirty="0">
              <a:latin typeface="Consolas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boolean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addAll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 index, Collection&lt;? extends E&gt; c);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addAll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(4,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asList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"sete"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"oito"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printIterable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container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PT" sz="1600" i="1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// E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get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index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);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get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(2) -&gt;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600" b="1" i="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(2));</a:t>
            </a:r>
          </a:p>
          <a:p>
            <a:endParaRPr lang="pt-PT" sz="1600" i="1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boolean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 equals(Object o); // true is both lists are equal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dirty="0" err="1">
                <a:solidFill>
                  <a:srgbClr val="2A00FF"/>
                </a:solidFill>
                <a:latin typeface="Consolas"/>
              </a:rPr>
              <a:t>equals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 [um, dois, três, xxx, sete, oito, quatro] -&gt; "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equals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((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 (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asList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"um"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"dois"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"três"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"xxx"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,  </a:t>
            </a:r>
          </a:p>
          <a:p>
            <a:r>
              <a:rPr lang="pt-PT" sz="1600" i="1" dirty="0">
                <a:solidFill>
                  <a:srgbClr val="000000"/>
                </a:solidFill>
                <a:latin typeface="Consolas"/>
              </a:rPr>
              <a:t>                                           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"sete"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"oito"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"quatro"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))));</a:t>
            </a:r>
            <a:endParaRPr lang="pt-PT" sz="1600" i="1" dirty="0">
              <a:solidFill>
                <a:srgbClr val="000000"/>
              </a:solidFill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cont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39328" y="4648200"/>
            <a:ext cx="1576072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(2) -&gt; três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65108" y="6019800"/>
            <a:ext cx="5750292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equals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[um, dois, três, xxx, sete, oito, quatro] -&gt;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true</a:t>
            </a:r>
            <a:endParaRPr lang="pt-PT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55901" y="4038600"/>
            <a:ext cx="4259499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[um, dois, três, xxx, sete, oito, quatro]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48535" y="2895600"/>
            <a:ext cx="3066865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[um, dois, três, xxx, quatro]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38714" y="2603956"/>
            <a:ext cx="1476686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add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xxx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at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3: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45466" y="1752600"/>
            <a:ext cx="2569934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[um, dois, três, quatro]</a:t>
            </a:r>
          </a:p>
        </p:txBody>
      </p:sp>
    </p:spTree>
    <p:extLst>
      <p:ext uri="{BB962C8B-B14F-4D97-AF65-F5344CB8AC3E}">
        <p14:creationId xmlns:p14="http://schemas.microsoft.com/office/powerpoint/2010/main" val="4065105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</a:t>
            </a:r>
            <a:r>
              <a:rPr lang="pt-PT" dirty="0"/>
              <a:t> </a:t>
            </a:r>
            <a:r>
              <a:rPr lang="pt-PT" dirty="0" err="1"/>
              <a:t>methods</a:t>
            </a:r>
            <a:r>
              <a:rPr lang="pt-PT" dirty="0"/>
              <a:t> –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061621"/>
            <a:ext cx="8686800" cy="498598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E set(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 index, E element); // returns the old element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"set(2, Nove,) -&gt;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600" b="1" i="1" dirty="0" err="1">
                <a:solidFill>
                  <a:srgbClr val="000000"/>
                </a:solidFill>
                <a:latin typeface="Consolas"/>
              </a:rPr>
              <a:t>set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(2,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"nove"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printIterable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container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();</a:t>
            </a:r>
            <a:endParaRPr lang="pt-PT" sz="1600" dirty="0">
              <a:latin typeface="Consolas"/>
            </a:endParaRPr>
          </a:p>
          <a:p>
            <a:endParaRPr lang="pt-PT" sz="1600" dirty="0">
              <a:latin typeface="Consolas"/>
            </a:endParaRPr>
          </a:p>
          <a:p>
            <a:pPr>
              <a:spcBef>
                <a:spcPts val="900"/>
              </a:spcBef>
            </a:pPr>
            <a:r>
              <a:rPr lang="en-US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indexOf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(Object o); // index of first occurrence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indexOf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(sete) -&gt;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600" b="1" i="1" dirty="0" err="1">
                <a:solidFill>
                  <a:srgbClr val="000000"/>
                </a:solidFill>
                <a:latin typeface="Consolas"/>
              </a:rPr>
              <a:t>indexOf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"sete"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pt-PT" sz="1600" i="1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900"/>
              </a:spcBef>
            </a:pPr>
            <a:r>
              <a:rPr lang="en-US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lastIndexOf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(Object o); // index of last occurrence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container.add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"sete"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printIterable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container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lastIndexOf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(sete) -&gt; "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lastIndexOf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"sete"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pt-PT" sz="1600" dirty="0">
              <a:latin typeface="Consolas"/>
            </a:endParaRPr>
          </a:p>
          <a:p>
            <a:pPr>
              <a:spcBef>
                <a:spcPts val="900"/>
              </a:spcBef>
            </a:pPr>
            <a:r>
              <a:rPr lang="en-US" sz="1600" dirty="0">
                <a:solidFill>
                  <a:srgbClr val="3F7F5F"/>
                </a:solidFill>
                <a:latin typeface="Consolas"/>
              </a:rPr>
              <a:t>// E remove(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 index); // return the removed element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"remove(2) -&gt;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600" b="1" i="1" dirty="0" err="1">
                <a:solidFill>
                  <a:srgbClr val="000000"/>
                </a:solidFill>
                <a:latin typeface="Consolas"/>
              </a:rPr>
              <a:t>remove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(2));</a:t>
            </a:r>
          </a:p>
          <a:p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printIterable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container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pt-PT" sz="1600" i="1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900"/>
              </a:spcBef>
            </a:pPr>
            <a:r>
              <a:rPr lang="pt-PT" sz="16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List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&lt;E&gt;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subList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fromIndex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,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toIndex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);</a:t>
            </a:r>
          </a:p>
          <a:p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SubList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(2, 5) -&gt;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container.</a:t>
            </a:r>
            <a:r>
              <a:rPr lang="pt-PT" sz="1600" b="1" i="1" dirty="0" err="1">
                <a:solidFill>
                  <a:srgbClr val="000000"/>
                </a:solidFill>
                <a:latin typeface="Consolas"/>
              </a:rPr>
              <a:t>subList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(2, 5));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059584" y="3289756"/>
            <a:ext cx="4855816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[um, dois, nove, xxx, sete, oito, quatro, sete]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89604" y="6109156"/>
            <a:ext cx="3563796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SubList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(2, 5) -&gt; [xxx, sete, oito]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41783" y="2756356"/>
            <a:ext cx="1973617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indexOf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(sete) -&gt; 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55901" y="1994356"/>
            <a:ext cx="4259499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[um, dois, nove, xxx, sete, oito, quatro]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43624" y="1689556"/>
            <a:ext cx="2271776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set(2, Nove,) -&gt; três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55901" y="5194756"/>
            <a:ext cx="4259499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[um, dois, xxx, sete, oito, quatro, sete]</a:t>
            </a:r>
            <a:endParaRPr lang="pt-PT" sz="1400" dirty="0"/>
          </a:p>
        </p:txBody>
      </p:sp>
      <p:sp>
        <p:nvSpPr>
          <p:cNvPr id="16" name="Rectangle 15"/>
          <p:cNvSpPr/>
          <p:nvPr/>
        </p:nvSpPr>
        <p:spPr>
          <a:xfrm>
            <a:off x="7041169" y="4800600"/>
            <a:ext cx="1874231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remove(2) -&gt; nove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44238" y="4127956"/>
            <a:ext cx="2371162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lastIndexOf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(sete) -&gt; 7</a:t>
            </a:r>
          </a:p>
        </p:txBody>
      </p:sp>
    </p:spTree>
    <p:extLst>
      <p:ext uri="{BB962C8B-B14F-4D97-AF65-F5344CB8AC3E}">
        <p14:creationId xmlns:p14="http://schemas.microsoft.com/office/powerpoint/2010/main" val="119502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Backed</a:t>
            </a:r>
            <a:r>
              <a:rPr lang="pt-PT" dirty="0"/>
              <a:t> </a:t>
            </a:r>
            <a:r>
              <a:rPr lang="pt-PT" dirty="0" err="1"/>
              <a:t>list</a:t>
            </a:r>
            <a:r>
              <a:rPr lang="pt-PT" dirty="0"/>
              <a:t>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returned list is backed by this list, so non-structural changes in the returned list are reflected in this list, and vice-versa.</a:t>
            </a:r>
          </a:p>
          <a:p>
            <a:r>
              <a:rPr lang="en-US" dirty="0"/>
              <a:t>The returned list supports all of the optional list operations supported by this list.</a:t>
            </a:r>
          </a:p>
          <a:p>
            <a:pPr lvl="1"/>
            <a:r>
              <a:rPr lang="en-US" dirty="0" err="1"/>
              <a:t>list.subList</a:t>
            </a:r>
            <a:r>
              <a:rPr lang="en-US" dirty="0"/>
              <a:t>(from, to).clear();</a:t>
            </a:r>
          </a:p>
          <a:p>
            <a:endParaRPr lang="en-US" dirty="0"/>
          </a:p>
          <a:p>
            <a:r>
              <a:rPr lang="en-US" dirty="0"/>
              <a:t>The semantics of the list returned by this method become undefined if the backing list (i.e., this list) is structurally modified in any way other than via the returned list.  </a:t>
            </a:r>
          </a:p>
          <a:p>
            <a:r>
              <a:rPr lang="en-US" dirty="0"/>
              <a:t>Structural modifications are those that change the size of this list, or otherwise perturb it in such a fashion that iterations in progress may yield incorrect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</p:spTree>
    <p:extLst>
      <p:ext uri="{BB962C8B-B14F-4D97-AF65-F5344CB8AC3E}">
        <p14:creationId xmlns:p14="http://schemas.microsoft.com/office/powerpoint/2010/main" val="3585041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MoP 13 - EDD: Collection, Iterator, List, Set, Map, Queue</a:t>
            </a:r>
            <a:endParaRPr lang="pt-PT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Interface ListIterator&lt;E&gt;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98510"/>
            <a:ext cx="8518525" cy="4749890"/>
          </a:xfrm>
          <a:noFill/>
          <a:ln>
            <a:solidFill>
              <a:schemeClr val="hlink"/>
            </a:solidFill>
            <a:prstDash val="lg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kern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ListIterator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&lt;E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pt-PT" sz="18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Iterator</a:t>
            </a:r>
            <a:r>
              <a:rPr lang="pt-PT" sz="1800" b="1" dirty="0">
                <a:latin typeface="Consolas" pitchFamily="49" charset="0"/>
                <a:cs typeface="Consolas" pitchFamily="49" charset="0"/>
              </a:rPr>
              <a:t>&lt;E&gt; 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it-IT" sz="18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it-IT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it-IT" sz="1800" b="1" kern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it-I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it-IT" sz="1800" b="1" dirty="0">
                <a:latin typeface="Consolas" pitchFamily="49" charset="0"/>
                <a:cs typeface="Consolas" pitchFamily="49" charset="0"/>
              </a:rPr>
              <a:t>hasNext</a:t>
            </a:r>
            <a:r>
              <a:rPr lang="it-IT" sz="18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it-IT" sz="1800" dirty="0">
                <a:latin typeface="Consolas" pitchFamily="49" charset="0"/>
                <a:cs typeface="Consolas" pitchFamily="49" charset="0"/>
              </a:rPr>
              <a:t>  E </a:t>
            </a:r>
            <a:r>
              <a:rPr lang="it-IT" sz="1800" b="1" dirty="0">
                <a:latin typeface="Consolas" pitchFamily="49" charset="0"/>
                <a:cs typeface="Consolas" pitchFamily="49" charset="0"/>
              </a:rPr>
              <a:t>next</a:t>
            </a:r>
            <a:r>
              <a:rPr lang="it-IT" sz="18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it-IT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it-IT" sz="1800" b="1" kern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it-I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it-IT" sz="1800" b="1" dirty="0">
                <a:latin typeface="Consolas" pitchFamily="49" charset="0"/>
                <a:cs typeface="Consolas" pitchFamily="49" charset="0"/>
              </a:rPr>
              <a:t>remove</a:t>
            </a:r>
            <a:r>
              <a:rPr lang="it-IT" sz="1800" dirty="0">
                <a:latin typeface="Consolas" pitchFamily="49" charset="0"/>
                <a:cs typeface="Consolas" pitchFamily="49" charset="0"/>
              </a:rPr>
              <a:t>();            </a:t>
            </a:r>
            <a:r>
              <a:rPr lang="it-I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t-IT" sz="1800" dirty="0">
                <a:latin typeface="Consolas" pitchFamily="49" charset="0"/>
                <a:cs typeface="Consolas" pitchFamily="49" charset="0"/>
              </a:rPr>
              <a:t>*</a:t>
            </a:r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it-IT" sz="1800" dirty="0">
                <a:latin typeface="Consolas" pitchFamily="49" charset="0"/>
                <a:cs typeface="Consolas" pitchFamily="49" charset="0"/>
              </a:rPr>
              <a:t>   </a:t>
            </a:r>
            <a:endParaRPr lang="it-IT" sz="18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PT" sz="1800" b="1" kern="12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hasPrevious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();    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se existe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previous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pt-PT" sz="1800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  E </a:t>
            </a:r>
            <a:r>
              <a:rPr lang="pt-PT" sz="1800" b="1" dirty="0" err="1">
                <a:latin typeface="Consolas" pitchFamily="49" charset="0"/>
                <a:cs typeface="Consolas" pitchFamily="49" charset="0"/>
              </a:rPr>
              <a:t>previous</a:t>
            </a:r>
            <a:r>
              <a:rPr lang="pt-PT" sz="1800" dirty="0">
                <a:latin typeface="Consolas" pitchFamily="49" charset="0"/>
                <a:cs typeface="Consolas" pitchFamily="49" charset="0"/>
              </a:rPr>
              <a:t>();             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devolve o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previous</a:t>
            </a:r>
            <a:r>
              <a:rPr lang="pt-PT" sz="18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sz="18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endParaRPr lang="it-IT" sz="18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8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b="1" dirty="0" err="1">
                <a:latin typeface="Consolas" pitchFamily="49" charset="0"/>
                <a:cs typeface="Consolas" pitchFamily="49" charset="0"/>
              </a:rPr>
              <a:t>add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(E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e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);            </a:t>
            </a:r>
            <a:r>
              <a:rPr lang="pt-PT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*</a:t>
            </a:r>
            <a:r>
              <a:rPr lang="pt-PT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insere antes do </a:t>
            </a:r>
            <a:r>
              <a:rPr lang="pt-PT" u="sng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actual</a:t>
            </a:r>
            <a:r>
              <a:rPr lang="pt-PT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pt-PT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PT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          // e depois do actual </a:t>
            </a:r>
            <a:r>
              <a:rPr lang="pt-PT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previous</a:t>
            </a:r>
            <a:endParaRPr lang="pt-PT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8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void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b="1" dirty="0">
                <a:latin typeface="Consolas" pitchFamily="49" charset="0"/>
                <a:cs typeface="Consolas" pitchFamily="49" charset="0"/>
              </a:rPr>
              <a:t>set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(E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e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);            </a:t>
            </a:r>
            <a:r>
              <a:rPr lang="pt-PT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*</a:t>
            </a:r>
            <a:r>
              <a:rPr lang="pt-PT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substitui o último elemento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PT" dirty="0">
                <a:latin typeface="Consolas" pitchFamily="49" charset="0"/>
                <a:cs typeface="Consolas" pitchFamily="49" charset="0"/>
              </a:rPr>
              <a:t>                          </a:t>
            </a:r>
            <a:r>
              <a:rPr lang="pt-PT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devolvido pelo </a:t>
            </a:r>
            <a:r>
              <a:rPr lang="pt-PT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pt-PT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/ </a:t>
            </a:r>
            <a:r>
              <a:rPr lang="pt-PT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previous</a:t>
            </a:r>
            <a:endParaRPr lang="pt-PT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80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b="1" dirty="0" err="1">
                <a:latin typeface="Consolas" pitchFamily="49" charset="0"/>
                <a:cs typeface="Consolas" pitchFamily="49" charset="0"/>
              </a:rPr>
              <a:t>nextIndex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();          </a:t>
            </a:r>
            <a:r>
              <a:rPr lang="pt-PT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devolve o índex do </a:t>
            </a:r>
            <a:r>
              <a:rPr lang="pt-PT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prox</a:t>
            </a:r>
            <a:r>
              <a:rPr lang="pt-PT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pt-PT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pt-PT" b="1" kern="1200" dirty="0" err="1">
                <a:solidFill>
                  <a:srgbClr val="7F0055"/>
                </a:solidFill>
                <a:latin typeface="Consolas" pitchFamily="49" charset="0"/>
                <a:ea typeface="+mn-ea"/>
                <a:cs typeface="Consolas" pitchFamily="49" charset="0"/>
              </a:rPr>
              <a:t>int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  <a:r>
              <a:rPr lang="pt-PT" b="1" dirty="0" err="1">
                <a:latin typeface="Consolas" pitchFamily="49" charset="0"/>
                <a:cs typeface="Consolas" pitchFamily="49" charset="0"/>
              </a:rPr>
              <a:t>previousIndex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();      </a:t>
            </a:r>
            <a:r>
              <a:rPr lang="pt-PT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devolve o índex do </a:t>
            </a:r>
            <a:r>
              <a:rPr lang="pt-PT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prox</a:t>
            </a:r>
            <a:r>
              <a:rPr lang="pt-PT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PT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previous</a:t>
            </a:r>
            <a:endParaRPr lang="pt-PT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519863" y="2717800"/>
            <a:ext cx="2516187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600">
                <a:latin typeface="Courier New" pitchFamily="49" charset="0"/>
              </a:rPr>
              <a:t>* Operação opcional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79388" y="6308725"/>
            <a:ext cx="728345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600" u="sng" dirty="0">
                <a:latin typeface="Courier New" pitchFamily="49" charset="0"/>
              </a:rPr>
              <a:t>Actual</a:t>
            </a:r>
            <a:r>
              <a:rPr lang="pt-PT" sz="1600" dirty="0">
                <a:latin typeface="Courier New" pitchFamily="49" charset="0"/>
              </a:rPr>
              <a:t> (do iterador) – significa o próximo a ser devolvido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 rot="16200000">
            <a:off x="-896937" y="2453451"/>
            <a:ext cx="21605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it-IT" sz="2000" b="1" dirty="0">
                <a:solidFill>
                  <a:schemeClr val="tx2"/>
                </a:solidFill>
              </a:rPr>
              <a:t>iterator methods</a:t>
            </a:r>
            <a:endParaRPr lang="pt-PT" sz="2000" b="1" dirty="0">
              <a:solidFill>
                <a:schemeClr val="tx2"/>
              </a:solidFill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 rot="16200000">
            <a:off x="-608019" y="4564033"/>
            <a:ext cx="16161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sz="2000" b="1" dirty="0">
                <a:solidFill>
                  <a:schemeClr val="tx2"/>
                </a:solidFill>
              </a:rPr>
              <a:t>new methods</a:t>
            </a:r>
            <a:endParaRPr lang="pt-PT" sz="2000" b="1" dirty="0">
              <a:solidFill>
                <a:schemeClr val="tx2"/>
              </a:solidFill>
            </a:endParaRPr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457200" y="2128838"/>
            <a:ext cx="0" cy="995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457200" y="3429000"/>
            <a:ext cx="0" cy="2449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3276600" y="1997075"/>
            <a:ext cx="5759450" cy="59055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pt-PT" sz="1600" dirty="0">
                <a:latin typeface="Courier New" pitchFamily="49" charset="0"/>
              </a:rPr>
              <a:t>O iterador pode ser observado como estando sempre entre os elementos </a:t>
            </a:r>
            <a:r>
              <a:rPr lang="pt-PT" sz="1600" dirty="0" err="1">
                <a:latin typeface="Courier New" pitchFamily="49" charset="0"/>
              </a:rPr>
              <a:t>next</a:t>
            </a:r>
            <a:r>
              <a:rPr lang="pt-PT" sz="1600" dirty="0">
                <a:latin typeface="Courier New" pitchFamily="49" charset="0"/>
              </a:rPr>
              <a:t>() e </a:t>
            </a:r>
            <a:r>
              <a:rPr lang="pt-PT" sz="1600" dirty="0" err="1">
                <a:latin typeface="Courier New" pitchFamily="49" charset="0"/>
              </a:rPr>
              <a:t>previous</a:t>
            </a:r>
            <a:r>
              <a:rPr lang="pt-PT" sz="1600" dirty="0">
                <a:latin typeface="Courier New" pitchFamily="49" charset="0"/>
              </a:rPr>
              <a:t>()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23850" y="990600"/>
            <a:ext cx="8135937" cy="400110"/>
          </a:xfrm>
          <a:prstGeom prst="rect">
            <a:avLst/>
          </a:prstGeom>
          <a:noFill/>
          <a:ln w="9525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PT" sz="2000"/>
              <a:t>Define um iterador que pode deslocar-se para a frente e para trás</a:t>
            </a:r>
          </a:p>
        </p:txBody>
      </p:sp>
    </p:spTree>
    <p:extLst>
      <p:ext uri="{BB962C8B-B14F-4D97-AF65-F5344CB8AC3E}">
        <p14:creationId xmlns:p14="http://schemas.microsoft.com/office/powerpoint/2010/main" val="399003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Colecções /</a:t>
            </a:r>
            <a:r>
              <a:rPr lang="pt-PT" dirty="0" err="1"/>
              <a:t>Collections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Uma colecção é: </a:t>
            </a:r>
          </a:p>
          <a:p>
            <a:pPr lvl="1"/>
            <a:r>
              <a:rPr lang="pt-PT" dirty="0"/>
              <a:t>(de forma simplificada) um contentor (</a:t>
            </a:r>
            <a:r>
              <a:rPr lang="pt-PT" i="1" dirty="0" err="1"/>
              <a:t>container</a:t>
            </a:r>
            <a:r>
              <a:rPr lang="pt-PT" dirty="0"/>
              <a:t>) de objectos</a:t>
            </a:r>
          </a:p>
          <a:p>
            <a:pPr lvl="1"/>
            <a:r>
              <a:rPr lang="pt-PT" dirty="0"/>
              <a:t>É um objecto que pode agrupar múltiplos objectos de um tipo</a:t>
            </a:r>
          </a:p>
          <a:p>
            <a:pPr>
              <a:spcBef>
                <a:spcPts val="1200"/>
              </a:spcBef>
            </a:pPr>
            <a:r>
              <a:rPr lang="pt-PT" dirty="0"/>
              <a:t>As colecções (</a:t>
            </a:r>
            <a:r>
              <a:rPr lang="pt-PT" i="1" dirty="0" err="1"/>
              <a:t>collections</a:t>
            </a:r>
            <a:r>
              <a:rPr lang="pt-PT" dirty="0"/>
              <a:t>) são utilizadas para guardar, obter, manipular e comunicar dados de forma agregada</a:t>
            </a:r>
          </a:p>
          <a:p>
            <a:pPr lvl="1"/>
            <a:r>
              <a:rPr lang="pt-PT" dirty="0"/>
              <a:t>Tipicamente representam dados numa forma natural, tal como: </a:t>
            </a:r>
          </a:p>
          <a:p>
            <a:pPr lvl="2"/>
            <a:r>
              <a:rPr lang="pt-PT" dirty="0"/>
              <a:t>uma mão de poker </a:t>
            </a:r>
            <a:r>
              <a:rPr lang="pt-PT" dirty="0" err="1"/>
              <a:t>hand</a:t>
            </a:r>
            <a:r>
              <a:rPr lang="pt-PT" dirty="0"/>
              <a:t> (uma colecção de cartas), </a:t>
            </a:r>
          </a:p>
          <a:p>
            <a:pPr lvl="2"/>
            <a:r>
              <a:rPr lang="pt-PT" dirty="0"/>
              <a:t>um conjunto de emails (uma colecção de emails), </a:t>
            </a:r>
          </a:p>
          <a:p>
            <a:pPr lvl="2"/>
            <a:r>
              <a:rPr lang="pt-PT" dirty="0"/>
              <a:t>uma lista de contactos (um </a:t>
            </a:r>
            <a:r>
              <a:rPr lang="pt-PT" dirty="0" err="1"/>
              <a:t>mapeaento</a:t>
            </a:r>
            <a:r>
              <a:rPr lang="pt-PT" dirty="0"/>
              <a:t> entre nomes e números de telefone)</a:t>
            </a:r>
          </a:p>
          <a:p>
            <a:pPr>
              <a:spcBef>
                <a:spcPts val="1200"/>
              </a:spcBef>
            </a:pPr>
            <a:r>
              <a:rPr lang="pt-PT" dirty="0"/>
              <a:t>Java </a:t>
            </a:r>
            <a:r>
              <a:rPr lang="pt-PT" dirty="0" err="1"/>
              <a:t>Collections</a:t>
            </a:r>
            <a:r>
              <a:rPr lang="pt-PT" dirty="0"/>
              <a:t> Framework (JCF)</a:t>
            </a:r>
          </a:p>
          <a:p>
            <a:pPr lvl="1"/>
            <a:r>
              <a:rPr lang="pt-PT" dirty="0"/>
              <a:t>É a parte do Java que suporta e implementa colecções (</a:t>
            </a:r>
            <a:r>
              <a:rPr lang="pt-PT" i="1" dirty="0" err="1"/>
              <a:t>collections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Define: </a:t>
            </a:r>
          </a:p>
          <a:p>
            <a:pPr lvl="2"/>
            <a:r>
              <a:rPr lang="pt-PT" b="1" dirty="0"/>
              <a:t>Interfaces</a:t>
            </a:r>
            <a:r>
              <a:rPr lang="pt-PT" dirty="0"/>
              <a:t>: definições de funcionalidade</a:t>
            </a:r>
          </a:p>
          <a:p>
            <a:pPr lvl="2"/>
            <a:r>
              <a:rPr lang="pt-PT" b="1" dirty="0"/>
              <a:t>Implementações</a:t>
            </a:r>
            <a:r>
              <a:rPr lang="pt-PT" dirty="0"/>
              <a:t>: as diversas implementações</a:t>
            </a:r>
          </a:p>
          <a:p>
            <a:pPr lvl="2"/>
            <a:r>
              <a:rPr lang="pt-PT" dirty="0"/>
              <a:t>Algoritmos: métodos auxiliares que executam uma determinada computação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</p:spTree>
    <p:extLst>
      <p:ext uri="{BB962C8B-B14F-4D97-AF65-F5344CB8AC3E}">
        <p14:creationId xmlns:p14="http://schemas.microsoft.com/office/powerpoint/2010/main" val="74839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MoP 13 - EDD: Collection, Iterator, List, Set, Map, Queue</a:t>
            </a:r>
            <a:endParaRPr lang="pt-PT" alt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de </a:t>
            </a:r>
            <a:r>
              <a:rPr lang="pt-PT" dirty="0" err="1"/>
              <a:t>ListIterator</a:t>
            </a:r>
            <a:endParaRPr lang="pt-PT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07413" cy="5334000"/>
          </a:xfrm>
          <a:ln>
            <a:solidFill>
              <a:schemeClr val="hlink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printReverse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(List&lt;String&gt; container) {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ListIterator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it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container.listIterator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container.size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or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3F7F5F"/>
                </a:solidFill>
                <a:latin typeface="Consolas"/>
              </a:rPr>
              <a:t> 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it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container.listIterator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(); 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F7F5F"/>
                </a:solidFill>
                <a:latin typeface="Consolas"/>
              </a:rPr>
              <a:t> // while (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it.hasNext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())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it.next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pt-PT" sz="1600" dirty="0"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3F7F5F"/>
                </a:solidFill>
                <a:latin typeface="Consolas"/>
              </a:rPr>
              <a:t> // now come to the beginning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Reversed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 -&gt; ["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it.hasPrevious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i="1" dirty="0" err="1">
                <a:solidFill>
                  <a:srgbClr val="000000"/>
                </a:solidFill>
                <a:latin typeface="Consolas"/>
              </a:rPr>
              <a:t>it.previous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it.hasPrevious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())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",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"]"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pt-PT" sz="1600" dirty="0">
              <a:latin typeface="Consolas"/>
            </a:endParaRPr>
          </a:p>
          <a:p>
            <a:pPr marL="0" indent="0">
              <a:buNone/>
            </a:pPr>
            <a:r>
              <a:rPr lang="pt-PT" sz="1600" dirty="0">
                <a:latin typeface="Consolas"/>
              </a:rPr>
              <a:t>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add element</a:t>
            </a:r>
            <a:endParaRPr lang="pt-PT" sz="1600" dirty="0">
              <a:latin typeface="Consolas"/>
            </a:endParaRPr>
          </a:p>
          <a:p>
            <a:pPr marL="0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it.add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>
                <a:solidFill>
                  <a:srgbClr val="2A00FF"/>
                </a:solidFill>
                <a:latin typeface="Consolas"/>
              </a:rPr>
              <a:t>"seis"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t-PT" sz="16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printIterable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container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6866" y="685800"/>
            <a:ext cx="2569934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[um, dois, três, quatro]</a:t>
            </a:r>
            <a:endParaRPr lang="pt-PT" sz="1400" dirty="0"/>
          </a:p>
        </p:txBody>
      </p:sp>
      <p:sp>
        <p:nvSpPr>
          <p:cNvPr id="7" name="Rectangle 6"/>
          <p:cNvSpPr/>
          <p:nvPr/>
        </p:nvSpPr>
        <p:spPr>
          <a:xfrm>
            <a:off x="5520549" y="5943600"/>
            <a:ext cx="3166251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[seis, um, dois, três, quatro]</a:t>
            </a:r>
            <a:endParaRPr lang="pt-PT" sz="1400" dirty="0"/>
          </a:p>
        </p:txBody>
      </p:sp>
      <p:sp>
        <p:nvSpPr>
          <p:cNvPr id="9" name="Rectangle 8"/>
          <p:cNvSpPr/>
          <p:nvPr/>
        </p:nvSpPr>
        <p:spPr>
          <a:xfrm>
            <a:off x="4924232" y="4876800"/>
            <a:ext cx="376256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Reversed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-&gt; [quatro, três, dois, um]</a:t>
            </a:r>
          </a:p>
        </p:txBody>
      </p:sp>
    </p:spTree>
    <p:extLst>
      <p:ext uri="{BB962C8B-B14F-4D97-AF65-F5344CB8AC3E}">
        <p14:creationId xmlns:p14="http://schemas.microsoft.com/office/powerpoint/2010/main" val="714056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MoP 13 - EDD: Collection, Iterator, List, Set, Map, Queue</a:t>
            </a:r>
            <a:endParaRPr lang="pt-PT" alt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ArrayList&lt;E&gt;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000" dirty="0"/>
              <a:t>Um </a:t>
            </a:r>
            <a:r>
              <a:rPr lang="pt-PT" sz="2000" dirty="0" err="1"/>
              <a:t>ArrayList</a:t>
            </a:r>
            <a:r>
              <a:rPr lang="pt-PT" sz="2000" dirty="0"/>
              <a:t> é um contentor, baseado num </a:t>
            </a:r>
            <a:r>
              <a:rPr lang="pt-PT" sz="2000" dirty="0" err="1"/>
              <a:t>array</a:t>
            </a:r>
            <a:r>
              <a:rPr lang="pt-PT" sz="2000" dirty="0"/>
              <a:t>, de dimensão automaticamente crescente, que implementa a interface </a:t>
            </a:r>
            <a:r>
              <a:rPr lang="pt-PT" sz="2000" dirty="0" err="1"/>
              <a:t>List</a:t>
            </a:r>
            <a:r>
              <a:rPr lang="pt-PT" sz="2000" dirty="0"/>
              <a:t>&lt;E&gt; e que permite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null</a:t>
            </a:r>
            <a:endParaRPr lang="pt-PT" sz="2000" dirty="0"/>
          </a:p>
          <a:p>
            <a:r>
              <a:rPr lang="pt-PT" dirty="0"/>
              <a:t>Implementa as seguintes interfaces:</a:t>
            </a:r>
            <a:endParaRPr lang="pt-PT" sz="2000" dirty="0"/>
          </a:p>
          <a:p>
            <a:pPr lvl="1"/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List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&lt;E&gt;,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Collection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&lt;E&gt; e </a:t>
            </a:r>
            <a:r>
              <a:rPr lang="pt-PT" sz="1600" b="1" dirty="0" err="1">
                <a:latin typeface="Consolas" pitchFamily="49" charset="0"/>
                <a:cs typeface="Consolas" pitchFamily="49" charset="0"/>
              </a:rPr>
              <a:t>Iterable</a:t>
            </a:r>
            <a:r>
              <a:rPr lang="pt-PT" sz="1600" b="1" dirty="0">
                <a:latin typeface="Consolas" pitchFamily="49" charset="0"/>
                <a:cs typeface="Consolas" pitchFamily="49" charset="0"/>
              </a:rPr>
              <a:t>&lt;E&gt;</a:t>
            </a:r>
          </a:p>
          <a:p>
            <a:pPr lvl="1"/>
            <a:r>
              <a:rPr lang="pt-PT" sz="1600" dirty="0" err="1">
                <a:latin typeface="Consolas" pitchFamily="49" charset="0"/>
                <a:cs typeface="Consolas" pitchFamily="49" charset="0"/>
              </a:rPr>
              <a:t>Serializable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Cloneable</a:t>
            </a:r>
            <a:r>
              <a:rPr lang="pt-PT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PT" sz="1600" dirty="0" err="1">
                <a:latin typeface="Consolas" pitchFamily="49" charset="0"/>
                <a:cs typeface="Consolas" pitchFamily="49" charset="0"/>
              </a:rPr>
              <a:t>RandomAccess</a:t>
            </a:r>
            <a:endParaRPr lang="pt-PT" sz="16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pt-PT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PT" sz="1700" dirty="0" err="1">
                <a:latin typeface="Consolas" pitchFamily="49" charset="0"/>
                <a:cs typeface="Consolas" pitchFamily="49" charset="0"/>
              </a:rPr>
              <a:t>java.lang.Object</a:t>
            </a:r>
            <a:endParaRPr lang="pt-PT" sz="1700" dirty="0"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pt-PT" sz="1700" dirty="0">
                <a:latin typeface="Consolas" pitchFamily="49" charset="0"/>
                <a:cs typeface="Consolas" pitchFamily="49" charset="0"/>
              </a:rPr>
              <a:t>	</a:t>
            </a:r>
            <a:r>
              <a:rPr lang="pt-PT" sz="1700" dirty="0" err="1">
                <a:latin typeface="Consolas" pitchFamily="49" charset="0"/>
                <a:cs typeface="Consolas" pitchFamily="49" charset="0"/>
              </a:rPr>
              <a:t>java.util.AbstractCollection</a:t>
            </a:r>
            <a:r>
              <a:rPr lang="pt-PT" sz="1700" dirty="0">
                <a:latin typeface="Consolas" pitchFamily="49" charset="0"/>
                <a:cs typeface="Consolas" pitchFamily="49" charset="0"/>
              </a:rPr>
              <a:t>&lt;E&gt;  			</a:t>
            </a:r>
            <a:r>
              <a:rPr lang="pt-PT" sz="1700" dirty="0" err="1">
                <a:latin typeface="Consolas" pitchFamily="49" charset="0"/>
                <a:cs typeface="Consolas" pitchFamily="49" charset="0"/>
              </a:rPr>
              <a:t>java.util.AbstractList</a:t>
            </a:r>
            <a:r>
              <a:rPr lang="pt-PT" sz="1700" dirty="0">
                <a:latin typeface="Consolas" pitchFamily="49" charset="0"/>
                <a:cs typeface="Consolas" pitchFamily="49" charset="0"/>
              </a:rPr>
              <a:t>&lt;E&gt;  		   				</a:t>
            </a:r>
            <a:r>
              <a:rPr lang="pt-PT" sz="1700" b="1" dirty="0" err="1">
                <a:latin typeface="Consolas" pitchFamily="49" charset="0"/>
                <a:cs typeface="Consolas" pitchFamily="49" charset="0"/>
              </a:rPr>
              <a:t>java.util.ArrayList</a:t>
            </a:r>
            <a:r>
              <a:rPr lang="pt-PT" sz="1700" b="1" dirty="0">
                <a:latin typeface="Consolas" pitchFamily="49" charset="0"/>
                <a:cs typeface="Consolas" pitchFamily="49" charset="0"/>
              </a:rPr>
              <a:t>&lt;E&gt;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pt-PT" sz="1700" b="1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pt-PT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77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ArrayList</a:t>
            </a:r>
            <a:r>
              <a:rPr lang="pt-PT" dirty="0"/>
              <a:t> </a:t>
            </a:r>
            <a:r>
              <a:rPr lang="pt-PT" dirty="0" err="1"/>
              <a:t>Methods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433316" y="1295400"/>
            <a:ext cx="8405884" cy="489364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&lt;E&gt;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AbstractList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&lt;E&gt;</a:t>
            </a:r>
          </a:p>
          <a:p>
            <a:r>
              <a:rPr lang="pt-PT" sz="18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&lt;E&gt;,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RandomAccess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Cloneable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Serializable</a:t>
            </a:r>
            <a:endParaRPr lang="pt-PT" sz="1800" dirty="0"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pt-PT" sz="1800" dirty="0">
                <a:latin typeface="Consolas"/>
              </a:rPr>
              <a:t> 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()    </a:t>
            </a:r>
            <a:r>
              <a:rPr lang="pt-PT" sz="18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800" dirty="0" err="1">
                <a:solidFill>
                  <a:srgbClr val="3F7F5F"/>
                </a:solidFill>
                <a:latin typeface="Consolas"/>
              </a:rPr>
              <a:t>ArrayList</a:t>
            </a:r>
            <a:r>
              <a:rPr lang="pt-PT" sz="1800" dirty="0">
                <a:solidFill>
                  <a:srgbClr val="3F7F5F"/>
                </a:solidFill>
                <a:latin typeface="Consolas"/>
              </a:rPr>
              <a:t>(10)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Collection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&lt;?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E&gt; c) 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initialCapacity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pt-PT" sz="1800" b="1" dirty="0">
                <a:solidFill>
                  <a:srgbClr val="000000"/>
                </a:solidFill>
                <a:latin typeface="Consolas"/>
              </a:rPr>
              <a:t>  ...</a:t>
            </a:r>
            <a:r>
              <a:rPr lang="pt-PT" sz="18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800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800" b="1" dirty="0" err="1">
                <a:solidFill>
                  <a:srgbClr val="3F7F5F"/>
                </a:solidFill>
                <a:latin typeface="Consolas"/>
              </a:rPr>
              <a:t>methods</a:t>
            </a:r>
            <a:r>
              <a:rPr lang="pt-PT" sz="1800" b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3F7F5F"/>
                </a:solidFill>
                <a:latin typeface="Consolas"/>
              </a:rPr>
              <a:t>from</a:t>
            </a:r>
            <a:r>
              <a:rPr lang="pt-PT" sz="1800" b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3F7F5F"/>
                </a:solidFill>
                <a:latin typeface="Consolas"/>
              </a:rPr>
              <a:t>List</a:t>
            </a:r>
            <a:r>
              <a:rPr lang="pt-PT" sz="1800" b="1" dirty="0">
                <a:solidFill>
                  <a:srgbClr val="3F7F5F"/>
                </a:solidFill>
                <a:latin typeface="Consolas"/>
              </a:rPr>
              <a:t>, Collection, </a:t>
            </a:r>
            <a:r>
              <a:rPr lang="pt-PT" sz="1800" b="1" dirty="0" err="1">
                <a:solidFill>
                  <a:srgbClr val="3F7F5F"/>
                </a:solidFill>
                <a:latin typeface="Consolas"/>
              </a:rPr>
              <a:t>Iterable</a:t>
            </a:r>
            <a:endParaRPr lang="pt-PT" sz="1800" dirty="0"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en-US" sz="1800" dirty="0">
                <a:solidFill>
                  <a:srgbClr val="3F7F5F"/>
                </a:solidFill>
                <a:latin typeface="Consolas"/>
              </a:rPr>
              <a:t>  // Returns a shallow copy of this </a:t>
            </a:r>
            <a:r>
              <a:rPr lang="en-US" sz="1800" dirty="0" err="1">
                <a:solidFill>
                  <a:srgbClr val="3F7F5F"/>
                </a:solidFill>
                <a:latin typeface="Consolas"/>
              </a:rPr>
              <a:t>ArrayList</a:t>
            </a:r>
            <a:r>
              <a:rPr lang="en-US" sz="1800" dirty="0">
                <a:solidFill>
                  <a:srgbClr val="3F7F5F"/>
                </a:solidFill>
                <a:latin typeface="Consolas"/>
              </a:rPr>
              <a:t> instance.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clone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()</a:t>
            </a:r>
            <a:endParaRPr lang="pt-PT" sz="1800" dirty="0"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en-US" sz="1800" dirty="0">
                <a:solidFill>
                  <a:srgbClr val="3F7F5F"/>
                </a:solidFill>
                <a:latin typeface="Consolas"/>
              </a:rPr>
              <a:t>  // Increases the capacity, if necessary, to hold </a:t>
            </a:r>
            <a:r>
              <a:rPr lang="en-US" sz="1800" dirty="0" err="1">
                <a:solidFill>
                  <a:srgbClr val="3F7F5F"/>
                </a:solidFill>
                <a:latin typeface="Consolas"/>
              </a:rPr>
              <a:t>minCapacity</a:t>
            </a:r>
            <a:endParaRPr lang="en-US" sz="1800" dirty="0">
              <a:solidFill>
                <a:srgbClr val="3F7F5F"/>
              </a:solidFill>
              <a:latin typeface="Consolas"/>
            </a:endParaRPr>
          </a:p>
          <a:p>
            <a:r>
              <a:rPr lang="pt-PT" sz="18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8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ensureCapacity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minCapacity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pt-PT" sz="1800" u="sng" dirty="0">
                <a:solidFill>
                  <a:srgbClr val="000000"/>
                </a:solidFill>
                <a:latin typeface="Consolas"/>
              </a:rPr>
              <a:t> </a:t>
            </a:r>
            <a:endParaRPr lang="pt-PT" sz="1800" dirty="0"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en-US" sz="1800" dirty="0">
                <a:solidFill>
                  <a:srgbClr val="3F7F5F"/>
                </a:solidFill>
                <a:latin typeface="Consolas"/>
              </a:rPr>
              <a:t>  // Removes elements between </a:t>
            </a:r>
            <a:r>
              <a:rPr lang="en-US" sz="1800" dirty="0" err="1">
                <a:solidFill>
                  <a:srgbClr val="3F7F5F"/>
                </a:solidFill>
                <a:latin typeface="Consolas"/>
              </a:rPr>
              <a:t>fromIndex</a:t>
            </a:r>
            <a:r>
              <a:rPr lang="en-US" sz="1800" dirty="0">
                <a:solidFill>
                  <a:srgbClr val="3F7F5F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3F7F5F"/>
                </a:solidFill>
                <a:latin typeface="Consolas"/>
              </a:rPr>
              <a:t>inc</a:t>
            </a:r>
            <a:r>
              <a:rPr lang="en-US" sz="1800" dirty="0">
                <a:solidFill>
                  <a:srgbClr val="3F7F5F"/>
                </a:solidFill>
                <a:latin typeface="Consolas"/>
              </a:rPr>
              <a:t>), and </a:t>
            </a:r>
            <a:r>
              <a:rPr lang="en-US" sz="1800" dirty="0" err="1">
                <a:solidFill>
                  <a:srgbClr val="3F7F5F"/>
                </a:solidFill>
                <a:latin typeface="Consolas"/>
              </a:rPr>
              <a:t>toIndex</a:t>
            </a:r>
            <a:r>
              <a:rPr lang="en-US" sz="1800" dirty="0">
                <a:solidFill>
                  <a:srgbClr val="3F7F5F"/>
                </a:solidFill>
                <a:latin typeface="Consolas"/>
              </a:rPr>
              <a:t> (</a:t>
            </a:r>
            <a:r>
              <a:rPr lang="en-US" sz="1800" dirty="0" err="1">
                <a:solidFill>
                  <a:srgbClr val="3F7F5F"/>
                </a:solidFill>
                <a:latin typeface="Consolas"/>
              </a:rPr>
              <a:t>excl</a:t>
            </a:r>
            <a:r>
              <a:rPr lang="en-US" sz="1800" dirty="0">
                <a:solidFill>
                  <a:srgbClr val="3F7F5F"/>
                </a:solidFill>
                <a:latin typeface="Consolas"/>
              </a:rPr>
              <a:t>)</a:t>
            </a:r>
          </a:p>
          <a:p>
            <a:r>
              <a:rPr lang="en-US" sz="18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800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removeRange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fromIndex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/>
              </a:rPr>
              <a:t>toIndex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) </a:t>
            </a:r>
            <a:endParaRPr lang="pt-PT" sz="1800" dirty="0"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dirty="0">
                <a:solidFill>
                  <a:srgbClr val="3F7F5F"/>
                </a:solidFill>
                <a:latin typeface="Consolas"/>
              </a:rPr>
              <a:t>// Trims the capacity to the list's current size.</a:t>
            </a:r>
          </a:p>
          <a:p>
            <a:r>
              <a:rPr lang="pt-PT" sz="18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8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trimToSize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pt-PT" sz="1800" u="sng" dirty="0">
                <a:solidFill>
                  <a:srgbClr val="000000"/>
                </a:solidFill>
                <a:latin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506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Interfaces </a:t>
            </a:r>
            <a:r>
              <a:rPr lang="pt-PT" dirty="0" err="1"/>
              <a:t>serializable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68551"/>
          </a:xfrm>
        </p:spPr>
        <p:txBody>
          <a:bodyPr/>
          <a:lstStyle/>
          <a:p>
            <a:r>
              <a:rPr lang="pt-PT" dirty="0"/>
              <a:t>Interface </a:t>
            </a:r>
            <a:r>
              <a:rPr lang="pt-PT" dirty="0" err="1"/>
              <a:t>serializable</a:t>
            </a:r>
            <a:endParaRPr lang="pt-PT" dirty="0"/>
          </a:p>
          <a:p>
            <a:pPr lvl="1"/>
            <a:r>
              <a:rPr lang="pt-PT" dirty="0"/>
              <a:t>Interface que obriga à classe definir o atributo estático </a:t>
            </a:r>
            <a:r>
              <a:rPr lang="pt-PT" dirty="0" err="1"/>
              <a:t>serialVersionUID</a:t>
            </a:r>
            <a:r>
              <a:rPr lang="pt-PT" dirty="0"/>
              <a:t> que define um número que deve identificar univocamente a classe.</a:t>
            </a:r>
          </a:p>
          <a:p>
            <a:pPr lvl="1"/>
            <a:r>
              <a:rPr lang="pt-PT" dirty="0"/>
              <a:t>Este interface é utilizada na serialização de objectos, ou seja, quando se escreve objectos desta classe para um canal série (ficheiro ou para um canal de comunicação). A plataforma envia primeiro o identificador da classe do objecto. A parte da leitura, pelo identificador sabe qual a classe do objecto que vai ler.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975318"/>
            <a:ext cx="8153400" cy="181588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C09Serializable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endParaRPr lang="pt-PT" sz="1600" dirty="0">
              <a:latin typeface="Consolas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  private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long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i="1" dirty="0" err="1">
                <a:solidFill>
                  <a:srgbClr val="0000C0"/>
                </a:solidFill>
                <a:latin typeface="Consolas"/>
              </a:rPr>
              <a:t>serialVersionUID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 = 7707200347726565875L;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o valor é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apenas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 um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exemplo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 –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deve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ser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 um valor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único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523662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Interfaces </a:t>
            </a:r>
            <a:r>
              <a:rPr lang="pt-PT" dirty="0" err="1"/>
              <a:t>Cloneable</a:t>
            </a:r>
            <a:r>
              <a:rPr lang="pt-PT" dirty="0"/>
              <a:t> e </a:t>
            </a:r>
            <a:r>
              <a:rPr lang="pt-PT" dirty="0" err="1"/>
              <a:t>RandomAccess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 err="1"/>
              <a:t>Cloneable</a:t>
            </a:r>
            <a:r>
              <a:rPr lang="pt-PT" dirty="0"/>
              <a:t> – indica que pode chamar o método </a:t>
            </a:r>
            <a:r>
              <a:rPr lang="pt-PT" dirty="0" err="1"/>
              <a:t>Object.</a:t>
            </a:r>
            <a:r>
              <a:rPr lang="pt-PT" b="1" dirty="0" err="1"/>
              <a:t>clone</a:t>
            </a:r>
            <a:r>
              <a:rPr lang="pt-PT" b="1" dirty="0"/>
              <a:t> </a:t>
            </a:r>
            <a:r>
              <a:rPr lang="pt-PT" dirty="0"/>
              <a:t>para fazer uma cópia campo a campo das instâncias da classe</a:t>
            </a:r>
          </a:p>
          <a:p>
            <a:pPr lvl="1"/>
            <a:r>
              <a:rPr lang="pt-PT" dirty="0"/>
              <a:t>Sem implementar essa interface, o método </a:t>
            </a:r>
            <a:r>
              <a:rPr lang="pt-PT" dirty="0" err="1"/>
              <a:t>Object.clone</a:t>
            </a:r>
            <a:r>
              <a:rPr lang="pt-PT" dirty="0"/>
              <a:t> faz </a:t>
            </a:r>
            <a:r>
              <a:rPr lang="pt-PT" dirty="0" err="1"/>
              <a:t>throw</a:t>
            </a:r>
            <a:r>
              <a:rPr lang="pt-PT" dirty="0"/>
              <a:t> de </a:t>
            </a:r>
            <a:r>
              <a:rPr lang="pt-PT" dirty="0" err="1"/>
              <a:t>CloneNotSupportedException</a:t>
            </a:r>
            <a:endParaRPr lang="pt-PT" dirty="0"/>
          </a:p>
          <a:p>
            <a:pPr lvl="1"/>
            <a:endParaRPr lang="pt-PT" dirty="0"/>
          </a:p>
          <a:p>
            <a:r>
              <a:rPr lang="pt-PT" b="1" dirty="0" err="1"/>
              <a:t>public</a:t>
            </a:r>
            <a:r>
              <a:rPr lang="pt-PT" b="1" dirty="0"/>
              <a:t> </a:t>
            </a:r>
            <a:r>
              <a:rPr lang="pt-PT" b="1" dirty="0" err="1"/>
              <a:t>Object</a:t>
            </a:r>
            <a:r>
              <a:rPr lang="pt-PT" b="1" dirty="0"/>
              <a:t> clone() </a:t>
            </a:r>
            <a:r>
              <a:rPr lang="pt-PT" dirty="0"/>
              <a:t>– método que cria uma cópia do objecto</a:t>
            </a:r>
          </a:p>
          <a:p>
            <a:pPr lvl="1"/>
            <a:r>
              <a:rPr lang="pt-PT" dirty="0"/>
              <a:t>Método clone de </a:t>
            </a:r>
            <a:r>
              <a:rPr lang="pt-PT" dirty="0" err="1"/>
              <a:t>Object</a:t>
            </a:r>
            <a:r>
              <a:rPr lang="pt-PT" dirty="0"/>
              <a:t> – cria uma cópia do objecto e copia todos os atributos para o novo objecto (realiza uma cópia superficial – </a:t>
            </a:r>
            <a:r>
              <a:rPr lang="pt-PT" dirty="0" err="1"/>
              <a:t>shallow</a:t>
            </a:r>
            <a:r>
              <a:rPr lang="pt-PT" dirty="0"/>
              <a:t>)</a:t>
            </a:r>
          </a:p>
          <a:p>
            <a:pPr lvl="2"/>
            <a:r>
              <a:rPr lang="pt-PT" dirty="0"/>
              <a:t>As referências para outros objectos são só copiadas</a:t>
            </a:r>
          </a:p>
          <a:p>
            <a:pPr lvl="1"/>
            <a:r>
              <a:rPr lang="pt-PT" dirty="0"/>
              <a:t>As classes </a:t>
            </a:r>
            <a:r>
              <a:rPr lang="pt-PT" dirty="0" err="1"/>
              <a:t>Cloneable</a:t>
            </a:r>
            <a:r>
              <a:rPr lang="pt-PT" dirty="0"/>
              <a:t> devem definir o método clone como </a:t>
            </a:r>
            <a:r>
              <a:rPr lang="pt-PT" dirty="0" err="1"/>
              <a:t>public</a:t>
            </a:r>
            <a:endParaRPr lang="pt-PT" dirty="0"/>
          </a:p>
          <a:p>
            <a:pPr marL="268287" lvl="1" indent="0">
              <a:buNone/>
            </a:pPr>
            <a:endParaRPr lang="pt-PT" dirty="0"/>
          </a:p>
          <a:p>
            <a:r>
              <a:rPr lang="pt-PT" dirty="0"/>
              <a:t>Interface </a:t>
            </a:r>
            <a:r>
              <a:rPr lang="pt-PT" dirty="0" err="1"/>
              <a:t>RandomAccess</a:t>
            </a:r>
            <a:r>
              <a:rPr lang="pt-PT" dirty="0"/>
              <a:t> – apena indica que as classes que a implementam devem possuir algoritmos que suportem um acesso aleatório rápido</a:t>
            </a:r>
          </a:p>
          <a:p>
            <a:pPr lvl="1"/>
            <a:r>
              <a:rPr lang="pt-PT" dirty="0"/>
              <a:t>Não define nenhum método</a:t>
            </a:r>
          </a:p>
          <a:p>
            <a:pPr marL="268287" lvl="1" indent="0">
              <a:buNone/>
            </a:pP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</p:spTree>
    <p:extLst>
      <p:ext uri="{BB962C8B-B14F-4D97-AF65-F5344CB8AC3E}">
        <p14:creationId xmlns:p14="http://schemas.microsoft.com/office/powerpoint/2010/main" val="28753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Clones – a </a:t>
            </a:r>
            <a:r>
              <a:rPr lang="pt-PT" dirty="0" err="1"/>
              <a:t>shallow</a:t>
            </a:r>
            <a:r>
              <a:rPr lang="pt-PT" dirty="0"/>
              <a:t> </a:t>
            </a:r>
            <a:r>
              <a:rPr lang="pt-PT" dirty="0" err="1"/>
              <a:t>copy</a:t>
            </a:r>
            <a:r>
              <a:rPr lang="pt-PT" dirty="0"/>
              <a:t> clone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477863"/>
            <a:ext cx="8610600" cy="477053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CShallowCopy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Cloneable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 </a:t>
            </a:r>
          </a:p>
          <a:p>
            <a:r>
              <a:rPr lang="pt-PT" sz="16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num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  </a:t>
            </a:r>
          </a:p>
          <a:p>
            <a:r>
              <a:rPr lang="pt-PT" sz="16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array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[1];</a:t>
            </a:r>
          </a:p>
          <a:p>
            <a:endParaRPr lang="pt-PT" sz="1600" dirty="0">
              <a:latin typeface="Consolas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CShallowCopy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(String name,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this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num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num; 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array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[0] = num;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 {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b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num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b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array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[0]; 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clone()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 // shallow copy - only copy values and references at top level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.clone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CloneNotSupportedException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e)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 // this shouldn't happen, since we are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Cloneable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throw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RuntimeException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(e);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}}}</a:t>
            </a:r>
          </a:p>
        </p:txBody>
      </p:sp>
      <p:sp>
        <p:nvSpPr>
          <p:cNvPr id="7" name="Rectangle 6"/>
          <p:cNvSpPr/>
          <p:nvPr/>
        </p:nvSpPr>
        <p:spPr>
          <a:xfrm>
            <a:off x="5527190" y="1173063"/>
            <a:ext cx="3464410" cy="2154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none" tIns="0" bIns="0">
            <a:spAutoFit/>
          </a:bodyPr>
          <a:lstStyle/>
          <a:p>
            <a:r>
              <a:rPr lang="pt-PT" sz="1400" dirty="0" err="1">
                <a:solidFill>
                  <a:srgbClr val="000000"/>
                </a:solidFill>
                <a:latin typeface="Consolas"/>
              </a:rPr>
              <a:t>Shallow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400" dirty="0" err="1">
                <a:solidFill>
                  <a:srgbClr val="000000"/>
                </a:solidFill>
                <a:latin typeface="Consolas"/>
              </a:rPr>
              <a:t>copy</a:t>
            </a:r>
            <a:r>
              <a:rPr lang="pt-PT" sz="1400" dirty="0">
                <a:solidFill>
                  <a:srgbClr val="000000"/>
                </a:solidFill>
                <a:latin typeface="Consolas"/>
              </a:rPr>
              <a:t> – cópia superficial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783598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Clone – </a:t>
            </a:r>
            <a:r>
              <a:rPr lang="pt-PT" dirty="0" err="1"/>
              <a:t>shallow</a:t>
            </a:r>
            <a:r>
              <a:rPr lang="pt-PT" dirty="0"/>
              <a:t> </a:t>
            </a:r>
            <a:r>
              <a:rPr lang="pt-PT" dirty="0" err="1"/>
              <a:t>copy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524000"/>
            <a:ext cx="8229600" cy="397031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onsolas"/>
              </a:rPr>
              <a:t>CShallowCopy</a:t>
            </a:r>
            <a:r>
              <a:rPr lang="en-US" sz="1800" dirty="0">
                <a:solidFill>
                  <a:srgbClr val="000000"/>
                </a:solidFill>
                <a:latin typeface="Consolas"/>
              </a:rPr>
              <a:t> c1 =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CShallowCopy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/>
              </a:rPr>
              <a:t>"Ana"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, 100);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CShallowCopy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c2 = (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CShallowCopy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) (c1.clone());</a:t>
            </a:r>
          </a:p>
          <a:p>
            <a:endParaRPr lang="pt-PT" sz="1800" dirty="0">
              <a:latin typeface="Consolas"/>
            </a:endParaRP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(c1.toString());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(c2.toString());</a:t>
            </a:r>
          </a:p>
          <a:p>
            <a:endParaRPr lang="pt-PT" sz="1800" dirty="0">
              <a:latin typeface="Consolas"/>
            </a:endParaRPr>
          </a:p>
          <a:p>
            <a:r>
              <a:rPr lang="pt-PT" sz="1800" dirty="0">
                <a:solidFill>
                  <a:srgbClr val="3F7F5F"/>
                </a:solidFill>
                <a:latin typeface="Consolas"/>
              </a:rPr>
              <a:t>// alterar valores de C1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c1.</a:t>
            </a:r>
            <a:r>
              <a:rPr lang="pt-PT" sz="18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800" dirty="0">
                <a:solidFill>
                  <a:srgbClr val="2A00FF"/>
                </a:solidFill>
                <a:latin typeface="Consolas"/>
              </a:rPr>
              <a:t>"João"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c1.</a:t>
            </a:r>
            <a:r>
              <a:rPr lang="pt-PT" sz="1800" dirty="0">
                <a:solidFill>
                  <a:srgbClr val="0000C0"/>
                </a:solidFill>
                <a:latin typeface="Consolas"/>
              </a:rPr>
              <a:t>num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= 200;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c1.</a:t>
            </a:r>
            <a:r>
              <a:rPr lang="pt-PT" sz="1800" dirty="0">
                <a:solidFill>
                  <a:srgbClr val="0000C0"/>
                </a:solidFill>
                <a:latin typeface="Consolas"/>
              </a:rPr>
              <a:t>array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[0] = 20;</a:t>
            </a:r>
          </a:p>
          <a:p>
            <a:endParaRPr lang="pt-PT" sz="1800" dirty="0">
              <a:latin typeface="Consolas"/>
            </a:endParaRPr>
          </a:p>
          <a:p>
            <a:r>
              <a:rPr lang="pt-PT" sz="1800" dirty="0">
                <a:solidFill>
                  <a:srgbClr val="3F7F5F"/>
                </a:solidFill>
                <a:latin typeface="Consolas"/>
              </a:rPr>
              <a:t>// verificar o estado dos dois objectos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(c1.toString());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(c2.toString());</a:t>
            </a:r>
            <a:endParaRPr lang="pt-PT" sz="1800" dirty="0"/>
          </a:p>
        </p:txBody>
      </p:sp>
      <p:sp>
        <p:nvSpPr>
          <p:cNvPr id="8" name="Rectangle 7"/>
          <p:cNvSpPr/>
          <p:nvPr/>
        </p:nvSpPr>
        <p:spPr>
          <a:xfrm>
            <a:off x="5715000" y="2746401"/>
            <a:ext cx="3200400" cy="10772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Ana 100 100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Ana 100 100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João 200 20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Ana 100 20</a:t>
            </a:r>
            <a:endParaRPr lang="pt-PT" sz="1600" dirty="0"/>
          </a:p>
        </p:txBody>
      </p:sp>
      <p:sp>
        <p:nvSpPr>
          <p:cNvPr id="9" name="Rectangle 8"/>
          <p:cNvSpPr/>
          <p:nvPr/>
        </p:nvSpPr>
        <p:spPr>
          <a:xfrm>
            <a:off x="5917442" y="2362200"/>
            <a:ext cx="940558" cy="33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Output</a:t>
            </a:r>
            <a:endParaRPr lang="pt-PT" sz="16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6477000" y="4267200"/>
            <a:ext cx="1191904" cy="9144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8001000" y="5137353"/>
            <a:ext cx="381000" cy="196647"/>
          </a:xfrm>
          <a:prstGeom prst="roundRect">
            <a:avLst/>
          </a:prstGeom>
          <a:solidFill>
            <a:srgbClr val="CEE19F">
              <a:alpha val="70195"/>
            </a:srgb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575680" y="4419600"/>
            <a:ext cx="994545" cy="630942"/>
            <a:chOff x="6016079" y="4267200"/>
            <a:chExt cx="994545" cy="630942"/>
          </a:xfrm>
        </p:grpSpPr>
        <p:sp>
          <p:nvSpPr>
            <p:cNvPr id="13" name="TextBox 12"/>
            <p:cNvSpPr txBox="1"/>
            <p:nvPr/>
          </p:nvSpPr>
          <p:spPr>
            <a:xfrm>
              <a:off x="6016079" y="4267200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name</a:t>
              </a:r>
              <a:endParaRPr lang="pt-PT" sz="11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6079" y="4504238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num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6079" y="4728865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array</a:t>
              </a:r>
              <a:endParaRPr lang="pt-PT" sz="11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3200" y="4267200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João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53200" y="4504238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200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53200" y="4728865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 </a:t>
              </a: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7341513" y="4953000"/>
            <a:ext cx="583287" cy="2064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 bwMode="auto">
          <a:xfrm>
            <a:off x="6477000" y="5334000"/>
            <a:ext cx="1191904" cy="9144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6575680" y="5486400"/>
            <a:ext cx="994545" cy="630942"/>
            <a:chOff x="6016079" y="4267200"/>
            <a:chExt cx="994545" cy="630942"/>
          </a:xfrm>
        </p:grpSpPr>
        <p:sp>
          <p:nvSpPr>
            <p:cNvPr id="30" name="TextBox 29"/>
            <p:cNvSpPr txBox="1"/>
            <p:nvPr/>
          </p:nvSpPr>
          <p:spPr>
            <a:xfrm>
              <a:off x="6016079" y="4267200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name</a:t>
              </a:r>
              <a:endParaRPr lang="pt-PT" sz="11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16079" y="4504238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num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6079" y="4728865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array</a:t>
              </a:r>
              <a:endParaRPr lang="pt-PT" sz="11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53200" y="4267200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Ana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53200" y="4504238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100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53200" y="4728865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 </a:t>
              </a:r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V="1">
            <a:off x="7341513" y="5334000"/>
            <a:ext cx="583287" cy="72926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92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Clones – a </a:t>
            </a:r>
            <a:r>
              <a:rPr lang="pt-PT" dirty="0" err="1"/>
              <a:t>deep</a:t>
            </a:r>
            <a:r>
              <a:rPr lang="pt-PT" dirty="0"/>
              <a:t> </a:t>
            </a:r>
            <a:r>
              <a:rPr lang="pt-PT" dirty="0" err="1"/>
              <a:t>copy</a:t>
            </a:r>
            <a:r>
              <a:rPr lang="pt-PT" dirty="0"/>
              <a:t> clone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384042"/>
            <a:ext cx="8610600" cy="526297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CDeepCopyClone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implements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Cloneable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num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array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[1];</a:t>
            </a:r>
          </a:p>
          <a:p>
            <a:endParaRPr lang="pt-PT" sz="1600" dirty="0">
              <a:latin typeface="Consolas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CDeepCopyClone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(String name,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this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num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num;  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array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[0] = num; }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 {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b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b="1" dirty="0">
                <a:solidFill>
                  <a:srgbClr val="0000C0"/>
                </a:solidFill>
                <a:latin typeface="Consolas"/>
              </a:rPr>
              <a:t>num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b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b="1" dirty="0" err="1">
                <a:solidFill>
                  <a:srgbClr val="0000C0"/>
                </a:solidFill>
                <a:latin typeface="Consolas"/>
              </a:rPr>
              <a:t>array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[0]; }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clone() {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try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 // 1</a:t>
            </a:r>
            <a:r>
              <a:rPr lang="en-US" sz="1600" baseline="30000" dirty="0">
                <a:solidFill>
                  <a:srgbClr val="3F7F5F"/>
                </a:solidFill>
                <a:latin typeface="Consolas"/>
              </a:rPr>
              <a:t>st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: shallow copy </a:t>
            </a:r>
          </a:p>
          <a:p>
            <a:r>
              <a:rPr lang="en-US" sz="1600" b="1" dirty="0">
                <a:solidFill>
                  <a:srgbClr val="3F7F5F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CDeepCopyClone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theCopy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= 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CDeepCopyClone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.clone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2nd: 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duplicate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complex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types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(in a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deep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way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*)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theCopy.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array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C0"/>
                </a:solidFill>
                <a:latin typeface="Consolas"/>
              </a:rPr>
              <a:t>array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.clone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theCopy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catch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CloneNotSupportedException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e) {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  // this shouldn't happen, since we are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Cloneable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throw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RuntimeException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(e);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894907" y="5867400"/>
            <a:ext cx="2868093" cy="30777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pt-PT" sz="1400" dirty="0">
                <a:solidFill>
                  <a:srgbClr val="3F7F5F"/>
                </a:solidFill>
                <a:latin typeface="Consolas"/>
              </a:rPr>
              <a:t>*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Not really deep, see code</a:t>
            </a:r>
          </a:p>
        </p:txBody>
      </p:sp>
    </p:spTree>
    <p:extLst>
      <p:ext uri="{BB962C8B-B14F-4D97-AF65-F5344CB8AC3E}">
        <p14:creationId xmlns:p14="http://schemas.microsoft.com/office/powerpoint/2010/main" val="1818420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Clone – </a:t>
            </a:r>
            <a:r>
              <a:rPr lang="pt-PT" dirty="0" err="1"/>
              <a:t>deep</a:t>
            </a:r>
            <a:r>
              <a:rPr lang="pt-PT" dirty="0"/>
              <a:t> </a:t>
            </a:r>
            <a:r>
              <a:rPr lang="pt-PT" dirty="0" err="1"/>
              <a:t>copy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524000"/>
            <a:ext cx="8229600" cy="397031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CDeepCopyClone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cdc1 =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CDeepCopyClone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b="1" dirty="0">
                <a:solidFill>
                  <a:srgbClr val="2A00FF"/>
                </a:solidFill>
                <a:latin typeface="Consolas"/>
              </a:rPr>
              <a:t>"Ana"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, 100);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CDeepCopyClone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cdc2 = (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CDeepCopyClone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) (cdc1.clone());</a:t>
            </a:r>
          </a:p>
          <a:p>
            <a:endParaRPr lang="pt-PT" sz="1800" dirty="0">
              <a:latin typeface="Consolas"/>
            </a:endParaRP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(cdc1.toString());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(cdc2.toString());</a:t>
            </a:r>
          </a:p>
          <a:p>
            <a:endParaRPr lang="pt-PT" sz="1800" dirty="0">
              <a:latin typeface="Consolas"/>
            </a:endParaRPr>
          </a:p>
          <a:p>
            <a:r>
              <a:rPr lang="pt-PT" sz="1800" dirty="0">
                <a:solidFill>
                  <a:srgbClr val="3F7F5F"/>
                </a:solidFill>
                <a:latin typeface="Consolas"/>
              </a:rPr>
              <a:t>// alterar valores de C1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cdc1.</a:t>
            </a:r>
            <a:r>
              <a:rPr lang="pt-PT" sz="18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800" dirty="0">
                <a:solidFill>
                  <a:srgbClr val="2A00FF"/>
                </a:solidFill>
                <a:latin typeface="Consolas"/>
              </a:rPr>
              <a:t>"João"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cdc1.</a:t>
            </a:r>
            <a:r>
              <a:rPr lang="pt-PT" sz="1800" dirty="0">
                <a:solidFill>
                  <a:srgbClr val="0000C0"/>
                </a:solidFill>
                <a:latin typeface="Consolas"/>
              </a:rPr>
              <a:t>num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= 200;</a:t>
            </a:r>
          </a:p>
          <a:p>
            <a:r>
              <a:rPr lang="pt-PT" sz="1800" dirty="0">
                <a:solidFill>
                  <a:srgbClr val="000000"/>
                </a:solidFill>
                <a:latin typeface="Consolas"/>
              </a:rPr>
              <a:t>cdc1.</a:t>
            </a:r>
            <a:r>
              <a:rPr lang="pt-PT" sz="1800" dirty="0">
                <a:solidFill>
                  <a:srgbClr val="0000C0"/>
                </a:solidFill>
                <a:latin typeface="Consolas"/>
              </a:rPr>
              <a:t>array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[0] = 20;</a:t>
            </a:r>
          </a:p>
          <a:p>
            <a:endParaRPr lang="pt-PT" sz="1800" dirty="0">
              <a:latin typeface="Consolas"/>
            </a:endParaRPr>
          </a:p>
          <a:p>
            <a:r>
              <a:rPr lang="pt-PT" sz="1800" dirty="0">
                <a:solidFill>
                  <a:srgbClr val="3F7F5F"/>
                </a:solidFill>
                <a:latin typeface="Consolas"/>
              </a:rPr>
              <a:t>// verificar o estado dos dois objectos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(cdc1.toString());</a:t>
            </a:r>
          </a:p>
          <a:p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(cdc2.toString());</a:t>
            </a:r>
            <a:endParaRPr lang="pt-PT" sz="1800" dirty="0"/>
          </a:p>
        </p:txBody>
      </p:sp>
      <p:sp>
        <p:nvSpPr>
          <p:cNvPr id="8" name="Rectangle 7"/>
          <p:cNvSpPr/>
          <p:nvPr/>
        </p:nvSpPr>
        <p:spPr>
          <a:xfrm>
            <a:off x="5715000" y="2746401"/>
            <a:ext cx="3200400" cy="107721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Ana 100 100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Ana 100 100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João 200 20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Ana 100 100</a:t>
            </a:r>
            <a:endParaRPr lang="pt-PT" sz="1600" dirty="0"/>
          </a:p>
        </p:txBody>
      </p:sp>
      <p:sp>
        <p:nvSpPr>
          <p:cNvPr id="9" name="Rectangle 8"/>
          <p:cNvSpPr/>
          <p:nvPr/>
        </p:nvSpPr>
        <p:spPr>
          <a:xfrm>
            <a:off x="5917442" y="2362200"/>
            <a:ext cx="940558" cy="3385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Output</a:t>
            </a:r>
            <a:endParaRPr lang="pt-PT" sz="160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6324600" y="4114800"/>
            <a:ext cx="1191904" cy="9144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7848600" y="4984953"/>
            <a:ext cx="381000" cy="196647"/>
          </a:xfrm>
          <a:prstGeom prst="roundRect">
            <a:avLst/>
          </a:prstGeom>
          <a:solidFill>
            <a:srgbClr val="CEE19F">
              <a:alpha val="70195"/>
            </a:srgb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423280" y="4267200"/>
            <a:ext cx="994545" cy="630942"/>
            <a:chOff x="6016079" y="4267200"/>
            <a:chExt cx="994545" cy="630942"/>
          </a:xfrm>
        </p:grpSpPr>
        <p:sp>
          <p:nvSpPr>
            <p:cNvPr id="13" name="TextBox 12"/>
            <p:cNvSpPr txBox="1"/>
            <p:nvPr/>
          </p:nvSpPr>
          <p:spPr>
            <a:xfrm>
              <a:off x="6016079" y="4267200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name</a:t>
              </a:r>
              <a:endParaRPr lang="pt-PT" sz="11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16079" y="4504238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num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6079" y="4728865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array</a:t>
              </a:r>
              <a:endParaRPr lang="pt-PT" sz="11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3200" y="4267200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João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53200" y="4504238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200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53200" y="4728865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 </a:t>
              </a: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7189113" y="4800600"/>
            <a:ext cx="583287" cy="2064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 bwMode="auto">
          <a:xfrm>
            <a:off x="6324600" y="5222976"/>
            <a:ext cx="1191904" cy="9144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pt-PT" sz="1100" dirty="0"/>
          </a:p>
        </p:txBody>
      </p:sp>
      <p:sp>
        <p:nvSpPr>
          <p:cNvPr id="37" name="Rounded Rectangle 36"/>
          <p:cNvSpPr/>
          <p:nvPr/>
        </p:nvSpPr>
        <p:spPr bwMode="auto">
          <a:xfrm>
            <a:off x="7848600" y="6093129"/>
            <a:ext cx="381000" cy="196647"/>
          </a:xfrm>
          <a:prstGeom prst="roundRect">
            <a:avLst/>
          </a:prstGeom>
          <a:solidFill>
            <a:srgbClr val="CEE19F">
              <a:alpha val="70195"/>
            </a:srgbClr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100" dirty="0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423280" y="5375376"/>
            <a:ext cx="994545" cy="630942"/>
            <a:chOff x="6016079" y="4267200"/>
            <a:chExt cx="994545" cy="630942"/>
          </a:xfrm>
        </p:grpSpPr>
        <p:sp>
          <p:nvSpPr>
            <p:cNvPr id="39" name="TextBox 38"/>
            <p:cNvSpPr txBox="1"/>
            <p:nvPr/>
          </p:nvSpPr>
          <p:spPr>
            <a:xfrm>
              <a:off x="6016079" y="4267200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name</a:t>
              </a:r>
              <a:endParaRPr lang="pt-PT" sz="11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16079" y="4504238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num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16079" y="4728865"/>
              <a:ext cx="457424" cy="169277"/>
            </a:xfrm>
            <a:prstGeom prst="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pt-PT" sz="1100" dirty="0" err="1">
                  <a:latin typeface="Consolas" pitchFamily="49" charset="0"/>
                  <a:cs typeface="Consolas" pitchFamily="49" charset="0"/>
                </a:rPr>
                <a:t>array</a:t>
              </a:r>
              <a:endParaRPr lang="pt-PT" sz="11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53200" y="4267200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Ana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53200" y="4504238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100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53200" y="4728865"/>
              <a:ext cx="457424" cy="1692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pt-PT" sz="1100" dirty="0">
                  <a:latin typeface="Consolas" pitchFamily="49" charset="0"/>
                  <a:cs typeface="Consolas" pitchFamily="49" charset="0"/>
                </a:rPr>
                <a:t> </a:t>
              </a:r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7189113" y="5908776"/>
            <a:ext cx="583287" cy="20647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57200" y="5663625"/>
            <a:ext cx="4876800" cy="5847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Uma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deep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copy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necessita de fazer clones de todas as referências de forma sucessiva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523757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/>
              <a:t>Métodos da classe </a:t>
            </a:r>
            <a:r>
              <a:rPr lang="pt-PT" sz="4000" dirty="0" err="1"/>
              <a:t>java.util.Collections</a:t>
            </a:r>
            <a:endParaRPr lang="pt-PT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3510" y="906244"/>
            <a:ext cx="8521890" cy="557075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&lt;T&gt; 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addAll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(Collection&lt;?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T&gt; c, T... elements)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 Adds all of the specified elements to the specified collection.</a:t>
            </a:r>
          </a:p>
          <a:p>
            <a:endParaRPr lang="pt-PT" sz="1400" dirty="0">
              <a:latin typeface="Consolas"/>
            </a:endParaRPr>
          </a:p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&lt;T&gt; 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binarySearch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&lt;?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Comparable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&lt;?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T&gt;&gt;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, T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key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 Searches a sorted list for key using the binary search algorithm &amp; natural order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&lt;T&gt; </a:t>
            </a:r>
          </a:p>
          <a:p>
            <a:r>
              <a:rPr lang="pt-PT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binarySearch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&lt;?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T&gt;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, T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key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Comparator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&lt;?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T&gt; c)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 Searches a sorted list for key using the binary search algorithm using comparator</a:t>
            </a:r>
          </a:p>
          <a:p>
            <a:endParaRPr lang="pt-PT" sz="1400" dirty="0">
              <a:latin typeface="Consolas"/>
            </a:endParaRPr>
          </a:p>
          <a:p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&lt;T&gt; </a:t>
            </a:r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Consolas"/>
              </a:rPr>
              <a:t>copy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(List&lt;? </a:t>
            </a:r>
            <a:r>
              <a:rPr lang="fr-FR" sz="1600" b="1" dirty="0">
                <a:solidFill>
                  <a:srgbClr val="7F0055"/>
                </a:solidFill>
                <a:latin typeface="Consolas"/>
              </a:rPr>
              <a:t>super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T&gt; </a:t>
            </a:r>
            <a:r>
              <a:rPr lang="fr-FR" sz="1600" b="1" dirty="0" err="1">
                <a:solidFill>
                  <a:srgbClr val="000000"/>
                </a:solidFill>
                <a:latin typeface="Consolas"/>
              </a:rPr>
              <a:t>dest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, List&lt;? </a:t>
            </a:r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T&gt; </a:t>
            </a:r>
            <a:r>
              <a:rPr lang="fr-FR" sz="1600" b="1" dirty="0" err="1">
                <a:solidFill>
                  <a:srgbClr val="000000"/>
                </a:solidFill>
                <a:latin typeface="Consolas"/>
              </a:rPr>
              <a:t>src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 Copies all of the elements from one list into another.</a:t>
            </a:r>
          </a:p>
          <a:p>
            <a:r>
              <a:rPr lang="pt-PT" sz="14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disjoint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(Collection&lt;?&gt; c1, Collection&lt;?&gt; c2)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 Returns true if the two specified collections have no elements in common.</a:t>
            </a:r>
          </a:p>
          <a:p>
            <a:endParaRPr lang="en-US" sz="1400" dirty="0">
              <a:solidFill>
                <a:srgbClr val="3F7F5F"/>
              </a:solidFill>
              <a:latin typeface="Consolas"/>
            </a:endParaRPr>
          </a:p>
          <a:p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&lt;T&gt; </a:t>
            </a:r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/>
              </a:rPr>
              <a:t>fill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(List&lt;? </a:t>
            </a:r>
            <a:r>
              <a:rPr lang="fr-FR" sz="1600" b="1" dirty="0">
                <a:solidFill>
                  <a:srgbClr val="7F0055"/>
                </a:solidFill>
                <a:latin typeface="Consolas"/>
              </a:rPr>
              <a:t>super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T&gt; </a:t>
            </a:r>
            <a:r>
              <a:rPr lang="fr-FR" sz="16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, T </a:t>
            </a:r>
            <a:r>
              <a:rPr lang="fr-FR" sz="1600" b="1" dirty="0" err="1">
                <a:solidFill>
                  <a:srgbClr val="000000"/>
                </a:solidFill>
                <a:latin typeface="Consolas"/>
              </a:rPr>
              <a:t>obj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 Replaces all of the elements of the specified list with the specified element.</a:t>
            </a:r>
          </a:p>
          <a:p>
            <a:endParaRPr lang="en-US" sz="1400" dirty="0">
              <a:solidFill>
                <a:srgbClr val="3F7F5F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frequency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(Collection&lt;?&gt; c, Object o)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 Returns the number of elements in the collection equal to the specified object.</a:t>
            </a:r>
          </a:p>
        </p:txBody>
      </p:sp>
    </p:spTree>
    <p:extLst>
      <p:ext uri="{BB962C8B-B14F-4D97-AF65-F5344CB8AC3E}">
        <p14:creationId xmlns:p14="http://schemas.microsoft.com/office/powerpoint/2010/main" val="103172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Interfaces base da JCF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pt-PT" sz="2800" dirty="0"/>
              <a:t>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Iterable</a:t>
            </a:r>
            <a:r>
              <a:rPr lang="pt-PT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lvl="1"/>
            <a:r>
              <a:rPr lang="pt-PT" dirty="0"/>
              <a:t>Interface que define  que o contentor (ou a classe) seja iterável, ou seja, que se possa iterar sobre os elementos nele contidos</a:t>
            </a:r>
          </a:p>
          <a:p>
            <a:pPr lvl="1"/>
            <a:r>
              <a:rPr lang="pt-PT" dirty="0"/>
              <a:t>Permite obter um iterador (interface </a:t>
            </a:r>
            <a:r>
              <a:rPr lang="pt-PT" dirty="0" err="1"/>
              <a:t>Iterator</a:t>
            </a:r>
            <a:r>
              <a:rPr lang="pt-PT" dirty="0"/>
              <a:t>)</a:t>
            </a:r>
          </a:p>
          <a:p>
            <a:pPr lvl="2"/>
            <a:r>
              <a:rPr lang="pt-PT" dirty="0"/>
              <a:t>Com ele pode-se: saber se existe elemento seguinte, obtê-lo e removê-lo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pt-PT" dirty="0"/>
              <a:t> </a:t>
            </a:r>
            <a:r>
              <a:rPr lang="pt-PT" dirty="0" err="1">
                <a:latin typeface="Consolas" pitchFamily="49" charset="0"/>
                <a:cs typeface="Consolas" pitchFamily="49" charset="0"/>
              </a:rPr>
              <a:t>Collection</a:t>
            </a:r>
            <a:endParaRPr lang="pt-PT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pt-PT" dirty="0"/>
              <a:t>Interface que define a funcionalidade geral para um contentor</a:t>
            </a:r>
          </a:p>
          <a:p>
            <a:pPr lvl="1"/>
            <a:r>
              <a:rPr lang="pt-PT" dirty="0"/>
              <a:t>Permite:</a:t>
            </a:r>
          </a:p>
          <a:p>
            <a:pPr lvl="2"/>
            <a:r>
              <a:rPr lang="pt-PT" dirty="0"/>
              <a:t>adicionar objectos, </a:t>
            </a:r>
          </a:p>
          <a:p>
            <a:pPr lvl="2"/>
            <a:r>
              <a:rPr lang="pt-PT" dirty="0"/>
              <a:t>remover objectos, </a:t>
            </a:r>
          </a:p>
          <a:p>
            <a:pPr lvl="2"/>
            <a:r>
              <a:rPr lang="pt-PT" dirty="0"/>
              <a:t>verificar se existem certos objectos, </a:t>
            </a:r>
          </a:p>
          <a:p>
            <a:pPr lvl="2"/>
            <a:r>
              <a:rPr lang="pt-PT" dirty="0"/>
              <a:t>saber o número de objectos existentes, </a:t>
            </a:r>
          </a:p>
          <a:p>
            <a:pPr lvl="2"/>
            <a:r>
              <a:rPr lang="pt-PT" dirty="0"/>
              <a:t>obter um iterador e </a:t>
            </a:r>
          </a:p>
          <a:p>
            <a:pPr lvl="2"/>
            <a:r>
              <a:rPr lang="pt-PT" dirty="0"/>
              <a:t>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</p:spTree>
    <p:extLst>
      <p:ext uri="{BB962C8B-B14F-4D97-AF65-F5344CB8AC3E}">
        <p14:creationId xmlns:p14="http://schemas.microsoft.com/office/powerpoint/2010/main" val="887735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>
                <a:solidFill>
                  <a:srgbClr val="006633"/>
                </a:solidFill>
              </a:rPr>
              <a:t>Métodos da classe </a:t>
            </a:r>
            <a:r>
              <a:rPr lang="pt-PT" sz="4000" dirty="0" err="1">
                <a:solidFill>
                  <a:srgbClr val="006633"/>
                </a:solidFill>
              </a:rPr>
              <a:t>java.util.Collections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143000"/>
            <a:ext cx="8293290" cy="5601533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indexOfSubList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(List&lt;?&gt; source, List&lt;?&gt; target)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 Returns the starting position of the first occurrence of the specified target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 list within the specified source list, or -1 if there is no such occurrence.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lastIndexOfSubList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(List&lt;?&gt; source, List&lt;?&gt; target)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 Returns the starting position of the last occurrence of the specified target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 list within the specified source list, or -1 if there is no such occurrence.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&lt;T </a:t>
            </a:r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Object &amp; Comparable&lt;? </a:t>
            </a:r>
            <a:r>
              <a:rPr lang="fr-FR" sz="1600" b="1" dirty="0">
                <a:solidFill>
                  <a:srgbClr val="7F0055"/>
                </a:solidFill>
                <a:latin typeface="Consolas"/>
              </a:rPr>
              <a:t>super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T&gt;&gt;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nsolas"/>
              </a:rPr>
              <a:t>  T </a:t>
            </a:r>
            <a:r>
              <a:rPr lang="fr-FR" sz="1800" b="1" dirty="0">
                <a:solidFill>
                  <a:srgbClr val="000000"/>
                </a:solidFill>
                <a:latin typeface="Consolas"/>
              </a:rPr>
              <a:t>max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(Collection&lt;? </a:t>
            </a:r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T&gt; </a:t>
            </a:r>
            <a:r>
              <a:rPr lang="fr-FR" sz="1600" b="1" dirty="0" err="1">
                <a:solidFill>
                  <a:srgbClr val="000000"/>
                </a:solidFill>
                <a:latin typeface="Consolas"/>
              </a:rPr>
              <a:t>coll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 Returns the maximum element of the given collection, according to the natural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 ordering of its elements.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&lt;T&gt;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nsolas"/>
              </a:rPr>
              <a:t>  T </a:t>
            </a:r>
            <a:r>
              <a:rPr lang="fr-FR" sz="1800" b="1" dirty="0">
                <a:solidFill>
                  <a:srgbClr val="000000"/>
                </a:solidFill>
                <a:latin typeface="Consolas"/>
              </a:rPr>
              <a:t>max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(Collection&lt;? </a:t>
            </a:r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T&gt; </a:t>
            </a:r>
            <a:r>
              <a:rPr lang="fr-FR" sz="1600" b="1" dirty="0" err="1">
                <a:solidFill>
                  <a:srgbClr val="000000"/>
                </a:solidFill>
                <a:latin typeface="Consolas"/>
              </a:rPr>
              <a:t>coll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600" b="1" dirty="0" err="1">
                <a:solidFill>
                  <a:srgbClr val="000000"/>
                </a:solidFill>
                <a:latin typeface="Consolas"/>
              </a:rPr>
              <a:t>Comparator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&lt;? </a:t>
            </a:r>
            <a:r>
              <a:rPr lang="fr-FR" sz="1600" b="1" dirty="0">
                <a:solidFill>
                  <a:srgbClr val="7F0055"/>
                </a:solidFill>
                <a:latin typeface="Consolas"/>
              </a:rPr>
              <a:t>super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T&gt; </a:t>
            </a:r>
            <a:r>
              <a:rPr lang="fr-FR" sz="1600" b="1" dirty="0" err="1">
                <a:solidFill>
                  <a:srgbClr val="000000"/>
                </a:solidFill>
                <a:latin typeface="Consolas"/>
              </a:rPr>
              <a:t>comp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 Returns the maximum element of the given collection, according to the order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 induced by the specified comparator.</a:t>
            </a:r>
          </a:p>
          <a:p>
            <a:endParaRPr lang="pt-PT" sz="1600" dirty="0">
              <a:latin typeface="Consolas"/>
            </a:endParaRPr>
          </a:p>
          <a:p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&lt;T </a:t>
            </a:r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Object &amp; Comparable&lt;? </a:t>
            </a:r>
            <a:r>
              <a:rPr lang="fr-FR" sz="1600" b="1" dirty="0">
                <a:solidFill>
                  <a:srgbClr val="7F0055"/>
                </a:solidFill>
                <a:latin typeface="Consolas"/>
              </a:rPr>
              <a:t>super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T&gt;&gt; 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nsolas"/>
              </a:rPr>
              <a:t>  T </a:t>
            </a:r>
            <a:r>
              <a:rPr lang="fr-FR" sz="1800" b="1" dirty="0">
                <a:solidFill>
                  <a:srgbClr val="000000"/>
                </a:solidFill>
                <a:latin typeface="Consolas"/>
              </a:rPr>
              <a:t>min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(Collection&lt;? </a:t>
            </a:r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T&gt; </a:t>
            </a:r>
            <a:r>
              <a:rPr lang="fr-FR" sz="1600" b="1" dirty="0" err="1">
                <a:solidFill>
                  <a:srgbClr val="000000"/>
                </a:solidFill>
                <a:latin typeface="Consolas"/>
              </a:rPr>
              <a:t>coll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 Returns the minimum element of the given collection, according to the natural 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/>
              </a:rPr>
              <a:t>// ordering of its elements.</a:t>
            </a:r>
          </a:p>
          <a:p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863586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>
                <a:solidFill>
                  <a:srgbClr val="006633"/>
                </a:solidFill>
              </a:rPr>
              <a:t>Métodos da classe </a:t>
            </a:r>
            <a:r>
              <a:rPr lang="pt-PT" sz="4000" dirty="0" err="1">
                <a:solidFill>
                  <a:srgbClr val="006633"/>
                </a:solidFill>
              </a:rPr>
              <a:t>java.util.Collections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1219200"/>
            <a:ext cx="8610600" cy="513986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&lt;T&gt; T </a:t>
            </a:r>
            <a:r>
              <a:rPr lang="fr-FR" sz="1800" b="1" dirty="0">
                <a:solidFill>
                  <a:srgbClr val="000000"/>
                </a:solidFill>
                <a:latin typeface="Consolas"/>
              </a:rPr>
              <a:t>min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(Collection&lt;? </a:t>
            </a:r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T&gt; </a:t>
            </a:r>
            <a:r>
              <a:rPr lang="fr-FR" sz="1600" b="1" dirty="0" err="1">
                <a:solidFill>
                  <a:srgbClr val="000000"/>
                </a:solidFill>
                <a:latin typeface="Consolas"/>
              </a:rPr>
              <a:t>coll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600" b="1" dirty="0" err="1">
                <a:solidFill>
                  <a:srgbClr val="000000"/>
                </a:solidFill>
                <a:latin typeface="Consolas"/>
              </a:rPr>
              <a:t>Comparator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&lt;? </a:t>
            </a:r>
            <a:r>
              <a:rPr lang="fr-FR" sz="1600" b="1" dirty="0">
                <a:solidFill>
                  <a:srgbClr val="7F0055"/>
                </a:solidFill>
                <a:latin typeface="Consolas"/>
              </a:rPr>
              <a:t>super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T&gt; </a:t>
            </a:r>
            <a:r>
              <a:rPr lang="fr-FR" sz="1600" b="1" dirty="0" err="1">
                <a:solidFill>
                  <a:srgbClr val="000000"/>
                </a:solidFill>
                <a:latin typeface="Consolas"/>
              </a:rPr>
              <a:t>comp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fr-FR" sz="1600" b="1" u="sng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Returns the minimum element of the given collection, according to the order induced by the specified comparator.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&lt;T&gt;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&lt;T&gt;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nCopies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n, T o)</a:t>
            </a:r>
            <a:r>
              <a:rPr lang="pt-PT" sz="1600" b="1" u="sng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Returns an immutable list consisting of n copies of object.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&lt;T&gt;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replaceAll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&lt;T&gt;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, T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oldVal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, T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newVal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pt-PT" sz="1600" b="1" u="sng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Replaces all occurrences of one specified value in a list with another.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reverse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&lt;?&gt;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PT" sz="1600" b="1" u="sng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Reverses the order of the elements in the specified list.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&lt;T&gt;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Comparator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&lt;T&gt;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reverseOrder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pt-PT" sz="1600" b="1" u="sng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Returns a comparator that imposes the reverse of the natural ordering on a collection of objects that implement the Comparable interface.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&lt;T&gt; </a:t>
            </a:r>
            <a:r>
              <a:rPr lang="fr-FR" sz="1600" b="1" dirty="0" err="1">
                <a:solidFill>
                  <a:srgbClr val="000000"/>
                </a:solidFill>
                <a:latin typeface="Consolas"/>
              </a:rPr>
              <a:t>Comparator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&lt;T&gt; </a:t>
            </a:r>
            <a:r>
              <a:rPr lang="fr-FR" sz="1800" b="1" dirty="0" err="1">
                <a:solidFill>
                  <a:srgbClr val="000000"/>
                </a:solidFill>
                <a:latin typeface="Consolas"/>
              </a:rPr>
              <a:t>reverseOrder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600" b="1" dirty="0" err="1">
                <a:solidFill>
                  <a:srgbClr val="000000"/>
                </a:solidFill>
                <a:latin typeface="Consolas"/>
              </a:rPr>
              <a:t>Comparator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&lt;T&gt; </a:t>
            </a:r>
            <a:r>
              <a:rPr lang="fr-FR" sz="1600" b="1" dirty="0" err="1">
                <a:solidFill>
                  <a:srgbClr val="000000"/>
                </a:solidFill>
                <a:latin typeface="Consolas"/>
              </a:rPr>
              <a:t>cmp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fr-FR" sz="1600" b="1" u="sng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Returns a comparator that imposes reverse ordering of comparator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cmp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rotate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(List&lt;?&gt; list,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distance)</a:t>
            </a:r>
            <a:r>
              <a:rPr lang="en-US" sz="1600" b="1" u="sng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Rotates the elements in the specified list by the specified distance.</a:t>
            </a:r>
          </a:p>
        </p:txBody>
      </p:sp>
    </p:spTree>
    <p:extLst>
      <p:ext uri="{BB962C8B-B14F-4D97-AF65-F5344CB8AC3E}">
        <p14:creationId xmlns:p14="http://schemas.microsoft.com/office/powerpoint/2010/main" val="1636465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>
                <a:solidFill>
                  <a:srgbClr val="006633"/>
                </a:solidFill>
              </a:rPr>
              <a:t>Métodos da classe </a:t>
            </a:r>
            <a:r>
              <a:rPr lang="pt-PT" sz="4000" dirty="0" err="1">
                <a:solidFill>
                  <a:srgbClr val="006633"/>
                </a:solidFill>
              </a:rPr>
              <a:t>java.util.Collections</a:t>
            </a:r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1066800"/>
            <a:ext cx="8610600" cy="563231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shuffle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&lt;?&gt;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Randomly permutes the specified list using the default specified source 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of randomness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shuffle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&lt;?&gt;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Random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rnd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Randomly permute the specified list using the specified source of 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randomness</a:t>
            </a:r>
            <a:endParaRPr lang="pt-PT" sz="1600" dirty="0"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&lt;T </a:t>
            </a:r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Comparable&lt;? </a:t>
            </a:r>
            <a:r>
              <a:rPr lang="fr-FR" sz="1600" b="1" dirty="0">
                <a:solidFill>
                  <a:srgbClr val="7F0055"/>
                </a:solidFill>
                <a:latin typeface="Consolas"/>
              </a:rPr>
              <a:t>super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T&gt;&gt;  </a:t>
            </a:r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Consolas"/>
              </a:rPr>
              <a:t>sort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(List&lt;T&gt; </a:t>
            </a:r>
            <a:r>
              <a:rPr lang="fr-FR" sz="16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Sorts the specified list into ascending order, according to the natural 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ordering of its elements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&lt;T&gt; </a:t>
            </a:r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800" b="1" dirty="0">
                <a:solidFill>
                  <a:srgbClr val="000000"/>
                </a:solidFill>
                <a:latin typeface="Consolas"/>
              </a:rPr>
              <a:t>sort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(List&lt;T&gt; </a:t>
            </a:r>
            <a:r>
              <a:rPr lang="fr-FR" sz="16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600" b="1" dirty="0" err="1">
                <a:solidFill>
                  <a:srgbClr val="000000"/>
                </a:solidFill>
                <a:latin typeface="Consolas"/>
              </a:rPr>
              <a:t>Comparator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&lt;? </a:t>
            </a:r>
            <a:r>
              <a:rPr lang="fr-FR" sz="1600" b="1" dirty="0">
                <a:solidFill>
                  <a:srgbClr val="7F0055"/>
                </a:solidFill>
                <a:latin typeface="Consolas"/>
              </a:rPr>
              <a:t>super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T&gt; c) 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Sorts the specified list according to the order induced by comparator c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swap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&lt;?&gt;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i,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j) 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Swaps the elements at the specified positions in the specified list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&lt;T&gt; Collection&lt;T&gt; </a:t>
            </a:r>
            <a:r>
              <a:rPr lang="fr-FR" sz="1800" b="1" dirty="0" err="1">
                <a:solidFill>
                  <a:srgbClr val="000000"/>
                </a:solidFill>
                <a:latin typeface="Consolas"/>
              </a:rPr>
              <a:t>unmodifiableCollection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(Collection&lt;? </a:t>
            </a:r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T&gt;c) 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Returns an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unmodifiable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 view of the specified collection</a:t>
            </a:r>
            <a:endParaRPr lang="pt-PT" sz="1600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1200"/>
              </a:spcBef>
            </a:pP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&lt;T&gt;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&lt;T&gt;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unmodifiableList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&lt;?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T&gt;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// Returns an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unmodifiable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 view of the specified list</a:t>
            </a:r>
          </a:p>
        </p:txBody>
      </p:sp>
    </p:spTree>
    <p:extLst>
      <p:ext uri="{BB962C8B-B14F-4D97-AF65-F5344CB8AC3E}">
        <p14:creationId xmlns:p14="http://schemas.microsoft.com/office/powerpoint/2010/main" val="3106579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Arrays</a:t>
            </a:r>
            <a:r>
              <a:rPr lang="pt-PT" dirty="0"/>
              <a:t> to </a:t>
            </a:r>
            <a:r>
              <a:rPr lang="pt-PT" dirty="0" err="1"/>
              <a:t>Collections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v.v</a:t>
            </a:r>
            <a:r>
              <a:rPr lang="pt-PT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447800"/>
            <a:ext cx="8462749" cy="5016758"/>
          </a:xfrm>
          <a:prstGeom prst="rect">
            <a:avLst/>
          </a:prstGeom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pt-PT" sz="1600" dirty="0">
                <a:latin typeface="Consolas"/>
              </a:rPr>
              <a:t> 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// =================================================================</a:t>
            </a: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 </a:t>
            </a:r>
            <a:r>
              <a:rPr lang="pt-PT" sz="1600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600" b="1" dirty="0" err="1">
                <a:solidFill>
                  <a:srgbClr val="3F7F5F"/>
                </a:solidFill>
                <a:latin typeface="Consolas"/>
              </a:rPr>
              <a:t>from</a:t>
            </a:r>
            <a:r>
              <a:rPr lang="pt-PT" sz="1600" b="1" dirty="0">
                <a:solidFill>
                  <a:srgbClr val="3F7F5F"/>
                </a:solidFill>
                <a:latin typeface="Consolas"/>
              </a:rPr>
              <a:t> array to </a:t>
            </a:r>
            <a:r>
              <a:rPr lang="pt-PT" sz="1600" b="1" dirty="0" err="1">
                <a:solidFill>
                  <a:srgbClr val="3F7F5F"/>
                </a:solidFill>
                <a:latin typeface="Consolas"/>
              </a:rPr>
              <a:t>List</a:t>
            </a:r>
            <a:r>
              <a:rPr lang="pt-PT" sz="1600" b="1" dirty="0">
                <a:solidFill>
                  <a:srgbClr val="3F7F5F"/>
                </a:solidFill>
                <a:latin typeface="Consolas"/>
              </a:rPr>
              <a:t>/</a:t>
            </a:r>
            <a:r>
              <a:rPr lang="pt-PT" sz="1600" b="1" dirty="0" err="1">
                <a:solidFill>
                  <a:srgbClr val="3F7F5F"/>
                </a:solidFill>
                <a:latin typeface="Consolas"/>
              </a:rPr>
              <a:t>Collection</a:t>
            </a:r>
            <a:r>
              <a:rPr lang="pt-PT" sz="1600" b="1" dirty="0">
                <a:solidFill>
                  <a:srgbClr val="3F7F5F"/>
                </a:solidFill>
                <a:latin typeface="Consolas"/>
              </a:rPr>
              <a:t>, 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recebe valores ou um array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List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container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Arrays.</a:t>
            </a:r>
            <a:r>
              <a:rPr lang="pt-PT" sz="1600" b="1" i="1" dirty="0" err="1">
                <a:solidFill>
                  <a:srgbClr val="000000"/>
                </a:solidFill>
                <a:latin typeface="Consolas"/>
              </a:rPr>
              <a:t>asList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"um"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"dois"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"três"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"quatro"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List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&lt;</a:t>
            </a:r>
            <a:r>
              <a:rPr lang="pt-PT" sz="1600" i="1" dirty="0" err="1">
                <a:solidFill>
                  <a:srgbClr val="2A00FF"/>
                </a:solidFill>
                <a:latin typeface="Consolas"/>
              </a:rPr>
              <a:t>String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&gt; -&gt;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i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printIterable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container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pt-PT" sz="1600" dirty="0">
              <a:latin typeface="Consolas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// its a fixed size list - the list is a mapping to the array, any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/>
              </a:rPr>
              <a:t>  // change to the list will be done in the array</a:t>
            </a: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 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container.add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("seis"); //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not</a:t>
            </a:r>
            <a:r>
              <a:rPr lang="pt-PT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3F7F5F"/>
                </a:solidFill>
                <a:latin typeface="Consolas"/>
              </a:rPr>
              <a:t>allowed</a:t>
            </a:r>
            <a:endParaRPr lang="pt-PT" sz="1600" dirty="0">
              <a:solidFill>
                <a:srgbClr val="3F7F5F"/>
              </a:solidFill>
              <a:latin typeface="Consolas"/>
            </a:endParaRPr>
          </a:p>
          <a:p>
            <a:endParaRPr lang="pt-PT" sz="1600" dirty="0">
              <a:latin typeface="Consolas"/>
            </a:endParaRP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 // =================================================================</a:t>
            </a:r>
          </a:p>
          <a:p>
            <a:r>
              <a:rPr lang="pt-PT" sz="1600" dirty="0">
                <a:solidFill>
                  <a:srgbClr val="3F7F5F"/>
                </a:solidFill>
                <a:latin typeface="Consolas"/>
              </a:rPr>
              <a:t>  </a:t>
            </a:r>
            <a:r>
              <a:rPr lang="pt-PT" sz="1600" b="1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pt-PT" sz="1600" b="1" dirty="0" err="1">
                <a:solidFill>
                  <a:srgbClr val="3F7F5F"/>
                </a:solidFill>
                <a:latin typeface="Consolas"/>
              </a:rPr>
              <a:t>from</a:t>
            </a:r>
            <a:r>
              <a:rPr lang="pt-PT" sz="1600" b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3F7F5F"/>
                </a:solidFill>
                <a:latin typeface="Consolas"/>
              </a:rPr>
              <a:t>Collection</a:t>
            </a:r>
            <a:r>
              <a:rPr lang="pt-PT" sz="1600" b="1" dirty="0">
                <a:solidFill>
                  <a:srgbClr val="3F7F5F"/>
                </a:solidFill>
                <a:latin typeface="Consolas"/>
              </a:rPr>
              <a:t>/</a:t>
            </a:r>
            <a:r>
              <a:rPr lang="pt-PT" sz="1600" b="1" dirty="0" err="1">
                <a:solidFill>
                  <a:srgbClr val="3F7F5F"/>
                </a:solidFill>
                <a:latin typeface="Consolas"/>
              </a:rPr>
              <a:t>List</a:t>
            </a:r>
            <a:r>
              <a:rPr lang="pt-PT" sz="1600" b="1" dirty="0">
                <a:solidFill>
                  <a:srgbClr val="3F7F5F"/>
                </a:solidFill>
                <a:latin typeface="Consolas"/>
              </a:rPr>
              <a:t> to </a:t>
            </a:r>
            <a:r>
              <a:rPr lang="pt-PT" sz="1600" b="1" dirty="0" err="1">
                <a:solidFill>
                  <a:srgbClr val="3F7F5F"/>
                </a:solidFill>
                <a:latin typeface="Consolas"/>
              </a:rPr>
              <a:t>Array</a:t>
            </a:r>
            <a:endParaRPr lang="pt-PT" sz="1600" b="1" dirty="0">
              <a:solidFill>
                <a:srgbClr val="3F7F5F"/>
              </a:solidFill>
              <a:latin typeface="Consolas"/>
            </a:endParaRP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strings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container.toArray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container.size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()]);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"Arrays de Strings -&gt;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Arrays.toString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strings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pt-PT" sz="1600" i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b="1" dirty="0">
                <a:solidFill>
                  <a:srgbClr val="3F7F5F"/>
                </a:solidFill>
                <a:latin typeface="Consolas"/>
              </a:rPr>
              <a:t>//</a:t>
            </a:r>
          </a:p>
          <a:p>
            <a:r>
              <a:rPr lang="pt-PT" sz="1600" i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container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Arrays.asList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strings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31324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MoP 13 - EDD: Collection, Iterator, List, Set, Map, Queue</a:t>
            </a:r>
            <a:endParaRPr lang="pt-PT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Interface Iterable e Iterator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476500"/>
            <a:ext cx="8229600" cy="1181100"/>
          </a:xfrm>
          <a:ln>
            <a:solidFill>
              <a:schemeClr val="hlink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600" b="1" kern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kern="12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Iterable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{  </a:t>
            </a:r>
            <a:r>
              <a:rPr lang="en-US" sz="16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interface do package </a:t>
            </a:r>
            <a:r>
              <a:rPr lang="en-US" sz="1600" kern="1200" dirty="0" err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java.lang</a:t>
            </a:r>
            <a:endParaRPr lang="en-US" sz="1600" kern="1200" dirty="0">
              <a:solidFill>
                <a:srgbClr val="3F7F5F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Iterator&lt;T&gt;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iterator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1600" b="1" dirty="0">
                <a:latin typeface="Consolas" pitchFamily="49" charset="0"/>
                <a:cs typeface="Consolas" pitchFamily="49" charset="0"/>
              </a:rPr>
              <a:t>}</a:t>
            </a:r>
            <a:endParaRPr lang="pt-PT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88" y="4237875"/>
            <a:ext cx="8367712" cy="2037481"/>
          </a:xfrm>
          <a:prstGeom prst="rect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600" b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PT" sz="160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pt-PT" sz="160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>
                <a:latin typeface="Consolas" pitchFamily="49" charset="0"/>
                <a:cs typeface="Consolas" pitchFamily="49" charset="0"/>
              </a:rPr>
              <a:t>Iterator&lt;E&gt; {</a:t>
            </a:r>
            <a:r>
              <a:rPr lang="pt-PT" sz="1600">
                <a:latin typeface="Consolas" pitchFamily="49" charset="0"/>
                <a:cs typeface="Consolas" pitchFamily="49" charset="0"/>
              </a:rPr>
              <a:t>   </a:t>
            </a:r>
            <a:r>
              <a:rPr lang="pt-PT" sz="160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interface do package java.util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pt-PT" sz="1600">
                <a:latin typeface="Consolas" pitchFamily="49" charset="0"/>
                <a:cs typeface="Consolas" pitchFamily="49" charset="0"/>
              </a:rPr>
              <a:t>	</a:t>
            </a:r>
            <a:r>
              <a:rPr lang="pt-PT" sz="1600" b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pt-PT" sz="160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>
                <a:latin typeface="Consolas" pitchFamily="49" charset="0"/>
                <a:cs typeface="Consolas" pitchFamily="49" charset="0"/>
              </a:rPr>
              <a:t>hasNext</a:t>
            </a:r>
            <a:r>
              <a:rPr lang="pt-PT" sz="1600">
                <a:latin typeface="Consolas" pitchFamily="49" charset="0"/>
                <a:cs typeface="Consolas" pitchFamily="49" charset="0"/>
              </a:rPr>
              <a:t>();  </a:t>
            </a:r>
            <a:r>
              <a:rPr lang="pt-PT" sz="160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verifica se existe um próximo elemento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PT" sz="1600">
                <a:latin typeface="Consolas" pitchFamily="49" charset="0"/>
                <a:cs typeface="Consolas" pitchFamily="49" charset="0"/>
              </a:rPr>
              <a:t>E </a:t>
            </a:r>
            <a:r>
              <a:rPr lang="pt-PT" sz="1600" b="1">
                <a:latin typeface="Consolas" pitchFamily="49" charset="0"/>
                <a:cs typeface="Consolas" pitchFamily="49" charset="0"/>
              </a:rPr>
              <a:t>next</a:t>
            </a:r>
            <a:r>
              <a:rPr lang="pt-PT" sz="1600">
                <a:latin typeface="Consolas" pitchFamily="49" charset="0"/>
                <a:cs typeface="Consolas" pitchFamily="49" charset="0"/>
              </a:rPr>
              <a:t>();      </a:t>
            </a:r>
            <a:r>
              <a:rPr lang="pt-PT" sz="160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obtém o próximo elemento ou </a:t>
            </a:r>
            <a:r>
              <a:rPr lang="pt-PT" sz="160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NoSuchElementException</a:t>
            </a:r>
            <a:endParaRPr lang="pt-PT" sz="1600">
              <a:latin typeface="Consolas" pitchFamily="49" charset="0"/>
              <a:cs typeface="Consolas" pitchFamily="49" charset="0"/>
            </a:endParaRP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PT" sz="1600" b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PT" sz="1600">
                <a:latin typeface="Consolas" pitchFamily="49" charset="0"/>
                <a:cs typeface="Consolas" pitchFamily="49" charset="0"/>
              </a:rPr>
              <a:t> </a:t>
            </a:r>
            <a:r>
              <a:rPr lang="pt-PT" sz="1600" b="1">
                <a:latin typeface="Consolas" pitchFamily="49" charset="0"/>
                <a:cs typeface="Consolas" pitchFamily="49" charset="0"/>
              </a:rPr>
              <a:t>remove</a:t>
            </a:r>
            <a:r>
              <a:rPr lang="pt-PT" sz="1600">
                <a:latin typeface="Consolas" pitchFamily="49" charset="0"/>
                <a:cs typeface="Consolas" pitchFamily="49" charset="0"/>
              </a:rPr>
              <a:t>(); </a:t>
            </a:r>
            <a:r>
              <a:rPr lang="pt-PT" sz="160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* remove o elemento devolvido pelo </a:t>
            </a:r>
            <a:r>
              <a:rPr lang="pt-PT" sz="1600" b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next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PT" sz="1600" b="1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pt-PT" sz="160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só pode ser chamado uma vez por cada chamada a </a:t>
            </a:r>
            <a:r>
              <a:rPr lang="pt-PT" sz="1600" b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next</a:t>
            </a:r>
          </a:p>
          <a:p>
            <a:pPr marL="669925" lvl="1" indent="-325438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PT" sz="1600">
                <a:latin typeface="Consolas" pitchFamily="49" charset="0"/>
                <a:cs typeface="Consolas" pitchFamily="49" charset="0"/>
              </a:rPr>
              <a:t>               // </a:t>
            </a:r>
            <a:r>
              <a:rPr lang="pt-PT" sz="160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UnsupportedOperationException</a:t>
            </a:r>
            <a:r>
              <a:rPr lang="pt-PT" sz="1600">
                <a:latin typeface="Consolas" pitchFamily="49" charset="0"/>
                <a:cs typeface="Consolas" pitchFamily="49" charset="0"/>
              </a:rPr>
              <a:t>, </a:t>
            </a:r>
            <a:r>
              <a:rPr lang="pt-PT" sz="160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IllegalStateException</a:t>
            </a:r>
            <a:r>
              <a:rPr lang="pt-PT" sz="160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PT" sz="1600" b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95288" y="1143000"/>
            <a:ext cx="8135937" cy="707886"/>
          </a:xfrm>
          <a:prstGeom prst="rect">
            <a:avLst/>
          </a:prstGeom>
          <a:noFill/>
          <a:ln w="9525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PT" sz="2000"/>
              <a:t>Um iterador serve para iterar, ou percorrer, uma colecção (Collection) e para remover o elemento corrente. 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270680" y="2057400"/>
            <a:ext cx="3886200" cy="3810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800" dirty="0"/>
              <a:t>Interface que permite obter um iterador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70680" y="3810000"/>
            <a:ext cx="4072719" cy="381000"/>
          </a:xfrm>
          <a:prstGeom prst="roundRect">
            <a:avLst/>
          </a:prstGeom>
          <a:solidFill>
            <a:srgbClr val="CEE19F">
              <a:alpha val="70195"/>
            </a:srgbClr>
          </a:solidFill>
          <a:ln w="12700">
            <a:solidFill>
              <a:schemeClr val="accent5">
                <a:lumMod val="5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r>
              <a:rPr lang="pt-PT" sz="1800" dirty="0"/>
              <a:t>Interface que permite iterar (e remover)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86400" y="6054725"/>
            <a:ext cx="2516187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PT" sz="1600">
                <a:latin typeface="Courier New" pitchFamily="49" charset="0"/>
              </a:rPr>
              <a:t>* Operação opcional</a:t>
            </a:r>
          </a:p>
        </p:txBody>
      </p:sp>
    </p:spTree>
    <p:extLst>
      <p:ext uri="{BB962C8B-B14F-4D97-AF65-F5344CB8AC3E}">
        <p14:creationId xmlns:p14="http://schemas.microsoft.com/office/powerpoint/2010/main" val="402812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MoP 13 - EDD: Collection, Iterator, List, Set, Map, Queue</a:t>
            </a:r>
            <a:endParaRPr lang="pt-PT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Utilização de um iterador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229600" cy="3124200"/>
          </a:xfrm>
          <a:ln>
            <a:solidFill>
              <a:schemeClr val="hlink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printIterable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Iterable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&lt;String&gt; container) {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Iterator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it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container.iterator</a:t>
            </a:r>
            <a:r>
              <a:rPr lang="pt-PT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"["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it.hasNext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it.next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());  </a:t>
            </a:r>
            <a:r>
              <a:rPr lang="pt-PT" sz="16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print elemento</a:t>
            </a:r>
          </a:p>
          <a:p>
            <a:pPr marL="0" indent="0">
              <a:buNone/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it.hasNext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())        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",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     </a:t>
            </a:r>
            <a:r>
              <a:rPr lang="pt-PT" sz="16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print separador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"]"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>
              <a:latin typeface="Courier New" pitchFamily="49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95288" y="1425714"/>
            <a:ext cx="8135937" cy="1015663"/>
          </a:xfrm>
          <a:prstGeom prst="rect">
            <a:avLst/>
          </a:prstGeom>
          <a:noFill/>
          <a:ln w="9525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PT" sz="2000" dirty="0"/>
              <a:t>O método </a:t>
            </a:r>
            <a:r>
              <a:rPr lang="pt-PT" sz="2000" i="1" dirty="0" err="1"/>
              <a:t>iterator</a:t>
            </a:r>
            <a:r>
              <a:rPr lang="pt-PT" sz="2000" dirty="0"/>
              <a:t> obtém um iterador que permite percorrer os elementos do contentor. Um iterador permite executar uma passagem do início para o fim. Caso se necessite de voltar ao início tem-se de obter novo iterador</a:t>
            </a:r>
          </a:p>
        </p:txBody>
      </p:sp>
    </p:spTree>
    <p:extLst>
      <p:ext uri="{BB962C8B-B14F-4D97-AF65-F5344CB8AC3E}">
        <p14:creationId xmlns:p14="http://schemas.microsoft.com/office/powerpoint/2010/main" val="293484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MoP 13 - EDD: Collection, Iterator, List, Set, Map, Queue</a:t>
            </a:r>
            <a:endParaRPr lang="pt-PT" alt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Remoções pelo iterador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229600" cy="3352800"/>
          </a:xfrm>
          <a:noFill/>
          <a:ln cap="flat" algn="ctr">
            <a:solidFill>
              <a:schemeClr val="hlink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6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kern="1200" dirty="0" err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método</a:t>
            </a:r>
            <a:r>
              <a:rPr lang="en-US" sz="16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1200" dirty="0" err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que</a:t>
            </a:r>
            <a:r>
              <a:rPr lang="en-US" sz="16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remove </a:t>
            </a:r>
            <a:r>
              <a:rPr lang="en-US" sz="1600" kern="1200" dirty="0" err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todas</a:t>
            </a:r>
            <a:r>
              <a:rPr lang="en-US" sz="16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as Strings com </a:t>
            </a:r>
            <a:r>
              <a:rPr lang="en-US" sz="1600" kern="1200" dirty="0" err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nChars</a:t>
            </a:r>
            <a:r>
              <a:rPr lang="en-US" sz="1600" kern="12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kern="1200" dirty="0" err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characteres</a:t>
            </a:r>
            <a:endParaRPr lang="en-US" sz="1600" kern="1200" dirty="0">
              <a:solidFill>
                <a:srgbClr val="3F7F5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removeWordsWithNChars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Iterable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&lt;String&gt; container,</a:t>
            </a:r>
            <a:r>
              <a:rPr lang="pt-PT" sz="18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nChars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Iterator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it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container.iterator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PT" sz="18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it.hasNext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()) {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s =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it.next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PT" sz="18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s.length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() ==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nChars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pt-PT" sz="1800" b="1" dirty="0" err="1">
                <a:solidFill>
                  <a:srgbClr val="000000"/>
                </a:solidFill>
                <a:latin typeface="Consolas"/>
              </a:rPr>
              <a:t>it.remove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800" dirty="0">
              <a:latin typeface="Courier New" pitchFamily="49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95288" y="1425714"/>
            <a:ext cx="8135937" cy="707886"/>
          </a:xfrm>
          <a:prstGeom prst="rect">
            <a:avLst/>
          </a:prstGeom>
          <a:noFill/>
          <a:ln w="9525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PT" sz="2000" dirty="0"/>
              <a:t>O método “</a:t>
            </a:r>
            <a:r>
              <a:rPr lang="pt-PT" sz="2000" i="1" dirty="0"/>
              <a:t>remove</a:t>
            </a:r>
            <a:r>
              <a:rPr lang="pt-PT" sz="2000" dirty="0"/>
              <a:t>” só pode ser chamado depois de uma chamada ao método </a:t>
            </a:r>
            <a:r>
              <a:rPr lang="pt-PT" sz="2000" i="1" dirty="0" err="1"/>
              <a:t>next</a:t>
            </a:r>
            <a:r>
              <a:rPr lang="pt-PT" sz="2000" dirty="0"/>
              <a:t> e remove do contentor o objeto que foi devolvido pelo </a:t>
            </a:r>
            <a:r>
              <a:rPr lang="pt-PT" sz="2000" i="1" dirty="0" err="1"/>
              <a:t>next</a:t>
            </a:r>
            <a:r>
              <a:rPr lang="pt-PT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381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MoP 13 - EDD: Collection, Iterator, List, Set, Map, Queue</a:t>
            </a:r>
            <a:endParaRPr lang="pt-PT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Remoções e </a:t>
            </a:r>
            <a:r>
              <a:rPr lang="pt-PT" dirty="0" err="1"/>
              <a:t>iteradores</a:t>
            </a:r>
            <a:endParaRPr lang="pt-PT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6855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dirty="0"/>
              <a:t>Caso haja um iterador sobre um contentor, só ele poderá remover elementos no contentor</a:t>
            </a:r>
          </a:p>
          <a:p>
            <a:pPr lvl="1">
              <a:lnSpc>
                <a:spcPct val="90000"/>
              </a:lnSpc>
            </a:pPr>
            <a:r>
              <a:rPr lang="pt-PT" sz="1800" dirty="0"/>
              <a:t>Caso outro iterador, sobre o mesmo contentor, e remova um elemento, o iterador inicial fica inválido e lança a excepção de </a:t>
            </a:r>
            <a:r>
              <a:rPr lang="pt-PT" b="1" dirty="0" err="1">
                <a:latin typeface="Courier New" pitchFamily="49" charset="0"/>
              </a:rPr>
              <a:t>ConcurrentModificationException</a:t>
            </a:r>
            <a:r>
              <a:rPr lang="pt-PT" b="1" dirty="0">
                <a:latin typeface="Courier New" pitchFamily="49" charset="0"/>
              </a:rPr>
              <a:t> </a:t>
            </a:r>
            <a:r>
              <a:rPr lang="pt-PT" dirty="0"/>
              <a:t>na próxima chamada ao método </a:t>
            </a:r>
            <a:r>
              <a:rPr lang="pt-PT" i="1" dirty="0" err="1"/>
              <a:t>next</a:t>
            </a:r>
            <a:r>
              <a:rPr lang="pt-PT" dirty="0"/>
              <a:t> ou </a:t>
            </a:r>
            <a:r>
              <a:rPr lang="pt-PT" i="1" dirty="0"/>
              <a:t>remove</a:t>
            </a:r>
          </a:p>
          <a:p>
            <a:pPr lvl="1">
              <a:lnSpc>
                <a:spcPct val="90000"/>
              </a:lnSpc>
            </a:pPr>
            <a:r>
              <a:rPr lang="pt-PT" dirty="0"/>
              <a:t>O mesmo acontece se houver uma remoção directa no contentor</a:t>
            </a:r>
          </a:p>
          <a:p>
            <a:pPr lvl="1">
              <a:lnSpc>
                <a:spcPct val="90000"/>
              </a:lnSpc>
            </a:pPr>
            <a:endParaRPr lang="pt-PT" dirty="0"/>
          </a:p>
          <a:p>
            <a:pPr lvl="1">
              <a:lnSpc>
                <a:spcPct val="90000"/>
              </a:lnSpc>
            </a:pPr>
            <a:r>
              <a:rPr lang="pt-PT" dirty="0"/>
              <a:t>Cada iterador </a:t>
            </a:r>
            <a:r>
              <a:rPr lang="pt-PT" b="1" dirty="0"/>
              <a:t>após ser criado </a:t>
            </a:r>
            <a:r>
              <a:rPr lang="pt-PT" dirty="0"/>
              <a:t>ficará inválido cajo haja </a:t>
            </a:r>
            <a:r>
              <a:rPr lang="pt-PT" b="1" dirty="0"/>
              <a:t>uma alteração </a:t>
            </a:r>
            <a:r>
              <a:rPr lang="pt-PT" dirty="0"/>
              <a:t>ao contentor efectuada por outro iterador ou directamente no contentor</a:t>
            </a:r>
          </a:p>
          <a:p>
            <a:pPr lvl="1">
              <a:lnSpc>
                <a:spcPct val="90000"/>
              </a:lnSpc>
            </a:pPr>
            <a:r>
              <a:rPr lang="pt-PT" dirty="0"/>
              <a:t>Um iterador inválido lançará a já referida excepção na próxima evocação de </a:t>
            </a:r>
            <a:r>
              <a:rPr lang="pt-PT" i="1" dirty="0" err="1"/>
              <a:t>next</a:t>
            </a:r>
            <a:r>
              <a:rPr lang="pt-PT" dirty="0"/>
              <a:t> ou </a:t>
            </a:r>
            <a:r>
              <a:rPr lang="pt-PT" i="1" dirty="0"/>
              <a:t>remove</a:t>
            </a:r>
          </a:p>
          <a:p>
            <a:pPr lvl="2">
              <a:lnSpc>
                <a:spcPct val="90000"/>
              </a:lnSpc>
            </a:pPr>
            <a:r>
              <a:rPr lang="pt-PT" dirty="0"/>
              <a:t>o </a:t>
            </a:r>
            <a:r>
              <a:rPr lang="pt-PT" i="1" dirty="0" err="1"/>
              <a:t>hasNext</a:t>
            </a:r>
            <a:r>
              <a:rPr lang="pt-PT" dirty="0"/>
              <a:t> não lança a excepção</a:t>
            </a:r>
          </a:p>
          <a:p>
            <a:pPr lvl="1">
              <a:lnSpc>
                <a:spcPct val="90000"/>
              </a:lnSpc>
            </a:pPr>
            <a:endParaRPr lang="pt-PT" dirty="0"/>
          </a:p>
          <a:p>
            <a:pPr lvl="1">
              <a:lnSpc>
                <a:spcPct val="90000"/>
              </a:lnSpc>
            </a:pPr>
            <a:endParaRPr lang="pt-PT" dirty="0"/>
          </a:p>
          <a:p>
            <a:pPr lvl="1">
              <a:lnSpc>
                <a:spcPct val="90000"/>
              </a:lnSpc>
            </a:pPr>
            <a:endParaRPr lang="pt-PT" dirty="0"/>
          </a:p>
        </p:txBody>
      </p:sp>
      <p:sp>
        <p:nvSpPr>
          <p:cNvPr id="2" name="Rectangle 1"/>
          <p:cNvSpPr/>
          <p:nvPr/>
        </p:nvSpPr>
        <p:spPr>
          <a:xfrm>
            <a:off x="914400" y="5613543"/>
            <a:ext cx="6858000" cy="59093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b="1" dirty="0" err="1">
                <a:latin typeface="Courier New" pitchFamily="49" charset="0"/>
              </a:rPr>
              <a:t>ConcurrentModificationException</a:t>
            </a:r>
            <a:endParaRPr lang="pt-PT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pt-PT" sz="1800" b="1" dirty="0">
                <a:solidFill>
                  <a:srgbClr val="7F0055"/>
                </a:solidFill>
                <a:latin typeface="Consolas"/>
              </a:rPr>
              <a:t>                         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pt-PT" sz="1800" dirty="0">
                <a:latin typeface="Courier New" pitchFamily="49" charset="0"/>
              </a:rPr>
              <a:t> </a:t>
            </a:r>
            <a:r>
              <a:rPr lang="pt-PT" sz="1800" dirty="0" err="1">
                <a:latin typeface="Courier New" pitchFamily="49" charset="0"/>
              </a:rPr>
              <a:t>RuntimeException</a:t>
            </a:r>
            <a:endParaRPr lang="pt-PT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0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MoP 13 - EDD: Collection, Iterator, List, Set, Map, Queue</a:t>
            </a:r>
            <a:endParaRPr lang="pt-PT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Dois iteradores, mas com remoção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  <a:ln>
            <a:solidFill>
              <a:schemeClr val="hlink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createRemoveConflict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Iterable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&lt;String&gt; container) {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Iterator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&gt; it1 =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container.iterator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Iterator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&gt; it2 =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container.iterator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();</a:t>
            </a:r>
            <a:endParaRPr lang="pt-PT" sz="1800" dirty="0">
              <a:latin typeface="Consolas"/>
            </a:endParaRPr>
          </a:p>
          <a:p>
            <a:pPr marL="0" indent="0">
              <a:buNone/>
            </a:pPr>
            <a:r>
              <a:rPr lang="pt-PT" sz="1800" dirty="0">
                <a:solidFill>
                  <a:srgbClr val="3F7F5F"/>
                </a:solidFill>
                <a:latin typeface="Consolas"/>
              </a:rPr>
              <a:t>   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3F7F5F"/>
                </a:solidFill>
                <a:latin typeface="Consolas"/>
              </a:rPr>
              <a:t>   // </a:t>
            </a:r>
            <a:r>
              <a:rPr lang="pt-PT" sz="1800" dirty="0" err="1">
                <a:solidFill>
                  <a:srgbClr val="3F7F5F"/>
                </a:solidFill>
                <a:latin typeface="Consolas"/>
              </a:rPr>
              <a:t>if</a:t>
            </a:r>
            <a:r>
              <a:rPr lang="pt-PT" sz="1800" dirty="0">
                <a:solidFill>
                  <a:srgbClr val="3F7F5F"/>
                </a:solidFill>
                <a:latin typeface="Consolas"/>
              </a:rPr>
              <a:t> (it1.hasNext())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3F7F5F"/>
                </a:solidFill>
                <a:latin typeface="Consolas"/>
              </a:rPr>
              <a:t>   //  it1.next();</a:t>
            </a:r>
          </a:p>
          <a:p>
            <a:pPr marL="0" indent="0">
              <a:buNone/>
            </a:pPr>
            <a:endParaRPr lang="pt-PT" sz="1800" dirty="0">
              <a:latin typeface="Consolas"/>
            </a:endParaRPr>
          </a:p>
          <a:p>
            <a:pPr marL="0" indent="0">
              <a:buNone/>
            </a:pPr>
            <a:r>
              <a:rPr lang="pt-PT" sz="1800" b="1" dirty="0">
                <a:solidFill>
                  <a:srgbClr val="7F0055"/>
                </a:solidFill>
                <a:latin typeface="Consolas"/>
              </a:rPr>
              <a:t>   </a:t>
            </a:r>
            <a:r>
              <a:rPr lang="pt-PT" sz="18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 (it2.hasNext()) {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 s = 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it2.next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pt-PT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pt-PT" sz="1800" i="1" dirty="0">
                <a:solidFill>
                  <a:srgbClr val="000000"/>
                </a:solidFill>
                <a:latin typeface="Consolas"/>
              </a:rPr>
              <a:t>(s);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it2.remove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3F7F5F"/>
                </a:solidFill>
                <a:latin typeface="Consolas"/>
              </a:rPr>
              <a:t>   // use </a:t>
            </a:r>
            <a:r>
              <a:rPr lang="pt-PT" sz="1800" dirty="0" err="1">
                <a:solidFill>
                  <a:srgbClr val="3F7F5F"/>
                </a:solidFill>
                <a:latin typeface="Consolas"/>
              </a:rPr>
              <a:t>of</a:t>
            </a:r>
            <a:r>
              <a:rPr lang="pt-PT" sz="1800" dirty="0">
                <a:solidFill>
                  <a:srgbClr val="3F7F5F"/>
                </a:solidFill>
                <a:latin typeface="Consolas"/>
              </a:rPr>
              <a:t> it1 – </a:t>
            </a:r>
            <a:r>
              <a:rPr lang="pt-PT" sz="1800" dirty="0" err="1">
                <a:solidFill>
                  <a:srgbClr val="3F7F5F"/>
                </a:solidFill>
                <a:latin typeface="Consolas"/>
              </a:rPr>
              <a:t>exception</a:t>
            </a:r>
            <a:endParaRPr lang="pt-PT" sz="1800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pt-PT" sz="1800" b="1" dirty="0">
                <a:solidFill>
                  <a:srgbClr val="000000"/>
                </a:solidFill>
                <a:latin typeface="Consolas"/>
              </a:rPr>
              <a:t>it1.next</a:t>
            </a:r>
            <a:r>
              <a:rPr lang="pt-PT" sz="1800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marL="0" indent="0">
              <a:buNone/>
            </a:pPr>
            <a:r>
              <a:rPr lang="pt-PT" sz="18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06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For-</a:t>
            </a:r>
            <a:r>
              <a:rPr lang="pt-PT" dirty="0" err="1"/>
              <a:t>each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</a:t>
            </a:r>
            <a:r>
              <a:rPr lang="pt-PT" b="1" dirty="0"/>
              <a:t>for-</a:t>
            </a:r>
            <a:r>
              <a:rPr lang="pt-PT" b="1" dirty="0" err="1"/>
              <a:t>each</a:t>
            </a:r>
            <a:r>
              <a:rPr lang="pt-PT" dirty="0"/>
              <a:t> permite percorrer um contentor </a:t>
            </a:r>
            <a:r>
              <a:rPr lang="pt-PT" b="1" dirty="0"/>
              <a:t>iterável</a:t>
            </a:r>
            <a:r>
              <a:rPr lang="pt-PT" dirty="0"/>
              <a:t>, ou um </a:t>
            </a:r>
            <a:r>
              <a:rPr lang="pt-PT" dirty="0" err="1"/>
              <a:t>array</a:t>
            </a:r>
            <a:r>
              <a:rPr lang="pt-PT" dirty="0"/>
              <a:t>,</a:t>
            </a:r>
          </a:p>
          <a:p>
            <a:pPr lvl="1"/>
            <a:r>
              <a:rPr lang="pt-PT" dirty="0"/>
              <a:t>coloca cada elemento iterado do contentor/</a:t>
            </a:r>
            <a:r>
              <a:rPr lang="pt-PT" dirty="0" err="1"/>
              <a:t>array</a:t>
            </a:r>
            <a:r>
              <a:rPr lang="pt-PT" dirty="0"/>
              <a:t> na variável indicada</a:t>
            </a:r>
          </a:p>
          <a:p>
            <a:r>
              <a:rPr lang="pt-PT" dirty="0"/>
              <a:t>Podemos ver este  </a:t>
            </a:r>
            <a:r>
              <a:rPr lang="pt-PT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t-PT" dirty="0"/>
              <a:t> como:</a:t>
            </a:r>
          </a:p>
          <a:p>
            <a:pPr marL="268287" lvl="1" indent="0">
              <a:buNone/>
            </a:pPr>
            <a:r>
              <a:rPr lang="pt-PT" sz="20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pt-PT" sz="2000" b="1" dirty="0">
                <a:solidFill>
                  <a:srgbClr val="000000"/>
                </a:solidFill>
                <a:latin typeface="Consolas"/>
              </a:rPr>
              <a:t> (&lt;? </a:t>
            </a:r>
            <a:r>
              <a:rPr lang="pt-PT" sz="2000" b="1" dirty="0" err="1">
                <a:solidFill>
                  <a:srgbClr val="000000"/>
                </a:solidFill>
                <a:latin typeface="Consolas"/>
              </a:rPr>
              <a:t>super</a:t>
            </a:r>
            <a:r>
              <a:rPr lang="pt-PT" sz="2000" b="1" dirty="0">
                <a:solidFill>
                  <a:srgbClr val="000000"/>
                </a:solidFill>
                <a:latin typeface="Consolas"/>
              </a:rPr>
              <a:t> T&gt;  t : </a:t>
            </a:r>
            <a:r>
              <a:rPr lang="pt-PT" sz="2000" b="1" dirty="0" err="1">
                <a:solidFill>
                  <a:srgbClr val="000000"/>
                </a:solidFill>
                <a:latin typeface="Consolas"/>
              </a:rPr>
              <a:t>Iterable</a:t>
            </a:r>
            <a:r>
              <a:rPr lang="pt-PT" sz="2000" b="1" dirty="0">
                <a:solidFill>
                  <a:srgbClr val="000000"/>
                </a:solidFill>
                <a:latin typeface="Consolas"/>
              </a:rPr>
              <a:t>&lt;T&gt;)…</a:t>
            </a:r>
            <a:r>
              <a:rPr lang="pt-PT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		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MoP 13 - EDD: Collection, Iterator, List, Set, Map, Queue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361253"/>
            <a:ext cx="7924800" cy="227754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printIterable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Iterable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&lt;String&gt; container) {</a:t>
            </a:r>
          </a:p>
          <a:p>
            <a:pPr>
              <a:spcBef>
                <a:spcPts val="600"/>
              </a:spcBef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"["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pt-PT" sz="1600" b="1" dirty="0">
                <a:solidFill>
                  <a:srgbClr val="7F0055"/>
                </a:solidFill>
                <a:latin typeface="Consolas"/>
              </a:rPr>
              <a:t>  for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pt-PT" sz="1600" b="1" dirty="0" err="1">
                <a:solidFill>
                  <a:srgbClr val="000000"/>
                </a:solidFill>
                <a:latin typeface="Consolas"/>
              </a:rPr>
              <a:t>container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) {</a:t>
            </a:r>
            <a:endParaRPr lang="pt-PT" sz="1600" i="1" dirty="0">
              <a:solidFill>
                <a:srgbClr val="000000"/>
              </a:solidFill>
              <a:latin typeface="Consolas"/>
            </a:endParaRPr>
          </a:p>
          <a:p>
            <a:pPr>
              <a:spcBef>
                <a:spcPts val="600"/>
              </a:spcBef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pt-PT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pt-PT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pt-PT" sz="1600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t-PT" sz="1600" i="1" dirty="0">
                <a:solidFill>
                  <a:srgbClr val="2A00FF"/>
                </a:solidFill>
                <a:latin typeface="Consolas"/>
              </a:rPr>
              <a:t>"]"</a:t>
            </a:r>
            <a:r>
              <a:rPr lang="pt-PT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pt-PT" sz="1600" dirty="0">
                <a:solidFill>
                  <a:srgbClr val="000000"/>
                </a:solidFill>
                <a:latin typeface="Consolas"/>
              </a:rPr>
              <a:t>}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0669520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fso">
  <a:themeElements>
    <a:clrScheme name="Office Them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 Them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EE19F">
            <a:alpha val="70195"/>
          </a:srgbClr>
        </a:solidFill>
        <a:ln w="38100">
          <a:solidFill>
            <a:schemeClr val="tx1"/>
          </a:solidFill>
          <a:round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anchor="ctr"/>
      <a:lstStyle>
        <a:defPPr algn="ctr">
          <a:defRPr sz="1100" dirty="0"/>
        </a:defPPr>
      </a:lstStyle>
    </a:spDef>
  </a:objectDefaults>
  <a:extraClrSchemeLst>
    <a:extraClrScheme>
      <a:clrScheme name="Office Them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Theme_fso</Template>
  <TotalTime>10254</TotalTime>
  <Words>5447</Words>
  <Application>Microsoft Office PowerPoint</Application>
  <PresentationFormat>On-screen Show (4:3)</PresentationFormat>
  <Paragraphs>651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Consolas</vt:lpstr>
      <vt:lpstr>Courier New</vt:lpstr>
      <vt:lpstr>Garamond</vt:lpstr>
      <vt:lpstr>Times New Roman</vt:lpstr>
      <vt:lpstr>Wingdings</vt:lpstr>
      <vt:lpstr>Theme_fso</vt:lpstr>
      <vt:lpstr>13 – Estruturas de Dados Dinâmicas (EDD) Collection, ArrayList  </vt:lpstr>
      <vt:lpstr>Colecções /Collections</vt:lpstr>
      <vt:lpstr>Interfaces base da JCF</vt:lpstr>
      <vt:lpstr>Interface Iterable e Iterator</vt:lpstr>
      <vt:lpstr>Utilização de um iterador</vt:lpstr>
      <vt:lpstr>Remoções pelo iterador</vt:lpstr>
      <vt:lpstr>Remoções e iteradores</vt:lpstr>
      <vt:lpstr>Dois iteradores, mas com remoção</vt:lpstr>
      <vt:lpstr>For-each</vt:lpstr>
      <vt:lpstr>Interface Collection</vt:lpstr>
      <vt:lpstr>Collections methods 1</vt:lpstr>
      <vt:lpstr>Collections methods 2</vt:lpstr>
      <vt:lpstr>Collections methods 3</vt:lpstr>
      <vt:lpstr>Interfaces principais da JCF</vt:lpstr>
      <vt:lpstr>Interface List&lt;E&gt;</vt:lpstr>
      <vt:lpstr>List methods – 1</vt:lpstr>
      <vt:lpstr>List methods – 2</vt:lpstr>
      <vt:lpstr>Backed list notes</vt:lpstr>
      <vt:lpstr>Interface ListIterator&lt;E&gt;</vt:lpstr>
      <vt:lpstr>Exemplo de ListIterator</vt:lpstr>
      <vt:lpstr>ArrayList&lt;E&gt;</vt:lpstr>
      <vt:lpstr>ArrayList Methods</vt:lpstr>
      <vt:lpstr>Interfaces serializable</vt:lpstr>
      <vt:lpstr>Interfaces Cloneable e RandomAccess</vt:lpstr>
      <vt:lpstr>Clones – a shallow copy clone</vt:lpstr>
      <vt:lpstr>Clone – shallow copy</vt:lpstr>
      <vt:lpstr>Clones – a deep copy clone</vt:lpstr>
      <vt:lpstr>Clone – deep copy</vt:lpstr>
      <vt:lpstr>Métodos da classe java.util.Collections</vt:lpstr>
      <vt:lpstr>Métodos da classe java.util.Collections</vt:lpstr>
      <vt:lpstr>Métodos da classe java.util.Collections</vt:lpstr>
      <vt:lpstr>Métodos da classe java.util.Collections</vt:lpstr>
      <vt:lpstr>From Arrays to Collections and v.v.</vt:lpstr>
    </vt:vector>
  </TitlesOfParts>
  <Company>BYU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1</dc:title>
  <dc:creator>Robert P. Burton</dc:creator>
  <cp:lastModifiedBy>António Teófilo</cp:lastModifiedBy>
  <cp:revision>896</cp:revision>
  <cp:lastPrinted>2012-06-01T12:56:54Z</cp:lastPrinted>
  <dcterms:created xsi:type="dcterms:W3CDTF">2004-08-20T17:48:18Z</dcterms:created>
  <dcterms:modified xsi:type="dcterms:W3CDTF">2020-06-17T09:53:39Z</dcterms:modified>
</cp:coreProperties>
</file>