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28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7" r:id="rId14"/>
    <p:sldId id="521" r:id="rId15"/>
    <p:sldId id="522" r:id="rId16"/>
    <p:sldId id="523" r:id="rId17"/>
    <p:sldId id="525" r:id="rId18"/>
    <p:sldId id="526" r:id="rId1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634"/>
    <a:srgbClr val="FFD15F"/>
    <a:srgbClr val="A92733"/>
    <a:srgbClr val="CB7A0F"/>
    <a:srgbClr val="FFDD87"/>
    <a:srgbClr val="3ED645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120" d="100"/>
          <a:sy n="120" d="100"/>
        </p:scale>
        <p:origin x="18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CFCA4-9CDA-4534-97FB-88CBBA77358E}" type="slidenum">
              <a:rPr lang="pt-PT"/>
              <a:pPr/>
              <a:t>1</a:t>
            </a:fld>
            <a:endParaRPr lang="pt-PT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935A7-E1C0-499D-A63E-E9E38E6606FF}" type="slidenum">
              <a:rPr lang="pt-PT"/>
              <a:pPr/>
              <a:t>10</a:t>
            </a:fld>
            <a:endParaRPr lang="pt-PT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3538B-EDD7-48C3-A529-6C6D5A98DE3F}" type="slidenum">
              <a:rPr lang="pt-PT"/>
              <a:pPr/>
              <a:t>11</a:t>
            </a:fld>
            <a:endParaRPr lang="pt-PT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8FEB9-1042-49FA-AB3E-1B35B51BD68F}" type="slidenum">
              <a:rPr lang="pt-PT"/>
              <a:pPr/>
              <a:t>2</a:t>
            </a:fld>
            <a:endParaRPr lang="pt-PT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09AC4-A0AC-4CA4-870F-9B1D71AFED0A}" type="slidenum">
              <a:rPr lang="pt-PT"/>
              <a:pPr/>
              <a:t>3</a:t>
            </a:fld>
            <a:endParaRPr lang="pt-PT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A9C44-7A22-485E-ADB3-224693A1C359}" type="slidenum">
              <a:rPr lang="pt-PT"/>
              <a:pPr/>
              <a:t>4</a:t>
            </a:fld>
            <a:endParaRPr lang="pt-PT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779B0-9D81-43A5-B06A-393A24AFE492}" type="slidenum">
              <a:rPr lang="pt-PT"/>
              <a:pPr/>
              <a:t>5</a:t>
            </a:fld>
            <a:endParaRPr lang="pt-PT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99B8E-7A76-429D-A8B8-41F195A2E0A9}" type="slidenum">
              <a:rPr lang="pt-PT"/>
              <a:pPr/>
              <a:t>6</a:t>
            </a:fld>
            <a:endParaRPr lang="pt-PT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720D8-88C1-40B3-A5EE-3D545C46A781}" type="slidenum">
              <a:rPr lang="pt-PT"/>
              <a:pPr/>
              <a:t>7</a:t>
            </a:fld>
            <a:endParaRPr lang="pt-PT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042EB-29A5-4EE4-9035-0444A6299AB7}" type="slidenum">
              <a:rPr lang="pt-PT"/>
              <a:pPr/>
              <a:t>8</a:t>
            </a:fld>
            <a:endParaRPr lang="pt-PT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A7734-69F5-4430-9688-7D699CE71BF3}" type="slidenum">
              <a:rPr lang="pt-PT"/>
              <a:pPr/>
              <a:t>9</a:t>
            </a:fld>
            <a:endParaRPr lang="pt-PT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562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MoP 14 - EDD: LinkedLists</a:t>
            </a:r>
            <a:endParaRPr lang="pt-P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D4DFB2-2160-47D9-8B22-1605E31685A3}" type="slidenum">
              <a:rPr lang="pt-PT" altLang="en-US"/>
              <a:pPr/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787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94463"/>
            <a:ext cx="37338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MoP 14 - EDD: LinkedLists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8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9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9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/>
          <a:p>
            <a:r>
              <a:rPr lang="pt-PT" dirty="0"/>
              <a:t>14 – Estruturas de Dados Dinâmicas (EDD)</a:t>
            </a:r>
            <a:br>
              <a:rPr lang="pt-PT" dirty="0"/>
            </a:br>
            <a:r>
              <a:rPr lang="pt-PT" sz="4800" dirty="0" err="1"/>
              <a:t>LinkedLists</a:t>
            </a:r>
            <a:endParaRPr lang="pt-PT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</a:rPr>
              <a:t>Capítulo 12</a:t>
            </a:r>
          </a:p>
          <a:p>
            <a:r>
              <a:rPr lang="pt-PT" dirty="0">
                <a:solidFill>
                  <a:schemeClr val="tx2"/>
                </a:solidFill>
                <a:latin typeface="+mj-lt"/>
              </a:rPr>
              <a:t>Listas duplamente ligadas;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LinkedList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Queue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, Deque, Set,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Map</a:t>
            </a:r>
            <a:endParaRPr lang="pt-PT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119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14 - EDD: LinkedLists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 Queue&lt;E&gt;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295400"/>
            <a:ext cx="8469312" cy="3048000"/>
          </a:xfrm>
          <a:ln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Queue</a:t>
            </a:r>
            <a:r>
              <a:rPr lang="pt-PT" sz="1800" b="1" dirty="0">
                <a:latin typeface="Courier New" pitchFamily="49" charset="0"/>
              </a:rPr>
              <a:t>&lt;E&gt;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Collection</a:t>
            </a:r>
            <a:r>
              <a:rPr lang="pt-PT" sz="1800" b="1" dirty="0">
                <a:latin typeface="Courier New" pitchFamily="49" charset="0"/>
              </a:rPr>
              <a:t>&lt;E&gt;</a:t>
            </a:r>
            <a:r>
              <a:rPr lang="pt-PT" sz="1800" dirty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t-IT" sz="1800" dirty="0">
                <a:latin typeface="Courier New" pitchFamily="49" charset="0"/>
              </a:rPr>
              <a:t>  . . . </a:t>
            </a:r>
            <a:r>
              <a:rPr lang="it-IT" sz="1800" b="1" dirty="0">
                <a:solidFill>
                  <a:schemeClr val="accent2"/>
                </a:solidFill>
                <a:latin typeface="Courier New" pitchFamily="49" charset="0"/>
              </a:rPr>
              <a:t>// Collection methods here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t-IT" sz="1800" dirty="0">
                <a:latin typeface="Courier New" pitchFamily="49" charset="0"/>
              </a:rPr>
              <a:t>  </a:t>
            </a:r>
            <a:r>
              <a:rPr lang="it-IT" sz="1800" b="1" dirty="0">
                <a:solidFill>
                  <a:srgbClr val="7F0055"/>
                </a:solidFill>
                <a:latin typeface="Courier New" pitchFamily="49" charset="0"/>
              </a:rPr>
              <a:t>boolean</a:t>
            </a:r>
            <a:r>
              <a:rPr lang="it-IT" sz="1800" b="1" dirty="0">
                <a:latin typeface="Courier New" pitchFamily="49" charset="0"/>
              </a:rPr>
              <a:t> add</a:t>
            </a:r>
            <a:r>
              <a:rPr lang="it-IT" sz="1800" dirty="0">
                <a:latin typeface="Courier New" pitchFamily="49" charset="0"/>
              </a:rPr>
              <a:t>(E e);   </a:t>
            </a:r>
            <a:r>
              <a:rPr lang="it-IT" sz="1800" dirty="0">
                <a:solidFill>
                  <a:schemeClr val="accent2"/>
                </a:solidFill>
                <a:latin typeface="Courier New" pitchFamily="49" charset="0"/>
              </a:rPr>
              <a:t>// adiciona o elemento à queue *</a:t>
            </a:r>
          </a:p>
          <a:p>
            <a:pPr>
              <a:lnSpc>
                <a:spcPct val="90000"/>
              </a:lnSpc>
              <a:buNone/>
            </a:pPr>
            <a:r>
              <a:rPr lang="pt-PT" sz="1800" dirty="0">
                <a:latin typeface="Courier New" pitchFamily="49" charset="0"/>
              </a:rPr>
              <a:t>  E </a:t>
            </a:r>
            <a:r>
              <a:rPr lang="pt-PT" sz="1800" b="1" dirty="0">
                <a:latin typeface="Courier New" pitchFamily="49" charset="0"/>
              </a:rPr>
              <a:t>remove</a:t>
            </a:r>
            <a:r>
              <a:rPr lang="pt-PT" sz="1800" dirty="0">
                <a:latin typeface="Courier New" pitchFamily="49" charset="0"/>
              </a:rPr>
              <a:t>();         </a:t>
            </a:r>
            <a:r>
              <a:rPr lang="pt-PT" sz="1800" dirty="0">
                <a:solidFill>
                  <a:schemeClr val="accent2"/>
                </a:solidFill>
                <a:latin typeface="Courier New" pitchFamily="49" charset="0"/>
              </a:rPr>
              <a:t>// remove o 1º elemento</a:t>
            </a:r>
            <a:endParaRPr lang="it-IT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t-IT" sz="1800" dirty="0">
                <a:latin typeface="Courier New" pitchFamily="49" charset="0"/>
              </a:rPr>
              <a:t>  E </a:t>
            </a:r>
            <a:r>
              <a:rPr lang="it-IT" sz="1800" b="1" dirty="0">
                <a:latin typeface="Courier New" pitchFamily="49" charset="0"/>
              </a:rPr>
              <a:t>element</a:t>
            </a:r>
            <a:r>
              <a:rPr lang="it-IT" sz="1800" dirty="0">
                <a:latin typeface="Courier New" pitchFamily="49" charset="0"/>
              </a:rPr>
              <a:t>();        </a:t>
            </a:r>
            <a:r>
              <a:rPr lang="it-IT" sz="1800" dirty="0">
                <a:solidFill>
                  <a:schemeClr val="accent2"/>
                </a:solidFill>
                <a:latin typeface="Courier New" pitchFamily="49" charset="0"/>
              </a:rPr>
              <a:t>// </a:t>
            </a:r>
            <a:r>
              <a:rPr lang="en-GB" sz="1800" dirty="0" err="1">
                <a:solidFill>
                  <a:schemeClr val="accent2"/>
                </a:solidFill>
                <a:latin typeface="Courier New" pitchFamily="49" charset="0"/>
              </a:rPr>
              <a:t>obtém</a:t>
            </a:r>
            <a:r>
              <a:rPr lang="en-GB" sz="1800" dirty="0">
                <a:solidFill>
                  <a:schemeClr val="accent2"/>
                </a:solidFill>
                <a:latin typeface="Courier New" pitchFamily="49" charset="0"/>
              </a:rPr>
              <a:t> o 1º </a:t>
            </a:r>
            <a:r>
              <a:rPr lang="en-GB" sz="1800" dirty="0" err="1">
                <a:solidFill>
                  <a:schemeClr val="accent2"/>
                </a:solidFill>
                <a:latin typeface="Courier New" pitchFamily="49" charset="0"/>
              </a:rPr>
              <a:t>elemento</a:t>
            </a:r>
            <a:r>
              <a:rPr lang="en-GB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GB" sz="1800" dirty="0" err="1">
                <a:solidFill>
                  <a:schemeClr val="accent2"/>
                </a:solidFill>
                <a:latin typeface="Courier New" pitchFamily="49" charset="0"/>
              </a:rPr>
              <a:t>sem</a:t>
            </a:r>
            <a:r>
              <a:rPr lang="en-GB" sz="1800" dirty="0">
                <a:solidFill>
                  <a:schemeClr val="accent2"/>
                </a:solidFill>
                <a:latin typeface="Courier New" pitchFamily="49" charset="0"/>
              </a:rPr>
              <a:t> o remover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PT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boolean</a:t>
            </a:r>
            <a:r>
              <a:rPr lang="pt-PT" sz="1800" b="1" dirty="0">
                <a:latin typeface="Courier New" pitchFamily="49" charset="0"/>
              </a:rPr>
              <a:t> </a:t>
            </a:r>
            <a:r>
              <a:rPr lang="it-IT" sz="1800" b="1" dirty="0">
                <a:latin typeface="Courier New" pitchFamily="49" charset="0"/>
              </a:rPr>
              <a:t>offer</a:t>
            </a:r>
            <a:r>
              <a:rPr lang="it-IT" sz="1800" dirty="0">
                <a:latin typeface="Courier New" pitchFamily="49" charset="0"/>
              </a:rPr>
              <a:t>(E e);</a:t>
            </a:r>
            <a:r>
              <a:rPr lang="it-IT" sz="1800" dirty="0">
                <a:solidFill>
                  <a:schemeClr val="accent2"/>
                </a:solidFill>
                <a:latin typeface="Courier New" pitchFamily="49" charset="0"/>
              </a:rPr>
              <a:t>// adiciona o elemento à queue 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  E </a:t>
            </a:r>
            <a:r>
              <a:rPr lang="en-GB" sz="1800" b="1" dirty="0">
                <a:latin typeface="Courier New" pitchFamily="49" charset="0"/>
              </a:rPr>
              <a:t>poll</a:t>
            </a:r>
            <a:r>
              <a:rPr lang="en-GB" sz="1800" dirty="0">
                <a:latin typeface="Courier New" pitchFamily="49" charset="0"/>
              </a:rPr>
              <a:t>();          </a:t>
            </a:r>
            <a:r>
              <a:rPr lang="en-GB" sz="1800" dirty="0">
                <a:solidFill>
                  <a:schemeClr val="accent2"/>
                </a:solidFill>
                <a:latin typeface="Courier New" pitchFamily="49" charset="0"/>
              </a:rPr>
              <a:t>// remove o 1º </a:t>
            </a:r>
            <a:r>
              <a:rPr lang="en-GB" sz="1800" dirty="0" err="1">
                <a:solidFill>
                  <a:schemeClr val="accent2"/>
                </a:solidFill>
                <a:latin typeface="Courier New" pitchFamily="49" charset="0"/>
              </a:rPr>
              <a:t>elemento</a:t>
            </a:r>
            <a:r>
              <a:rPr lang="en-GB" sz="1800" dirty="0">
                <a:solidFill>
                  <a:schemeClr val="accent2"/>
                </a:solidFill>
                <a:latin typeface="Courier New" pitchFamily="49" charset="0"/>
              </a:rPr>
              <a:t> (</a:t>
            </a:r>
            <a:r>
              <a:rPr lang="en-GB" sz="1800" dirty="0" err="1">
                <a:solidFill>
                  <a:schemeClr val="accent2"/>
                </a:solidFill>
                <a:latin typeface="Courier New" pitchFamily="49" charset="0"/>
              </a:rPr>
              <a:t>ou</a:t>
            </a:r>
            <a:r>
              <a:rPr lang="en-GB" sz="1800" dirty="0">
                <a:solidFill>
                  <a:schemeClr val="accent2"/>
                </a:solidFill>
                <a:latin typeface="Courier New" pitchFamily="49" charset="0"/>
              </a:rPr>
              <a:t> null)</a:t>
            </a:r>
            <a:endParaRPr lang="pt-PT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  E </a:t>
            </a:r>
            <a:r>
              <a:rPr lang="en-GB" sz="1800" b="1" dirty="0">
                <a:latin typeface="Courier New" pitchFamily="49" charset="0"/>
              </a:rPr>
              <a:t>peek</a:t>
            </a:r>
            <a:r>
              <a:rPr lang="en-GB" sz="1800" dirty="0">
                <a:latin typeface="Courier New" pitchFamily="49" charset="0"/>
              </a:rPr>
              <a:t>();          </a:t>
            </a:r>
            <a:r>
              <a:rPr lang="en-GB" sz="1800" dirty="0">
                <a:solidFill>
                  <a:schemeClr val="accent2"/>
                </a:solidFill>
                <a:latin typeface="Courier New" pitchFamily="49" charset="0"/>
              </a:rPr>
              <a:t>// </a:t>
            </a:r>
            <a:r>
              <a:rPr lang="en-GB" sz="1600" dirty="0" err="1">
                <a:solidFill>
                  <a:schemeClr val="accent2"/>
                </a:solidFill>
                <a:latin typeface="Courier New" pitchFamily="49" charset="0"/>
              </a:rPr>
              <a:t>obtém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 1º </a:t>
            </a:r>
            <a:r>
              <a:rPr lang="en-GB" sz="1600" dirty="0" err="1">
                <a:solidFill>
                  <a:schemeClr val="accent2"/>
                </a:solidFill>
                <a:latin typeface="Courier New" pitchFamily="49" charset="0"/>
              </a:rPr>
              <a:t>elemento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GB" sz="1600" dirty="0" err="1">
                <a:solidFill>
                  <a:schemeClr val="accent2"/>
                </a:solidFill>
                <a:latin typeface="Courier New" pitchFamily="49" charset="0"/>
              </a:rPr>
              <a:t>sem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 o remover (null)</a:t>
            </a:r>
            <a:endParaRPr lang="pt-PT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PT" sz="1800" dirty="0">
              <a:latin typeface="Courier New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21050" y="5562600"/>
            <a:ext cx="536877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600" dirty="0" err="1">
                <a:latin typeface="Courier New" pitchFamily="49" charset="0"/>
              </a:rPr>
              <a:t>add</a:t>
            </a:r>
            <a:r>
              <a:rPr lang="pt-PT" sz="1600" dirty="0">
                <a:latin typeface="Courier New" pitchFamily="49" charset="0"/>
              </a:rPr>
              <a:t>, remove, </a:t>
            </a:r>
            <a:r>
              <a:rPr lang="pt-PT" sz="1600" dirty="0" err="1">
                <a:latin typeface="Courier New" pitchFamily="49" charset="0"/>
              </a:rPr>
              <a:t>element</a:t>
            </a:r>
            <a:r>
              <a:rPr lang="pt-PT" sz="1600" dirty="0">
                <a:latin typeface="Courier New" pitchFamily="49" charset="0"/>
              </a:rPr>
              <a:t>: </a:t>
            </a:r>
            <a:r>
              <a:rPr lang="pt-PT" sz="1600" dirty="0" err="1">
                <a:latin typeface="Courier New" pitchFamily="49" charset="0"/>
              </a:rPr>
              <a:t>throws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one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Exception</a:t>
            </a:r>
            <a:endParaRPr lang="pt-PT" sz="1600" dirty="0">
              <a:latin typeface="Courier New" pitchFamily="49" charset="0"/>
            </a:endParaRPr>
          </a:p>
          <a:p>
            <a:r>
              <a:rPr lang="pt-PT" sz="1600" dirty="0" err="1">
                <a:latin typeface="Courier New" pitchFamily="49" charset="0"/>
              </a:rPr>
              <a:t>offer</a:t>
            </a:r>
            <a:r>
              <a:rPr lang="pt-PT" sz="1600" dirty="0">
                <a:latin typeface="Courier New" pitchFamily="49" charset="0"/>
              </a:rPr>
              <a:t>, </a:t>
            </a:r>
            <a:r>
              <a:rPr lang="pt-PT" sz="1600" dirty="0" err="1">
                <a:latin typeface="Courier New" pitchFamily="49" charset="0"/>
              </a:rPr>
              <a:t>poll</a:t>
            </a:r>
            <a:r>
              <a:rPr lang="pt-PT" sz="1600" dirty="0">
                <a:latin typeface="Courier New" pitchFamily="49" charset="0"/>
              </a:rPr>
              <a:t>, </a:t>
            </a:r>
            <a:r>
              <a:rPr lang="pt-PT" sz="1600" dirty="0" err="1">
                <a:latin typeface="Courier New" pitchFamily="49" charset="0"/>
              </a:rPr>
              <a:t>peek</a:t>
            </a:r>
            <a:r>
              <a:rPr lang="pt-PT" sz="1600" dirty="0">
                <a:latin typeface="Courier New" pitchFamily="49" charset="0"/>
              </a:rPr>
              <a:t>: </a:t>
            </a:r>
            <a:r>
              <a:rPr lang="pt-PT" sz="1600" dirty="0" err="1">
                <a:latin typeface="Courier New" pitchFamily="49" charset="0"/>
              </a:rPr>
              <a:t>returns</a:t>
            </a:r>
            <a:r>
              <a:rPr lang="pt-PT" sz="1600" dirty="0">
                <a:latin typeface="Courier New" pitchFamily="49" charset="0"/>
              </a:rPr>
              <a:t> a </a:t>
            </a:r>
            <a:r>
              <a:rPr lang="pt-PT" sz="1600" dirty="0" err="1">
                <a:latin typeface="Courier New" pitchFamily="49" charset="0"/>
              </a:rPr>
              <a:t>special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value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4730" y="5181600"/>
            <a:ext cx="242887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itchFamily="49" charset="0"/>
                <a:cs typeface="Consolas" pitchFamily="49" charset="0"/>
              </a:rPr>
              <a:t>In case of insuccess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27489" y="4572000"/>
            <a:ext cx="1642216" cy="455500"/>
          </a:xfrm>
          <a:prstGeom prst="roundRect">
            <a:avLst/>
          </a:prstGeom>
          <a:solidFill>
            <a:srgbClr val="A92733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5791201"/>
            <a:ext cx="1053297" cy="455500"/>
          </a:xfrm>
          <a:prstGeom prst="roundRect">
            <a:avLst/>
          </a:prstGeom>
          <a:solidFill>
            <a:srgbClr val="0070C0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 err="1">
                <a:latin typeface="Consolas" pitchFamily="49" charset="0"/>
                <a:cs typeface="Consolas" pitchFamily="49" charset="0"/>
              </a:rPr>
              <a:t>List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739098" y="5791201"/>
            <a:ext cx="1219200" cy="455500"/>
          </a:xfrm>
          <a:prstGeom prst="roundRect">
            <a:avLst/>
          </a:prstGeom>
          <a:solidFill>
            <a:srgbClr val="FFC000">
              <a:alpha val="70195"/>
            </a:srgbClr>
          </a:solidFill>
          <a:ln w="571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cxnSp>
        <p:nvCxnSpPr>
          <p:cNvPr id="11" name="Straight Arrow Connector 17"/>
          <p:cNvCxnSpPr>
            <a:stCxn id="8" idx="0"/>
            <a:endCxn id="7" idx="2"/>
          </p:cNvCxnSpPr>
          <p:nvPr/>
        </p:nvCxnSpPr>
        <p:spPr>
          <a:xfrm rot="5400000" flipH="1" flipV="1">
            <a:off x="808173" y="5050777"/>
            <a:ext cx="763701" cy="71714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"/>
          <p:cNvCxnSpPr>
            <a:stCxn id="10" idx="0"/>
            <a:endCxn id="7" idx="2"/>
          </p:cNvCxnSpPr>
          <p:nvPr/>
        </p:nvCxnSpPr>
        <p:spPr>
          <a:xfrm rot="16200000" flipV="1">
            <a:off x="1566798" y="5009300"/>
            <a:ext cx="763701" cy="8001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4648003"/>
            <a:ext cx="3214341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Depende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da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implementação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9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14 - EDD: LinkedLists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 Deque&lt;E&gt;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143000"/>
            <a:ext cx="8229600" cy="5392245"/>
          </a:xfr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>
                <a:latin typeface="Courier New" pitchFamily="49" charset="0"/>
              </a:rPr>
              <a:t>Deque&lt;E&gt;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Queue</a:t>
            </a:r>
            <a:r>
              <a:rPr lang="pt-PT" sz="1800" b="1" dirty="0">
                <a:latin typeface="Courier New" pitchFamily="49" charset="0"/>
              </a:rPr>
              <a:t>&lt;E&gt; </a:t>
            </a:r>
            <a:r>
              <a:rPr lang="pt-PT" sz="1800" dirty="0">
                <a:latin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it-IT" sz="1600" dirty="0">
                <a:solidFill>
                  <a:schemeClr val="accent2"/>
                </a:solidFill>
                <a:latin typeface="Courier New" pitchFamily="49" charset="0"/>
              </a:rPr>
              <a:t>. . . </a:t>
            </a:r>
            <a:r>
              <a:rPr lang="it-IT" b="1" dirty="0">
                <a:solidFill>
                  <a:schemeClr val="accent2"/>
                </a:solidFill>
                <a:latin typeface="Courier New" pitchFamily="49" charset="0"/>
              </a:rPr>
              <a:t>// Queue methods here</a:t>
            </a:r>
            <a:endParaRPr lang="pt-PT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GB" sz="1600" b="1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removeFirstOccurrence</a:t>
            </a:r>
            <a:r>
              <a:rPr lang="en-GB" sz="1600" dirty="0">
                <a:latin typeface="Courier New" pitchFamily="49" charset="0"/>
              </a:rPr>
              <a:t>(Object o)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b="1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removeLastOccurrence</a:t>
            </a:r>
            <a:r>
              <a:rPr lang="en-GB" sz="1600" dirty="0">
                <a:latin typeface="Courier New" pitchFamily="49" charset="0"/>
              </a:rPr>
              <a:t>(Object o);</a:t>
            </a:r>
            <a:endParaRPr lang="pt-PT" sz="1600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 err="1">
                <a:latin typeface="Courier New" pitchFamily="49" charset="0"/>
              </a:rPr>
              <a:t>removeFirst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 err="1">
                <a:latin typeface="Courier New" pitchFamily="49" charset="0"/>
              </a:rPr>
              <a:t>removeLast</a:t>
            </a:r>
            <a:r>
              <a:rPr lang="en-GB" sz="1600" dirty="0">
                <a:latin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GB" sz="1600" b="1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remove</a:t>
            </a:r>
            <a:r>
              <a:rPr lang="en-GB" sz="1600" dirty="0">
                <a:latin typeface="Courier New" pitchFamily="49" charset="0"/>
              </a:rPr>
              <a:t>(Object o)</a:t>
            </a:r>
            <a:r>
              <a:rPr lang="pt-PT" sz="1600" dirty="0">
                <a:latin typeface="Courier New" pitchFamily="49" charset="0"/>
              </a:rPr>
              <a:t>;</a:t>
            </a:r>
            <a:endParaRPr lang="en-GB" sz="1600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Iterator&lt;E&gt; </a:t>
            </a:r>
            <a:r>
              <a:rPr lang="en-GB" sz="1600" b="1" dirty="0">
                <a:latin typeface="Courier New" pitchFamily="49" charset="0"/>
              </a:rPr>
              <a:t>iterator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Iterator&lt;E&gt; </a:t>
            </a:r>
            <a:r>
              <a:rPr lang="en-GB" sz="1600" b="1" dirty="0" err="1">
                <a:latin typeface="Courier New" pitchFamily="49" charset="0"/>
              </a:rPr>
              <a:t>descendingIterator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b="1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offerFirst</a:t>
            </a:r>
            <a:r>
              <a:rPr lang="en-GB" sz="1600" dirty="0">
                <a:latin typeface="Courier New" pitchFamily="49" charset="0"/>
              </a:rPr>
              <a:t>(E e);</a:t>
            </a:r>
            <a:r>
              <a:rPr lang="pt-PT" sz="1600" dirty="0">
                <a:latin typeface="Courier New" pitchFamily="49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GB" sz="1600" b="1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offerLast</a:t>
            </a:r>
            <a:r>
              <a:rPr lang="en-GB" sz="1600" dirty="0">
                <a:latin typeface="Courier New" pitchFamily="49" charset="0"/>
              </a:rPr>
              <a:t>(E e)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b="1" dirty="0" err="1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boolean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contains</a:t>
            </a:r>
            <a:r>
              <a:rPr lang="en-GB" sz="1600" dirty="0">
                <a:latin typeface="Courier New" pitchFamily="49" charset="0"/>
              </a:rPr>
              <a:t>(Object o)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void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addFirst</a:t>
            </a:r>
            <a:r>
              <a:rPr lang="en-GB" sz="1600" dirty="0">
                <a:latin typeface="Courier New" pitchFamily="49" charset="0"/>
              </a:rPr>
              <a:t>(E e)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itchFamily="49" charset="0"/>
                <a:ea typeface="+mn-ea"/>
                <a:cs typeface="+mn-cs"/>
              </a:rPr>
              <a:t>void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 err="1">
                <a:latin typeface="Courier New" pitchFamily="49" charset="0"/>
              </a:rPr>
              <a:t>addLast</a:t>
            </a:r>
            <a:r>
              <a:rPr lang="en-GB" sz="1600" dirty="0">
                <a:latin typeface="Courier New" pitchFamily="49" charset="0"/>
              </a:rPr>
              <a:t>(E e)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 err="1">
                <a:latin typeface="Courier New" pitchFamily="49" charset="0"/>
              </a:rPr>
              <a:t>getFirst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 err="1">
                <a:latin typeface="Courier New" pitchFamily="49" charset="0"/>
              </a:rPr>
              <a:t>getLast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pt-PT" sz="1400" dirty="0">
                <a:latin typeface="Courier New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pt-PT" sz="1600" dirty="0">
                <a:latin typeface="Courier New" pitchFamily="49" charset="0"/>
              </a:rPr>
              <a:t>}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291138" y="2438400"/>
            <a:ext cx="3667470" cy="299774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...</a:t>
            </a: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b="1" dirty="0" err="1">
                <a:solidFill>
                  <a:srgbClr val="7F0055"/>
                </a:solidFill>
                <a:latin typeface="Courier New" pitchFamily="49" charset="0"/>
              </a:rPr>
              <a:t>boolean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add</a:t>
            </a:r>
            <a:r>
              <a:rPr lang="en-GB" sz="1600" dirty="0">
                <a:latin typeface="Courier New" pitchFamily="49" charset="0"/>
              </a:rPr>
              <a:t>(E e)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// tail</a:t>
            </a:r>
            <a:endParaRPr lang="en-GB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 err="1">
                <a:latin typeface="Courier New" pitchFamily="49" charset="0"/>
              </a:rPr>
              <a:t>peekFirst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 </a:t>
            </a:r>
            <a:r>
              <a:rPr lang="pt-PT" sz="1600" dirty="0">
                <a:solidFill>
                  <a:schemeClr val="accent2"/>
                </a:solidFill>
                <a:latin typeface="Courier New" pitchFamily="49" charset="0"/>
              </a:rPr>
              <a:t>// consulta</a:t>
            </a: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 err="1">
                <a:latin typeface="Courier New" pitchFamily="49" charset="0"/>
              </a:rPr>
              <a:t>peekLast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 err="1">
                <a:latin typeface="Courier New" pitchFamily="49" charset="0"/>
              </a:rPr>
              <a:t>pollFirst</a:t>
            </a:r>
            <a:r>
              <a:rPr lang="en-GB" sz="1600" dirty="0">
                <a:latin typeface="Courier New" pitchFamily="49" charset="0"/>
              </a:rPr>
              <a:t>();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>
                <a:solidFill>
                  <a:schemeClr val="accent2"/>
                </a:solidFill>
                <a:latin typeface="Courier New" pitchFamily="49" charset="0"/>
              </a:rPr>
              <a:t>// remove</a:t>
            </a: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 err="1">
                <a:latin typeface="Courier New" pitchFamily="49" charset="0"/>
              </a:rPr>
              <a:t>pollLast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dirty="0">
                <a:latin typeface="Courier New" pitchFamily="49" charset="0"/>
              </a:rPr>
              <a:t>E </a:t>
            </a:r>
            <a:r>
              <a:rPr lang="en-GB" sz="1600" b="1" dirty="0">
                <a:latin typeface="Courier New" pitchFamily="49" charset="0"/>
              </a:rPr>
              <a:t>pop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         </a:t>
            </a:r>
            <a:r>
              <a:rPr lang="pt-PT" sz="1600" dirty="0">
                <a:solidFill>
                  <a:schemeClr val="accent2"/>
                </a:solidFill>
                <a:latin typeface="Courier New" pitchFamily="49" charset="0"/>
              </a:rPr>
              <a:t>// </a:t>
            </a:r>
            <a:r>
              <a:rPr lang="pt-PT" sz="1600" dirty="0" err="1">
                <a:solidFill>
                  <a:schemeClr val="accent2"/>
                </a:solidFill>
                <a:latin typeface="Courier New" pitchFamily="49" charset="0"/>
              </a:rPr>
              <a:t>head</a:t>
            </a:r>
            <a:endParaRPr lang="pt-PT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push</a:t>
            </a:r>
            <a:r>
              <a:rPr lang="en-GB" sz="1600" dirty="0">
                <a:latin typeface="Courier New" pitchFamily="49" charset="0"/>
              </a:rPr>
              <a:t>(E e)</a:t>
            </a:r>
            <a:r>
              <a:rPr lang="pt-PT" sz="1600" dirty="0">
                <a:latin typeface="Courier New" pitchFamily="49" charset="0"/>
              </a:rPr>
              <a:t>;  </a:t>
            </a:r>
            <a:r>
              <a:rPr lang="pt-PT" sz="1600" dirty="0">
                <a:solidFill>
                  <a:schemeClr val="accent2"/>
                </a:solidFill>
                <a:latin typeface="Courier New" pitchFamily="49" charset="0"/>
              </a:rPr>
              <a:t>// </a:t>
            </a:r>
            <a:r>
              <a:rPr lang="pt-PT" sz="1600" dirty="0" err="1">
                <a:solidFill>
                  <a:schemeClr val="accent2"/>
                </a:solidFill>
                <a:latin typeface="Courier New" pitchFamily="49" charset="0"/>
              </a:rPr>
              <a:t>head</a:t>
            </a:r>
            <a:endParaRPr lang="pt-PT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GB" sz="16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size</a:t>
            </a:r>
            <a:r>
              <a:rPr lang="en-GB" sz="1600" dirty="0">
                <a:latin typeface="Courier New" pitchFamily="49" charset="0"/>
              </a:rPr>
              <a:t>()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pPr lvl="1" indent="-1841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PT" sz="1600" dirty="0">
                <a:latin typeface="Courier New" pitchFamily="49" charset="0"/>
              </a:rPr>
              <a:t>...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321050" y="5867400"/>
            <a:ext cx="573907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600" dirty="0" err="1">
                <a:latin typeface="Courier New" pitchFamily="49" charset="0"/>
              </a:rPr>
              <a:t>add</a:t>
            </a:r>
            <a:r>
              <a:rPr lang="pt-PT" sz="1600" dirty="0">
                <a:latin typeface="Courier New" pitchFamily="49" charset="0"/>
              </a:rPr>
              <a:t>…, remove…, </a:t>
            </a:r>
            <a:r>
              <a:rPr lang="pt-PT" sz="1600" dirty="0" err="1">
                <a:latin typeface="Courier New" pitchFamily="49" charset="0"/>
              </a:rPr>
              <a:t>get</a:t>
            </a:r>
            <a:r>
              <a:rPr lang="pt-PT" sz="1600" dirty="0">
                <a:latin typeface="Courier New" pitchFamily="49" charset="0"/>
              </a:rPr>
              <a:t>…: </a:t>
            </a:r>
            <a:r>
              <a:rPr lang="pt-PT" sz="1600" dirty="0" err="1">
                <a:latin typeface="Courier New" pitchFamily="49" charset="0"/>
              </a:rPr>
              <a:t>throws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one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Exception</a:t>
            </a:r>
            <a:endParaRPr lang="pt-PT" sz="1600" dirty="0">
              <a:latin typeface="Courier New" pitchFamily="49" charset="0"/>
            </a:endParaRPr>
          </a:p>
          <a:p>
            <a:r>
              <a:rPr lang="pt-PT" sz="1600" dirty="0" err="1">
                <a:latin typeface="Courier New" pitchFamily="49" charset="0"/>
              </a:rPr>
              <a:t>offer</a:t>
            </a:r>
            <a:r>
              <a:rPr lang="pt-PT" sz="1600" dirty="0">
                <a:latin typeface="Courier New" pitchFamily="49" charset="0"/>
              </a:rPr>
              <a:t>…, </a:t>
            </a:r>
            <a:r>
              <a:rPr lang="pt-PT" sz="1600" dirty="0" err="1">
                <a:latin typeface="Courier New" pitchFamily="49" charset="0"/>
              </a:rPr>
              <a:t>poll</a:t>
            </a:r>
            <a:r>
              <a:rPr lang="pt-PT" sz="1600" dirty="0">
                <a:latin typeface="Courier New" pitchFamily="49" charset="0"/>
              </a:rPr>
              <a:t>…, </a:t>
            </a:r>
            <a:r>
              <a:rPr lang="pt-PT" sz="1600" dirty="0" err="1">
                <a:latin typeface="Courier New" pitchFamily="49" charset="0"/>
              </a:rPr>
              <a:t>peek</a:t>
            </a:r>
            <a:r>
              <a:rPr lang="pt-PT" sz="1600" dirty="0">
                <a:latin typeface="Courier New" pitchFamily="49" charset="0"/>
              </a:rPr>
              <a:t>…: </a:t>
            </a:r>
            <a:r>
              <a:rPr lang="pt-PT" sz="1600" dirty="0" err="1">
                <a:latin typeface="Courier New" pitchFamily="49" charset="0"/>
              </a:rPr>
              <a:t>returns</a:t>
            </a:r>
            <a:r>
              <a:rPr lang="pt-PT" sz="1600" dirty="0">
                <a:latin typeface="Courier New" pitchFamily="49" charset="0"/>
              </a:rPr>
              <a:t> a </a:t>
            </a:r>
            <a:r>
              <a:rPr lang="pt-PT" sz="1600" dirty="0" err="1">
                <a:latin typeface="Courier New" pitchFamily="49" charset="0"/>
              </a:rPr>
              <a:t>special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value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5410200" y="459552"/>
            <a:ext cx="3618298" cy="4001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PT" sz="2000" dirty="0"/>
              <a:t>Deque = “</a:t>
            </a:r>
            <a:r>
              <a:rPr lang="pt-PT" sz="2000" dirty="0" err="1"/>
              <a:t>Double</a:t>
            </a:r>
            <a:r>
              <a:rPr lang="pt-PT" sz="2000" dirty="0"/>
              <a:t> </a:t>
            </a:r>
            <a:r>
              <a:rPr lang="pt-PT" sz="2000" dirty="0" err="1"/>
              <a:t>Ended</a:t>
            </a:r>
            <a:r>
              <a:rPr lang="pt-PT" sz="2000" dirty="0"/>
              <a:t> </a:t>
            </a:r>
            <a:r>
              <a:rPr lang="pt-PT" sz="2000" dirty="0" err="1"/>
              <a:t>Queue</a:t>
            </a:r>
            <a:r>
              <a:rPr lang="pt-PT" sz="2000" dirty="0"/>
              <a:t>"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4730" y="5486400"/>
            <a:ext cx="242887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itchFamily="49" charset="0"/>
                <a:cs typeface="Consolas" pitchFamily="49" charset="0"/>
              </a:rPr>
              <a:t>In case of insuccess</a:t>
            </a:r>
          </a:p>
        </p:txBody>
      </p:sp>
    </p:spTree>
    <p:extLst>
      <p:ext uri="{BB962C8B-B14F-4D97-AF65-F5344CB8AC3E}">
        <p14:creationId xmlns:p14="http://schemas.microsoft.com/office/powerpoint/2010/main" val="115880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Set&lt;E&gt;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7249"/>
            <a:ext cx="8229600" cy="2758751"/>
          </a:xfrm>
        </p:spPr>
        <p:txBody>
          <a:bodyPr/>
          <a:lstStyle/>
          <a:p>
            <a:r>
              <a:rPr lang="pt-PT" dirty="0"/>
              <a:t>Um Set é uma </a:t>
            </a:r>
            <a:r>
              <a:rPr lang="pt-PT" dirty="0" err="1"/>
              <a:t>Collection</a:t>
            </a:r>
            <a:r>
              <a:rPr lang="pt-PT" dirty="0"/>
              <a:t> que não admite elementos duplicados</a:t>
            </a:r>
          </a:p>
          <a:p>
            <a:pPr lvl="1"/>
            <a:r>
              <a:rPr lang="pt-PT" dirty="0"/>
              <a:t>A interface Set define os mesmos métodos que </a:t>
            </a:r>
            <a:r>
              <a:rPr lang="pt-PT" dirty="0" err="1"/>
              <a:t>list</a:t>
            </a:r>
            <a:r>
              <a:rPr lang="pt-PT" dirty="0"/>
              <a:t>, contudo alguns têm requisitos diferentes, de forma a evitar duplicados</a:t>
            </a:r>
          </a:p>
          <a:p>
            <a:r>
              <a:rPr lang="pt-PT" dirty="0"/>
              <a:t>Implementações de Set:</a:t>
            </a:r>
          </a:p>
          <a:p>
            <a:pPr lvl="1"/>
            <a:r>
              <a:rPr lang="pt-PT" b="1" dirty="0" err="1"/>
              <a:t>TreeSet</a:t>
            </a:r>
            <a:r>
              <a:rPr lang="pt-PT" b="1" dirty="0"/>
              <a:t>&lt;E&gt;, </a:t>
            </a:r>
            <a:r>
              <a:rPr lang="pt-PT" dirty="0"/>
              <a:t>implementação de um Set baseada num árvore binária balanceada, os seus elementos são ordenados pela ordem natural ou por um comparador passado num construtor</a:t>
            </a:r>
          </a:p>
          <a:p>
            <a:pPr lvl="1"/>
            <a:r>
              <a:rPr lang="pt-PT" b="1" dirty="0" err="1"/>
              <a:t>HashSet</a:t>
            </a:r>
            <a:r>
              <a:rPr lang="pt-PT" b="1" dirty="0"/>
              <a:t>&lt;E&gt;, </a:t>
            </a:r>
            <a:r>
              <a:rPr lang="pt-PT" dirty="0"/>
              <a:t>implementação baseada numa tabela de </a:t>
            </a:r>
            <a:r>
              <a:rPr lang="pt-PT" dirty="0" err="1"/>
              <a:t>hash</a:t>
            </a:r>
            <a:r>
              <a:rPr lang="pt-PT" dirty="0"/>
              <a:t> 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257052" y="451513"/>
            <a:ext cx="1447800" cy="4572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Iterable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54481" y="1447800"/>
            <a:ext cx="1652943" cy="457200"/>
          </a:xfrm>
          <a:prstGeom prst="roundRect">
            <a:avLst/>
          </a:prstGeom>
          <a:solidFill>
            <a:srgbClr val="A92733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378424" y="2520287"/>
            <a:ext cx="1447800" cy="457200"/>
          </a:xfrm>
          <a:prstGeom prst="roundRect">
            <a:avLst/>
          </a:prstGeom>
          <a:solidFill>
            <a:srgbClr val="0070C0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List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257052" y="2520287"/>
            <a:ext cx="1447800" cy="4572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b="1" dirty="0">
                <a:latin typeface="Consolas" pitchFamily="49" charset="0"/>
                <a:cs typeface="Consolas" pitchFamily="49" charset="0"/>
              </a:rPr>
              <a:t>Set&lt;E&gt;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119048" y="2520287"/>
            <a:ext cx="1447800" cy="457200"/>
          </a:xfrm>
          <a:prstGeom prst="roundRect">
            <a:avLst/>
          </a:prstGeom>
          <a:solidFill>
            <a:srgbClr val="FFC000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169624" y="2520287"/>
            <a:ext cx="1447800" cy="457200"/>
          </a:xfrm>
          <a:prstGeom prst="roundRect">
            <a:avLst/>
          </a:prstGeom>
          <a:solidFill>
            <a:srgbClr val="CB7A0F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b="1" dirty="0" err="1">
                <a:latin typeface="Consolas" pitchFamily="49" charset="0"/>
                <a:cs typeface="Consolas" pitchFamily="49" charset="0"/>
              </a:rPr>
              <a:t>Map</a:t>
            </a:r>
            <a:r>
              <a:rPr lang="pt-PT" b="1" dirty="0">
                <a:latin typeface="Consolas" pitchFamily="49" charset="0"/>
                <a:cs typeface="Consolas" pitchFamily="49" charset="0"/>
              </a:rPr>
              <a:t>&lt;K,V&gt;</a:t>
            </a:r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 flipV="1">
            <a:off x="3980952" y="908713"/>
            <a:ext cx="0" cy="53908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>
            <a:stCxn id="7" idx="0"/>
            <a:endCxn id="6" idx="2"/>
          </p:cNvCxnSpPr>
          <p:nvPr/>
        </p:nvCxnSpPr>
        <p:spPr>
          <a:xfrm rot="5400000" flipH="1" flipV="1">
            <a:off x="2733995" y="1273330"/>
            <a:ext cx="615287" cy="18786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8"/>
          <p:cNvCxnSpPr>
            <a:stCxn id="8" idx="0"/>
            <a:endCxn id="6" idx="2"/>
          </p:cNvCxnSpPr>
          <p:nvPr/>
        </p:nvCxnSpPr>
        <p:spPr>
          <a:xfrm rot="5400000" flipH="1" flipV="1">
            <a:off x="3673309" y="2212644"/>
            <a:ext cx="61528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stCxn id="9" idx="0"/>
            <a:endCxn id="6" idx="2"/>
          </p:cNvCxnSpPr>
          <p:nvPr/>
        </p:nvCxnSpPr>
        <p:spPr>
          <a:xfrm rot="16200000" flipV="1">
            <a:off x="4604308" y="1281646"/>
            <a:ext cx="615287" cy="18619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08997" y="6019800"/>
            <a:ext cx="2073003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* Ver mais à frente</a:t>
            </a:r>
          </a:p>
        </p:txBody>
      </p:sp>
    </p:spTree>
    <p:extLst>
      <p:ext uri="{BB962C8B-B14F-4D97-AF65-F5344CB8AC3E}">
        <p14:creationId xmlns:p14="http://schemas.microsoft.com/office/powerpoint/2010/main" val="152084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TreeSet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229600" cy="5257800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no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latin typeface="Consolas"/>
              </a:rPr>
              <a:t> 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set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Set&lt;Pessoa&gt; set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&lt;Pessoa&gt;();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create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some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elements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Pessoa p1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Pessoa(</a:t>
            </a:r>
            <a:r>
              <a:rPr lang="pt-PT" sz="1400" b="1" dirty="0">
                <a:solidFill>
                  <a:srgbClr val="2A00FF"/>
                </a:solidFill>
                <a:latin typeface="Consolas"/>
              </a:rPr>
              <a:t>"José"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, 12345611);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Pessoa p2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Pessoa(</a:t>
            </a:r>
            <a:r>
              <a:rPr lang="pt-PT" sz="1400" b="1" dirty="0">
                <a:solidFill>
                  <a:srgbClr val="2A00FF"/>
                </a:solidFill>
                <a:latin typeface="Consolas"/>
              </a:rPr>
              <a:t>"Pedro"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, 564564566);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Pessoa p3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Pessoa(</a:t>
            </a:r>
            <a:r>
              <a:rPr lang="pt-PT" sz="1400" b="1" dirty="0">
                <a:solidFill>
                  <a:srgbClr val="2A00FF"/>
                </a:solidFill>
                <a:latin typeface="Consolas"/>
              </a:rPr>
              <a:t>"Marco"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, 745547457);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Pessoa p4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Pessoa(</a:t>
            </a:r>
            <a:r>
              <a:rPr lang="pt-PT" sz="1400" b="1" dirty="0">
                <a:solidFill>
                  <a:srgbClr val="2A00FF"/>
                </a:solidFill>
                <a:latin typeface="Consolas"/>
              </a:rPr>
              <a:t>"André"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, 46546);</a:t>
            </a:r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add the elements to the set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(p1);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(p2);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(p3);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(p4);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show set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contents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"set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set);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try to add an element that already exists in the set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(p4);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show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result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Set.add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("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p4 + 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") 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"set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set);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400" dirty="0"/>
          </a:p>
        </p:txBody>
      </p:sp>
      <p:sp>
        <p:nvSpPr>
          <p:cNvPr id="9" name="Rectangle 8"/>
          <p:cNvSpPr/>
          <p:nvPr/>
        </p:nvSpPr>
        <p:spPr>
          <a:xfrm>
            <a:off x="5029200" y="304800"/>
            <a:ext cx="4038600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Pessoa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Comparable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&lt;Pessoa&gt; {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200" dirty="0">
              <a:latin typeface="Consolas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Pessoa(String name,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bi) {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  this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2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  this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200" b="1" dirty="0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bi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200" dirty="0">
              <a:latin typeface="Consolas"/>
            </a:endParaRP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2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200" b="1" dirty="0" err="1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200" dirty="0">
              <a:latin typeface="Consolas"/>
            </a:endParaRP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(Pessoa p) {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(p ==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NullPointerException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.compareTo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(p.</a:t>
            </a:r>
            <a:r>
              <a:rPr lang="pt-PT" sz="12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9836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</a:t>
            </a:r>
            <a:r>
              <a:rPr lang="pt-PT" dirty="0"/>
              <a:t>&lt;K, 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0769"/>
            <a:ext cx="8229600" cy="4968551"/>
          </a:xfrm>
        </p:spPr>
        <p:txBody>
          <a:bodyPr/>
          <a:lstStyle/>
          <a:p>
            <a:r>
              <a:rPr lang="pt-PT" dirty="0"/>
              <a:t>Um </a:t>
            </a:r>
            <a:r>
              <a:rPr lang="pt-PT" b="1" dirty="0" err="1"/>
              <a:t>Map</a:t>
            </a:r>
            <a:r>
              <a:rPr lang="pt-PT" b="1" dirty="0"/>
              <a:t>&lt;K,V&gt;</a:t>
            </a:r>
            <a:r>
              <a:rPr lang="pt-PT" dirty="0"/>
              <a:t> é um objecto </a:t>
            </a:r>
          </a:p>
          <a:p>
            <a:pPr lvl="1"/>
            <a:r>
              <a:rPr lang="pt-PT" dirty="0"/>
              <a:t>que </a:t>
            </a:r>
            <a:r>
              <a:rPr lang="pt-PT" dirty="0" err="1"/>
              <a:t>mapea</a:t>
            </a:r>
            <a:r>
              <a:rPr lang="pt-PT" dirty="0"/>
              <a:t> chaves* (</a:t>
            </a:r>
            <a:r>
              <a:rPr lang="pt-PT" dirty="0" err="1"/>
              <a:t>keys</a:t>
            </a:r>
            <a:r>
              <a:rPr lang="pt-PT" dirty="0"/>
              <a:t>) em valores* (</a:t>
            </a:r>
            <a:r>
              <a:rPr lang="pt-PT" dirty="0" err="1"/>
              <a:t>values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Onde cada chave só pode mapear um valor</a:t>
            </a:r>
          </a:p>
          <a:p>
            <a:pPr lvl="1"/>
            <a:r>
              <a:rPr lang="pt-PT" dirty="0"/>
              <a:t>Que não pode conter chaves duplicadas</a:t>
            </a:r>
          </a:p>
          <a:p>
            <a:pPr lvl="1"/>
            <a:r>
              <a:rPr lang="pt-PT" dirty="0"/>
              <a:t>As operações de adição e remoção são sempre efectuadas sobre um par: chave-valor</a:t>
            </a:r>
          </a:p>
          <a:p>
            <a:pPr lvl="1"/>
            <a:r>
              <a:rPr lang="pt-PT" dirty="0"/>
              <a:t>O K representa o tipo do objectos chave</a:t>
            </a:r>
          </a:p>
          <a:p>
            <a:pPr lvl="1"/>
            <a:r>
              <a:rPr lang="pt-PT" dirty="0"/>
              <a:t>O V representa o tipo dos objectos valor</a:t>
            </a:r>
          </a:p>
          <a:p>
            <a:pPr lvl="1"/>
            <a:endParaRPr lang="pt-PT" dirty="0"/>
          </a:p>
          <a:p>
            <a:r>
              <a:rPr lang="pt-PT" dirty="0"/>
              <a:t>Implementações de </a:t>
            </a:r>
            <a:r>
              <a:rPr lang="pt-PT" b="1" dirty="0" err="1"/>
              <a:t>Map</a:t>
            </a:r>
            <a:r>
              <a:rPr lang="pt-PT" dirty="0"/>
              <a:t>&lt;K,V&gt;</a:t>
            </a:r>
          </a:p>
          <a:p>
            <a:pPr lvl="1"/>
            <a:r>
              <a:rPr lang="en-US" b="1" dirty="0" err="1"/>
              <a:t>HashMa</a:t>
            </a:r>
            <a:r>
              <a:rPr lang="en-US" dirty="0" err="1"/>
              <a:t>p</a:t>
            </a:r>
            <a:r>
              <a:rPr lang="pt-PT" dirty="0"/>
              <a:t>&lt;K,V&gt;</a:t>
            </a:r>
            <a:r>
              <a:rPr lang="en-US" dirty="0"/>
              <a:t>,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de hash</a:t>
            </a:r>
          </a:p>
          <a:p>
            <a:pPr lvl="1"/>
            <a:r>
              <a:rPr lang="en-US" b="1" dirty="0" err="1"/>
              <a:t>TreeMap</a:t>
            </a:r>
            <a:r>
              <a:rPr lang="pt-PT" dirty="0"/>
              <a:t>&lt;K,V&gt;</a:t>
            </a:r>
            <a:r>
              <a:rPr lang="en-US" dirty="0"/>
              <a:t>,   …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</a:t>
            </a:r>
            <a:r>
              <a:rPr lang="en-US" dirty="0" err="1"/>
              <a:t>balanceada</a:t>
            </a:r>
            <a:endParaRPr lang="en-US" dirty="0"/>
          </a:p>
          <a:p>
            <a:pPr lvl="1"/>
            <a:r>
              <a:rPr lang="en-US" b="1" dirty="0" err="1"/>
              <a:t>LinkedHashMap</a:t>
            </a:r>
            <a:r>
              <a:rPr lang="pt-PT" dirty="0"/>
              <a:t>&lt;K,V&gt;</a:t>
            </a:r>
            <a:r>
              <a:rPr lang="en-US" dirty="0"/>
              <a:t>, …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 mas</a:t>
            </a:r>
          </a:p>
          <a:p>
            <a:pPr marL="268287" lvl="1" indent="0">
              <a:buNone/>
            </a:pPr>
            <a:r>
              <a:rPr lang="en-US" dirty="0"/>
              <a:t>    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ligados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7212" y="457200"/>
            <a:ext cx="4084388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600" dirty="0"/>
              <a:t>* Tanto as chaves como os valores são objectos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14634" y="3229881"/>
            <a:ext cx="2971800" cy="2514600"/>
            <a:chOff x="5257800" y="3195935"/>
            <a:chExt cx="3733800" cy="297626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257800" y="3657600"/>
              <a:ext cx="3733800" cy="25146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5715000" y="3886200"/>
              <a:ext cx="990600" cy="1769477"/>
            </a:xfrm>
            <a:prstGeom prst="roundRect">
              <a:avLst/>
            </a:prstGeom>
            <a:solidFill>
              <a:srgbClr val="FFD15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543800" y="3886200"/>
              <a:ext cx="990600" cy="1769477"/>
            </a:xfrm>
            <a:prstGeom prst="roundRect">
              <a:avLst/>
            </a:prstGeom>
            <a:solidFill>
              <a:srgbClr val="92D050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pt-PT" sz="1100" dirty="0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19800" y="4038601"/>
              <a:ext cx="342900" cy="3048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/>
                <a:t>K1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19800" y="4419601"/>
              <a:ext cx="342900" cy="3048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/>
                <a:t>K2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19800" y="4800601"/>
              <a:ext cx="342900" cy="3048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/>
                <a:t>K3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019800" y="5181600"/>
              <a:ext cx="342900" cy="3048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/>
                <a:t>K4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7886700" y="4038600"/>
              <a:ext cx="342900" cy="3048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/>
                <a:t>V3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7886700" y="4419600"/>
              <a:ext cx="342900" cy="3048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/>
                <a:t>V1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886700" y="4800600"/>
              <a:ext cx="342900" cy="3048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/>
                <a:t>V4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886700" y="5181599"/>
              <a:ext cx="342900" cy="304800"/>
            </a:xfrm>
            <a:prstGeom prst="roundRect">
              <a:avLst/>
            </a:prstGeom>
            <a:solidFill>
              <a:srgbClr val="CEE19F">
                <a:alpha val="7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pt-PT" sz="1100" dirty="0"/>
                <a:t>V2</a:t>
              </a:r>
            </a:p>
          </p:txBody>
        </p:sp>
        <p:cxnSp>
          <p:nvCxnSpPr>
            <p:cNvPr id="19" name="Elbow Connector 18"/>
            <p:cNvCxnSpPr>
              <a:stCxn id="9" idx="3"/>
              <a:endCxn id="15" idx="1"/>
            </p:cNvCxnSpPr>
            <p:nvPr/>
          </p:nvCxnSpPr>
          <p:spPr>
            <a:xfrm>
              <a:off x="6362700" y="4191001"/>
              <a:ext cx="1524000" cy="38099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8"/>
            <p:cNvCxnSpPr>
              <a:stCxn id="11" idx="3"/>
              <a:endCxn id="14" idx="1"/>
            </p:cNvCxnSpPr>
            <p:nvPr/>
          </p:nvCxnSpPr>
          <p:spPr>
            <a:xfrm flipV="1">
              <a:off x="6362700" y="4191000"/>
              <a:ext cx="1524000" cy="7620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8"/>
            <p:cNvCxnSpPr>
              <a:stCxn id="12" idx="3"/>
            </p:cNvCxnSpPr>
            <p:nvPr/>
          </p:nvCxnSpPr>
          <p:spPr>
            <a:xfrm flipV="1">
              <a:off x="6362700" y="4953001"/>
              <a:ext cx="1524000" cy="38099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18"/>
            <p:cNvCxnSpPr>
              <a:stCxn id="10" idx="3"/>
              <a:endCxn id="17" idx="1"/>
            </p:cNvCxnSpPr>
            <p:nvPr/>
          </p:nvCxnSpPr>
          <p:spPr>
            <a:xfrm>
              <a:off x="6362700" y="4572001"/>
              <a:ext cx="1524000" cy="7619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1336" y="564603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latin typeface="Consolas" pitchFamily="49" charset="0"/>
                  <a:cs typeface="Consolas" pitchFamily="49" charset="0"/>
                </a:rPr>
                <a:t>chaves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64263" y="5665954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latin typeface="Consolas" pitchFamily="49" charset="0"/>
                  <a:cs typeface="Consolas" pitchFamily="49" charset="0"/>
                </a:rPr>
                <a:t>valores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9129" y="3195935"/>
              <a:ext cx="3421030" cy="473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2000" dirty="0"/>
                <a:t>Visualização de um </a:t>
              </a:r>
              <a:r>
                <a:rPr lang="pt-PT" sz="2000" dirty="0" err="1"/>
                <a:t>Map</a:t>
              </a:r>
              <a:endParaRPr lang="pt-PT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87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</a:t>
            </a:r>
            <a:r>
              <a:rPr lang="pt-PT" dirty="0"/>
              <a:t>&lt;E&gt;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8229600" cy="553997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Map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&lt;K,V&gt; {</a:t>
            </a:r>
            <a:endParaRPr lang="pt-PT" sz="1800" dirty="0">
              <a:solidFill>
                <a:srgbClr val="3F7F5F"/>
              </a:solidFill>
              <a:latin typeface="Consolas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/>
              </a:rPr>
              <a:t>    V put(K key, V value);</a:t>
            </a:r>
          </a:p>
          <a:p>
            <a:r>
              <a:rPr lang="pt-PT" sz="1800" b="1" dirty="0">
                <a:solidFill>
                  <a:srgbClr val="000000"/>
                </a:solidFill>
                <a:latin typeface="Consolas"/>
              </a:rPr>
              <a:t>    V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800" b="1" dirty="0">
                <a:solidFill>
                  <a:srgbClr val="000000"/>
                </a:solidFill>
                <a:latin typeface="Consolas"/>
              </a:rPr>
              <a:t>    V remove(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containsKey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containsValue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8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putAll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Map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K, ?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V&gt; m);</a:t>
            </a:r>
            <a:endParaRPr lang="pt-PT" sz="1800" b="1" dirty="0">
              <a:solidFill>
                <a:srgbClr val="7F0055"/>
              </a:solidFill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8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size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isEmpty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clear();</a:t>
            </a:r>
            <a:endParaRPr lang="pt-PT" sz="18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Set&lt;K&gt;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keySet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Collection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&lt;V&gt;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Set&lt;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Map.Entry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&lt;K,V&gt;&gt;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entrySet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spcBef>
                <a:spcPts val="900"/>
              </a:spcBef>
            </a:pPr>
            <a:r>
              <a:rPr lang="pt-PT" sz="1800" dirty="0">
                <a:solidFill>
                  <a:srgbClr val="3F7F5F"/>
                </a:solidFill>
                <a:latin typeface="Consolas"/>
              </a:rPr>
              <a:t>    // Interface for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entrySet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elements</a:t>
            </a:r>
            <a:endParaRPr lang="pt-PT" sz="1800" dirty="0">
              <a:latin typeface="Consolas"/>
            </a:endParaRPr>
          </a:p>
          <a:p>
            <a:r>
              <a:rPr lang="pt-PT" sz="18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Entry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800" b="1" dirty="0">
                <a:solidFill>
                  <a:srgbClr val="000000"/>
                </a:solidFill>
                <a:latin typeface="Consolas"/>
              </a:rPr>
              <a:t>      K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getKey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800" b="1" dirty="0">
                <a:solidFill>
                  <a:srgbClr val="000000"/>
                </a:solidFill>
                <a:latin typeface="Consolas"/>
              </a:rPr>
              <a:t>      V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getValue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800" b="1" dirty="0">
                <a:solidFill>
                  <a:srgbClr val="000000"/>
                </a:solidFill>
                <a:latin typeface="Consolas"/>
              </a:rPr>
              <a:t>      V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setValue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(V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2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da utilização de um </a:t>
            </a:r>
            <a:r>
              <a:rPr lang="pt-PT" dirty="0" err="1"/>
              <a:t>Map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19200"/>
            <a:ext cx="8305800" cy="480131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Map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Pessoa&gt;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map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, Pessoa&gt;();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Pessoa p1 =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Pessoa(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"José"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12345611);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Pessoa p2 =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Pessoa(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"Pedro"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564564566);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Pessoa p3 =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Pessoa(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"Marco"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745547457);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Pessoa p4 =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Pessoa(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"André"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46546);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map.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put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(p1.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p1);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map.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put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(p2.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p2);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map.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put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(p3.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p3);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map.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put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(p4.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p4);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pt-PT" sz="1800" i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800" i="1" dirty="0" err="1">
                <a:solidFill>
                  <a:srgbClr val="2A00FF"/>
                </a:solidFill>
                <a:latin typeface="Consolas"/>
              </a:rPr>
              <a:t>map.get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(46546) -&gt; "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PT" sz="1800" i="1" dirty="0">
                <a:solidFill>
                  <a:srgbClr val="000000"/>
                </a:solidFill>
                <a:latin typeface="Consolas"/>
              </a:rPr>
              <a:t>         + 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map.</a:t>
            </a:r>
            <a:r>
              <a:rPr lang="pt-PT" sz="1800" b="1" i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(46546));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800" dirty="0"/>
          </a:p>
        </p:txBody>
      </p:sp>
      <p:sp>
        <p:nvSpPr>
          <p:cNvPr id="8" name="Rectangle 7"/>
          <p:cNvSpPr/>
          <p:nvPr/>
        </p:nvSpPr>
        <p:spPr>
          <a:xfrm>
            <a:off x="4267200" y="3886200"/>
            <a:ext cx="4343400" cy="230832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Pessoa {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600" b="1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Pessoa(String name,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bi)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bi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t-PT" sz="1600" b="1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2438400" y="6477000"/>
            <a:ext cx="4914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Output: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map.get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(46546) -&gt; André 46546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14429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Utiliza uma função de </a:t>
            </a:r>
            <a:r>
              <a:rPr lang="pt-PT" dirty="0" err="1"/>
              <a:t>hash</a:t>
            </a:r>
            <a:r>
              <a:rPr lang="pt-PT" dirty="0"/>
              <a:t> e um </a:t>
            </a:r>
            <a:r>
              <a:rPr lang="pt-PT" dirty="0" err="1"/>
              <a:t>array</a:t>
            </a:r>
            <a:r>
              <a:rPr lang="pt-PT" dirty="0"/>
              <a:t> de N posições, tal que o valor de entrada passa pela função de </a:t>
            </a:r>
            <a:r>
              <a:rPr lang="pt-PT" dirty="0" err="1"/>
              <a:t>hash</a:t>
            </a:r>
            <a:r>
              <a:rPr lang="pt-PT" dirty="0"/>
              <a:t> e é convertido num valor de 0 a N-1 que serve para indexar o </a:t>
            </a:r>
            <a:r>
              <a:rPr lang="pt-PT" dirty="0" err="1"/>
              <a:t>array</a:t>
            </a:r>
            <a:r>
              <a:rPr lang="pt-PT" dirty="0"/>
              <a:t>.</a:t>
            </a:r>
          </a:p>
          <a:p>
            <a:pPr>
              <a:spcBef>
                <a:spcPts val="1200"/>
              </a:spcBef>
            </a:pPr>
            <a:r>
              <a:rPr lang="pt-PT" dirty="0" err="1"/>
              <a:t>Array</a:t>
            </a:r>
            <a:r>
              <a:rPr lang="pt-PT" dirty="0"/>
              <a:t> – irá conter os objectos chamados de valores</a:t>
            </a:r>
          </a:p>
          <a:p>
            <a:pPr>
              <a:spcBef>
                <a:spcPts val="1200"/>
              </a:spcBef>
            </a:pPr>
            <a:r>
              <a:rPr lang="pt-PT" dirty="0"/>
              <a:t>Função de </a:t>
            </a:r>
            <a:r>
              <a:rPr lang="pt-PT" dirty="0" err="1"/>
              <a:t>hash</a:t>
            </a:r>
            <a:r>
              <a:rPr lang="pt-PT" dirty="0"/>
              <a:t> – função que converte um valor de entrada num valor de 0 a N – 1 (deve-se escolher N como um valor primo)</a:t>
            </a:r>
          </a:p>
          <a:p>
            <a:pPr lvl="1"/>
            <a:r>
              <a:rPr lang="pt-PT" dirty="0"/>
              <a:t>Exemplo: f(x)  = x % N</a:t>
            </a:r>
          </a:p>
          <a:p>
            <a:pPr lvl="1"/>
            <a:r>
              <a:rPr lang="en-US" dirty="0"/>
              <a:t>Uma boa </a:t>
            </a:r>
            <a:r>
              <a:rPr lang="en-US" dirty="0" err="1"/>
              <a:t>função</a:t>
            </a:r>
            <a:r>
              <a:rPr lang="en-US" dirty="0"/>
              <a:t> de hash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de </a:t>
            </a:r>
            <a:r>
              <a:rPr lang="en-US" dirty="0" err="1"/>
              <a:t>executar</a:t>
            </a:r>
            <a:r>
              <a:rPr lang="en-US" dirty="0"/>
              <a:t>,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produzir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entre 0 e N - 1 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minimizar</a:t>
            </a:r>
            <a:r>
              <a:rPr lang="en-US" dirty="0"/>
              <a:t> as </a:t>
            </a:r>
            <a:r>
              <a:rPr lang="en-US" dirty="0" err="1"/>
              <a:t>colisões</a:t>
            </a:r>
            <a:r>
              <a:rPr lang="en-US" dirty="0"/>
              <a:t> (</a:t>
            </a:r>
            <a:r>
              <a:rPr lang="en-US" dirty="0" err="1"/>
              <a:t>produzir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)</a:t>
            </a:r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Como irá acontecer que várias chaves irão indexar para a mesma posição do </a:t>
            </a:r>
            <a:r>
              <a:rPr lang="pt-PT" dirty="0" err="1"/>
              <a:t>array</a:t>
            </a:r>
            <a:r>
              <a:rPr lang="pt-PT" dirty="0"/>
              <a:t>, torna-se necessário resolver esses conflitos</a:t>
            </a:r>
          </a:p>
          <a:p>
            <a:pPr lvl="1"/>
            <a:r>
              <a:rPr lang="pt-PT" dirty="0"/>
              <a:t>Por exemplo, colocando os vários valores com um mesmo </a:t>
            </a:r>
            <a:r>
              <a:rPr lang="pt-PT" dirty="0" err="1"/>
              <a:t>index</a:t>
            </a:r>
            <a:r>
              <a:rPr lang="pt-PT" dirty="0"/>
              <a:t> dentro de numa lista</a:t>
            </a:r>
          </a:p>
          <a:p>
            <a:pPr lvl="2"/>
            <a:r>
              <a:rPr lang="pt-PT" dirty="0"/>
              <a:t>o </a:t>
            </a:r>
            <a:r>
              <a:rPr lang="pt-PT" dirty="0" err="1"/>
              <a:t>array</a:t>
            </a:r>
            <a:r>
              <a:rPr lang="pt-PT" dirty="0"/>
              <a:t> será então um </a:t>
            </a:r>
            <a:r>
              <a:rPr lang="pt-PT" dirty="0" err="1"/>
              <a:t>array</a:t>
            </a:r>
            <a:r>
              <a:rPr lang="pt-PT" dirty="0"/>
              <a:t> de listas de valores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</p:spTree>
    <p:extLst>
      <p:ext uri="{BB962C8B-B14F-4D97-AF65-F5344CB8AC3E}">
        <p14:creationId xmlns:p14="http://schemas.microsoft.com/office/powerpoint/2010/main" val="175591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uma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56007" y="1524000"/>
            <a:ext cx="5535393" cy="46482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191000" y="2286000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191000" y="2658533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91000" y="3031066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3403599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3776132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4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191000" y="4148665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191000" y="4521198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191000" y="4893731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191000" y="5266264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191000" y="5638800"/>
            <a:ext cx="3810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/>
              <a:t>9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29200" y="2286000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10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5816600" y="2273490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20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029200" y="3031066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42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029200" y="4148665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75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5816600" y="4148665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95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029200" y="5266264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8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816600" y="5266264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78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5022850" y="4521198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36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6629400" y="2273490"/>
            <a:ext cx="457200" cy="3048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100" dirty="0"/>
              <a:t>70</a:t>
            </a:r>
          </a:p>
        </p:txBody>
      </p:sp>
      <p:cxnSp>
        <p:nvCxnSpPr>
          <p:cNvPr id="28" name="Elbow Connector 18"/>
          <p:cNvCxnSpPr>
            <a:stCxn id="6" idx="3"/>
            <a:endCxn id="19" idx="1"/>
          </p:cNvCxnSpPr>
          <p:nvPr/>
        </p:nvCxnSpPr>
        <p:spPr>
          <a:xfrm>
            <a:off x="4572000" y="2438400"/>
            <a:ext cx="457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8"/>
          <p:cNvCxnSpPr>
            <a:stCxn id="19" idx="3"/>
            <a:endCxn id="20" idx="1"/>
          </p:cNvCxnSpPr>
          <p:nvPr/>
        </p:nvCxnSpPr>
        <p:spPr>
          <a:xfrm flipV="1">
            <a:off x="5486400" y="2425890"/>
            <a:ext cx="330200" cy="125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8"/>
          <p:cNvCxnSpPr>
            <a:stCxn id="20" idx="3"/>
            <a:endCxn id="27" idx="1"/>
          </p:cNvCxnSpPr>
          <p:nvPr/>
        </p:nvCxnSpPr>
        <p:spPr>
          <a:xfrm>
            <a:off x="6273800" y="2425890"/>
            <a:ext cx="3556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8"/>
          <p:cNvCxnSpPr>
            <a:stCxn id="10" idx="3"/>
            <a:endCxn id="21" idx="1"/>
          </p:cNvCxnSpPr>
          <p:nvPr/>
        </p:nvCxnSpPr>
        <p:spPr>
          <a:xfrm>
            <a:off x="4572000" y="3183466"/>
            <a:ext cx="457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8"/>
          <p:cNvCxnSpPr>
            <a:stCxn id="13" idx="3"/>
            <a:endCxn id="22" idx="1"/>
          </p:cNvCxnSpPr>
          <p:nvPr/>
        </p:nvCxnSpPr>
        <p:spPr>
          <a:xfrm>
            <a:off x="4572000" y="4301065"/>
            <a:ext cx="457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8"/>
          <p:cNvCxnSpPr>
            <a:stCxn id="22" idx="3"/>
            <a:endCxn id="23" idx="1"/>
          </p:cNvCxnSpPr>
          <p:nvPr/>
        </p:nvCxnSpPr>
        <p:spPr>
          <a:xfrm>
            <a:off x="5486400" y="4301065"/>
            <a:ext cx="330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8"/>
          <p:cNvCxnSpPr>
            <a:stCxn id="14" idx="3"/>
            <a:endCxn id="26" idx="1"/>
          </p:cNvCxnSpPr>
          <p:nvPr/>
        </p:nvCxnSpPr>
        <p:spPr>
          <a:xfrm>
            <a:off x="4572000" y="4673598"/>
            <a:ext cx="4508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8"/>
          <p:cNvCxnSpPr>
            <a:stCxn id="16" idx="3"/>
            <a:endCxn id="24" idx="1"/>
          </p:cNvCxnSpPr>
          <p:nvPr/>
        </p:nvCxnSpPr>
        <p:spPr>
          <a:xfrm>
            <a:off x="4572000" y="5418664"/>
            <a:ext cx="457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8"/>
          <p:cNvCxnSpPr>
            <a:stCxn id="24" idx="3"/>
            <a:endCxn id="25" idx="1"/>
          </p:cNvCxnSpPr>
          <p:nvPr/>
        </p:nvCxnSpPr>
        <p:spPr>
          <a:xfrm>
            <a:off x="5486400" y="5418664"/>
            <a:ext cx="3302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81000" y="1888025"/>
            <a:ext cx="23839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pPr lvl="1" indent="-457200" algn="ctr"/>
            <a:r>
              <a:rPr lang="pt-PT" dirty="0" err="1"/>
              <a:t>hash</a:t>
            </a:r>
            <a:r>
              <a:rPr lang="pt-PT" dirty="0"/>
              <a:t>(n)  = n % 10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10988" y="3888432"/>
            <a:ext cx="1107996" cy="461665"/>
          </a:xfrm>
          <a:prstGeom prst="rect">
            <a:avLst/>
          </a:prstGeom>
          <a:solidFill>
            <a:srgbClr val="85A634"/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pt-PT" dirty="0" err="1"/>
              <a:t>hash</a:t>
            </a:r>
            <a:r>
              <a:rPr lang="pt-PT" dirty="0"/>
              <a:t>(n)</a:t>
            </a:r>
          </a:p>
        </p:txBody>
      </p:sp>
      <p:cxnSp>
        <p:nvCxnSpPr>
          <p:cNvPr id="57" name="Elbow Connector 18"/>
          <p:cNvCxnSpPr/>
          <p:nvPr/>
        </p:nvCxnSpPr>
        <p:spPr>
          <a:xfrm>
            <a:off x="914400" y="4148665"/>
            <a:ext cx="129658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0999" y="3776132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chave</a:t>
            </a:r>
          </a:p>
        </p:txBody>
      </p:sp>
      <p:cxnSp>
        <p:nvCxnSpPr>
          <p:cNvPr id="60" name="Elbow Connector 18"/>
          <p:cNvCxnSpPr/>
          <p:nvPr/>
        </p:nvCxnSpPr>
        <p:spPr>
          <a:xfrm>
            <a:off x="3318984" y="4100328"/>
            <a:ext cx="6096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8"/>
          <p:cNvCxnSpPr/>
          <p:nvPr/>
        </p:nvCxnSpPr>
        <p:spPr>
          <a:xfrm flipV="1">
            <a:off x="3318984" y="3555999"/>
            <a:ext cx="457200" cy="54432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8"/>
          <p:cNvCxnSpPr>
            <a:stCxn id="56" idx="3"/>
          </p:cNvCxnSpPr>
          <p:nvPr/>
        </p:nvCxnSpPr>
        <p:spPr>
          <a:xfrm>
            <a:off x="3318984" y="4119265"/>
            <a:ext cx="457200" cy="55433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30895" y="157275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array</a:t>
            </a:r>
            <a:endParaRPr lang="pt-PT" dirty="0"/>
          </a:p>
        </p:txBody>
      </p:sp>
      <p:sp>
        <p:nvSpPr>
          <p:cNvPr id="70" name="TextBox 69"/>
          <p:cNvSpPr txBox="1"/>
          <p:nvPr/>
        </p:nvSpPr>
        <p:spPr>
          <a:xfrm>
            <a:off x="5480470" y="157275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valores</a:t>
            </a:r>
          </a:p>
        </p:txBody>
      </p:sp>
      <p:sp>
        <p:nvSpPr>
          <p:cNvPr id="71" name="Right Brace 70"/>
          <p:cNvSpPr/>
          <p:nvPr/>
        </p:nvSpPr>
        <p:spPr>
          <a:xfrm rot="16200000">
            <a:off x="5863102" y="969324"/>
            <a:ext cx="288000" cy="2311401"/>
          </a:xfrm>
          <a:prstGeom prst="rightBrace">
            <a:avLst>
              <a:gd name="adj1" fmla="val 52500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516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Lista ligada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260475" y="2274888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627313" y="2274888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835150" y="2274888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995738" y="2274888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203575" y="2274888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364163" y="2274888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4572000" y="2274888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6732588" y="2274888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5940425" y="2274888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404938" y="2490788"/>
            <a:ext cx="430212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35263" y="2490788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4102100" y="2490788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5470525" y="2490788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863600" y="4013200"/>
            <a:ext cx="5868988" cy="2311400"/>
          </a:xfrm>
          <a:prstGeom prst="rect">
            <a:avLst/>
          </a:prstGeom>
          <a:noFill/>
          <a:ln w="19050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600" dirty="0" err="1">
                <a:latin typeface="Courier New" pitchFamily="49" charset="0"/>
              </a:rPr>
              <a:t>class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b="1" dirty="0">
                <a:latin typeface="Courier New" pitchFamily="49" charset="0"/>
              </a:rPr>
              <a:t>Node</a:t>
            </a:r>
            <a:r>
              <a:rPr lang="pt-PT" sz="1600" dirty="0">
                <a:latin typeface="Courier New" pitchFamily="49" charset="0"/>
              </a:rPr>
              <a:t> {</a:t>
            </a:r>
          </a:p>
          <a:p>
            <a:r>
              <a:rPr lang="pt-PT" sz="1600" b="1" dirty="0">
                <a:latin typeface="Courier New" pitchFamily="49" charset="0"/>
              </a:rPr>
              <a:t>  </a:t>
            </a:r>
            <a:r>
              <a:rPr lang="pt-PT" sz="1600" dirty="0" err="1">
                <a:latin typeface="Courier New" pitchFamily="49" charset="0"/>
              </a:rPr>
              <a:t>public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String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b="1" dirty="0">
                <a:latin typeface="Courier New" pitchFamily="49" charset="0"/>
              </a:rPr>
              <a:t>data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r>
              <a:rPr lang="pt-PT" sz="1600" b="1" dirty="0">
                <a:latin typeface="Courier New" pitchFamily="49" charset="0"/>
              </a:rPr>
              <a:t>  </a:t>
            </a:r>
            <a:r>
              <a:rPr lang="pt-PT" sz="1600" dirty="0" err="1">
                <a:latin typeface="Courier New" pitchFamily="49" charset="0"/>
              </a:rPr>
              <a:t>public</a:t>
            </a:r>
            <a:r>
              <a:rPr lang="pt-PT" sz="1600" dirty="0">
                <a:latin typeface="Courier New" pitchFamily="49" charset="0"/>
              </a:rPr>
              <a:t> Node </a:t>
            </a:r>
            <a:r>
              <a:rPr lang="pt-PT" sz="1600" b="1" dirty="0">
                <a:latin typeface="Courier New" pitchFamily="49" charset="0"/>
              </a:rPr>
              <a:t>link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endParaRPr lang="pt-PT" sz="1600" b="1" dirty="0">
              <a:latin typeface="Courier New" pitchFamily="49" charset="0"/>
            </a:endParaRPr>
          </a:p>
          <a:p>
            <a:r>
              <a:rPr lang="pt-PT" sz="1600" b="1" dirty="0">
                <a:latin typeface="Courier New" pitchFamily="49" charset="0"/>
              </a:rPr>
              <a:t>  </a:t>
            </a:r>
            <a:r>
              <a:rPr lang="pt-PT" sz="1600" dirty="0" err="1">
                <a:latin typeface="Courier New" pitchFamily="49" charset="0"/>
              </a:rPr>
              <a:t>public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b="1" dirty="0">
                <a:latin typeface="Courier New" pitchFamily="49" charset="0"/>
              </a:rPr>
              <a:t>Node</a:t>
            </a:r>
            <a:r>
              <a:rPr lang="pt-PT" sz="1600" dirty="0">
                <a:latin typeface="Courier New" pitchFamily="49" charset="0"/>
              </a:rPr>
              <a:t>(</a:t>
            </a:r>
            <a:r>
              <a:rPr lang="pt-PT" sz="1600" dirty="0" err="1">
                <a:latin typeface="Courier New" pitchFamily="49" charset="0"/>
              </a:rPr>
              <a:t>String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newData</a:t>
            </a:r>
            <a:r>
              <a:rPr lang="pt-PT" sz="1600" dirty="0">
                <a:latin typeface="Courier New" pitchFamily="49" charset="0"/>
              </a:rPr>
              <a:t>, Node </a:t>
            </a:r>
            <a:r>
              <a:rPr lang="pt-PT" sz="1600" dirty="0" err="1">
                <a:latin typeface="Courier New" pitchFamily="49" charset="0"/>
              </a:rPr>
              <a:t>nextNode</a:t>
            </a:r>
            <a:r>
              <a:rPr lang="pt-PT" sz="1600" dirty="0">
                <a:latin typeface="Courier New" pitchFamily="49" charset="0"/>
              </a:rPr>
              <a:t>) {</a:t>
            </a:r>
          </a:p>
          <a:p>
            <a:r>
              <a:rPr lang="pt-PT" sz="1600" dirty="0">
                <a:latin typeface="Courier New" pitchFamily="49" charset="0"/>
              </a:rPr>
              <a:t>    data = </a:t>
            </a:r>
            <a:r>
              <a:rPr lang="pt-PT" sz="1600" dirty="0" err="1">
                <a:latin typeface="Courier New" pitchFamily="49" charset="0"/>
              </a:rPr>
              <a:t>newData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r>
              <a:rPr lang="pt-PT" sz="1600" dirty="0">
                <a:latin typeface="Courier New" pitchFamily="49" charset="0"/>
              </a:rPr>
              <a:t>    link = </a:t>
            </a:r>
            <a:r>
              <a:rPr lang="pt-PT" sz="1600" dirty="0" err="1">
                <a:latin typeface="Courier New" pitchFamily="49" charset="0"/>
              </a:rPr>
              <a:t>nextNode</a:t>
            </a:r>
            <a:r>
              <a:rPr lang="pt-PT" sz="1600" dirty="0">
                <a:latin typeface="Courier New" pitchFamily="49" charset="0"/>
              </a:rPr>
              <a:t>;</a:t>
            </a:r>
          </a:p>
          <a:p>
            <a:r>
              <a:rPr lang="pt-PT" sz="1600" dirty="0">
                <a:latin typeface="Courier New" pitchFamily="49" charset="0"/>
              </a:rPr>
              <a:t>  }</a:t>
            </a:r>
          </a:p>
          <a:p>
            <a:r>
              <a:rPr lang="pt-PT" sz="1600" dirty="0">
                <a:latin typeface="Courier New" pitchFamily="49" charset="0"/>
              </a:rPr>
              <a:t>}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6725" y="2339975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519113" y="1125538"/>
            <a:ext cx="8229600" cy="707886"/>
          </a:xfrm>
          <a:prstGeom prst="rect">
            <a:avLst/>
          </a:prstGeom>
          <a:noFill/>
          <a:ln w="9525">
            <a:solidFill>
              <a:srgbClr val="C462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2000"/>
              <a:t>Uma lista ligada é uma estrutura dinâmica em que cada elemento é guardado por um nó que o referencia e que referencia o nó seguinte.</a:t>
            </a:r>
          </a:p>
        </p:txBody>
      </p:sp>
      <p:sp>
        <p:nvSpPr>
          <p:cNvPr id="47144" name="Oval 40"/>
          <p:cNvSpPr>
            <a:spLocks noChangeArrowheads="1"/>
          </p:cNvSpPr>
          <p:nvPr/>
        </p:nvSpPr>
        <p:spPr bwMode="auto">
          <a:xfrm>
            <a:off x="1835150" y="3211513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“um”</a:t>
            </a:r>
          </a:p>
        </p:txBody>
      </p:sp>
      <p:sp>
        <p:nvSpPr>
          <p:cNvPr id="47145" name="Oval 41"/>
          <p:cNvSpPr>
            <a:spLocks noChangeArrowheads="1"/>
          </p:cNvSpPr>
          <p:nvPr/>
        </p:nvSpPr>
        <p:spPr bwMode="auto">
          <a:xfrm>
            <a:off x="3203575" y="3211513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“dois”</a:t>
            </a:r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4500563" y="3211513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“três”</a:t>
            </a: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5867400" y="3211513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“quatro”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2268538" y="2455863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>
            <a:off x="3635375" y="2454275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4932363" y="2454275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6300788" y="2454275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7152" name="Text Box 48"/>
          <p:cNvSpPr txBox="1">
            <a:spLocks noChangeArrowheads="1"/>
          </p:cNvSpPr>
          <p:nvPr/>
        </p:nvSpPr>
        <p:spPr bwMode="auto">
          <a:xfrm>
            <a:off x="1970088" y="1905000"/>
            <a:ext cx="740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/>
              <a:t>Node</a:t>
            </a:r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3348038" y="1905000"/>
            <a:ext cx="740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/>
              <a:t>Node</a:t>
            </a:r>
          </a:p>
        </p:txBody>
      </p:sp>
      <p:sp>
        <p:nvSpPr>
          <p:cNvPr id="47154" name="Text Box 50"/>
          <p:cNvSpPr txBox="1">
            <a:spLocks noChangeArrowheads="1"/>
          </p:cNvSpPr>
          <p:nvPr/>
        </p:nvSpPr>
        <p:spPr bwMode="auto">
          <a:xfrm>
            <a:off x="4716463" y="1905000"/>
            <a:ext cx="740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dirty="0"/>
              <a:t>Node</a:t>
            </a:r>
          </a:p>
        </p:txBody>
      </p: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6084888" y="1905000"/>
            <a:ext cx="740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dirty="0"/>
              <a:t>Node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4111823"/>
            <a:ext cx="40570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Neste caso os dados são só uma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Mas poderiam ser um qualquer objecto, ou qualquer coisa</a:t>
            </a:r>
          </a:p>
        </p:txBody>
      </p:sp>
    </p:spTree>
    <p:extLst>
      <p:ext uri="{BB962C8B-B14F-4D97-AF65-F5344CB8AC3E}">
        <p14:creationId xmlns:p14="http://schemas.microsoft.com/office/powerpoint/2010/main" val="43822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Inserção à cabeça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1042988" y="1412875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201988" y="1412875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409825" y="1412875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4570413" y="1412875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3778250" y="1412875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5146675" y="1412875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940425" y="1412875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1187450" y="1628775"/>
            <a:ext cx="1223963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3309938" y="1628775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4676775" y="1628775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325438" y="1412875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1979613" y="2062163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1187450" y="2062163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44070" name="Freeform 38"/>
          <p:cNvSpPr>
            <a:spLocks/>
          </p:cNvSpPr>
          <p:nvPr/>
        </p:nvSpPr>
        <p:spPr bwMode="auto">
          <a:xfrm>
            <a:off x="885825" y="1771650"/>
            <a:ext cx="271463" cy="485775"/>
          </a:xfrm>
          <a:custGeom>
            <a:avLst/>
            <a:gdLst>
              <a:gd name="T0" fmla="*/ 162 w 171"/>
              <a:gd name="T1" fmla="*/ 0 h 306"/>
              <a:gd name="T2" fmla="*/ 144 w 171"/>
              <a:gd name="T3" fmla="*/ 135 h 306"/>
              <a:gd name="T4" fmla="*/ 0 w 171"/>
              <a:gd name="T5" fmla="*/ 243 h 306"/>
              <a:gd name="T6" fmla="*/ 144 w 171"/>
              <a:gd name="T7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" h="306">
                <a:moveTo>
                  <a:pt x="162" y="0"/>
                </a:moveTo>
                <a:cubicBezTo>
                  <a:pt x="159" y="22"/>
                  <a:pt x="171" y="95"/>
                  <a:pt x="144" y="135"/>
                </a:cubicBezTo>
                <a:cubicBezTo>
                  <a:pt x="117" y="175"/>
                  <a:pt x="0" y="215"/>
                  <a:pt x="0" y="243"/>
                </a:cubicBezTo>
                <a:cubicBezTo>
                  <a:pt x="0" y="271"/>
                  <a:pt x="114" y="293"/>
                  <a:pt x="144" y="30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grpSp>
        <p:nvGrpSpPr>
          <p:cNvPr id="44117" name="Group 85"/>
          <p:cNvGrpSpPr>
            <a:grpSpLocks/>
          </p:cNvGrpSpPr>
          <p:nvPr/>
        </p:nvGrpSpPr>
        <p:grpSpPr bwMode="auto">
          <a:xfrm>
            <a:off x="1763713" y="1484313"/>
            <a:ext cx="144462" cy="288925"/>
            <a:chOff x="1111" y="935"/>
            <a:chExt cx="91" cy="136"/>
          </a:xfrm>
        </p:grpSpPr>
        <p:sp>
          <p:nvSpPr>
            <p:cNvPr id="44072" name="Line 40"/>
            <p:cNvSpPr>
              <a:spLocks noChangeShapeType="1"/>
            </p:cNvSpPr>
            <p:nvPr/>
          </p:nvSpPr>
          <p:spPr bwMode="auto">
            <a:xfrm>
              <a:off x="1111" y="935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073" name="Line 41"/>
            <p:cNvSpPr>
              <a:spLocks noChangeShapeType="1"/>
            </p:cNvSpPr>
            <p:nvPr/>
          </p:nvSpPr>
          <p:spPr bwMode="auto">
            <a:xfrm flipH="1">
              <a:off x="1111" y="935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2954770" y="3200400"/>
            <a:ext cx="5503430" cy="646331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Node elem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Node(“Zero”, </a:t>
            </a:r>
            <a:r>
              <a:rPr lang="pt-PT" sz="1800" dirty="0" err="1">
                <a:solidFill>
                  <a:srgbClr val="0000C0"/>
                </a:solidFill>
                <a:latin typeface="Consolas"/>
              </a:rPr>
              <a:t>head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);  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// 1º</a:t>
            </a:r>
          </a:p>
          <a:p>
            <a:r>
              <a:rPr lang="pt-PT" sz="1800" dirty="0" err="1">
                <a:solidFill>
                  <a:srgbClr val="0000C0"/>
                </a:solidFill>
                <a:latin typeface="Consolas"/>
              </a:rPr>
              <a:t>head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= elem;                         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// 2º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195513" y="2205038"/>
            <a:ext cx="323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 dirty="0"/>
              <a:t>1º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76263" y="2081213"/>
            <a:ext cx="323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2º</a:t>
            </a:r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2843213" y="22764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um</a:t>
            </a:r>
          </a:p>
        </p:txBody>
      </p:sp>
      <p:sp>
        <p:nvSpPr>
          <p:cNvPr id="44106" name="Oval 74"/>
          <p:cNvSpPr>
            <a:spLocks noChangeArrowheads="1"/>
          </p:cNvSpPr>
          <p:nvPr/>
        </p:nvSpPr>
        <p:spPr bwMode="auto">
          <a:xfrm>
            <a:off x="4213225" y="22764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dois</a:t>
            </a:r>
          </a:p>
        </p:txBody>
      </p:sp>
      <p:sp>
        <p:nvSpPr>
          <p:cNvPr id="44107" name="Oval 75"/>
          <p:cNvSpPr>
            <a:spLocks noChangeArrowheads="1"/>
          </p:cNvSpPr>
          <p:nvPr/>
        </p:nvSpPr>
        <p:spPr bwMode="auto">
          <a:xfrm>
            <a:off x="5508625" y="22764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três</a:t>
            </a:r>
          </a:p>
        </p:txBody>
      </p:sp>
      <p:sp>
        <p:nvSpPr>
          <p:cNvPr id="44108" name="Oval 76"/>
          <p:cNvSpPr>
            <a:spLocks noChangeArrowheads="1"/>
          </p:cNvSpPr>
          <p:nvPr/>
        </p:nvSpPr>
        <p:spPr bwMode="auto">
          <a:xfrm>
            <a:off x="1116013" y="2924175"/>
            <a:ext cx="863600" cy="5048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zero</a:t>
            </a:r>
          </a:p>
        </p:txBody>
      </p:sp>
      <p:sp>
        <p:nvSpPr>
          <p:cNvPr id="44109" name="Line 77"/>
          <p:cNvSpPr>
            <a:spLocks noChangeShapeType="1"/>
          </p:cNvSpPr>
          <p:nvPr/>
        </p:nvSpPr>
        <p:spPr bwMode="auto">
          <a:xfrm>
            <a:off x="4284663" y="1628775"/>
            <a:ext cx="215900" cy="538163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110" name="Line 78"/>
          <p:cNvSpPr>
            <a:spLocks noChangeShapeType="1"/>
          </p:cNvSpPr>
          <p:nvPr/>
        </p:nvSpPr>
        <p:spPr bwMode="auto">
          <a:xfrm>
            <a:off x="5580063" y="1700213"/>
            <a:ext cx="215900" cy="5048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111" name="Line 79"/>
          <p:cNvSpPr>
            <a:spLocks noChangeShapeType="1"/>
          </p:cNvSpPr>
          <p:nvPr/>
        </p:nvSpPr>
        <p:spPr bwMode="auto">
          <a:xfrm>
            <a:off x="1547813" y="2276475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4071" name="Freeform 39"/>
          <p:cNvSpPr>
            <a:spLocks/>
          </p:cNvSpPr>
          <p:nvPr/>
        </p:nvSpPr>
        <p:spPr bwMode="auto">
          <a:xfrm>
            <a:off x="2109788" y="1800225"/>
            <a:ext cx="233362" cy="477838"/>
          </a:xfrm>
          <a:custGeom>
            <a:avLst/>
            <a:gdLst>
              <a:gd name="T0" fmla="*/ 9 w 147"/>
              <a:gd name="T1" fmla="*/ 301 h 301"/>
              <a:gd name="T2" fmla="*/ 129 w 147"/>
              <a:gd name="T3" fmla="*/ 162 h 301"/>
              <a:gd name="T4" fmla="*/ 3 w 147"/>
              <a:gd name="T5" fmla="*/ 81 h 301"/>
              <a:gd name="T6" fmla="*/ 147 w 147"/>
              <a:gd name="T7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" h="301">
                <a:moveTo>
                  <a:pt x="9" y="301"/>
                </a:moveTo>
                <a:cubicBezTo>
                  <a:pt x="29" y="278"/>
                  <a:pt x="130" y="199"/>
                  <a:pt x="129" y="162"/>
                </a:cubicBezTo>
                <a:cubicBezTo>
                  <a:pt x="128" y="125"/>
                  <a:pt x="0" y="108"/>
                  <a:pt x="3" y="81"/>
                </a:cubicBezTo>
                <a:cubicBezTo>
                  <a:pt x="6" y="54"/>
                  <a:pt x="117" y="17"/>
                  <a:pt x="147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grpSp>
        <p:nvGrpSpPr>
          <p:cNvPr id="44118" name="Group 86"/>
          <p:cNvGrpSpPr>
            <a:grpSpLocks/>
          </p:cNvGrpSpPr>
          <p:nvPr/>
        </p:nvGrpSpPr>
        <p:grpSpPr bwMode="auto">
          <a:xfrm>
            <a:off x="2916238" y="5084763"/>
            <a:ext cx="5684837" cy="1008062"/>
            <a:chOff x="297" y="2840"/>
            <a:chExt cx="4080" cy="908"/>
          </a:xfrm>
        </p:grpSpPr>
        <p:sp>
          <p:nvSpPr>
            <p:cNvPr id="44075" name="Rectangle 43"/>
            <p:cNvSpPr>
              <a:spLocks noChangeArrowheads="1"/>
            </p:cNvSpPr>
            <p:nvPr/>
          </p:nvSpPr>
          <p:spPr bwMode="auto">
            <a:xfrm>
              <a:off x="749" y="2840"/>
              <a:ext cx="136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076" name="Rectangle 44"/>
            <p:cNvSpPr>
              <a:spLocks noChangeArrowheads="1"/>
            </p:cNvSpPr>
            <p:nvPr/>
          </p:nvSpPr>
          <p:spPr bwMode="auto">
            <a:xfrm>
              <a:off x="2517" y="2840"/>
              <a:ext cx="136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2018" y="2840"/>
              <a:ext cx="499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600"/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3379" y="2840"/>
              <a:ext cx="136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079" name="Rectangle 47"/>
            <p:cNvSpPr>
              <a:spLocks noChangeArrowheads="1"/>
            </p:cNvSpPr>
            <p:nvPr/>
          </p:nvSpPr>
          <p:spPr bwMode="auto">
            <a:xfrm>
              <a:off x="2880" y="2840"/>
              <a:ext cx="499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200"/>
            </a:p>
          </p:txBody>
        </p:sp>
        <p:sp>
          <p:nvSpPr>
            <p:cNvPr id="44081" name="Rectangle 49"/>
            <p:cNvSpPr>
              <a:spLocks noChangeArrowheads="1"/>
            </p:cNvSpPr>
            <p:nvPr/>
          </p:nvSpPr>
          <p:spPr bwMode="auto">
            <a:xfrm>
              <a:off x="3742" y="2840"/>
              <a:ext cx="499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600"/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4241" y="2840"/>
              <a:ext cx="136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600" b="1">
                  <a:solidFill>
                    <a:srgbClr val="663300"/>
                  </a:solidFill>
                </a:rPr>
                <a:t>\</a:t>
              </a:r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818" y="2976"/>
              <a:ext cx="317" cy="0"/>
            </a:xfrm>
            <a:prstGeom prst="line">
              <a:avLst/>
            </a:prstGeom>
            <a:noFill/>
            <a:ln w="50800">
              <a:solidFill>
                <a:srgbClr val="663300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2585" y="2976"/>
              <a:ext cx="317" cy="0"/>
            </a:xfrm>
            <a:prstGeom prst="line">
              <a:avLst/>
            </a:prstGeom>
            <a:noFill/>
            <a:ln w="50800">
              <a:solidFill>
                <a:srgbClr val="663300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086" name="Line 54"/>
            <p:cNvSpPr>
              <a:spLocks noChangeShapeType="1"/>
            </p:cNvSpPr>
            <p:nvPr/>
          </p:nvSpPr>
          <p:spPr bwMode="auto">
            <a:xfrm>
              <a:off x="3446" y="2976"/>
              <a:ext cx="317" cy="0"/>
            </a:xfrm>
            <a:prstGeom prst="line">
              <a:avLst/>
            </a:prstGeom>
            <a:noFill/>
            <a:ln w="50800">
              <a:solidFill>
                <a:srgbClr val="663300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297" y="2861"/>
              <a:ext cx="47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PT" sz="1600" b="1">
                  <a:solidFill>
                    <a:srgbClr val="663300"/>
                  </a:solidFill>
                </a:rPr>
                <a:t>head</a:t>
              </a:r>
            </a:p>
          </p:txBody>
        </p:sp>
        <p:sp>
          <p:nvSpPr>
            <p:cNvPr id="44089" name="Rectangle 57"/>
            <p:cNvSpPr>
              <a:spLocks noChangeArrowheads="1"/>
            </p:cNvSpPr>
            <p:nvPr/>
          </p:nvSpPr>
          <p:spPr bwMode="auto">
            <a:xfrm>
              <a:off x="1655" y="2840"/>
              <a:ext cx="136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600" b="1">
                <a:solidFill>
                  <a:srgbClr val="663300"/>
                </a:solidFill>
              </a:endParaRPr>
            </a:p>
          </p:txBody>
        </p:sp>
        <p:sp>
          <p:nvSpPr>
            <p:cNvPr id="44090" name="Rectangle 58"/>
            <p:cNvSpPr>
              <a:spLocks noChangeArrowheads="1"/>
            </p:cNvSpPr>
            <p:nvPr/>
          </p:nvSpPr>
          <p:spPr bwMode="auto">
            <a:xfrm>
              <a:off x="1156" y="2840"/>
              <a:ext cx="499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600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1722" y="2976"/>
              <a:ext cx="317" cy="0"/>
            </a:xfrm>
            <a:prstGeom prst="line">
              <a:avLst/>
            </a:prstGeom>
            <a:noFill/>
            <a:ln w="50800">
              <a:solidFill>
                <a:srgbClr val="663300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099" name="Oval 67"/>
            <p:cNvSpPr>
              <a:spLocks noChangeArrowheads="1"/>
            </p:cNvSpPr>
            <p:nvPr/>
          </p:nvSpPr>
          <p:spPr bwMode="auto">
            <a:xfrm>
              <a:off x="2064" y="3430"/>
              <a:ext cx="544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600" dirty="0"/>
                <a:t>um</a:t>
              </a:r>
            </a:p>
          </p:txBody>
        </p:sp>
        <p:sp>
          <p:nvSpPr>
            <p:cNvPr id="44100" name="Oval 68"/>
            <p:cNvSpPr>
              <a:spLocks noChangeArrowheads="1"/>
            </p:cNvSpPr>
            <p:nvPr/>
          </p:nvSpPr>
          <p:spPr bwMode="auto">
            <a:xfrm>
              <a:off x="2881" y="3430"/>
              <a:ext cx="544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600" dirty="0"/>
                <a:t>dois</a:t>
              </a:r>
            </a:p>
          </p:txBody>
        </p:sp>
        <p:sp>
          <p:nvSpPr>
            <p:cNvPr id="44101" name="Oval 69"/>
            <p:cNvSpPr>
              <a:spLocks noChangeArrowheads="1"/>
            </p:cNvSpPr>
            <p:nvPr/>
          </p:nvSpPr>
          <p:spPr bwMode="auto">
            <a:xfrm>
              <a:off x="3742" y="3430"/>
              <a:ext cx="544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600" dirty="0"/>
                <a:t>três</a:t>
              </a:r>
            </a:p>
          </p:txBody>
        </p:sp>
        <p:sp>
          <p:nvSpPr>
            <p:cNvPr id="44103" name="Line 71"/>
            <p:cNvSpPr>
              <a:spLocks noChangeShapeType="1"/>
            </p:cNvSpPr>
            <p:nvPr/>
          </p:nvSpPr>
          <p:spPr bwMode="auto">
            <a:xfrm>
              <a:off x="2336" y="2976"/>
              <a:ext cx="0" cy="40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104" name="Line 72"/>
            <p:cNvSpPr>
              <a:spLocks noChangeShapeType="1"/>
            </p:cNvSpPr>
            <p:nvPr/>
          </p:nvSpPr>
          <p:spPr bwMode="auto">
            <a:xfrm>
              <a:off x="3153" y="2976"/>
              <a:ext cx="0" cy="40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105" name="Line 73"/>
            <p:cNvSpPr>
              <a:spLocks noChangeShapeType="1"/>
            </p:cNvSpPr>
            <p:nvPr/>
          </p:nvSpPr>
          <p:spPr bwMode="auto">
            <a:xfrm>
              <a:off x="4014" y="2976"/>
              <a:ext cx="0" cy="40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auto">
            <a:xfrm>
              <a:off x="1157" y="3430"/>
              <a:ext cx="544" cy="3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600" dirty="0"/>
                <a:t>zero</a:t>
              </a:r>
            </a:p>
          </p:txBody>
        </p:sp>
        <p:sp>
          <p:nvSpPr>
            <p:cNvPr id="44113" name="Line 81"/>
            <p:cNvSpPr>
              <a:spLocks noChangeShapeType="1"/>
            </p:cNvSpPr>
            <p:nvPr/>
          </p:nvSpPr>
          <p:spPr bwMode="auto">
            <a:xfrm>
              <a:off x="1429" y="2976"/>
              <a:ext cx="0" cy="40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44116" name="Line 84"/>
          <p:cNvSpPr>
            <a:spLocks noChangeShapeType="1"/>
          </p:cNvSpPr>
          <p:nvPr/>
        </p:nvSpPr>
        <p:spPr bwMode="auto">
          <a:xfrm>
            <a:off x="2843213" y="1628775"/>
            <a:ext cx="215900" cy="538163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2" grpId="0" animBg="1"/>
      <p:bldP spid="44070" grpId="0" animBg="1"/>
      <p:bldP spid="44096" grpId="0"/>
      <p:bldP spid="44097" grpId="0"/>
      <p:bldP spid="440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Remoção de um elemento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484188" y="4581525"/>
            <a:ext cx="3817071" cy="369332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800" dirty="0" err="1">
                <a:solidFill>
                  <a:srgbClr val="0000C0"/>
                </a:solidFill>
                <a:latin typeface="Consolas"/>
              </a:rPr>
              <a:t>head</a:t>
            </a:r>
            <a:r>
              <a:rPr lang="pt-PT" sz="1800" dirty="0" err="1">
                <a:latin typeface="Courier New" pitchFamily="49" charset="0"/>
              </a:rPr>
              <a:t>.link</a:t>
            </a:r>
            <a:r>
              <a:rPr lang="pt-PT" sz="1800" dirty="0">
                <a:latin typeface="Courier New" pitchFamily="49" charset="0"/>
              </a:rPr>
              <a:t> = </a:t>
            </a:r>
            <a:r>
              <a:rPr lang="pt-PT" sz="1800" dirty="0" err="1">
                <a:solidFill>
                  <a:srgbClr val="0000C0"/>
                </a:solidFill>
                <a:latin typeface="Consolas"/>
              </a:rPr>
              <a:t>head</a:t>
            </a:r>
            <a:r>
              <a:rPr lang="pt-PT" sz="1800" dirty="0" err="1">
                <a:latin typeface="Courier New" pitchFamily="49" charset="0"/>
              </a:rPr>
              <a:t>.link.link</a:t>
            </a:r>
            <a:r>
              <a:rPr lang="pt-PT" sz="1800" dirty="0">
                <a:latin typeface="Courier New" pitchFamily="49" charset="0"/>
              </a:rPr>
              <a:t>;</a:t>
            </a: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1189038" y="2535238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3995738" y="2535238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3203575" y="2535238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5364163" y="2535238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4572000" y="2535238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5940425" y="2535238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6732588" y="2535238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>
            <a:off x="1298575" y="2751138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4103688" y="2751138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5470525" y="2751138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471488" y="2535238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2627313" y="2535238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1835150" y="2535238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2733675" y="2751138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98" name="Oval 38"/>
          <p:cNvSpPr>
            <a:spLocks noChangeArrowheads="1"/>
          </p:cNvSpPr>
          <p:nvPr/>
        </p:nvSpPr>
        <p:spPr bwMode="auto">
          <a:xfrm>
            <a:off x="3276600" y="3508375"/>
            <a:ext cx="863600" cy="5048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um</a:t>
            </a:r>
          </a:p>
        </p:txBody>
      </p:sp>
      <p:sp>
        <p:nvSpPr>
          <p:cNvPr id="66599" name="Oval 39"/>
          <p:cNvSpPr>
            <a:spLocks noChangeArrowheads="1"/>
          </p:cNvSpPr>
          <p:nvPr/>
        </p:nvSpPr>
        <p:spPr bwMode="auto">
          <a:xfrm>
            <a:off x="4573588" y="35083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dois</a:t>
            </a:r>
          </a:p>
        </p:txBody>
      </p:sp>
      <p:sp>
        <p:nvSpPr>
          <p:cNvPr id="66600" name="Oval 40"/>
          <p:cNvSpPr>
            <a:spLocks noChangeArrowheads="1"/>
          </p:cNvSpPr>
          <p:nvPr/>
        </p:nvSpPr>
        <p:spPr bwMode="auto">
          <a:xfrm>
            <a:off x="5940425" y="35083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três</a:t>
            </a:r>
          </a:p>
        </p:txBody>
      </p:sp>
      <p:sp>
        <p:nvSpPr>
          <p:cNvPr id="66601" name="Line 41"/>
          <p:cNvSpPr>
            <a:spLocks noChangeShapeType="1"/>
          </p:cNvSpPr>
          <p:nvPr/>
        </p:nvSpPr>
        <p:spPr bwMode="auto">
          <a:xfrm>
            <a:off x="3708400" y="2786063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602" name="Line 42"/>
          <p:cNvSpPr>
            <a:spLocks noChangeShapeType="1"/>
          </p:cNvSpPr>
          <p:nvPr/>
        </p:nvSpPr>
        <p:spPr bwMode="auto">
          <a:xfrm>
            <a:off x="5005388" y="2786063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6372225" y="2786063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611" name="Oval 51"/>
          <p:cNvSpPr>
            <a:spLocks noChangeArrowheads="1"/>
          </p:cNvSpPr>
          <p:nvPr/>
        </p:nvSpPr>
        <p:spPr bwMode="auto">
          <a:xfrm>
            <a:off x="1836738" y="347345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zero</a:t>
            </a:r>
          </a:p>
        </p:txBody>
      </p:sp>
      <p:sp>
        <p:nvSpPr>
          <p:cNvPr id="66612" name="Line 52"/>
          <p:cNvSpPr>
            <a:spLocks noChangeShapeType="1"/>
          </p:cNvSpPr>
          <p:nvPr/>
        </p:nvSpPr>
        <p:spPr bwMode="auto">
          <a:xfrm>
            <a:off x="2268538" y="2751138"/>
            <a:ext cx="0" cy="6477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519113" y="1125538"/>
            <a:ext cx="7724775" cy="707886"/>
          </a:xfrm>
          <a:prstGeom prst="rect">
            <a:avLst/>
          </a:prstGeom>
          <a:noFill/>
          <a:ln w="9525">
            <a:solidFill>
              <a:srgbClr val="C462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2000"/>
              <a:t>Remoção do segundo elemento da lista (é um exemplo de uma remoção hardcoded, normalmente teríamos que procurar o elemento a remover</a:t>
            </a:r>
          </a:p>
        </p:txBody>
      </p:sp>
      <p:sp>
        <p:nvSpPr>
          <p:cNvPr id="66615" name="Freeform 55"/>
          <p:cNvSpPr>
            <a:spLocks/>
          </p:cNvSpPr>
          <p:nvPr/>
        </p:nvSpPr>
        <p:spPr bwMode="auto">
          <a:xfrm>
            <a:off x="2743200" y="2243138"/>
            <a:ext cx="1828800" cy="361950"/>
          </a:xfrm>
          <a:custGeom>
            <a:avLst/>
            <a:gdLst>
              <a:gd name="T0" fmla="*/ 0 w 1152"/>
              <a:gd name="T1" fmla="*/ 228 h 228"/>
              <a:gd name="T2" fmla="*/ 387 w 1152"/>
              <a:gd name="T3" fmla="*/ 39 h 228"/>
              <a:gd name="T4" fmla="*/ 801 w 1152"/>
              <a:gd name="T5" fmla="*/ 21 h 228"/>
              <a:gd name="T6" fmla="*/ 1152 w 1152"/>
              <a:gd name="T7" fmla="*/ 16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228">
                <a:moveTo>
                  <a:pt x="0" y="228"/>
                </a:moveTo>
                <a:cubicBezTo>
                  <a:pt x="65" y="198"/>
                  <a:pt x="254" y="74"/>
                  <a:pt x="387" y="39"/>
                </a:cubicBezTo>
                <a:cubicBezTo>
                  <a:pt x="520" y="4"/>
                  <a:pt x="674" y="0"/>
                  <a:pt x="801" y="21"/>
                </a:cubicBezTo>
                <a:cubicBezTo>
                  <a:pt x="928" y="42"/>
                  <a:pt x="1079" y="135"/>
                  <a:pt x="1152" y="165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grpSp>
        <p:nvGrpSpPr>
          <p:cNvPr id="66616" name="Group 56"/>
          <p:cNvGrpSpPr>
            <a:grpSpLocks/>
          </p:cNvGrpSpPr>
          <p:nvPr/>
        </p:nvGrpSpPr>
        <p:grpSpPr bwMode="auto">
          <a:xfrm>
            <a:off x="3348038" y="2393950"/>
            <a:ext cx="719137" cy="1728788"/>
            <a:chOff x="1111" y="935"/>
            <a:chExt cx="91" cy="136"/>
          </a:xfrm>
        </p:grpSpPr>
        <p:sp>
          <p:nvSpPr>
            <p:cNvPr id="66617" name="Line 57"/>
            <p:cNvSpPr>
              <a:spLocks noChangeShapeType="1"/>
            </p:cNvSpPr>
            <p:nvPr/>
          </p:nvSpPr>
          <p:spPr bwMode="auto">
            <a:xfrm>
              <a:off x="1111" y="935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6618" name="Line 58"/>
            <p:cNvSpPr>
              <a:spLocks noChangeShapeType="1"/>
            </p:cNvSpPr>
            <p:nvPr/>
          </p:nvSpPr>
          <p:spPr bwMode="auto">
            <a:xfrm flipH="1">
              <a:off x="1111" y="935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66646" name="Group 86"/>
          <p:cNvGrpSpPr>
            <a:grpSpLocks/>
          </p:cNvGrpSpPr>
          <p:nvPr/>
        </p:nvGrpSpPr>
        <p:grpSpPr bwMode="auto">
          <a:xfrm>
            <a:off x="3995738" y="5373688"/>
            <a:ext cx="4460875" cy="935037"/>
            <a:chOff x="660" y="3113"/>
            <a:chExt cx="3218" cy="929"/>
          </a:xfrm>
        </p:grpSpPr>
        <p:sp>
          <p:nvSpPr>
            <p:cNvPr id="66619" name="Rectangle 59"/>
            <p:cNvSpPr>
              <a:spLocks noChangeArrowheads="1"/>
            </p:cNvSpPr>
            <p:nvPr/>
          </p:nvSpPr>
          <p:spPr bwMode="auto">
            <a:xfrm>
              <a:off x="1112" y="3113"/>
              <a:ext cx="136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6620" name="Rectangle 60"/>
            <p:cNvSpPr>
              <a:spLocks noChangeArrowheads="1"/>
            </p:cNvSpPr>
            <p:nvPr/>
          </p:nvSpPr>
          <p:spPr bwMode="auto">
            <a:xfrm>
              <a:off x="2880" y="3113"/>
              <a:ext cx="136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2381" y="3113"/>
              <a:ext cx="499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400"/>
            </a:p>
          </p:txBody>
        </p:sp>
        <p:sp>
          <p:nvSpPr>
            <p:cNvPr id="66623" name="Rectangle 63"/>
            <p:cNvSpPr>
              <a:spLocks noChangeArrowheads="1"/>
            </p:cNvSpPr>
            <p:nvPr/>
          </p:nvSpPr>
          <p:spPr bwMode="auto">
            <a:xfrm>
              <a:off x="3243" y="3113"/>
              <a:ext cx="499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400"/>
            </a:p>
          </p:txBody>
        </p:sp>
        <p:sp>
          <p:nvSpPr>
            <p:cNvPr id="66626" name="Line 66"/>
            <p:cNvSpPr>
              <a:spLocks noChangeShapeType="1"/>
            </p:cNvSpPr>
            <p:nvPr/>
          </p:nvSpPr>
          <p:spPr bwMode="auto">
            <a:xfrm>
              <a:off x="1181" y="3249"/>
              <a:ext cx="317" cy="0"/>
            </a:xfrm>
            <a:prstGeom prst="line">
              <a:avLst/>
            </a:prstGeom>
            <a:noFill/>
            <a:ln w="50800">
              <a:solidFill>
                <a:srgbClr val="663300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6627" name="Line 67"/>
            <p:cNvSpPr>
              <a:spLocks noChangeShapeType="1"/>
            </p:cNvSpPr>
            <p:nvPr/>
          </p:nvSpPr>
          <p:spPr bwMode="auto">
            <a:xfrm>
              <a:off x="2948" y="3249"/>
              <a:ext cx="317" cy="0"/>
            </a:xfrm>
            <a:prstGeom prst="line">
              <a:avLst/>
            </a:prstGeom>
            <a:noFill/>
            <a:ln w="50800">
              <a:solidFill>
                <a:srgbClr val="663300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6629" name="Text Box 69"/>
            <p:cNvSpPr txBox="1">
              <a:spLocks noChangeArrowheads="1"/>
            </p:cNvSpPr>
            <p:nvPr/>
          </p:nvSpPr>
          <p:spPr bwMode="auto">
            <a:xfrm>
              <a:off x="660" y="3163"/>
              <a:ext cx="431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PT" sz="1400" b="1">
                  <a:solidFill>
                    <a:srgbClr val="663300"/>
                  </a:solidFill>
                </a:rPr>
                <a:t>head</a:t>
              </a:r>
            </a:p>
          </p:txBody>
        </p:sp>
        <p:sp>
          <p:nvSpPr>
            <p:cNvPr id="66630" name="Rectangle 70"/>
            <p:cNvSpPr>
              <a:spLocks noChangeArrowheads="1"/>
            </p:cNvSpPr>
            <p:nvPr/>
          </p:nvSpPr>
          <p:spPr bwMode="auto">
            <a:xfrm>
              <a:off x="2018" y="3113"/>
              <a:ext cx="136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400" b="1">
                <a:solidFill>
                  <a:srgbClr val="663300"/>
                </a:solidFill>
              </a:endParaRPr>
            </a:p>
          </p:txBody>
        </p:sp>
        <p:sp>
          <p:nvSpPr>
            <p:cNvPr id="66631" name="Rectangle 71"/>
            <p:cNvSpPr>
              <a:spLocks noChangeArrowheads="1"/>
            </p:cNvSpPr>
            <p:nvPr/>
          </p:nvSpPr>
          <p:spPr bwMode="auto">
            <a:xfrm>
              <a:off x="1519" y="3113"/>
              <a:ext cx="499" cy="272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sz="1400"/>
            </a:p>
          </p:txBody>
        </p:sp>
        <p:sp>
          <p:nvSpPr>
            <p:cNvPr id="66632" name="Line 72"/>
            <p:cNvSpPr>
              <a:spLocks noChangeShapeType="1"/>
            </p:cNvSpPr>
            <p:nvPr/>
          </p:nvSpPr>
          <p:spPr bwMode="auto">
            <a:xfrm>
              <a:off x="2085" y="3249"/>
              <a:ext cx="317" cy="0"/>
            </a:xfrm>
            <a:prstGeom prst="line">
              <a:avLst/>
            </a:prstGeom>
            <a:noFill/>
            <a:ln w="50800">
              <a:solidFill>
                <a:srgbClr val="663300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6633" name="Oval 73"/>
            <p:cNvSpPr>
              <a:spLocks noChangeArrowheads="1"/>
            </p:cNvSpPr>
            <p:nvPr/>
          </p:nvSpPr>
          <p:spPr bwMode="auto">
            <a:xfrm>
              <a:off x="2427" y="3724"/>
              <a:ext cx="544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400" dirty="0"/>
                <a:t>dois</a:t>
              </a:r>
            </a:p>
          </p:txBody>
        </p:sp>
        <p:sp>
          <p:nvSpPr>
            <p:cNvPr id="66634" name="Oval 74"/>
            <p:cNvSpPr>
              <a:spLocks noChangeArrowheads="1"/>
            </p:cNvSpPr>
            <p:nvPr/>
          </p:nvSpPr>
          <p:spPr bwMode="auto">
            <a:xfrm>
              <a:off x="3244" y="3724"/>
              <a:ext cx="544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400" dirty="0"/>
                <a:t>três</a:t>
              </a:r>
            </a:p>
          </p:txBody>
        </p:sp>
        <p:sp>
          <p:nvSpPr>
            <p:cNvPr id="66636" name="Line 76"/>
            <p:cNvSpPr>
              <a:spLocks noChangeShapeType="1"/>
            </p:cNvSpPr>
            <p:nvPr/>
          </p:nvSpPr>
          <p:spPr bwMode="auto">
            <a:xfrm>
              <a:off x="2699" y="3271"/>
              <a:ext cx="0" cy="40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6637" name="Line 77"/>
            <p:cNvSpPr>
              <a:spLocks noChangeShapeType="1"/>
            </p:cNvSpPr>
            <p:nvPr/>
          </p:nvSpPr>
          <p:spPr bwMode="auto">
            <a:xfrm>
              <a:off x="3516" y="3271"/>
              <a:ext cx="0" cy="40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6639" name="Oval 79"/>
            <p:cNvSpPr>
              <a:spLocks noChangeArrowheads="1"/>
            </p:cNvSpPr>
            <p:nvPr/>
          </p:nvSpPr>
          <p:spPr bwMode="auto">
            <a:xfrm>
              <a:off x="1520" y="3702"/>
              <a:ext cx="544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400" dirty="0"/>
                <a:t>zero</a:t>
              </a:r>
            </a:p>
          </p:txBody>
        </p:sp>
        <p:sp>
          <p:nvSpPr>
            <p:cNvPr id="66640" name="Line 80"/>
            <p:cNvSpPr>
              <a:spLocks noChangeShapeType="1"/>
            </p:cNvSpPr>
            <p:nvPr/>
          </p:nvSpPr>
          <p:spPr bwMode="auto">
            <a:xfrm>
              <a:off x="1792" y="3249"/>
              <a:ext cx="0" cy="40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oval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6645" name="Rectangle 85"/>
            <p:cNvSpPr>
              <a:spLocks noChangeArrowheads="1"/>
            </p:cNvSpPr>
            <p:nvPr/>
          </p:nvSpPr>
          <p:spPr bwMode="auto">
            <a:xfrm>
              <a:off x="3742" y="3113"/>
              <a:ext cx="136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PT" sz="1400" b="1">
                  <a:solidFill>
                    <a:srgbClr val="663300"/>
                  </a:solidFill>
                </a:rPr>
                <a:t>\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2400" y="5791200"/>
            <a:ext cx="3916457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600" dirty="0"/>
              <a:t>Para os exames só sai as listas simples.</a:t>
            </a:r>
          </a:p>
          <a:p>
            <a:r>
              <a:rPr lang="pt-PT" sz="1600" dirty="0"/>
              <a:t>Ou seja, até aqui (nestes slides) e </a:t>
            </a:r>
            <a:r>
              <a:rPr lang="pt-PT" sz="1600" dirty="0" err="1"/>
              <a:t>LinkedList</a:t>
            </a:r>
            <a:r>
              <a:rPr lang="pt-P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98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 animBg="1"/>
      <p:bldP spid="66583" grpId="0" animBg="1"/>
      <p:bldP spid="66589" grpId="0" animBg="1"/>
      <p:bldP spid="66594" grpId="0" animBg="1"/>
      <p:bldP spid="66598" grpId="0" animBg="1"/>
      <p:bldP spid="66601" grpId="0" animBg="1"/>
      <p:bldP spid="666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Lista duplamente ligada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55650" y="18986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11413" y="2054225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067175" y="2054225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275013" y="2054225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932363" y="2054225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724525" y="2054225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4173538" y="2198688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323850" y="2414588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1403350" y="2054225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3059113" y="2054225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4716463" y="2054225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900113" y="2127250"/>
            <a:ext cx="504825" cy="142875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H="1">
            <a:off x="2662238" y="2378075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H="1">
            <a:off x="4318000" y="2378075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2519363" y="2198688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33" name="Oval 21"/>
          <p:cNvSpPr>
            <a:spLocks noChangeArrowheads="1"/>
          </p:cNvSpPr>
          <p:nvPr/>
        </p:nvSpPr>
        <p:spPr bwMode="auto">
          <a:xfrm>
            <a:off x="3563938" y="27082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um</a:t>
            </a:r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3708400" y="2311400"/>
            <a:ext cx="142875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35" name="Oval 23"/>
          <p:cNvSpPr>
            <a:spLocks noChangeArrowheads="1"/>
          </p:cNvSpPr>
          <p:nvPr/>
        </p:nvSpPr>
        <p:spPr bwMode="auto">
          <a:xfrm>
            <a:off x="5219700" y="27082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dois</a:t>
            </a:r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5364163" y="2311400"/>
            <a:ext cx="71437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1066800" y="1054100"/>
            <a:ext cx="7808912" cy="707886"/>
          </a:xfrm>
          <a:prstGeom prst="rect">
            <a:avLst/>
          </a:prstGeom>
          <a:noFill/>
          <a:ln w="9525">
            <a:solidFill>
              <a:srgbClr val="C462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PT" sz="2000" dirty="0"/>
              <a:t>Uma lista duplamente ligada permite ser percorrida nos dois sentidos, ou seja, </a:t>
            </a:r>
            <a:r>
              <a:rPr lang="pt-PT" sz="2000" b="1" dirty="0"/>
              <a:t>os nós têm um apontador para o nó seguinte e para o nó anterior</a:t>
            </a:r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1619250" y="2054225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4540" name="Oval 28"/>
          <p:cNvSpPr>
            <a:spLocks noChangeArrowheads="1"/>
          </p:cNvSpPr>
          <p:nvPr/>
        </p:nvSpPr>
        <p:spPr bwMode="auto">
          <a:xfrm>
            <a:off x="1908175" y="27082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zero</a:t>
            </a:r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>
            <a:off x="2052638" y="2311400"/>
            <a:ext cx="142875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755650" y="4137025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2411413" y="385445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067175" y="385445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3275013" y="3854450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4932363" y="3854450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724525" y="385445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>
            <a:off x="4173538" y="3998913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50825" y="4575175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1403350" y="385445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059113" y="385445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4716463" y="385445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53" name="Line 41"/>
          <p:cNvSpPr>
            <a:spLocks noChangeShapeType="1"/>
          </p:cNvSpPr>
          <p:nvPr/>
        </p:nvSpPr>
        <p:spPr bwMode="auto">
          <a:xfrm flipV="1">
            <a:off x="900113" y="4149725"/>
            <a:ext cx="503237" cy="21590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54" name="Line 42"/>
          <p:cNvSpPr>
            <a:spLocks noChangeShapeType="1"/>
          </p:cNvSpPr>
          <p:nvPr/>
        </p:nvSpPr>
        <p:spPr bwMode="auto">
          <a:xfrm flipH="1">
            <a:off x="2662238" y="4178300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H="1">
            <a:off x="4318000" y="4178300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56" name="Line 44"/>
          <p:cNvSpPr>
            <a:spLocks noChangeShapeType="1"/>
          </p:cNvSpPr>
          <p:nvPr/>
        </p:nvSpPr>
        <p:spPr bwMode="auto">
          <a:xfrm>
            <a:off x="2519363" y="3998913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57" name="Oval 45"/>
          <p:cNvSpPr>
            <a:spLocks noChangeArrowheads="1"/>
          </p:cNvSpPr>
          <p:nvPr/>
        </p:nvSpPr>
        <p:spPr bwMode="auto">
          <a:xfrm>
            <a:off x="3563938" y="450850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um</a:t>
            </a:r>
          </a:p>
        </p:txBody>
      </p:sp>
      <p:sp>
        <p:nvSpPr>
          <p:cNvPr id="64558" name="Line 46"/>
          <p:cNvSpPr>
            <a:spLocks noChangeShapeType="1"/>
          </p:cNvSpPr>
          <p:nvPr/>
        </p:nvSpPr>
        <p:spPr bwMode="auto">
          <a:xfrm>
            <a:off x="3708400" y="4111625"/>
            <a:ext cx="142875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59" name="Oval 47"/>
          <p:cNvSpPr>
            <a:spLocks noChangeArrowheads="1"/>
          </p:cNvSpPr>
          <p:nvPr/>
        </p:nvSpPr>
        <p:spPr bwMode="auto">
          <a:xfrm>
            <a:off x="5219700" y="450850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dois</a:t>
            </a:r>
          </a:p>
        </p:txBody>
      </p:sp>
      <p:sp>
        <p:nvSpPr>
          <p:cNvPr id="64560" name="Line 48"/>
          <p:cNvSpPr>
            <a:spLocks noChangeShapeType="1"/>
          </p:cNvSpPr>
          <p:nvPr/>
        </p:nvSpPr>
        <p:spPr bwMode="auto">
          <a:xfrm>
            <a:off x="5364163" y="4111625"/>
            <a:ext cx="71437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619250" y="3854450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4562" name="Oval 50"/>
          <p:cNvSpPr>
            <a:spLocks noChangeArrowheads="1"/>
          </p:cNvSpPr>
          <p:nvPr/>
        </p:nvSpPr>
        <p:spPr bwMode="auto">
          <a:xfrm>
            <a:off x="1908175" y="450850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1800" dirty="0">
                <a:latin typeface="Consolas" pitchFamily="49" charset="0"/>
                <a:cs typeface="Consolas" pitchFamily="49" charset="0"/>
              </a:rPr>
              <a:t>zero</a:t>
            </a:r>
          </a:p>
        </p:txBody>
      </p:sp>
      <p:sp>
        <p:nvSpPr>
          <p:cNvPr id="64563" name="Line 51"/>
          <p:cNvSpPr>
            <a:spLocks noChangeShapeType="1"/>
          </p:cNvSpPr>
          <p:nvPr/>
        </p:nvSpPr>
        <p:spPr bwMode="auto">
          <a:xfrm>
            <a:off x="2052638" y="4111625"/>
            <a:ext cx="142875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4564" name="Freeform 52"/>
          <p:cNvSpPr>
            <a:spLocks/>
          </p:cNvSpPr>
          <p:nvPr/>
        </p:nvSpPr>
        <p:spPr bwMode="auto">
          <a:xfrm>
            <a:off x="1096963" y="3479800"/>
            <a:ext cx="5218112" cy="563563"/>
          </a:xfrm>
          <a:custGeom>
            <a:avLst/>
            <a:gdLst>
              <a:gd name="T0" fmla="*/ 263 w 3287"/>
              <a:gd name="T1" fmla="*/ 355 h 355"/>
              <a:gd name="T2" fmla="*/ 245 w 3287"/>
              <a:gd name="T3" fmla="*/ 139 h 355"/>
              <a:gd name="T4" fmla="*/ 1730 w 3287"/>
              <a:gd name="T5" fmla="*/ 13 h 355"/>
              <a:gd name="T6" fmla="*/ 3062 w 3287"/>
              <a:gd name="T7" fmla="*/ 58 h 355"/>
              <a:gd name="T8" fmla="*/ 3080 w 3287"/>
              <a:gd name="T9" fmla="*/ 283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355">
                <a:moveTo>
                  <a:pt x="263" y="355"/>
                </a:moveTo>
                <a:cubicBezTo>
                  <a:pt x="259" y="319"/>
                  <a:pt x="0" y="196"/>
                  <a:pt x="245" y="139"/>
                </a:cubicBezTo>
                <a:cubicBezTo>
                  <a:pt x="490" y="82"/>
                  <a:pt x="1261" y="26"/>
                  <a:pt x="1730" y="13"/>
                </a:cubicBezTo>
                <a:cubicBezTo>
                  <a:pt x="2199" y="0"/>
                  <a:pt x="2837" y="13"/>
                  <a:pt x="3062" y="58"/>
                </a:cubicBezTo>
                <a:cubicBezTo>
                  <a:pt x="3287" y="103"/>
                  <a:pt x="3076" y="236"/>
                  <a:pt x="3080" y="283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4565" name="Freeform 53"/>
          <p:cNvSpPr>
            <a:spLocks/>
          </p:cNvSpPr>
          <p:nvPr/>
        </p:nvSpPr>
        <p:spPr bwMode="auto">
          <a:xfrm>
            <a:off x="850900" y="3349625"/>
            <a:ext cx="5813425" cy="793750"/>
          </a:xfrm>
          <a:custGeom>
            <a:avLst/>
            <a:gdLst>
              <a:gd name="T0" fmla="*/ 3154 w 3662"/>
              <a:gd name="T1" fmla="*/ 500 h 500"/>
              <a:gd name="T2" fmla="*/ 3460 w 3662"/>
              <a:gd name="T3" fmla="*/ 113 h 500"/>
              <a:gd name="T4" fmla="*/ 1939 w 3662"/>
              <a:gd name="T5" fmla="*/ 5 h 500"/>
              <a:gd name="T6" fmla="*/ 274 w 3662"/>
              <a:gd name="T7" fmla="*/ 140 h 500"/>
              <a:gd name="T8" fmla="*/ 292 w 3662"/>
              <a:gd name="T9" fmla="*/ 41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500">
                <a:moveTo>
                  <a:pt x="3154" y="500"/>
                </a:moveTo>
                <a:cubicBezTo>
                  <a:pt x="3205" y="436"/>
                  <a:pt x="3662" y="195"/>
                  <a:pt x="3460" y="113"/>
                </a:cubicBezTo>
                <a:cubicBezTo>
                  <a:pt x="3258" y="31"/>
                  <a:pt x="2470" y="0"/>
                  <a:pt x="1939" y="5"/>
                </a:cubicBezTo>
                <a:cubicBezTo>
                  <a:pt x="1408" y="10"/>
                  <a:pt x="548" y="71"/>
                  <a:pt x="274" y="140"/>
                </a:cubicBezTo>
                <a:cubicBezTo>
                  <a:pt x="0" y="209"/>
                  <a:pt x="288" y="361"/>
                  <a:pt x="292" y="419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6777038" y="3854450"/>
            <a:ext cx="2043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PT" b="1" dirty="0"/>
              <a:t>Lista circular</a:t>
            </a: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6732588" y="2349500"/>
            <a:ext cx="2335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PT" dirty="0"/>
              <a:t>Lista não circular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395288" y="5181600"/>
            <a:ext cx="6983412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PT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>
                <a:latin typeface="Consolas" pitchFamily="49" charset="0"/>
                <a:cs typeface="Consolas" pitchFamily="49" charset="0"/>
              </a:rPr>
              <a:t>data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PT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latin typeface="Consolas" pitchFamily="49" charset="0"/>
                <a:cs typeface="Consolas" pitchFamily="49" charset="0"/>
              </a:rPr>
              <a:t>next</a:t>
            </a:r>
            <a:r>
              <a:rPr lang="pt-PT" sz="1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400" b="1" dirty="0" err="1">
                <a:latin typeface="Consolas" pitchFamily="49" charset="0"/>
                <a:cs typeface="Consolas" pitchFamily="49" charset="0"/>
              </a:rPr>
              <a:t>previous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PT" sz="14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PT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newData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next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previous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    data =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newData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.next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next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PT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.previous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previous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PT" sz="1400" dirty="0">
                <a:latin typeface="Consolas" pitchFamily="49" charset="0"/>
                <a:cs typeface="Consolas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6662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Lista duplamente ligada com sentinela</a:t>
            </a: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971550" y="1052513"/>
            <a:ext cx="7200900" cy="590550"/>
          </a:xfrm>
          <a:prstGeom prst="rect">
            <a:avLst/>
          </a:prstGeom>
          <a:noFill/>
          <a:ln w="9525">
            <a:solidFill>
              <a:srgbClr val="C462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600"/>
              <a:t>De forma a facilitar o código necessário para as várias operações, opta-se por colocar um elemento vazio à cabeça da lista, denominado de sentinela. </a:t>
            </a: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1765300" y="213360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3421063" y="213360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5076825" y="213360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4284663" y="2133600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5942013" y="2133600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6734175" y="213360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>
            <a:off x="5183188" y="2278063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538163" y="2139950"/>
            <a:ext cx="12969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r>
              <a:rPr lang="pt-PT" sz="2000" b="1" dirty="0">
                <a:solidFill>
                  <a:srgbClr val="663300"/>
                </a:solidFill>
              </a:rPr>
              <a:t> </a:t>
            </a:r>
            <a:r>
              <a:rPr lang="pt-PT" sz="2000" b="1" dirty="0" err="1">
                <a:solidFill>
                  <a:srgbClr val="663300"/>
                </a:solidFill>
              </a:rPr>
              <a:t>reference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2413000" y="213360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4068763" y="213360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5726113" y="213360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>
            <a:off x="1860550" y="2349500"/>
            <a:ext cx="552450" cy="79375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H="1">
            <a:off x="3671888" y="2457450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69" name="Line 49"/>
          <p:cNvSpPr>
            <a:spLocks noChangeShapeType="1"/>
          </p:cNvSpPr>
          <p:nvPr/>
        </p:nvSpPr>
        <p:spPr bwMode="auto">
          <a:xfrm flipH="1">
            <a:off x="5327650" y="2457450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>
            <a:off x="3529013" y="2278063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71" name="Oval 51"/>
          <p:cNvSpPr>
            <a:spLocks noChangeArrowheads="1"/>
          </p:cNvSpPr>
          <p:nvPr/>
        </p:nvSpPr>
        <p:spPr bwMode="auto">
          <a:xfrm>
            <a:off x="4573588" y="278765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“um”</a:t>
            </a:r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>
            <a:off x="4718050" y="2390775"/>
            <a:ext cx="142875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73" name="Oval 53"/>
          <p:cNvSpPr>
            <a:spLocks noChangeArrowheads="1"/>
          </p:cNvSpPr>
          <p:nvPr/>
        </p:nvSpPr>
        <p:spPr bwMode="auto">
          <a:xfrm>
            <a:off x="6229350" y="278765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“dois”</a:t>
            </a:r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>
            <a:off x="6373813" y="2390775"/>
            <a:ext cx="71437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2628900" y="2133600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 err="1"/>
              <a:t>null</a:t>
            </a:r>
            <a:endParaRPr lang="pt-PT" sz="2000" dirty="0"/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2312786" y="2708275"/>
            <a:ext cx="14863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PT" sz="1800" b="1" dirty="0" err="1">
                <a:solidFill>
                  <a:srgbClr val="663300"/>
                </a:solidFill>
              </a:rPr>
              <a:t>head</a:t>
            </a:r>
            <a:r>
              <a:rPr lang="pt-PT" sz="1800" b="1" dirty="0">
                <a:solidFill>
                  <a:srgbClr val="663300"/>
                </a:solidFill>
              </a:rPr>
              <a:t> </a:t>
            </a:r>
            <a:r>
              <a:rPr lang="pt-PT" sz="1800" b="1" dirty="0" err="1">
                <a:solidFill>
                  <a:srgbClr val="663300"/>
                </a:solidFill>
              </a:rPr>
              <a:t>element</a:t>
            </a:r>
            <a:endParaRPr lang="pt-PT" sz="1800" b="1" dirty="0">
              <a:solidFill>
                <a:srgbClr val="663300"/>
              </a:solidFill>
            </a:endParaRPr>
          </a:p>
          <a:p>
            <a:pPr algn="ctr"/>
            <a:r>
              <a:rPr lang="pt-PT" sz="1800" b="1" dirty="0">
                <a:solidFill>
                  <a:srgbClr val="663300"/>
                </a:solidFill>
              </a:rPr>
              <a:t>“sentinela”</a:t>
            </a:r>
          </a:p>
        </p:txBody>
      </p:sp>
      <p:sp>
        <p:nvSpPr>
          <p:cNvPr id="56381" name="Rectangle 61"/>
          <p:cNvSpPr>
            <a:spLocks noChangeArrowheads="1"/>
          </p:cNvSpPr>
          <p:nvPr/>
        </p:nvSpPr>
        <p:spPr bwMode="auto">
          <a:xfrm>
            <a:off x="539750" y="3392488"/>
            <a:ext cx="6983413" cy="355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36000">
            <a:spAutoFit/>
          </a:bodyPr>
          <a:lstStyle/>
          <a:p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headReference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6382" name="Rectangle 62"/>
          <p:cNvSpPr>
            <a:spLocks noChangeArrowheads="1"/>
          </p:cNvSpPr>
          <p:nvPr/>
        </p:nvSpPr>
        <p:spPr bwMode="auto">
          <a:xfrm>
            <a:off x="1903413" y="466090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83" name="Rectangle 63"/>
          <p:cNvSpPr>
            <a:spLocks noChangeArrowheads="1"/>
          </p:cNvSpPr>
          <p:nvPr/>
        </p:nvSpPr>
        <p:spPr bwMode="auto">
          <a:xfrm>
            <a:off x="3559175" y="466090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84" name="Rectangle 64"/>
          <p:cNvSpPr>
            <a:spLocks noChangeArrowheads="1"/>
          </p:cNvSpPr>
          <p:nvPr/>
        </p:nvSpPr>
        <p:spPr bwMode="auto">
          <a:xfrm>
            <a:off x="5214938" y="466090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85" name="Rectangle 65"/>
          <p:cNvSpPr>
            <a:spLocks noChangeArrowheads="1"/>
          </p:cNvSpPr>
          <p:nvPr/>
        </p:nvSpPr>
        <p:spPr bwMode="auto">
          <a:xfrm>
            <a:off x="4422775" y="4660900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6080125" y="4660900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56387" name="Rectangle 67"/>
          <p:cNvSpPr>
            <a:spLocks noChangeArrowheads="1"/>
          </p:cNvSpPr>
          <p:nvPr/>
        </p:nvSpPr>
        <p:spPr bwMode="auto">
          <a:xfrm>
            <a:off x="6872288" y="4660900"/>
            <a:ext cx="215900" cy="43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56388" name="Line 68"/>
          <p:cNvSpPr>
            <a:spLocks noChangeShapeType="1"/>
          </p:cNvSpPr>
          <p:nvPr/>
        </p:nvSpPr>
        <p:spPr bwMode="auto">
          <a:xfrm>
            <a:off x="5321300" y="4805363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89" name="Text Box 69"/>
          <p:cNvSpPr txBox="1">
            <a:spLocks noChangeArrowheads="1"/>
          </p:cNvSpPr>
          <p:nvPr/>
        </p:nvSpPr>
        <p:spPr bwMode="auto">
          <a:xfrm>
            <a:off x="558800" y="4659313"/>
            <a:ext cx="12969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r>
              <a:rPr lang="pt-PT" sz="2000" b="1" dirty="0">
                <a:solidFill>
                  <a:srgbClr val="663300"/>
                </a:solidFill>
              </a:rPr>
              <a:t> </a:t>
            </a:r>
            <a:r>
              <a:rPr lang="pt-PT" sz="2000" b="1" dirty="0" err="1">
                <a:solidFill>
                  <a:srgbClr val="663300"/>
                </a:solidFill>
              </a:rPr>
              <a:t>reference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56390" name="Rectangle 70"/>
          <p:cNvSpPr>
            <a:spLocks noChangeArrowheads="1"/>
          </p:cNvSpPr>
          <p:nvPr/>
        </p:nvSpPr>
        <p:spPr bwMode="auto">
          <a:xfrm>
            <a:off x="2551113" y="466090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4206875" y="466090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92" name="Rectangle 72"/>
          <p:cNvSpPr>
            <a:spLocks noChangeArrowheads="1"/>
          </p:cNvSpPr>
          <p:nvPr/>
        </p:nvSpPr>
        <p:spPr bwMode="auto">
          <a:xfrm>
            <a:off x="5864225" y="4660900"/>
            <a:ext cx="215900" cy="431800"/>
          </a:xfrm>
          <a:prstGeom prst="rect">
            <a:avLst/>
          </a:prstGeom>
          <a:solidFill>
            <a:srgbClr val="A9B2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93" name="Line 73"/>
          <p:cNvSpPr>
            <a:spLocks noChangeShapeType="1"/>
          </p:cNvSpPr>
          <p:nvPr/>
        </p:nvSpPr>
        <p:spPr bwMode="auto">
          <a:xfrm>
            <a:off x="1998663" y="4948238"/>
            <a:ext cx="552450" cy="7937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94" name="Line 74"/>
          <p:cNvSpPr>
            <a:spLocks noChangeShapeType="1"/>
          </p:cNvSpPr>
          <p:nvPr/>
        </p:nvSpPr>
        <p:spPr bwMode="auto">
          <a:xfrm flipH="1">
            <a:off x="3810000" y="4984750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95" name="Line 75"/>
          <p:cNvSpPr>
            <a:spLocks noChangeShapeType="1"/>
          </p:cNvSpPr>
          <p:nvPr/>
        </p:nvSpPr>
        <p:spPr bwMode="auto">
          <a:xfrm flipH="1">
            <a:off x="5465763" y="4984750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96" name="Line 76"/>
          <p:cNvSpPr>
            <a:spLocks noChangeShapeType="1"/>
          </p:cNvSpPr>
          <p:nvPr/>
        </p:nvSpPr>
        <p:spPr bwMode="auto">
          <a:xfrm>
            <a:off x="3667125" y="4805363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97" name="Oval 77"/>
          <p:cNvSpPr>
            <a:spLocks noChangeArrowheads="1"/>
          </p:cNvSpPr>
          <p:nvPr/>
        </p:nvSpPr>
        <p:spPr bwMode="auto">
          <a:xfrm>
            <a:off x="4711700" y="531495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“um”</a:t>
            </a:r>
          </a:p>
        </p:txBody>
      </p:sp>
      <p:sp>
        <p:nvSpPr>
          <p:cNvPr id="56398" name="Line 78"/>
          <p:cNvSpPr>
            <a:spLocks noChangeShapeType="1"/>
          </p:cNvSpPr>
          <p:nvPr/>
        </p:nvSpPr>
        <p:spPr bwMode="auto">
          <a:xfrm>
            <a:off x="4856163" y="4918075"/>
            <a:ext cx="142875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399" name="Oval 79"/>
          <p:cNvSpPr>
            <a:spLocks noChangeArrowheads="1"/>
          </p:cNvSpPr>
          <p:nvPr/>
        </p:nvSpPr>
        <p:spPr bwMode="auto">
          <a:xfrm>
            <a:off x="6367463" y="531495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/>
              <a:t>“dois”</a:t>
            </a:r>
          </a:p>
        </p:txBody>
      </p:sp>
      <p:sp>
        <p:nvSpPr>
          <p:cNvPr id="56400" name="Line 80"/>
          <p:cNvSpPr>
            <a:spLocks noChangeShapeType="1"/>
          </p:cNvSpPr>
          <p:nvPr/>
        </p:nvSpPr>
        <p:spPr bwMode="auto">
          <a:xfrm>
            <a:off x="6511925" y="4918075"/>
            <a:ext cx="71438" cy="39687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6401" name="Rectangle 81"/>
          <p:cNvSpPr>
            <a:spLocks noChangeArrowheads="1"/>
          </p:cNvSpPr>
          <p:nvPr/>
        </p:nvSpPr>
        <p:spPr bwMode="auto">
          <a:xfrm>
            <a:off x="2767013" y="4660900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 err="1"/>
              <a:t>null</a:t>
            </a:r>
            <a:endParaRPr lang="pt-PT" sz="2000" dirty="0"/>
          </a:p>
        </p:txBody>
      </p:sp>
      <p:sp>
        <p:nvSpPr>
          <p:cNvPr id="56402" name="Freeform 82"/>
          <p:cNvSpPr>
            <a:spLocks/>
          </p:cNvSpPr>
          <p:nvPr/>
        </p:nvSpPr>
        <p:spPr bwMode="auto">
          <a:xfrm>
            <a:off x="2244725" y="4286250"/>
            <a:ext cx="5218113" cy="563563"/>
          </a:xfrm>
          <a:custGeom>
            <a:avLst/>
            <a:gdLst>
              <a:gd name="T0" fmla="*/ 263 w 3287"/>
              <a:gd name="T1" fmla="*/ 355 h 355"/>
              <a:gd name="T2" fmla="*/ 245 w 3287"/>
              <a:gd name="T3" fmla="*/ 139 h 355"/>
              <a:gd name="T4" fmla="*/ 1730 w 3287"/>
              <a:gd name="T5" fmla="*/ 13 h 355"/>
              <a:gd name="T6" fmla="*/ 3062 w 3287"/>
              <a:gd name="T7" fmla="*/ 58 h 355"/>
              <a:gd name="T8" fmla="*/ 3080 w 3287"/>
              <a:gd name="T9" fmla="*/ 283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355">
                <a:moveTo>
                  <a:pt x="263" y="355"/>
                </a:moveTo>
                <a:cubicBezTo>
                  <a:pt x="259" y="319"/>
                  <a:pt x="0" y="196"/>
                  <a:pt x="245" y="139"/>
                </a:cubicBezTo>
                <a:cubicBezTo>
                  <a:pt x="490" y="82"/>
                  <a:pt x="1261" y="26"/>
                  <a:pt x="1730" y="13"/>
                </a:cubicBezTo>
                <a:cubicBezTo>
                  <a:pt x="2199" y="0"/>
                  <a:pt x="2837" y="13"/>
                  <a:pt x="3062" y="58"/>
                </a:cubicBezTo>
                <a:cubicBezTo>
                  <a:pt x="3287" y="103"/>
                  <a:pt x="3076" y="236"/>
                  <a:pt x="3080" y="283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6403" name="Freeform 83"/>
          <p:cNvSpPr>
            <a:spLocks/>
          </p:cNvSpPr>
          <p:nvPr/>
        </p:nvSpPr>
        <p:spPr bwMode="auto">
          <a:xfrm>
            <a:off x="1998663" y="4156075"/>
            <a:ext cx="5813425" cy="793750"/>
          </a:xfrm>
          <a:custGeom>
            <a:avLst/>
            <a:gdLst>
              <a:gd name="T0" fmla="*/ 3154 w 3662"/>
              <a:gd name="T1" fmla="*/ 500 h 500"/>
              <a:gd name="T2" fmla="*/ 3460 w 3662"/>
              <a:gd name="T3" fmla="*/ 113 h 500"/>
              <a:gd name="T4" fmla="*/ 1939 w 3662"/>
              <a:gd name="T5" fmla="*/ 5 h 500"/>
              <a:gd name="T6" fmla="*/ 274 w 3662"/>
              <a:gd name="T7" fmla="*/ 140 h 500"/>
              <a:gd name="T8" fmla="*/ 292 w 3662"/>
              <a:gd name="T9" fmla="*/ 41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500">
                <a:moveTo>
                  <a:pt x="3154" y="500"/>
                </a:moveTo>
                <a:cubicBezTo>
                  <a:pt x="3205" y="436"/>
                  <a:pt x="3662" y="195"/>
                  <a:pt x="3460" y="113"/>
                </a:cubicBezTo>
                <a:cubicBezTo>
                  <a:pt x="3258" y="31"/>
                  <a:pt x="2470" y="0"/>
                  <a:pt x="1939" y="5"/>
                </a:cubicBezTo>
                <a:cubicBezTo>
                  <a:pt x="1408" y="10"/>
                  <a:pt x="548" y="71"/>
                  <a:pt x="274" y="140"/>
                </a:cubicBezTo>
                <a:cubicBezTo>
                  <a:pt x="0" y="209"/>
                  <a:pt x="288" y="361"/>
                  <a:pt x="292" y="419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6404" name="Text Box 84"/>
          <p:cNvSpPr txBox="1">
            <a:spLocks noChangeArrowheads="1"/>
          </p:cNvSpPr>
          <p:nvPr/>
        </p:nvSpPr>
        <p:spPr bwMode="auto">
          <a:xfrm>
            <a:off x="2450898" y="5235575"/>
            <a:ext cx="14863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PT" sz="1800" b="1" dirty="0" err="1">
                <a:solidFill>
                  <a:srgbClr val="663300"/>
                </a:solidFill>
              </a:rPr>
              <a:t>head</a:t>
            </a:r>
            <a:r>
              <a:rPr lang="pt-PT" sz="1800" b="1" dirty="0">
                <a:solidFill>
                  <a:srgbClr val="663300"/>
                </a:solidFill>
              </a:rPr>
              <a:t> </a:t>
            </a:r>
            <a:r>
              <a:rPr lang="pt-PT" sz="1800" b="1" dirty="0" err="1">
                <a:solidFill>
                  <a:srgbClr val="663300"/>
                </a:solidFill>
              </a:rPr>
              <a:t>element</a:t>
            </a:r>
            <a:endParaRPr lang="pt-PT" sz="1800" b="1" dirty="0">
              <a:solidFill>
                <a:srgbClr val="663300"/>
              </a:solidFill>
            </a:endParaRPr>
          </a:p>
          <a:p>
            <a:pPr algn="ctr"/>
            <a:r>
              <a:rPr lang="pt-PT" sz="1800" b="1" dirty="0">
                <a:solidFill>
                  <a:srgbClr val="663300"/>
                </a:solidFill>
              </a:rPr>
              <a:t>“sentinela”</a:t>
            </a:r>
          </a:p>
        </p:txBody>
      </p:sp>
      <p:sp>
        <p:nvSpPr>
          <p:cNvPr id="56406" name="Text Box 86"/>
          <p:cNvSpPr txBox="1">
            <a:spLocks noChangeArrowheads="1"/>
          </p:cNvSpPr>
          <p:nvPr/>
        </p:nvSpPr>
        <p:spPr bwMode="auto">
          <a:xfrm>
            <a:off x="7353576" y="4724400"/>
            <a:ext cx="1666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PT" sz="2000" b="1" dirty="0"/>
              <a:t>Lista circular</a:t>
            </a:r>
          </a:p>
          <a:p>
            <a:pPr algn="ctr"/>
            <a:r>
              <a:rPr lang="pt-PT" sz="2000" dirty="0"/>
              <a:t>Com sentinela</a:t>
            </a:r>
          </a:p>
        </p:txBody>
      </p:sp>
      <p:sp>
        <p:nvSpPr>
          <p:cNvPr id="56407" name="Text Box 87"/>
          <p:cNvSpPr txBox="1">
            <a:spLocks noChangeArrowheads="1"/>
          </p:cNvSpPr>
          <p:nvPr/>
        </p:nvSpPr>
        <p:spPr bwMode="auto">
          <a:xfrm>
            <a:off x="7124700" y="2133600"/>
            <a:ext cx="1933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PT" sz="1800" dirty="0"/>
              <a:t>Lista não circular</a:t>
            </a:r>
          </a:p>
          <a:p>
            <a:r>
              <a:rPr lang="pt-PT" sz="1800" dirty="0"/>
              <a:t>Com sentinela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  <p:sp>
        <p:nvSpPr>
          <p:cNvPr id="56405" name="Rectangle 85"/>
          <p:cNvSpPr>
            <a:spLocks noChangeArrowheads="1"/>
          </p:cNvSpPr>
          <p:nvPr/>
        </p:nvSpPr>
        <p:spPr bwMode="auto">
          <a:xfrm>
            <a:off x="539750" y="5943600"/>
            <a:ext cx="698341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headReference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DNode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PT" sz="1600" dirty="0" err="1">
                <a:latin typeface="Consolas" pitchFamily="49" charset="0"/>
                <a:cs typeface="Consolas" pitchFamily="49" charset="0"/>
              </a:rPr>
              <a:t>headReference.next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headReference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PT" sz="1600" dirty="0" err="1">
                <a:latin typeface="Consolas" pitchFamily="49" charset="0"/>
                <a:cs typeface="Consolas" pitchFamily="49" charset="0"/>
              </a:rPr>
              <a:t>headReference.previous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headReference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669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Inserção à cabeça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023938" y="3452813"/>
            <a:ext cx="6643165" cy="1200329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Node elem =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Node(“Zero”,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head.next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head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pt-PT" sz="18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head.next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head.next.previous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= elem;                  </a:t>
            </a:r>
            <a:r>
              <a:rPr lang="pt-PT" sz="18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  <a:p>
            <a:r>
              <a:rPr lang="pt-PT" sz="1800" dirty="0" err="1">
                <a:latin typeface="Consolas" pitchFamily="49" charset="0"/>
                <a:cs typeface="Consolas" pitchFamily="49" charset="0"/>
              </a:rPr>
              <a:t>head.next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= elem;                              </a:t>
            </a:r>
            <a:r>
              <a:rPr lang="pt-PT" sz="18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</a:t>
            </a:r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3240088" y="1989138"/>
            <a:ext cx="323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1º</a:t>
            </a:r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4572000" y="2276475"/>
            <a:ext cx="323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2º</a:t>
            </a:r>
          </a:p>
        </p:txBody>
      </p:sp>
      <p:sp>
        <p:nvSpPr>
          <p:cNvPr id="60459" name="Rectangle 43"/>
          <p:cNvSpPr>
            <a:spLocks noChangeArrowheads="1"/>
          </p:cNvSpPr>
          <p:nvPr/>
        </p:nvSpPr>
        <p:spPr bwMode="auto">
          <a:xfrm>
            <a:off x="971550" y="48688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2627313" y="53006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1835150" y="5300663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 err="1">
                <a:latin typeface="Consolas" pitchFamily="49" charset="0"/>
                <a:cs typeface="Consolas" pitchFamily="49" charset="0"/>
              </a:rPr>
              <a:t>null</a:t>
            </a:r>
            <a:endParaRPr lang="pt-PT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4283075" y="53006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63" name="Rectangle 47"/>
          <p:cNvSpPr>
            <a:spLocks noChangeArrowheads="1"/>
          </p:cNvSpPr>
          <p:nvPr/>
        </p:nvSpPr>
        <p:spPr bwMode="auto">
          <a:xfrm>
            <a:off x="3490913" y="5300663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>
            <a:off x="5940425" y="53006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5148263" y="5300663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7596188" y="53006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6804025" y="5300663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>
            <a:off x="4389438" y="5445125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>
            <a:off x="6046788" y="5445125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466725" y="5307013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60471" name="Rectangle 55"/>
          <p:cNvSpPr>
            <a:spLocks noChangeArrowheads="1"/>
          </p:cNvSpPr>
          <p:nvPr/>
        </p:nvSpPr>
        <p:spPr bwMode="auto">
          <a:xfrm>
            <a:off x="1619250" y="53006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60472" name="Rectangle 56"/>
          <p:cNvSpPr>
            <a:spLocks noChangeArrowheads="1"/>
          </p:cNvSpPr>
          <p:nvPr/>
        </p:nvSpPr>
        <p:spPr bwMode="auto">
          <a:xfrm>
            <a:off x="3275013" y="53006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73" name="Rectangle 57"/>
          <p:cNvSpPr>
            <a:spLocks noChangeArrowheads="1"/>
          </p:cNvSpPr>
          <p:nvPr/>
        </p:nvSpPr>
        <p:spPr bwMode="auto">
          <a:xfrm>
            <a:off x="4932363" y="53006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74" name="Rectangle 58"/>
          <p:cNvSpPr>
            <a:spLocks noChangeArrowheads="1"/>
          </p:cNvSpPr>
          <p:nvPr/>
        </p:nvSpPr>
        <p:spPr bwMode="auto">
          <a:xfrm>
            <a:off x="6588125" y="530066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>
            <a:off x="1079500" y="5084763"/>
            <a:ext cx="576263" cy="43180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H="1">
            <a:off x="2878138" y="5624513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H="1">
            <a:off x="4533900" y="5624513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H="1">
            <a:off x="6188075" y="5624513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>
            <a:off x="2735263" y="5445125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80" name="Text Box 64"/>
          <p:cNvSpPr txBox="1">
            <a:spLocks noChangeArrowheads="1"/>
          </p:cNvSpPr>
          <p:nvPr/>
        </p:nvSpPr>
        <p:spPr bwMode="auto">
          <a:xfrm>
            <a:off x="1101725" y="5732463"/>
            <a:ext cx="1316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400" b="1">
                <a:solidFill>
                  <a:srgbClr val="663300"/>
                </a:solidFill>
              </a:rPr>
              <a:t>head element</a:t>
            </a:r>
          </a:p>
        </p:txBody>
      </p:sp>
      <p:sp>
        <p:nvSpPr>
          <p:cNvPr id="60481" name="Rectangle 65"/>
          <p:cNvSpPr>
            <a:spLocks noChangeArrowheads="1"/>
          </p:cNvSpPr>
          <p:nvPr/>
        </p:nvSpPr>
        <p:spPr bwMode="auto">
          <a:xfrm>
            <a:off x="1404938" y="10525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82" name="Rectangle 66"/>
          <p:cNvSpPr>
            <a:spLocks noChangeArrowheads="1"/>
          </p:cNvSpPr>
          <p:nvPr/>
        </p:nvSpPr>
        <p:spPr bwMode="auto">
          <a:xfrm>
            <a:off x="3060700" y="14843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83" name="Rectangle 67"/>
          <p:cNvSpPr>
            <a:spLocks noChangeArrowheads="1"/>
          </p:cNvSpPr>
          <p:nvPr/>
        </p:nvSpPr>
        <p:spPr bwMode="auto">
          <a:xfrm>
            <a:off x="2268538" y="1484313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 err="1">
                <a:latin typeface="Consolas" pitchFamily="49" charset="0"/>
                <a:cs typeface="Consolas" pitchFamily="49" charset="0"/>
              </a:rPr>
              <a:t>null</a:t>
            </a:r>
            <a:endParaRPr lang="pt-PT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84" name="Rectangle 68"/>
          <p:cNvSpPr>
            <a:spLocks noChangeArrowheads="1"/>
          </p:cNvSpPr>
          <p:nvPr/>
        </p:nvSpPr>
        <p:spPr bwMode="auto">
          <a:xfrm>
            <a:off x="4716463" y="14843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85" name="Rectangle 69"/>
          <p:cNvSpPr>
            <a:spLocks noChangeArrowheads="1"/>
          </p:cNvSpPr>
          <p:nvPr/>
        </p:nvSpPr>
        <p:spPr bwMode="auto">
          <a:xfrm>
            <a:off x="3924300" y="1484313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0486" name="Rectangle 70"/>
          <p:cNvSpPr>
            <a:spLocks noChangeArrowheads="1"/>
          </p:cNvSpPr>
          <p:nvPr/>
        </p:nvSpPr>
        <p:spPr bwMode="auto">
          <a:xfrm>
            <a:off x="5581650" y="1484313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0487" name="Rectangle 71"/>
          <p:cNvSpPr>
            <a:spLocks noChangeArrowheads="1"/>
          </p:cNvSpPr>
          <p:nvPr/>
        </p:nvSpPr>
        <p:spPr bwMode="auto">
          <a:xfrm>
            <a:off x="6373813" y="14843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>
            <a:off x="4822825" y="1628775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89" name="Text Box 73"/>
          <p:cNvSpPr txBox="1">
            <a:spLocks noChangeArrowheads="1"/>
          </p:cNvSpPr>
          <p:nvPr/>
        </p:nvSpPr>
        <p:spPr bwMode="auto">
          <a:xfrm>
            <a:off x="900113" y="1490663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>
                <a:solidFill>
                  <a:srgbClr val="663300"/>
                </a:solidFill>
              </a:rPr>
              <a:t>head</a:t>
            </a:r>
          </a:p>
        </p:txBody>
      </p:sp>
      <p:sp>
        <p:nvSpPr>
          <p:cNvPr id="60490" name="Rectangle 74"/>
          <p:cNvSpPr>
            <a:spLocks noChangeArrowheads="1"/>
          </p:cNvSpPr>
          <p:nvPr/>
        </p:nvSpPr>
        <p:spPr bwMode="auto">
          <a:xfrm>
            <a:off x="2052638" y="14843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b="1">
                <a:solidFill>
                  <a:srgbClr val="663300"/>
                </a:solidFill>
              </a:rPr>
              <a:t>\</a:t>
            </a:r>
          </a:p>
        </p:txBody>
      </p:sp>
      <p:sp>
        <p:nvSpPr>
          <p:cNvPr id="60491" name="Rectangle 75"/>
          <p:cNvSpPr>
            <a:spLocks noChangeArrowheads="1"/>
          </p:cNvSpPr>
          <p:nvPr/>
        </p:nvSpPr>
        <p:spPr bwMode="auto">
          <a:xfrm>
            <a:off x="3708400" y="14843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92" name="Rectangle 76"/>
          <p:cNvSpPr>
            <a:spLocks noChangeArrowheads="1"/>
          </p:cNvSpPr>
          <p:nvPr/>
        </p:nvSpPr>
        <p:spPr bwMode="auto">
          <a:xfrm>
            <a:off x="5365750" y="14843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>
            <a:off x="1511300" y="1268413"/>
            <a:ext cx="576263" cy="43180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H="1">
            <a:off x="3311525" y="1808163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H="1">
            <a:off x="4967288" y="1808163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>
            <a:off x="3168650" y="1628775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97" name="Text Box 81"/>
          <p:cNvSpPr txBox="1">
            <a:spLocks noChangeArrowheads="1"/>
          </p:cNvSpPr>
          <p:nvPr/>
        </p:nvSpPr>
        <p:spPr bwMode="auto">
          <a:xfrm>
            <a:off x="1239838" y="1917700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400" b="1">
                <a:solidFill>
                  <a:srgbClr val="663300"/>
                </a:solidFill>
              </a:rPr>
              <a:t>head element</a:t>
            </a:r>
          </a:p>
        </p:txBody>
      </p:sp>
      <p:sp>
        <p:nvSpPr>
          <p:cNvPr id="60498" name="Rectangle 82"/>
          <p:cNvSpPr>
            <a:spLocks noChangeArrowheads="1"/>
          </p:cNvSpPr>
          <p:nvPr/>
        </p:nvSpPr>
        <p:spPr bwMode="auto">
          <a:xfrm>
            <a:off x="3132138" y="2276475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0499" name="Rectangle 83"/>
          <p:cNvSpPr>
            <a:spLocks noChangeArrowheads="1"/>
          </p:cNvSpPr>
          <p:nvPr/>
        </p:nvSpPr>
        <p:spPr bwMode="auto">
          <a:xfrm>
            <a:off x="3924300" y="2276475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60500" name="Rectangle 84"/>
          <p:cNvSpPr>
            <a:spLocks noChangeArrowheads="1"/>
          </p:cNvSpPr>
          <p:nvPr/>
        </p:nvSpPr>
        <p:spPr bwMode="auto">
          <a:xfrm>
            <a:off x="2916238" y="2276475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435" name="Freeform 19"/>
          <p:cNvSpPr>
            <a:spLocks/>
          </p:cNvSpPr>
          <p:nvPr/>
        </p:nvSpPr>
        <p:spPr bwMode="auto">
          <a:xfrm>
            <a:off x="2627313" y="1844675"/>
            <a:ext cx="552450" cy="517525"/>
          </a:xfrm>
          <a:custGeom>
            <a:avLst/>
            <a:gdLst>
              <a:gd name="T0" fmla="*/ 340 w 348"/>
              <a:gd name="T1" fmla="*/ 0 h 326"/>
              <a:gd name="T2" fmla="*/ 295 w 348"/>
              <a:gd name="T3" fmla="*/ 136 h 326"/>
              <a:gd name="T4" fmla="*/ 23 w 348"/>
              <a:gd name="T5" fmla="*/ 272 h 326"/>
              <a:gd name="T6" fmla="*/ 159 w 348"/>
              <a:gd name="T7" fmla="*/ 318 h 326"/>
              <a:gd name="T8" fmla="*/ 249 w 348"/>
              <a:gd name="T9" fmla="*/ 318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326">
                <a:moveTo>
                  <a:pt x="340" y="0"/>
                </a:moveTo>
                <a:cubicBezTo>
                  <a:pt x="344" y="45"/>
                  <a:pt x="348" y="91"/>
                  <a:pt x="295" y="136"/>
                </a:cubicBezTo>
                <a:cubicBezTo>
                  <a:pt x="242" y="181"/>
                  <a:pt x="46" y="242"/>
                  <a:pt x="23" y="272"/>
                </a:cubicBezTo>
                <a:cubicBezTo>
                  <a:pt x="0" y="302"/>
                  <a:pt x="121" y="310"/>
                  <a:pt x="159" y="318"/>
                </a:cubicBezTo>
                <a:cubicBezTo>
                  <a:pt x="197" y="326"/>
                  <a:pt x="226" y="318"/>
                  <a:pt x="249" y="31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502" name="Freeform 86"/>
          <p:cNvSpPr>
            <a:spLocks/>
          </p:cNvSpPr>
          <p:nvPr/>
        </p:nvSpPr>
        <p:spPr bwMode="auto">
          <a:xfrm>
            <a:off x="2411413" y="1989138"/>
            <a:ext cx="576262" cy="576262"/>
          </a:xfrm>
          <a:custGeom>
            <a:avLst/>
            <a:gdLst>
              <a:gd name="T0" fmla="*/ 363 w 363"/>
              <a:gd name="T1" fmla="*/ 363 h 363"/>
              <a:gd name="T2" fmla="*/ 0 w 363"/>
              <a:gd name="T3" fmla="*/ 181 h 363"/>
              <a:gd name="T4" fmla="*/ 363 w 363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363">
                <a:moveTo>
                  <a:pt x="363" y="363"/>
                </a:moveTo>
                <a:cubicBezTo>
                  <a:pt x="181" y="302"/>
                  <a:pt x="0" y="241"/>
                  <a:pt x="0" y="181"/>
                </a:cubicBezTo>
                <a:cubicBezTo>
                  <a:pt x="0" y="121"/>
                  <a:pt x="181" y="60"/>
                  <a:pt x="363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>
            <a:off x="3600450" y="1844675"/>
            <a:ext cx="1044575" cy="720725"/>
          </a:xfrm>
          <a:custGeom>
            <a:avLst/>
            <a:gdLst>
              <a:gd name="T0" fmla="*/ 158 w 658"/>
              <a:gd name="T1" fmla="*/ 0 h 454"/>
              <a:gd name="T2" fmla="*/ 68 w 658"/>
              <a:gd name="T3" fmla="*/ 91 h 454"/>
              <a:gd name="T4" fmla="*/ 567 w 658"/>
              <a:gd name="T5" fmla="*/ 136 h 454"/>
              <a:gd name="T6" fmla="*/ 612 w 658"/>
              <a:gd name="T7" fmla="*/ 363 h 454"/>
              <a:gd name="T8" fmla="*/ 294 w 658"/>
              <a:gd name="T9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454">
                <a:moveTo>
                  <a:pt x="158" y="0"/>
                </a:moveTo>
                <a:cubicBezTo>
                  <a:pt x="79" y="34"/>
                  <a:pt x="0" y="68"/>
                  <a:pt x="68" y="91"/>
                </a:cubicBezTo>
                <a:cubicBezTo>
                  <a:pt x="136" y="114"/>
                  <a:pt x="476" y="91"/>
                  <a:pt x="567" y="136"/>
                </a:cubicBezTo>
                <a:cubicBezTo>
                  <a:pt x="658" y="181"/>
                  <a:pt x="657" y="310"/>
                  <a:pt x="612" y="363"/>
                </a:cubicBezTo>
                <a:cubicBezTo>
                  <a:pt x="567" y="416"/>
                  <a:pt x="430" y="435"/>
                  <a:pt x="294" y="45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504" name="Line 88"/>
          <p:cNvSpPr>
            <a:spLocks noChangeShapeType="1"/>
          </p:cNvSpPr>
          <p:nvPr/>
        </p:nvSpPr>
        <p:spPr bwMode="auto">
          <a:xfrm>
            <a:off x="3419475" y="1484313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505" name="Line 89"/>
          <p:cNvSpPr>
            <a:spLocks noChangeShapeType="1"/>
          </p:cNvSpPr>
          <p:nvPr/>
        </p:nvSpPr>
        <p:spPr bwMode="auto">
          <a:xfrm flipH="1">
            <a:off x="3419475" y="1484313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506" name="Line 90"/>
          <p:cNvSpPr>
            <a:spLocks noChangeShapeType="1"/>
          </p:cNvSpPr>
          <p:nvPr/>
        </p:nvSpPr>
        <p:spPr bwMode="auto">
          <a:xfrm>
            <a:off x="3348038" y="1700213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507" name="Line 91"/>
          <p:cNvSpPr>
            <a:spLocks noChangeShapeType="1"/>
          </p:cNvSpPr>
          <p:nvPr/>
        </p:nvSpPr>
        <p:spPr bwMode="auto">
          <a:xfrm flipH="1">
            <a:off x="3348038" y="1700213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508" name="Text Box 92"/>
          <p:cNvSpPr txBox="1">
            <a:spLocks noChangeArrowheads="1"/>
          </p:cNvSpPr>
          <p:nvPr/>
        </p:nvSpPr>
        <p:spPr bwMode="auto">
          <a:xfrm>
            <a:off x="2555875" y="2433638"/>
            <a:ext cx="323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1º</a:t>
            </a:r>
          </a:p>
        </p:txBody>
      </p:sp>
      <p:sp>
        <p:nvSpPr>
          <p:cNvPr id="60509" name="Text Box 93"/>
          <p:cNvSpPr txBox="1">
            <a:spLocks noChangeArrowheads="1"/>
          </p:cNvSpPr>
          <p:nvPr/>
        </p:nvSpPr>
        <p:spPr bwMode="auto">
          <a:xfrm>
            <a:off x="2916238" y="2060575"/>
            <a:ext cx="323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3º</a:t>
            </a:r>
          </a:p>
        </p:txBody>
      </p:sp>
      <p:sp>
        <p:nvSpPr>
          <p:cNvPr id="60436" name="Freeform 20"/>
          <p:cNvSpPr>
            <a:spLocks/>
          </p:cNvSpPr>
          <p:nvPr/>
        </p:nvSpPr>
        <p:spPr bwMode="auto">
          <a:xfrm>
            <a:off x="3292475" y="1827213"/>
            <a:ext cx="1127125" cy="571500"/>
          </a:xfrm>
          <a:custGeom>
            <a:avLst/>
            <a:gdLst>
              <a:gd name="T0" fmla="*/ 455 w 710"/>
              <a:gd name="T1" fmla="*/ 360 h 360"/>
              <a:gd name="T2" fmla="*/ 693 w 710"/>
              <a:gd name="T3" fmla="*/ 328 h 360"/>
              <a:gd name="T4" fmla="*/ 557 w 710"/>
              <a:gd name="T5" fmla="*/ 192 h 360"/>
              <a:gd name="T6" fmla="*/ 58 w 710"/>
              <a:gd name="T7" fmla="*/ 147 h 360"/>
              <a:gd name="T8" fmla="*/ 212 w 710"/>
              <a:gd name="T9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360">
                <a:moveTo>
                  <a:pt x="455" y="360"/>
                </a:moveTo>
                <a:cubicBezTo>
                  <a:pt x="493" y="355"/>
                  <a:pt x="676" y="356"/>
                  <a:pt x="693" y="328"/>
                </a:cubicBezTo>
                <a:cubicBezTo>
                  <a:pt x="710" y="300"/>
                  <a:pt x="663" y="222"/>
                  <a:pt x="557" y="192"/>
                </a:cubicBezTo>
                <a:cubicBezTo>
                  <a:pt x="451" y="162"/>
                  <a:pt x="116" y="179"/>
                  <a:pt x="58" y="147"/>
                </a:cubicBezTo>
                <a:cubicBezTo>
                  <a:pt x="0" y="115"/>
                  <a:pt x="180" y="31"/>
                  <a:pt x="21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0510" name="Text Box 94"/>
          <p:cNvSpPr txBox="1">
            <a:spLocks noChangeArrowheads="1"/>
          </p:cNvSpPr>
          <p:nvPr/>
        </p:nvSpPr>
        <p:spPr bwMode="auto">
          <a:xfrm>
            <a:off x="4816475" y="476250"/>
            <a:ext cx="3801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dirty="0"/>
              <a:t>Lista </a:t>
            </a:r>
            <a:r>
              <a:rPr lang="pt-PT" sz="2000" b="1" dirty="0"/>
              <a:t>não circular </a:t>
            </a:r>
            <a:r>
              <a:rPr lang="pt-PT" sz="2000" dirty="0"/>
              <a:t>e</a:t>
            </a:r>
            <a:r>
              <a:rPr lang="pt-PT" sz="2000" b="1" dirty="0"/>
              <a:t> </a:t>
            </a:r>
            <a:r>
              <a:rPr lang="pt-PT" sz="2000" dirty="0"/>
              <a:t>com sentinela</a:t>
            </a:r>
            <a:endParaRPr lang="pt-PT" sz="2000" b="1" dirty="0"/>
          </a:p>
        </p:txBody>
      </p:sp>
      <p:sp>
        <p:nvSpPr>
          <p:cNvPr id="60511" name="Oval 95"/>
          <p:cNvSpPr>
            <a:spLocks noChangeArrowheads="1"/>
          </p:cNvSpPr>
          <p:nvPr/>
        </p:nvSpPr>
        <p:spPr bwMode="auto">
          <a:xfrm>
            <a:off x="4859338" y="22764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um</a:t>
            </a:r>
          </a:p>
        </p:txBody>
      </p:sp>
      <p:sp>
        <p:nvSpPr>
          <p:cNvPr id="60512" name="Line 96"/>
          <p:cNvSpPr>
            <a:spLocks noChangeShapeType="1"/>
          </p:cNvSpPr>
          <p:nvPr/>
        </p:nvSpPr>
        <p:spPr bwMode="auto">
          <a:xfrm>
            <a:off x="4284663" y="1700213"/>
            <a:ext cx="719137" cy="5048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513" name="Oval 97"/>
          <p:cNvSpPr>
            <a:spLocks noChangeArrowheads="1"/>
          </p:cNvSpPr>
          <p:nvPr/>
        </p:nvSpPr>
        <p:spPr bwMode="auto">
          <a:xfrm>
            <a:off x="6011863" y="2205038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dois</a:t>
            </a:r>
          </a:p>
        </p:txBody>
      </p:sp>
      <p:sp>
        <p:nvSpPr>
          <p:cNvPr id="60514" name="Line 98"/>
          <p:cNvSpPr>
            <a:spLocks noChangeShapeType="1"/>
          </p:cNvSpPr>
          <p:nvPr/>
        </p:nvSpPr>
        <p:spPr bwMode="auto">
          <a:xfrm>
            <a:off x="5940425" y="1700213"/>
            <a:ext cx="360363" cy="433387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515" name="Oval 99"/>
          <p:cNvSpPr>
            <a:spLocks noChangeArrowheads="1"/>
          </p:cNvSpPr>
          <p:nvPr/>
        </p:nvSpPr>
        <p:spPr bwMode="auto">
          <a:xfrm>
            <a:off x="3995738" y="278130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zero</a:t>
            </a:r>
          </a:p>
        </p:txBody>
      </p:sp>
      <p:sp>
        <p:nvSpPr>
          <p:cNvPr id="60516" name="Line 100"/>
          <p:cNvSpPr>
            <a:spLocks noChangeShapeType="1"/>
          </p:cNvSpPr>
          <p:nvPr/>
        </p:nvSpPr>
        <p:spPr bwMode="auto">
          <a:xfrm>
            <a:off x="3492500" y="2492375"/>
            <a:ext cx="503238" cy="431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517" name="Oval 101"/>
          <p:cNvSpPr>
            <a:spLocks noChangeArrowheads="1"/>
          </p:cNvSpPr>
          <p:nvPr/>
        </p:nvSpPr>
        <p:spPr bwMode="auto">
          <a:xfrm>
            <a:off x="3492500" y="609282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zero</a:t>
            </a:r>
          </a:p>
        </p:txBody>
      </p:sp>
      <p:sp>
        <p:nvSpPr>
          <p:cNvPr id="60518" name="Line 102"/>
          <p:cNvSpPr>
            <a:spLocks noChangeShapeType="1"/>
          </p:cNvSpPr>
          <p:nvPr/>
        </p:nvSpPr>
        <p:spPr bwMode="auto">
          <a:xfrm>
            <a:off x="3851275" y="5516563"/>
            <a:ext cx="73025" cy="5048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519" name="Oval 103"/>
          <p:cNvSpPr>
            <a:spLocks noChangeArrowheads="1"/>
          </p:cNvSpPr>
          <p:nvPr/>
        </p:nvSpPr>
        <p:spPr bwMode="auto">
          <a:xfrm>
            <a:off x="5292725" y="609282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um</a:t>
            </a:r>
          </a:p>
        </p:txBody>
      </p:sp>
      <p:sp>
        <p:nvSpPr>
          <p:cNvPr id="60520" name="Line 104"/>
          <p:cNvSpPr>
            <a:spLocks noChangeShapeType="1"/>
          </p:cNvSpPr>
          <p:nvPr/>
        </p:nvSpPr>
        <p:spPr bwMode="auto">
          <a:xfrm>
            <a:off x="5508625" y="5516563"/>
            <a:ext cx="142875" cy="5048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521" name="Oval 105"/>
          <p:cNvSpPr>
            <a:spLocks noChangeArrowheads="1"/>
          </p:cNvSpPr>
          <p:nvPr/>
        </p:nvSpPr>
        <p:spPr bwMode="auto">
          <a:xfrm>
            <a:off x="6948488" y="6094413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dois</a:t>
            </a:r>
          </a:p>
        </p:txBody>
      </p:sp>
      <p:sp>
        <p:nvSpPr>
          <p:cNvPr id="60522" name="Line 106"/>
          <p:cNvSpPr>
            <a:spLocks noChangeShapeType="1"/>
          </p:cNvSpPr>
          <p:nvPr/>
        </p:nvSpPr>
        <p:spPr bwMode="auto">
          <a:xfrm>
            <a:off x="7164388" y="5516563"/>
            <a:ext cx="144462" cy="5048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0523" name="Line 107"/>
          <p:cNvSpPr>
            <a:spLocks noChangeShapeType="1"/>
          </p:cNvSpPr>
          <p:nvPr/>
        </p:nvSpPr>
        <p:spPr bwMode="auto">
          <a:xfrm>
            <a:off x="4787900" y="836613"/>
            <a:ext cx="41052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  <p:sp>
        <p:nvSpPr>
          <p:cNvPr id="3" name="Curved Left Arrow 2"/>
          <p:cNvSpPr/>
          <p:nvPr/>
        </p:nvSpPr>
        <p:spPr bwMode="auto">
          <a:xfrm rot="20873551">
            <a:off x="7716036" y="1456503"/>
            <a:ext cx="901299" cy="3684115"/>
          </a:xfrm>
          <a:prstGeom prst="curvedLeftArrow">
            <a:avLst>
              <a:gd name="adj1" fmla="val 25000"/>
              <a:gd name="adj2" fmla="val 46907"/>
              <a:gd name="adj3" fmla="val 25000"/>
            </a:avLst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42919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60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60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6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60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7" grpId="0"/>
      <p:bldP spid="60458" grpId="0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/>
      <p:bldP spid="60494" grpId="0" animBg="1"/>
      <p:bldP spid="60496" grpId="0" animBg="1"/>
      <p:bldP spid="60435" grpId="0" animBg="1"/>
      <p:bldP spid="60502" grpId="0" animBg="1"/>
      <p:bldP spid="60503" grpId="0" animBg="1"/>
      <p:bldP spid="60504" grpId="0" animBg="1"/>
      <p:bldP spid="60504" grpId="1" animBg="1"/>
      <p:bldP spid="60505" grpId="0" animBg="1"/>
      <p:bldP spid="60505" grpId="1" animBg="1"/>
      <p:bldP spid="60506" grpId="0" animBg="1"/>
      <p:bldP spid="60506" grpId="2" animBg="1"/>
      <p:bldP spid="60507" grpId="0" animBg="1"/>
      <p:bldP spid="60507" grpId="2" animBg="1"/>
      <p:bldP spid="60508" grpId="0"/>
      <p:bldP spid="60509" grpId="0"/>
      <p:bldP spid="60436" grpId="0" animBg="1"/>
      <p:bldP spid="60517" grpId="0" animBg="1"/>
      <p:bldP spid="60518" grpId="0" animBg="1"/>
      <p:bldP spid="60519" grpId="0" animBg="1"/>
      <p:bldP spid="60520" grpId="0" animBg="1"/>
      <p:bldP spid="60521" grpId="0" animBg="1"/>
      <p:bldP spid="6052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Inserção à cabeça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900113" y="5311775"/>
            <a:ext cx="7215437" cy="92333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800">
                <a:latin typeface="Courier New" pitchFamily="49" charset="0"/>
              </a:rPr>
              <a:t>Node elem = new Node(“Zero”, head.next, head); </a:t>
            </a:r>
            <a:r>
              <a:rPr lang="pt-PT" sz="1800">
                <a:solidFill>
                  <a:schemeClr val="accent2"/>
                </a:solidFill>
                <a:latin typeface="Courier New" pitchFamily="49" charset="0"/>
              </a:rPr>
              <a:t>// 1</a:t>
            </a:r>
          </a:p>
          <a:p>
            <a:r>
              <a:rPr lang="pt-PT" sz="1800">
                <a:latin typeface="Courier New" pitchFamily="49" charset="0"/>
              </a:rPr>
              <a:t>head.next.previous = elem;                     </a:t>
            </a:r>
            <a:r>
              <a:rPr lang="pt-PT" sz="1800">
                <a:solidFill>
                  <a:schemeClr val="accent2"/>
                </a:solidFill>
                <a:latin typeface="Courier New" pitchFamily="49" charset="0"/>
              </a:rPr>
              <a:t>// 2</a:t>
            </a:r>
          </a:p>
          <a:p>
            <a:r>
              <a:rPr lang="pt-PT" sz="1800">
                <a:latin typeface="Courier New" pitchFamily="49" charset="0"/>
              </a:rPr>
              <a:t>head.next = elem;                              </a:t>
            </a:r>
            <a:r>
              <a:rPr lang="pt-PT" sz="1800">
                <a:solidFill>
                  <a:schemeClr val="accent2"/>
                </a:solidFill>
                <a:latin typeface="Courier New" pitchFamily="49" charset="0"/>
              </a:rPr>
              <a:t>// 3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248150" y="2276475"/>
            <a:ext cx="323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1º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580063" y="2563813"/>
            <a:ext cx="323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2º</a:t>
            </a: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2413000" y="19034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4068763" y="17716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3276600" y="1771650"/>
            <a:ext cx="792163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 err="1"/>
              <a:t>null</a:t>
            </a:r>
            <a:endParaRPr lang="pt-PT" sz="2000" dirty="0"/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5724525" y="17716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4932363" y="1771650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6589713" y="1771650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/>
          </a:p>
        </p:txBody>
      </p:sp>
      <p:sp>
        <p:nvSpPr>
          <p:cNvPr id="68642" name="Rectangle 34"/>
          <p:cNvSpPr>
            <a:spLocks noChangeArrowheads="1"/>
          </p:cNvSpPr>
          <p:nvPr/>
        </p:nvSpPr>
        <p:spPr bwMode="auto">
          <a:xfrm>
            <a:off x="7381875" y="17716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5830888" y="1916113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1908175" y="2341563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3060700" y="17716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4716463" y="17716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6373813" y="17716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 flipV="1">
            <a:off x="2555875" y="1987550"/>
            <a:ext cx="539750" cy="14605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 flipH="1">
            <a:off x="4319588" y="2095500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 flipH="1">
            <a:off x="5975350" y="2095500"/>
            <a:ext cx="503238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>
            <a:off x="4176713" y="1916113"/>
            <a:ext cx="503237" cy="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2679700" y="2263775"/>
            <a:ext cx="1028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400" b="1">
                <a:solidFill>
                  <a:srgbClr val="663300"/>
                </a:solidFill>
              </a:rPr>
              <a:t>head element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4300" y="2563813"/>
            <a:ext cx="1223963" cy="431800"/>
            <a:chOff x="3924300" y="2563813"/>
            <a:chExt cx="1223963" cy="431800"/>
          </a:xfrm>
        </p:grpSpPr>
        <p:sp>
          <p:nvSpPr>
            <p:cNvPr id="68653" name="Rectangle 45"/>
            <p:cNvSpPr>
              <a:spLocks noChangeArrowheads="1"/>
            </p:cNvSpPr>
            <p:nvPr/>
          </p:nvSpPr>
          <p:spPr bwMode="auto">
            <a:xfrm>
              <a:off x="4140200" y="2563813"/>
              <a:ext cx="792163" cy="431800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/>
            </a:p>
          </p:txBody>
        </p:sp>
        <p:sp>
          <p:nvSpPr>
            <p:cNvPr id="68654" name="Rectangle 46"/>
            <p:cNvSpPr>
              <a:spLocks noChangeArrowheads="1"/>
            </p:cNvSpPr>
            <p:nvPr/>
          </p:nvSpPr>
          <p:spPr bwMode="auto">
            <a:xfrm>
              <a:off x="4932363" y="2563813"/>
              <a:ext cx="215900" cy="431800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b="1">
                <a:solidFill>
                  <a:srgbClr val="663300"/>
                </a:solidFill>
              </a:endParaRPr>
            </a:p>
          </p:txBody>
        </p:sp>
        <p:sp>
          <p:nvSpPr>
            <p:cNvPr id="68655" name="Rectangle 47"/>
            <p:cNvSpPr>
              <a:spLocks noChangeArrowheads="1"/>
            </p:cNvSpPr>
            <p:nvPr/>
          </p:nvSpPr>
          <p:spPr bwMode="auto">
            <a:xfrm>
              <a:off x="3924300" y="2563813"/>
              <a:ext cx="215900" cy="431800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68656" name="Freeform 48"/>
          <p:cNvSpPr>
            <a:spLocks/>
          </p:cNvSpPr>
          <p:nvPr/>
        </p:nvSpPr>
        <p:spPr bwMode="auto">
          <a:xfrm>
            <a:off x="3635375" y="2132013"/>
            <a:ext cx="552450" cy="517525"/>
          </a:xfrm>
          <a:custGeom>
            <a:avLst/>
            <a:gdLst>
              <a:gd name="T0" fmla="*/ 340 w 348"/>
              <a:gd name="T1" fmla="*/ 0 h 326"/>
              <a:gd name="T2" fmla="*/ 295 w 348"/>
              <a:gd name="T3" fmla="*/ 136 h 326"/>
              <a:gd name="T4" fmla="*/ 23 w 348"/>
              <a:gd name="T5" fmla="*/ 272 h 326"/>
              <a:gd name="T6" fmla="*/ 159 w 348"/>
              <a:gd name="T7" fmla="*/ 318 h 326"/>
              <a:gd name="T8" fmla="*/ 249 w 348"/>
              <a:gd name="T9" fmla="*/ 318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326">
                <a:moveTo>
                  <a:pt x="340" y="0"/>
                </a:moveTo>
                <a:cubicBezTo>
                  <a:pt x="344" y="45"/>
                  <a:pt x="348" y="91"/>
                  <a:pt x="295" y="136"/>
                </a:cubicBezTo>
                <a:cubicBezTo>
                  <a:pt x="242" y="181"/>
                  <a:pt x="46" y="242"/>
                  <a:pt x="23" y="272"/>
                </a:cubicBezTo>
                <a:cubicBezTo>
                  <a:pt x="0" y="302"/>
                  <a:pt x="121" y="310"/>
                  <a:pt x="159" y="318"/>
                </a:cubicBezTo>
                <a:cubicBezTo>
                  <a:pt x="197" y="326"/>
                  <a:pt x="226" y="318"/>
                  <a:pt x="249" y="31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57" name="Freeform 49"/>
          <p:cNvSpPr>
            <a:spLocks/>
          </p:cNvSpPr>
          <p:nvPr/>
        </p:nvSpPr>
        <p:spPr bwMode="auto">
          <a:xfrm>
            <a:off x="3419475" y="2276475"/>
            <a:ext cx="576263" cy="576263"/>
          </a:xfrm>
          <a:custGeom>
            <a:avLst/>
            <a:gdLst>
              <a:gd name="T0" fmla="*/ 363 w 363"/>
              <a:gd name="T1" fmla="*/ 363 h 363"/>
              <a:gd name="T2" fmla="*/ 0 w 363"/>
              <a:gd name="T3" fmla="*/ 181 h 363"/>
              <a:gd name="T4" fmla="*/ 363 w 363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363">
                <a:moveTo>
                  <a:pt x="363" y="363"/>
                </a:moveTo>
                <a:cubicBezTo>
                  <a:pt x="181" y="302"/>
                  <a:pt x="0" y="241"/>
                  <a:pt x="0" y="181"/>
                </a:cubicBezTo>
                <a:cubicBezTo>
                  <a:pt x="0" y="121"/>
                  <a:pt x="181" y="60"/>
                  <a:pt x="363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58" name="Freeform 50"/>
          <p:cNvSpPr>
            <a:spLocks/>
          </p:cNvSpPr>
          <p:nvPr/>
        </p:nvSpPr>
        <p:spPr bwMode="auto">
          <a:xfrm>
            <a:off x="4608513" y="2132013"/>
            <a:ext cx="1044575" cy="720725"/>
          </a:xfrm>
          <a:custGeom>
            <a:avLst/>
            <a:gdLst>
              <a:gd name="T0" fmla="*/ 158 w 658"/>
              <a:gd name="T1" fmla="*/ 0 h 454"/>
              <a:gd name="T2" fmla="*/ 68 w 658"/>
              <a:gd name="T3" fmla="*/ 91 h 454"/>
              <a:gd name="T4" fmla="*/ 567 w 658"/>
              <a:gd name="T5" fmla="*/ 136 h 454"/>
              <a:gd name="T6" fmla="*/ 612 w 658"/>
              <a:gd name="T7" fmla="*/ 363 h 454"/>
              <a:gd name="T8" fmla="*/ 294 w 658"/>
              <a:gd name="T9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454">
                <a:moveTo>
                  <a:pt x="158" y="0"/>
                </a:moveTo>
                <a:cubicBezTo>
                  <a:pt x="79" y="34"/>
                  <a:pt x="0" y="68"/>
                  <a:pt x="68" y="91"/>
                </a:cubicBezTo>
                <a:cubicBezTo>
                  <a:pt x="136" y="114"/>
                  <a:pt x="476" y="91"/>
                  <a:pt x="567" y="136"/>
                </a:cubicBezTo>
                <a:cubicBezTo>
                  <a:pt x="658" y="181"/>
                  <a:pt x="657" y="310"/>
                  <a:pt x="612" y="363"/>
                </a:cubicBezTo>
                <a:cubicBezTo>
                  <a:pt x="567" y="416"/>
                  <a:pt x="430" y="435"/>
                  <a:pt x="294" y="45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>
            <a:off x="4427538" y="1771650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 flipH="1">
            <a:off x="4427538" y="1771650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>
            <a:off x="4356100" y="1987550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H="1">
            <a:off x="4356100" y="1987550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3563938" y="2720975"/>
            <a:ext cx="323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1º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3924300" y="2347913"/>
            <a:ext cx="323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3º</a:t>
            </a:r>
          </a:p>
        </p:txBody>
      </p:sp>
      <p:sp>
        <p:nvSpPr>
          <p:cNvPr id="68665" name="Freeform 57"/>
          <p:cNvSpPr>
            <a:spLocks/>
          </p:cNvSpPr>
          <p:nvPr/>
        </p:nvSpPr>
        <p:spPr bwMode="auto">
          <a:xfrm>
            <a:off x="4300538" y="2114550"/>
            <a:ext cx="1127125" cy="571500"/>
          </a:xfrm>
          <a:custGeom>
            <a:avLst/>
            <a:gdLst>
              <a:gd name="T0" fmla="*/ 455 w 710"/>
              <a:gd name="T1" fmla="*/ 360 h 360"/>
              <a:gd name="T2" fmla="*/ 693 w 710"/>
              <a:gd name="T3" fmla="*/ 328 h 360"/>
              <a:gd name="T4" fmla="*/ 557 w 710"/>
              <a:gd name="T5" fmla="*/ 192 h 360"/>
              <a:gd name="T6" fmla="*/ 58 w 710"/>
              <a:gd name="T7" fmla="*/ 147 h 360"/>
              <a:gd name="T8" fmla="*/ 212 w 710"/>
              <a:gd name="T9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360">
                <a:moveTo>
                  <a:pt x="455" y="360"/>
                </a:moveTo>
                <a:cubicBezTo>
                  <a:pt x="493" y="355"/>
                  <a:pt x="676" y="356"/>
                  <a:pt x="693" y="328"/>
                </a:cubicBezTo>
                <a:cubicBezTo>
                  <a:pt x="710" y="300"/>
                  <a:pt x="663" y="222"/>
                  <a:pt x="557" y="192"/>
                </a:cubicBezTo>
                <a:cubicBezTo>
                  <a:pt x="451" y="162"/>
                  <a:pt x="116" y="179"/>
                  <a:pt x="58" y="147"/>
                </a:cubicBezTo>
                <a:cubicBezTo>
                  <a:pt x="0" y="115"/>
                  <a:pt x="180" y="31"/>
                  <a:pt x="21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4978400" y="476250"/>
            <a:ext cx="333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dirty="0"/>
              <a:t>Lista </a:t>
            </a:r>
            <a:r>
              <a:rPr lang="pt-PT" sz="2000" b="1" dirty="0"/>
              <a:t>circular </a:t>
            </a:r>
            <a:r>
              <a:rPr lang="pt-PT" sz="2000" dirty="0"/>
              <a:t>e com sentinela</a:t>
            </a:r>
            <a:endParaRPr lang="pt-PT" sz="2000" b="1" dirty="0"/>
          </a:p>
        </p:txBody>
      </p:sp>
      <p:sp>
        <p:nvSpPr>
          <p:cNvPr id="68667" name="Oval 59"/>
          <p:cNvSpPr>
            <a:spLocks noChangeArrowheads="1"/>
          </p:cNvSpPr>
          <p:nvPr/>
        </p:nvSpPr>
        <p:spPr bwMode="auto">
          <a:xfrm>
            <a:off x="5867400" y="2563813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um</a:t>
            </a:r>
          </a:p>
        </p:txBody>
      </p:sp>
      <p:sp>
        <p:nvSpPr>
          <p:cNvPr id="68668" name="Line 60"/>
          <p:cNvSpPr>
            <a:spLocks noChangeShapeType="1"/>
          </p:cNvSpPr>
          <p:nvPr/>
        </p:nvSpPr>
        <p:spPr bwMode="auto">
          <a:xfrm>
            <a:off x="5292725" y="1987550"/>
            <a:ext cx="719138" cy="50482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69" name="Oval 61"/>
          <p:cNvSpPr>
            <a:spLocks noChangeArrowheads="1"/>
          </p:cNvSpPr>
          <p:nvPr/>
        </p:nvSpPr>
        <p:spPr bwMode="auto">
          <a:xfrm>
            <a:off x="7019925" y="2492375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dois</a:t>
            </a:r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>
            <a:off x="6948488" y="1987550"/>
            <a:ext cx="360362" cy="433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71" name="Oval 63"/>
          <p:cNvSpPr>
            <a:spLocks noChangeArrowheads="1"/>
          </p:cNvSpPr>
          <p:nvPr/>
        </p:nvSpPr>
        <p:spPr bwMode="auto">
          <a:xfrm>
            <a:off x="5003800" y="3068638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zero</a:t>
            </a:r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>
            <a:off x="4500563" y="2779713"/>
            <a:ext cx="503237" cy="431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79" name="Freeform 71"/>
          <p:cNvSpPr>
            <a:spLocks/>
          </p:cNvSpPr>
          <p:nvPr/>
        </p:nvSpPr>
        <p:spPr bwMode="auto">
          <a:xfrm>
            <a:off x="2749550" y="1398588"/>
            <a:ext cx="5218113" cy="563562"/>
          </a:xfrm>
          <a:custGeom>
            <a:avLst/>
            <a:gdLst>
              <a:gd name="T0" fmla="*/ 263 w 3287"/>
              <a:gd name="T1" fmla="*/ 355 h 355"/>
              <a:gd name="T2" fmla="*/ 245 w 3287"/>
              <a:gd name="T3" fmla="*/ 139 h 355"/>
              <a:gd name="T4" fmla="*/ 1730 w 3287"/>
              <a:gd name="T5" fmla="*/ 13 h 355"/>
              <a:gd name="T6" fmla="*/ 3062 w 3287"/>
              <a:gd name="T7" fmla="*/ 58 h 355"/>
              <a:gd name="T8" fmla="*/ 3080 w 3287"/>
              <a:gd name="T9" fmla="*/ 283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355">
                <a:moveTo>
                  <a:pt x="263" y="355"/>
                </a:moveTo>
                <a:cubicBezTo>
                  <a:pt x="259" y="319"/>
                  <a:pt x="0" y="196"/>
                  <a:pt x="245" y="139"/>
                </a:cubicBezTo>
                <a:cubicBezTo>
                  <a:pt x="490" y="82"/>
                  <a:pt x="1261" y="26"/>
                  <a:pt x="1730" y="13"/>
                </a:cubicBezTo>
                <a:cubicBezTo>
                  <a:pt x="2199" y="0"/>
                  <a:pt x="2837" y="13"/>
                  <a:pt x="3062" y="58"/>
                </a:cubicBezTo>
                <a:cubicBezTo>
                  <a:pt x="3287" y="103"/>
                  <a:pt x="3076" y="236"/>
                  <a:pt x="3080" y="283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80" name="Freeform 72"/>
          <p:cNvSpPr>
            <a:spLocks/>
          </p:cNvSpPr>
          <p:nvPr/>
        </p:nvSpPr>
        <p:spPr bwMode="auto">
          <a:xfrm>
            <a:off x="2503488" y="1268413"/>
            <a:ext cx="5813425" cy="793750"/>
          </a:xfrm>
          <a:custGeom>
            <a:avLst/>
            <a:gdLst>
              <a:gd name="T0" fmla="*/ 3154 w 3662"/>
              <a:gd name="T1" fmla="*/ 500 h 500"/>
              <a:gd name="T2" fmla="*/ 3460 w 3662"/>
              <a:gd name="T3" fmla="*/ 113 h 500"/>
              <a:gd name="T4" fmla="*/ 1939 w 3662"/>
              <a:gd name="T5" fmla="*/ 5 h 500"/>
              <a:gd name="T6" fmla="*/ 274 w 3662"/>
              <a:gd name="T7" fmla="*/ 140 h 500"/>
              <a:gd name="T8" fmla="*/ 292 w 3662"/>
              <a:gd name="T9" fmla="*/ 41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500">
                <a:moveTo>
                  <a:pt x="3154" y="500"/>
                </a:moveTo>
                <a:cubicBezTo>
                  <a:pt x="3205" y="436"/>
                  <a:pt x="3662" y="195"/>
                  <a:pt x="3460" y="113"/>
                </a:cubicBezTo>
                <a:cubicBezTo>
                  <a:pt x="3258" y="31"/>
                  <a:pt x="2470" y="0"/>
                  <a:pt x="1939" y="5"/>
                </a:cubicBezTo>
                <a:cubicBezTo>
                  <a:pt x="1408" y="10"/>
                  <a:pt x="548" y="71"/>
                  <a:pt x="274" y="140"/>
                </a:cubicBezTo>
                <a:cubicBezTo>
                  <a:pt x="0" y="209"/>
                  <a:pt x="288" y="361"/>
                  <a:pt x="292" y="419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4068763" y="3932238"/>
            <a:ext cx="323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1º</a:t>
            </a:r>
          </a:p>
        </p:txBody>
      </p:sp>
      <p:sp>
        <p:nvSpPr>
          <p:cNvPr id="68682" name="Text Box 74"/>
          <p:cNvSpPr txBox="1">
            <a:spLocks noChangeArrowheads="1"/>
          </p:cNvSpPr>
          <p:nvPr/>
        </p:nvSpPr>
        <p:spPr bwMode="auto">
          <a:xfrm>
            <a:off x="5221288" y="4130675"/>
            <a:ext cx="323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2º</a:t>
            </a:r>
          </a:p>
        </p:txBody>
      </p:sp>
      <p:sp>
        <p:nvSpPr>
          <p:cNvPr id="68683" name="Rectangle 75"/>
          <p:cNvSpPr>
            <a:spLocks noChangeArrowheads="1"/>
          </p:cNvSpPr>
          <p:nvPr/>
        </p:nvSpPr>
        <p:spPr bwMode="auto">
          <a:xfrm>
            <a:off x="1189038" y="3973513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84" name="Rectangle 76"/>
          <p:cNvSpPr>
            <a:spLocks noChangeArrowheads="1"/>
          </p:cNvSpPr>
          <p:nvPr/>
        </p:nvSpPr>
        <p:spPr bwMode="auto">
          <a:xfrm>
            <a:off x="2844800" y="38417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85" name="Rectangle 77"/>
          <p:cNvSpPr>
            <a:spLocks noChangeArrowheads="1"/>
          </p:cNvSpPr>
          <p:nvPr/>
        </p:nvSpPr>
        <p:spPr bwMode="auto">
          <a:xfrm>
            <a:off x="2052638" y="3841750"/>
            <a:ext cx="792162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 err="1"/>
              <a:t>null</a:t>
            </a:r>
            <a:endParaRPr lang="pt-PT" sz="2000" dirty="0"/>
          </a:p>
        </p:txBody>
      </p:sp>
      <p:sp>
        <p:nvSpPr>
          <p:cNvPr id="68688" name="Text Box 80"/>
          <p:cNvSpPr txBox="1">
            <a:spLocks noChangeArrowheads="1"/>
          </p:cNvSpPr>
          <p:nvPr/>
        </p:nvSpPr>
        <p:spPr bwMode="auto">
          <a:xfrm>
            <a:off x="684213" y="4411663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b="1" dirty="0" err="1">
                <a:solidFill>
                  <a:srgbClr val="663300"/>
                </a:solidFill>
              </a:rPr>
              <a:t>head</a:t>
            </a:r>
            <a:endParaRPr lang="pt-PT" sz="2000" b="1" dirty="0">
              <a:solidFill>
                <a:srgbClr val="663300"/>
              </a:solidFill>
            </a:endParaRPr>
          </a:p>
        </p:txBody>
      </p:sp>
      <p:sp>
        <p:nvSpPr>
          <p:cNvPr id="68689" name="Rectangle 81"/>
          <p:cNvSpPr>
            <a:spLocks noChangeArrowheads="1"/>
          </p:cNvSpPr>
          <p:nvPr/>
        </p:nvSpPr>
        <p:spPr bwMode="auto">
          <a:xfrm>
            <a:off x="1836738" y="3841750"/>
            <a:ext cx="215900" cy="431800"/>
          </a:xfrm>
          <a:prstGeom prst="rect">
            <a:avLst/>
          </a:prstGeom>
          <a:solidFill>
            <a:srgbClr val="FFCD6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PT" b="1">
              <a:solidFill>
                <a:srgbClr val="663300"/>
              </a:solidFill>
            </a:endParaRPr>
          </a:p>
        </p:txBody>
      </p:sp>
      <p:sp>
        <p:nvSpPr>
          <p:cNvPr id="68691" name="Line 83"/>
          <p:cNvSpPr>
            <a:spLocks noChangeShapeType="1"/>
          </p:cNvSpPr>
          <p:nvPr/>
        </p:nvSpPr>
        <p:spPr bwMode="auto">
          <a:xfrm flipV="1">
            <a:off x="1331913" y="4057650"/>
            <a:ext cx="539750" cy="146050"/>
          </a:xfrm>
          <a:prstGeom prst="line">
            <a:avLst/>
          </a:prstGeom>
          <a:noFill/>
          <a:ln w="50800">
            <a:solidFill>
              <a:srgbClr val="6633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94" name="Text Box 86"/>
          <p:cNvSpPr txBox="1">
            <a:spLocks noChangeArrowheads="1"/>
          </p:cNvSpPr>
          <p:nvPr/>
        </p:nvSpPr>
        <p:spPr bwMode="auto">
          <a:xfrm>
            <a:off x="1455738" y="4333875"/>
            <a:ext cx="1028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1400" b="1">
                <a:solidFill>
                  <a:srgbClr val="663300"/>
                </a:solidFill>
              </a:rPr>
              <a:t>head element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44913" y="4219575"/>
            <a:ext cx="1223962" cy="431800"/>
            <a:chOff x="3744913" y="4219575"/>
            <a:chExt cx="1223962" cy="431800"/>
          </a:xfrm>
        </p:grpSpPr>
        <p:sp>
          <p:nvSpPr>
            <p:cNvPr id="68695" name="Rectangle 87"/>
            <p:cNvSpPr>
              <a:spLocks noChangeArrowheads="1"/>
            </p:cNvSpPr>
            <p:nvPr/>
          </p:nvSpPr>
          <p:spPr bwMode="auto">
            <a:xfrm>
              <a:off x="3960813" y="4219575"/>
              <a:ext cx="792162" cy="431800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/>
            </a:p>
          </p:txBody>
        </p:sp>
        <p:sp>
          <p:nvSpPr>
            <p:cNvPr id="68696" name="Rectangle 88"/>
            <p:cNvSpPr>
              <a:spLocks noChangeArrowheads="1"/>
            </p:cNvSpPr>
            <p:nvPr/>
          </p:nvSpPr>
          <p:spPr bwMode="auto">
            <a:xfrm>
              <a:off x="4752975" y="4219575"/>
              <a:ext cx="215900" cy="431800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pt-PT" b="1">
                <a:solidFill>
                  <a:srgbClr val="663300"/>
                </a:solidFill>
              </a:endParaRPr>
            </a:p>
          </p:txBody>
        </p:sp>
        <p:sp>
          <p:nvSpPr>
            <p:cNvPr id="68697" name="Rectangle 89"/>
            <p:cNvSpPr>
              <a:spLocks noChangeArrowheads="1"/>
            </p:cNvSpPr>
            <p:nvPr/>
          </p:nvSpPr>
          <p:spPr bwMode="auto">
            <a:xfrm>
              <a:off x="3744913" y="4219575"/>
              <a:ext cx="215900" cy="431800"/>
            </a:xfrm>
            <a:prstGeom prst="rect">
              <a:avLst/>
            </a:prstGeom>
            <a:solidFill>
              <a:srgbClr val="FFC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68698" name="Freeform 90"/>
          <p:cNvSpPr>
            <a:spLocks/>
          </p:cNvSpPr>
          <p:nvPr/>
        </p:nvSpPr>
        <p:spPr bwMode="auto">
          <a:xfrm>
            <a:off x="2951163" y="4202113"/>
            <a:ext cx="709612" cy="180975"/>
          </a:xfrm>
          <a:custGeom>
            <a:avLst/>
            <a:gdLst>
              <a:gd name="T0" fmla="*/ 0 w 447"/>
              <a:gd name="T1" fmla="*/ 0 h 114"/>
              <a:gd name="T2" fmla="*/ 447 w 447"/>
              <a:gd name="T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7" h="114">
                <a:moveTo>
                  <a:pt x="0" y="0"/>
                </a:moveTo>
                <a:cubicBezTo>
                  <a:pt x="74" y="19"/>
                  <a:pt x="354" y="90"/>
                  <a:pt x="447" y="11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699" name="Freeform 91"/>
          <p:cNvSpPr>
            <a:spLocks/>
          </p:cNvSpPr>
          <p:nvPr/>
        </p:nvSpPr>
        <p:spPr bwMode="auto">
          <a:xfrm>
            <a:off x="3017838" y="4368800"/>
            <a:ext cx="814387" cy="142875"/>
          </a:xfrm>
          <a:custGeom>
            <a:avLst/>
            <a:gdLst>
              <a:gd name="T0" fmla="*/ 513 w 513"/>
              <a:gd name="T1" fmla="*/ 90 h 90"/>
              <a:gd name="T2" fmla="*/ 144 w 513"/>
              <a:gd name="T3" fmla="*/ 72 h 90"/>
              <a:gd name="T4" fmla="*/ 0 w 513"/>
              <a:gd name="T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3" h="90">
                <a:moveTo>
                  <a:pt x="513" y="90"/>
                </a:moveTo>
                <a:cubicBezTo>
                  <a:pt x="452" y="87"/>
                  <a:pt x="229" y="87"/>
                  <a:pt x="144" y="72"/>
                </a:cubicBezTo>
                <a:cubicBezTo>
                  <a:pt x="59" y="57"/>
                  <a:pt x="30" y="15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700" name="Freeform 92"/>
          <p:cNvSpPr>
            <a:spLocks/>
          </p:cNvSpPr>
          <p:nvPr/>
        </p:nvSpPr>
        <p:spPr bwMode="auto">
          <a:xfrm>
            <a:off x="1849438" y="3224213"/>
            <a:ext cx="3405187" cy="1284287"/>
          </a:xfrm>
          <a:custGeom>
            <a:avLst/>
            <a:gdLst>
              <a:gd name="T0" fmla="*/ 7 w 2145"/>
              <a:gd name="T1" fmla="*/ 352 h 809"/>
              <a:gd name="T2" fmla="*/ 241 w 2145"/>
              <a:gd name="T3" fmla="*/ 10 h 809"/>
              <a:gd name="T4" fmla="*/ 1456 w 2145"/>
              <a:gd name="T5" fmla="*/ 289 h 809"/>
              <a:gd name="T6" fmla="*/ 2068 w 2145"/>
              <a:gd name="T7" fmla="*/ 622 h 809"/>
              <a:gd name="T8" fmla="*/ 1919 w 2145"/>
              <a:gd name="T9" fmla="*/ 809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5" h="809">
                <a:moveTo>
                  <a:pt x="7" y="352"/>
                </a:moveTo>
                <a:cubicBezTo>
                  <a:pt x="46" y="295"/>
                  <a:pt x="0" y="20"/>
                  <a:pt x="241" y="10"/>
                </a:cubicBezTo>
                <a:cubicBezTo>
                  <a:pt x="482" y="0"/>
                  <a:pt x="1152" y="187"/>
                  <a:pt x="1456" y="289"/>
                </a:cubicBezTo>
                <a:cubicBezTo>
                  <a:pt x="1760" y="391"/>
                  <a:pt x="1991" y="535"/>
                  <a:pt x="2068" y="622"/>
                </a:cubicBezTo>
                <a:cubicBezTo>
                  <a:pt x="2145" y="709"/>
                  <a:pt x="1950" y="770"/>
                  <a:pt x="1919" y="80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705" name="Text Box 97"/>
          <p:cNvSpPr txBox="1">
            <a:spLocks noChangeArrowheads="1"/>
          </p:cNvSpPr>
          <p:nvPr/>
        </p:nvSpPr>
        <p:spPr bwMode="auto">
          <a:xfrm>
            <a:off x="3132138" y="4562475"/>
            <a:ext cx="323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1º</a:t>
            </a:r>
          </a:p>
        </p:txBody>
      </p:sp>
      <p:sp>
        <p:nvSpPr>
          <p:cNvPr id="68706" name="Text Box 98"/>
          <p:cNvSpPr txBox="1">
            <a:spLocks noChangeArrowheads="1"/>
          </p:cNvSpPr>
          <p:nvPr/>
        </p:nvSpPr>
        <p:spPr bwMode="auto">
          <a:xfrm>
            <a:off x="3276600" y="3986213"/>
            <a:ext cx="323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200"/>
              <a:t>3º</a:t>
            </a:r>
          </a:p>
        </p:txBody>
      </p:sp>
      <p:sp>
        <p:nvSpPr>
          <p:cNvPr id="68707" name="Freeform 99"/>
          <p:cNvSpPr>
            <a:spLocks/>
          </p:cNvSpPr>
          <p:nvPr/>
        </p:nvSpPr>
        <p:spPr bwMode="auto">
          <a:xfrm>
            <a:off x="2017713" y="3392488"/>
            <a:ext cx="2825750" cy="949325"/>
          </a:xfrm>
          <a:custGeom>
            <a:avLst/>
            <a:gdLst>
              <a:gd name="T0" fmla="*/ 1780 w 1780"/>
              <a:gd name="T1" fmla="*/ 598 h 598"/>
              <a:gd name="T2" fmla="*/ 1647 w 1780"/>
              <a:gd name="T3" fmla="*/ 372 h 598"/>
              <a:gd name="T4" fmla="*/ 1080 w 1780"/>
              <a:gd name="T5" fmla="*/ 183 h 598"/>
              <a:gd name="T6" fmla="*/ 261 w 1780"/>
              <a:gd name="T7" fmla="*/ 3 h 598"/>
              <a:gd name="T8" fmla="*/ 0 w 1780"/>
              <a:gd name="T9" fmla="*/ 165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0" h="598">
                <a:moveTo>
                  <a:pt x="1780" y="598"/>
                </a:moveTo>
                <a:cubicBezTo>
                  <a:pt x="1758" y="560"/>
                  <a:pt x="1763" y="441"/>
                  <a:pt x="1647" y="372"/>
                </a:cubicBezTo>
                <a:cubicBezTo>
                  <a:pt x="1531" y="303"/>
                  <a:pt x="1311" y="244"/>
                  <a:pt x="1080" y="183"/>
                </a:cubicBezTo>
                <a:cubicBezTo>
                  <a:pt x="849" y="122"/>
                  <a:pt x="441" y="6"/>
                  <a:pt x="261" y="3"/>
                </a:cubicBezTo>
                <a:cubicBezTo>
                  <a:pt x="81" y="0"/>
                  <a:pt x="55" y="131"/>
                  <a:pt x="0" y="165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4824413" y="4724400"/>
            <a:ext cx="863600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PT" sz="2000" dirty="0">
                <a:latin typeface="Consolas" pitchFamily="49" charset="0"/>
                <a:cs typeface="Consolas" pitchFamily="49" charset="0"/>
              </a:rPr>
              <a:t>zero</a:t>
            </a:r>
          </a:p>
        </p:txBody>
      </p:sp>
      <p:sp>
        <p:nvSpPr>
          <p:cNvPr id="68709" name="Line 101"/>
          <p:cNvSpPr>
            <a:spLocks noChangeShapeType="1"/>
          </p:cNvSpPr>
          <p:nvPr/>
        </p:nvSpPr>
        <p:spPr bwMode="auto">
          <a:xfrm>
            <a:off x="4321175" y="4435475"/>
            <a:ext cx="503238" cy="431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710" name="Freeform 102"/>
          <p:cNvSpPr>
            <a:spLocks/>
          </p:cNvSpPr>
          <p:nvPr/>
        </p:nvSpPr>
        <p:spPr bwMode="auto">
          <a:xfrm>
            <a:off x="1946275" y="3517900"/>
            <a:ext cx="971550" cy="465138"/>
          </a:xfrm>
          <a:custGeom>
            <a:avLst/>
            <a:gdLst>
              <a:gd name="T0" fmla="*/ 0 w 612"/>
              <a:gd name="T1" fmla="*/ 293 h 293"/>
              <a:gd name="T2" fmla="*/ 117 w 612"/>
              <a:gd name="T3" fmla="*/ 50 h 293"/>
              <a:gd name="T4" fmla="*/ 423 w 612"/>
              <a:gd name="T5" fmla="*/ 23 h 293"/>
              <a:gd name="T6" fmla="*/ 612 w 612"/>
              <a:gd name="T7" fmla="*/ 185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2" h="293">
                <a:moveTo>
                  <a:pt x="0" y="293"/>
                </a:moveTo>
                <a:cubicBezTo>
                  <a:pt x="19" y="253"/>
                  <a:pt x="46" y="95"/>
                  <a:pt x="117" y="50"/>
                </a:cubicBezTo>
                <a:cubicBezTo>
                  <a:pt x="188" y="5"/>
                  <a:pt x="340" y="0"/>
                  <a:pt x="423" y="23"/>
                </a:cubicBezTo>
                <a:cubicBezTo>
                  <a:pt x="506" y="46"/>
                  <a:pt x="573" y="151"/>
                  <a:pt x="612" y="185"/>
                </a:cubicBezTo>
              </a:path>
            </a:pathLst>
          </a:custGeom>
          <a:noFill/>
          <a:ln w="19050" cmpd="sng">
            <a:solidFill>
              <a:schemeClr val="hlink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8711" name="Freeform 103"/>
          <p:cNvSpPr>
            <a:spLocks/>
          </p:cNvSpPr>
          <p:nvPr/>
        </p:nvSpPr>
        <p:spPr bwMode="auto">
          <a:xfrm>
            <a:off x="1674813" y="3330575"/>
            <a:ext cx="1490662" cy="695325"/>
          </a:xfrm>
          <a:custGeom>
            <a:avLst/>
            <a:gdLst>
              <a:gd name="T0" fmla="*/ 810 w 939"/>
              <a:gd name="T1" fmla="*/ 438 h 438"/>
              <a:gd name="T2" fmla="*/ 891 w 939"/>
              <a:gd name="T3" fmla="*/ 195 h 438"/>
              <a:gd name="T4" fmla="*/ 522 w 939"/>
              <a:gd name="T5" fmla="*/ 15 h 438"/>
              <a:gd name="T6" fmla="*/ 72 w 939"/>
              <a:gd name="T7" fmla="*/ 105 h 438"/>
              <a:gd name="T8" fmla="*/ 90 w 939"/>
              <a:gd name="T9" fmla="*/ 31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9" h="438">
                <a:moveTo>
                  <a:pt x="810" y="438"/>
                </a:moveTo>
                <a:cubicBezTo>
                  <a:pt x="824" y="397"/>
                  <a:pt x="939" y="266"/>
                  <a:pt x="891" y="195"/>
                </a:cubicBezTo>
                <a:cubicBezTo>
                  <a:pt x="843" y="124"/>
                  <a:pt x="658" y="30"/>
                  <a:pt x="522" y="15"/>
                </a:cubicBezTo>
                <a:cubicBezTo>
                  <a:pt x="386" y="0"/>
                  <a:pt x="144" y="56"/>
                  <a:pt x="72" y="105"/>
                </a:cubicBezTo>
                <a:cubicBezTo>
                  <a:pt x="0" y="154"/>
                  <a:pt x="86" y="269"/>
                  <a:pt x="90" y="312"/>
                </a:cubicBezTo>
              </a:path>
            </a:pathLst>
          </a:custGeom>
          <a:noFill/>
          <a:ln w="19050" cmpd="sng">
            <a:solidFill>
              <a:schemeClr val="hlink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grpSp>
        <p:nvGrpSpPr>
          <p:cNvPr id="68715" name="Group 107"/>
          <p:cNvGrpSpPr>
            <a:grpSpLocks/>
          </p:cNvGrpSpPr>
          <p:nvPr/>
        </p:nvGrpSpPr>
        <p:grpSpPr bwMode="auto">
          <a:xfrm>
            <a:off x="2411413" y="3482975"/>
            <a:ext cx="144462" cy="215900"/>
            <a:chOff x="2290" y="1252"/>
            <a:chExt cx="91" cy="136"/>
          </a:xfrm>
        </p:grpSpPr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>
              <a:off x="2290" y="125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flipH="1">
              <a:off x="2290" y="125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68716" name="Group 108"/>
          <p:cNvGrpSpPr>
            <a:grpSpLocks/>
          </p:cNvGrpSpPr>
          <p:nvPr/>
        </p:nvGrpSpPr>
        <p:grpSpPr bwMode="auto">
          <a:xfrm>
            <a:off x="2989263" y="3625850"/>
            <a:ext cx="144462" cy="215900"/>
            <a:chOff x="2290" y="1252"/>
            <a:chExt cx="91" cy="136"/>
          </a:xfrm>
        </p:grpSpPr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>
              <a:off x="2290" y="125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flipH="1">
              <a:off x="2290" y="125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5962650" y="4016514"/>
            <a:ext cx="2952750" cy="584775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1600"/>
              <a:t>Com a lista circular o código fica mais simples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276225" y="1406525"/>
            <a:ext cx="23727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dirty="0"/>
              <a:t>Lista com elementos: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250825" y="3213100"/>
            <a:ext cx="1370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 dirty="0"/>
              <a:t>Lista vazia: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082506" y="3380499"/>
            <a:ext cx="2736850" cy="338554"/>
          </a:xfrm>
          <a:prstGeom prst="rect">
            <a:avLst/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1600" b="1" dirty="0"/>
              <a:t>Inserção à cabeça</a:t>
            </a:r>
          </a:p>
        </p:txBody>
      </p:sp>
      <p:sp>
        <p:nvSpPr>
          <p:cNvPr id="68723" name="Line 115"/>
          <p:cNvSpPr>
            <a:spLocks noChangeShapeType="1"/>
          </p:cNvSpPr>
          <p:nvPr/>
        </p:nvSpPr>
        <p:spPr bwMode="auto">
          <a:xfrm>
            <a:off x="4787900" y="836613"/>
            <a:ext cx="41052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14 - EDD: LinkedLists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87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87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686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686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68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68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8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68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68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  <p:bldP spid="68649" grpId="0" animBg="1"/>
      <p:bldP spid="68651" grpId="0" animBg="1"/>
      <p:bldP spid="68656" grpId="0" animBg="1"/>
      <p:bldP spid="68657" grpId="0" animBg="1"/>
      <p:bldP spid="68658" grpId="0" animBg="1"/>
      <p:bldP spid="68659" grpId="0" animBg="1"/>
      <p:bldP spid="68659" grpId="1" animBg="1"/>
      <p:bldP spid="68660" grpId="0" animBg="1"/>
      <p:bldP spid="68660" grpId="1" animBg="1"/>
      <p:bldP spid="68661" grpId="0" animBg="1"/>
      <p:bldP spid="68661" grpId="1" animBg="1"/>
      <p:bldP spid="68662" grpId="0" animBg="1"/>
      <p:bldP spid="68662" grpId="1" animBg="1"/>
      <p:bldP spid="68663" grpId="0"/>
      <p:bldP spid="68664" grpId="0"/>
      <p:bldP spid="68665" grpId="0" animBg="1"/>
      <p:bldP spid="68672" grpId="0" animBg="1"/>
      <p:bldP spid="68681" grpId="0"/>
      <p:bldP spid="68682" grpId="0"/>
      <p:bldP spid="68683" grpId="0" animBg="1"/>
      <p:bldP spid="68684" grpId="0" animBg="1"/>
      <p:bldP spid="68685" grpId="0" animBg="1"/>
      <p:bldP spid="68688" grpId="0"/>
      <p:bldP spid="68689" grpId="0" animBg="1"/>
      <p:bldP spid="68691" grpId="0" animBg="1"/>
      <p:bldP spid="68694" grpId="0"/>
      <p:bldP spid="68698" grpId="0" animBg="1"/>
      <p:bldP spid="68699" grpId="0" animBg="1"/>
      <p:bldP spid="68700" grpId="0" animBg="1"/>
      <p:bldP spid="68705" grpId="0"/>
      <p:bldP spid="68706" grpId="0"/>
      <p:bldP spid="68707" grpId="0" animBg="1"/>
      <p:bldP spid="68708" grpId="0" animBg="1"/>
      <p:bldP spid="68709" grpId="0" animBg="1"/>
      <p:bldP spid="68710" grpId="0" animBg="1"/>
      <p:bldP spid="68710" grpId="1" animBg="1"/>
      <p:bldP spid="68711" grpId="0" animBg="1"/>
      <p:bldP spid="68711" grpId="1" animBg="1"/>
      <p:bldP spid="68721" grpId="0"/>
      <p:bldP spid="687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14 - EDD: LinkedLists</a:t>
            </a:r>
            <a:endParaRPr lang="pt-PT" alt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java.util.LinkedList</a:t>
            </a:r>
            <a:r>
              <a:rPr lang="pt-PT" dirty="0"/>
              <a:t>&lt;E&gt;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03649"/>
            <a:ext cx="8229600" cy="4968551"/>
          </a:xfrm>
        </p:spPr>
        <p:txBody>
          <a:bodyPr/>
          <a:lstStyle/>
          <a:p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LinkedList</a:t>
            </a:r>
            <a:r>
              <a:rPr lang="pt-PT" dirty="0"/>
              <a:t> do java</a:t>
            </a:r>
          </a:p>
          <a:p>
            <a:pPr lvl="1"/>
            <a:r>
              <a:rPr lang="pt-PT" dirty="0" err="1"/>
              <a:t>java.util.LinkedList</a:t>
            </a:r>
            <a:r>
              <a:rPr lang="pt-PT" dirty="0"/>
              <a:t>&lt;E&gt; 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3200400"/>
            <a:ext cx="8229600" cy="177323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000" indent="-288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06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Tx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2pPr>
            <a:lvl3pPr marL="863600" indent="-234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260000" indent="-252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1800" b="1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LinkedList</a:t>
            </a:r>
            <a:r>
              <a:rPr lang="pt-PT" sz="1800" dirty="0">
                <a:latin typeface="Courier New" pitchFamily="49" charset="0"/>
              </a:rPr>
              <a:t>&lt;E&gt;    </a:t>
            </a: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AbstractSequentialList</a:t>
            </a:r>
            <a:r>
              <a:rPr lang="pt-PT" sz="1800" dirty="0">
                <a:latin typeface="Courier New" pitchFamily="49" charset="0"/>
              </a:rPr>
              <a:t>&lt;E&gt;    </a:t>
            </a: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Collection</a:t>
            </a:r>
            <a:r>
              <a:rPr lang="pt-PT" sz="1800" dirty="0">
                <a:latin typeface="Courier New" pitchFamily="49" charset="0"/>
              </a:rPr>
              <a:t>&lt;E&gt;, </a:t>
            </a:r>
            <a:r>
              <a:rPr lang="pt-PT" sz="1800" b="1" dirty="0" err="1">
                <a:latin typeface="Courier New" pitchFamily="49" charset="0"/>
              </a:rPr>
              <a:t>Iterable</a:t>
            </a:r>
            <a:r>
              <a:rPr lang="pt-PT" sz="1800" dirty="0">
                <a:latin typeface="Courier New" pitchFamily="49" charset="0"/>
              </a:rPr>
              <a:t>&lt;E&gt;,</a:t>
            </a:r>
            <a:r>
              <a:rPr lang="pt-PT" sz="1800" b="1" dirty="0"/>
              <a:t> </a:t>
            </a:r>
            <a:r>
              <a:rPr lang="pt-PT" sz="1800" b="1" dirty="0" err="1">
                <a:latin typeface="Courier New" pitchFamily="49" charset="0"/>
              </a:rPr>
              <a:t>List</a:t>
            </a:r>
            <a:r>
              <a:rPr lang="pt-PT" sz="1800" dirty="0">
                <a:latin typeface="Courier New" pitchFamily="49" charset="0"/>
              </a:rPr>
              <a:t>&lt;E&gt;, </a:t>
            </a:r>
          </a:p>
          <a:p>
            <a:pPr>
              <a:buFont typeface="Wingdings" pitchFamily="2" charset="2"/>
              <a:buNone/>
            </a:pPr>
            <a:r>
              <a:rPr lang="pt-PT" sz="1800" b="1" dirty="0">
                <a:latin typeface="Courier New" pitchFamily="49" charset="0"/>
              </a:rPr>
              <a:t>             </a:t>
            </a:r>
            <a:r>
              <a:rPr lang="pt-PT" sz="1800" b="1" dirty="0" err="1">
                <a:solidFill>
                  <a:srgbClr val="002060"/>
                </a:solidFill>
                <a:latin typeface="Courier New" pitchFamily="49" charset="0"/>
              </a:rPr>
              <a:t>Queue</a:t>
            </a:r>
            <a:r>
              <a:rPr lang="pt-PT" sz="1800" dirty="0">
                <a:solidFill>
                  <a:srgbClr val="002060"/>
                </a:solidFill>
                <a:latin typeface="Courier New" pitchFamily="49" charset="0"/>
              </a:rPr>
              <a:t>&lt;E&gt;, </a:t>
            </a:r>
            <a:r>
              <a:rPr lang="pt-PT" sz="1800" b="1" dirty="0">
                <a:solidFill>
                  <a:srgbClr val="002060"/>
                </a:solidFill>
                <a:latin typeface="Courier New" pitchFamily="49" charset="0"/>
              </a:rPr>
              <a:t>Deque</a:t>
            </a:r>
            <a:r>
              <a:rPr lang="pt-PT" sz="1800" dirty="0">
                <a:solidFill>
                  <a:srgbClr val="002060"/>
                </a:solidFill>
                <a:latin typeface="Courier New" pitchFamily="49" charset="0"/>
              </a:rPr>
              <a:t>&lt;E&gt;, </a:t>
            </a:r>
          </a:p>
          <a:p>
            <a:pPr>
              <a:buFont typeface="Wingdings" pitchFamily="2" charset="2"/>
              <a:buNone/>
            </a:pPr>
            <a:r>
              <a:rPr lang="pt-PT" sz="1800" b="1" dirty="0">
                <a:latin typeface="Courier New" pitchFamily="49" charset="0"/>
              </a:rPr>
              <a:t>             </a:t>
            </a:r>
            <a:r>
              <a:rPr lang="pt-PT" sz="1800" b="1" dirty="0" err="1">
                <a:latin typeface="Courier New" pitchFamily="49" charset="0"/>
              </a:rPr>
              <a:t>Cloneable</a:t>
            </a:r>
            <a:r>
              <a:rPr lang="pt-PT" sz="1800" dirty="0">
                <a:latin typeface="Courier New" pitchFamily="49" charset="0"/>
              </a:rPr>
              <a:t>, </a:t>
            </a:r>
            <a:r>
              <a:rPr lang="pt-PT" sz="1800" b="1" dirty="0" err="1">
                <a:latin typeface="Courier New" pitchFamily="49" charset="0"/>
              </a:rPr>
              <a:t>Serializable</a:t>
            </a:r>
            <a:endParaRPr lang="pt-PT" sz="2100" b="1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9278" y="1676400"/>
            <a:ext cx="5502322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java.lang.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Object</a:t>
            </a:r>
          </a:p>
          <a:p>
            <a:pPr lvl="1"/>
            <a:r>
              <a:rPr lang="pt-PT" sz="1600" dirty="0">
                <a:latin typeface="Consolas" pitchFamily="49" charset="0"/>
                <a:cs typeface="Consolas" pitchFamily="49" charset="0"/>
              </a:rPr>
              <a:t>java.util.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AbstractCollection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&lt;E&gt;</a:t>
            </a:r>
          </a:p>
          <a:p>
            <a:pPr lvl="2"/>
            <a:r>
              <a:rPr lang="pt-PT" sz="1600" dirty="0">
                <a:latin typeface="Consolas" pitchFamily="49" charset="0"/>
                <a:cs typeface="Consolas" pitchFamily="49" charset="0"/>
              </a:rPr>
              <a:t>java.util.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AbstractList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&lt;E&gt;</a:t>
            </a:r>
          </a:p>
          <a:p>
            <a:pPr lvl="3"/>
            <a:r>
              <a:rPr lang="pt-PT" sz="1600" dirty="0">
                <a:latin typeface="Consolas" pitchFamily="49" charset="0"/>
                <a:cs typeface="Consolas" pitchFamily="49" charset="0"/>
              </a:rPr>
              <a:t>java.util.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AbstractSequentialList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&lt;E&gt;</a:t>
            </a:r>
          </a:p>
          <a:p>
            <a:pPr lvl="4"/>
            <a:r>
              <a:rPr lang="pt-PT" sz="1600" dirty="0" err="1">
                <a:latin typeface="Consolas" pitchFamily="49" charset="0"/>
                <a:cs typeface="Consolas" pitchFamily="49" charset="0"/>
              </a:rPr>
              <a:t>java.util.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LinkedList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178" y="5602069"/>
            <a:ext cx="6172200" cy="64633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C1LinkedList()</a:t>
            </a:r>
            <a:endParaRPr lang="pt-PT" sz="1800" dirty="0">
              <a:solidFill>
                <a:srgbClr val="000000"/>
              </a:solidFill>
              <a:latin typeface="Consolas"/>
            </a:endParaRPr>
          </a:p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C1LinkedList(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Collection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E&gt; c)</a:t>
            </a:r>
            <a:endParaRPr lang="pt-PT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144869"/>
            <a:ext cx="170431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Construtores</a:t>
            </a:r>
          </a:p>
        </p:txBody>
      </p:sp>
    </p:spTree>
    <p:extLst>
      <p:ext uri="{BB962C8B-B14F-4D97-AF65-F5344CB8AC3E}">
        <p14:creationId xmlns:p14="http://schemas.microsoft.com/office/powerpoint/2010/main" val="7696474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8752</TotalTime>
  <Words>2169</Words>
  <Application>Microsoft Office PowerPoint</Application>
  <PresentationFormat>On-screen Show (4:3)</PresentationFormat>
  <Paragraphs>418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14 – Estruturas de Dados Dinâmicas (EDD) LinkedLists</vt:lpstr>
      <vt:lpstr>Lista ligada</vt:lpstr>
      <vt:lpstr>Inserção à cabeça</vt:lpstr>
      <vt:lpstr>Remoção de um elemento</vt:lpstr>
      <vt:lpstr>Lista duplamente ligada</vt:lpstr>
      <vt:lpstr>Lista duplamente ligada com sentinela</vt:lpstr>
      <vt:lpstr>Inserção à cabeça</vt:lpstr>
      <vt:lpstr>Inserção à cabeça</vt:lpstr>
      <vt:lpstr>java.util.LinkedList&lt;E&gt; </vt:lpstr>
      <vt:lpstr>Interface Queue&lt;E&gt;</vt:lpstr>
      <vt:lpstr>Interface Deque&lt;E&gt;</vt:lpstr>
      <vt:lpstr>Set&lt;E&gt;</vt:lpstr>
      <vt:lpstr>TreeSet example</vt:lpstr>
      <vt:lpstr>Map&lt;K, V&gt;</vt:lpstr>
      <vt:lpstr>Map&lt;E&gt; interface</vt:lpstr>
      <vt:lpstr>Exemplo da utilização de um Map</vt:lpstr>
      <vt:lpstr>Hash table</vt:lpstr>
      <vt:lpstr>Exemplo de uma hash table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877</cp:revision>
  <cp:lastPrinted>2012-03-11T20:27:46Z</cp:lastPrinted>
  <dcterms:created xsi:type="dcterms:W3CDTF">2004-08-20T17:48:18Z</dcterms:created>
  <dcterms:modified xsi:type="dcterms:W3CDTF">2020-02-26T15:17:13Z</dcterms:modified>
</cp:coreProperties>
</file>