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0AB6E-D914-41DE-960C-43060C76FBC2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F012F-7262-4DA4-B81C-6DE9898D96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E866-BB3F-4ABF-BCC7-F26AA53D4C4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6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F012F-7262-4DA4-B81C-6DE9898D961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80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F012F-7262-4DA4-B81C-6DE9898D961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98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F012F-7262-4DA4-B81C-6DE9898D961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0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F012F-7262-4DA4-B81C-6DE9898D961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84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25F7C-0303-4453-8F5D-55D019A6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CD229A-F4D2-4271-802E-4CC48529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00987A-38F0-4593-801A-DF627283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2CBE7-32B8-416B-89CD-5ED56BF2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2B615E-A764-457D-B45F-AE8B96A1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68DDE-9D04-418F-BC55-D5D56261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B04B26-9CAC-4C0B-9A70-F31601E9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2BA2AD-B2F2-40B7-807A-49CE52BB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4AC22-EBCB-4C39-BA66-ADABDCC3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784812-30EA-419E-AEBA-9C22BA44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1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D7B635-56B4-4CA3-8FBA-1C04F068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D307A5-308A-491F-9CD3-66A08345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537645-2257-4FF2-B293-58E06E0E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A8EBA9-417F-4720-BD5D-F8231CC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5FE39-343F-4C9E-830C-979DA4D3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0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2FCCB-B743-4CDE-897F-95B6E638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F07220-9873-4752-9C12-8C2145F6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400507-7014-4CF2-8875-10E753D7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1EF6-ACA0-4B26-B8CB-F23C670C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8DB97C-EEE1-4762-BC6A-A78054E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EBD50-F511-4F23-AAA0-D58C00F7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78DFE1-60C5-422F-A4E8-C0C3E3EF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DC084E-4D62-47A4-B3D1-3C9C9C69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50441E-F00B-493E-92B7-43695CBE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E1F8-4210-4BFF-956D-DCA4ECE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83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858FF-FF37-4DB5-BB8B-13D4F749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F8C6FE-4862-4BDD-BCE8-029B46F01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FA0A94-ED56-48B7-8B7D-3AFD33DE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06F716-15CA-4092-BB8B-D07C7B9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27A54E-7951-43DA-B8B5-31230C3F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E4A094-8FF0-405F-A148-E1E63C3C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1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DC46D-D50F-412D-986E-287786D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EFC552-EC67-4237-92E5-F1B042DD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EA9F56-227C-47BF-A395-1967B450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5084EA-865B-4CAD-946F-5C32AA22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73CC8E-BD05-41D2-9C22-2E072A057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E48DBEC-803B-4210-A4A8-22E30032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7A7A4F-8900-4DA9-964E-31A36757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0BFABF-3C7B-4D65-A912-0E2A474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8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7D2D6-8F67-462F-8F40-E42D42F0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874492-CF8B-4DB1-874F-B36F7C8E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C636F5-8FFE-44C4-9F1F-7ABD5A3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4010AE-1BBD-454C-977E-14E87DCF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6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1682B4-CDD5-44EA-8CDF-FC406C83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8524B3-BA22-4F55-B969-C1B445AF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CB5736-B820-4343-B341-D0A4BAA0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70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EEBA-2D75-4514-B1C8-8CD16992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0D8744-6538-42D5-9B58-193C66CC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093413-D739-4B22-86DE-E71FCAAE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F5A0A9-6091-48C1-96B1-78AF245F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3FEB9A-00C4-4647-841F-5C80BAE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6969C2-8737-459E-BDE3-58409A6E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4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ED509-A9F3-4650-847C-3BFC6BDA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F149B2-DAC7-4076-8800-46B5F432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5811A7-F351-4B2D-A60A-F0845EDC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187D40-A6FB-476E-9B87-E39BBB3F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89A488-F452-4B77-B945-C774CBF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30CDF-1B3C-4338-831E-CA369972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4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3BD7FC-9910-41EF-B1AB-23E4A271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218164-3114-4C43-B730-1D6583C98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61BCD-E33D-4D86-9C43-2B6C6151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07DC-85FD-4EAE-A001-B46BEEDB2596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D4A58-3A46-4A94-A1A6-4E245B5F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333C89-CC0F-4E9C-AC9D-7C22A036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CA7F-8CC0-42DE-B77B-FB86F68179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0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266" y="0"/>
            <a:ext cx="6753225" cy="38766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580588" y="4114869"/>
            <a:ext cx="907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>
                <a:latin typeface="Cambria" panose="02040503050406030204" pitchFamily="18" charset="0"/>
                <a:ea typeface="Cambria" panose="02040503050406030204" pitchFamily="18" charset="0"/>
              </a:rPr>
              <a:t>Controllo robusto di un Hard Disk Drive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31065" y="5767315"/>
            <a:ext cx="18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Fabio D’Onofrio</a:t>
            </a:r>
          </a:p>
          <a:p>
            <a:r>
              <a:rPr lang="it-IT"/>
              <a:t>Matricola: 556505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E4B1-E15C-41BC-BE42-CE02A3DEA4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3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96B724-CFF7-4203-8B0B-461850A6A6E9}"/>
              </a:ext>
            </a:extLst>
          </p:cNvPr>
          <p:cNvSpPr txBox="1"/>
          <p:nvPr/>
        </p:nvSpPr>
        <p:spPr>
          <a:xfrm>
            <a:off x="470517" y="1486088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μ</a:t>
            </a:r>
            <a:endParaRPr lang="it-IT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885506-8267-409C-90E0-C733F4C6AEA3}"/>
              </a:ext>
            </a:extLst>
          </p:cNvPr>
          <p:cNvSpPr txBox="1"/>
          <p:nvPr/>
        </p:nvSpPr>
        <p:spPr>
          <a:xfrm>
            <a:off x="1393795" y="399495"/>
            <a:ext cx="3355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Controllore LQG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42B86A-5A71-46F9-A54F-A757A1DBC7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6" y="3000375"/>
            <a:ext cx="535241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CD1EFB76-68FB-4993-8406-2027E006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73" y="106532"/>
            <a:ext cx="6115050" cy="381952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F26F2CC-8AE9-4D1D-B2D9-80AF77328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73" y="4559054"/>
            <a:ext cx="5238750" cy="17526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9BE5D0-FD35-46B0-8D08-02B0E824D4C5}"/>
              </a:ext>
            </a:extLst>
          </p:cNvPr>
          <p:cNvSpPr txBox="1"/>
          <p:nvPr/>
        </p:nvSpPr>
        <p:spPr>
          <a:xfrm>
            <a:off x="8398276" y="4744521"/>
            <a:ext cx="313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LQG_design.m</a:t>
            </a:r>
          </a:p>
        </p:txBody>
      </p:sp>
    </p:spTree>
    <p:extLst>
      <p:ext uri="{BB962C8B-B14F-4D97-AF65-F5344CB8AC3E}">
        <p14:creationId xmlns:p14="http://schemas.microsoft.com/office/powerpoint/2010/main" val="3676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E3537B-E3E4-4EF1-BB2B-CBAE263CD985}"/>
              </a:ext>
            </a:extLst>
          </p:cNvPr>
          <p:cNvSpPr txBox="1"/>
          <p:nvPr/>
        </p:nvSpPr>
        <p:spPr>
          <a:xfrm>
            <a:off x="612559" y="1326289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μ</a:t>
            </a:r>
            <a:endParaRPr lang="it-IT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5507CF-B821-4489-A6DA-61FB9E097FA1}"/>
              </a:ext>
            </a:extLst>
          </p:cNvPr>
          <p:cNvSpPr txBox="1"/>
          <p:nvPr/>
        </p:nvSpPr>
        <p:spPr>
          <a:xfrm>
            <a:off x="976544" y="462782"/>
            <a:ext cx="354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Controllore LTR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D71373-0D01-41E2-8F95-BE33C56960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24" y="0"/>
            <a:ext cx="53530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227799-F4DA-4F6E-BD21-9775BFE1E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" y="3888372"/>
            <a:ext cx="5810250" cy="28098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DA7C44-E108-4176-9017-895C8287CA65}"/>
              </a:ext>
            </a:extLst>
          </p:cNvPr>
          <p:cNvSpPr txBox="1"/>
          <p:nvPr/>
        </p:nvSpPr>
        <p:spPr>
          <a:xfrm>
            <a:off x="3077594" y="4003828"/>
            <a:ext cx="3018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LTR_design.m</a:t>
            </a:r>
          </a:p>
        </p:txBody>
      </p:sp>
      <p:pic>
        <p:nvPicPr>
          <p:cNvPr id="10" name="Immagine 9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9E867F4A-8DAD-433E-9E2D-150BC10CD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" y="455785"/>
            <a:ext cx="6019800" cy="29146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EA539C-360B-4FED-A4FE-83398E32C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4157095"/>
            <a:ext cx="6105525" cy="13620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A9AE58-C4F7-4571-8360-557F34D8AF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47625"/>
            <a:ext cx="4973620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0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E25533-F7FF-4799-9065-C844E9C888C0}"/>
              </a:ext>
            </a:extLst>
          </p:cNvPr>
          <p:cNvSpPr txBox="1"/>
          <p:nvPr/>
        </p:nvSpPr>
        <p:spPr>
          <a:xfrm>
            <a:off x="843378" y="1344045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μ</a:t>
            </a:r>
            <a:endParaRPr lang="it-IT" b="1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B0BA9A-7807-405D-9692-BE241EEC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62" y="385460"/>
            <a:ext cx="6153150" cy="25050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299C4B5-7A1F-40B3-8183-84775EBF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75" y="3606202"/>
            <a:ext cx="6181725" cy="24574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95C57F-BB25-471C-B181-3B0EED119A7B}"/>
              </a:ext>
            </a:extLst>
          </p:cNvPr>
          <p:cNvSpPr txBox="1"/>
          <p:nvPr/>
        </p:nvSpPr>
        <p:spPr>
          <a:xfrm>
            <a:off x="7075502" y="3970186"/>
            <a:ext cx="3391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Hinf_design.m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F4307F-134F-42B1-A973-80EDD10E9B78}"/>
              </a:ext>
            </a:extLst>
          </p:cNvPr>
          <p:cNvSpPr txBox="1"/>
          <p:nvPr/>
        </p:nvSpPr>
        <p:spPr>
          <a:xfrm>
            <a:off x="1012054" y="379161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Controllore H infinito</a:t>
            </a:r>
          </a:p>
        </p:txBody>
      </p:sp>
    </p:spTree>
    <p:extLst>
      <p:ext uri="{BB962C8B-B14F-4D97-AF65-F5344CB8AC3E}">
        <p14:creationId xmlns:p14="http://schemas.microsoft.com/office/powerpoint/2010/main" val="34629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C45D6F-6079-494B-9FA6-EF6FE6ADB618}"/>
              </a:ext>
            </a:extLst>
          </p:cNvPr>
          <p:cNvSpPr txBox="1"/>
          <p:nvPr/>
        </p:nvSpPr>
        <p:spPr>
          <a:xfrm>
            <a:off x="798989" y="1299657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μ</a:t>
            </a:r>
            <a:endParaRPr lang="it-IT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31FC2D-DC7B-4F6D-87B4-A48F5C36F1D6}"/>
              </a:ext>
            </a:extLst>
          </p:cNvPr>
          <p:cNvSpPr txBox="1"/>
          <p:nvPr/>
        </p:nvSpPr>
        <p:spPr>
          <a:xfrm>
            <a:off x="1269506" y="369567"/>
            <a:ext cx="470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Controllore </a:t>
            </a:r>
            <a:r>
              <a:rPr lang="el-GR" sz="2000" b="1"/>
              <a:t>μ</a:t>
            </a:r>
            <a:endParaRPr lang="it-IT" sz="2000" b="1"/>
          </a:p>
        </p:txBody>
      </p:sp>
      <p:pic>
        <p:nvPicPr>
          <p:cNvPr id="5" name="Immagine 4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EE2BFB5A-3CE1-47AF-8401-805D878C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08" y="1299657"/>
            <a:ext cx="6096000" cy="2457450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13F5F8-8776-47A6-9DBD-108941D81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08" y="4240533"/>
            <a:ext cx="5600700" cy="2247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253ACB-7AAC-4896-AC0F-AFFB994C8F61}"/>
              </a:ext>
            </a:extLst>
          </p:cNvPr>
          <p:cNvSpPr txBox="1"/>
          <p:nvPr/>
        </p:nvSpPr>
        <p:spPr>
          <a:xfrm>
            <a:off x="7093258" y="3737543"/>
            <a:ext cx="291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mu_design.m</a:t>
            </a:r>
          </a:p>
        </p:txBody>
      </p:sp>
    </p:spTree>
    <p:extLst>
      <p:ext uri="{BB962C8B-B14F-4D97-AF65-F5344CB8AC3E}">
        <p14:creationId xmlns:p14="http://schemas.microsoft.com/office/powerpoint/2010/main" val="17255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84BAE8-33A3-487C-912C-54199D7E4317}"/>
              </a:ext>
            </a:extLst>
          </p:cNvPr>
          <p:cNvSpPr txBox="1"/>
          <p:nvPr/>
        </p:nvSpPr>
        <p:spPr>
          <a:xfrm>
            <a:off x="1580225" y="239697"/>
            <a:ext cx="436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Confronto dei transitori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BC4BF9D-093A-4B39-80FB-A7DEF9B9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" y="930998"/>
            <a:ext cx="5019675" cy="3962400"/>
          </a:xfrm>
          <a:prstGeom prst="rect">
            <a:avLst/>
          </a:prstGeom>
        </p:spPr>
      </p:pic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673AFF4-2250-42B2-ABDB-088D80A9B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5" y="2750743"/>
            <a:ext cx="4933950" cy="3952875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115023F-4709-413F-BA73-D37809541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47" y="239697"/>
            <a:ext cx="4800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DDABEE-A3AD-458B-B0E2-C48A94F8B5D9}"/>
              </a:ext>
            </a:extLst>
          </p:cNvPr>
          <p:cNvSpPr txBox="1"/>
          <p:nvPr/>
        </p:nvSpPr>
        <p:spPr>
          <a:xfrm>
            <a:off x="1846555" y="381740"/>
            <a:ext cx="506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Diagrammi di Bode Open Loop e Closed Loop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8FF560-D8C2-4090-85A0-C405CAE9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7" y="239697"/>
            <a:ext cx="4667250" cy="3914775"/>
          </a:xfrm>
          <a:prstGeom prst="rect">
            <a:avLst/>
          </a:prstGeom>
        </p:spPr>
      </p:pic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A9CAA82-083D-4743-9A9B-240DF5E91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74" y="239696"/>
            <a:ext cx="4924425" cy="3914775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0346C95-C72E-4CB4-964E-38251F549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10" y="2886075"/>
            <a:ext cx="4867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D8206B-F0AB-43E0-83F3-899978468FFF}"/>
              </a:ext>
            </a:extLst>
          </p:cNvPr>
          <p:cNvSpPr txBox="1"/>
          <p:nvPr/>
        </p:nvSpPr>
        <p:spPr>
          <a:xfrm>
            <a:off x="2574524" y="284085"/>
            <a:ext cx="504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Confronto Robustezza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630CE32-DB20-435E-A1B0-EE108241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484140"/>
            <a:ext cx="4914900" cy="39719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1078C61-0CB9-49AB-9A95-199C2B4191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2" y="484140"/>
            <a:ext cx="488955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4B8BC33-4B71-4B24-A4C3-2E08D54E5D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91" y="484140"/>
            <a:ext cx="5266406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4134EA-73F5-4E5D-B183-B4798E5E77E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19" y="474615"/>
            <a:ext cx="501015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26E29C4-3A7F-406D-AE4D-07F403C4B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25" y="2828958"/>
            <a:ext cx="5076825" cy="39243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16D45EB-93B0-4F0A-AFFB-21232F38970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64" y="2828958"/>
            <a:ext cx="508635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0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25B1CC-20B1-4F39-BDC7-903B29BE73C0}"/>
              </a:ext>
            </a:extLst>
          </p:cNvPr>
          <p:cNvSpPr txBox="1"/>
          <p:nvPr/>
        </p:nvSpPr>
        <p:spPr>
          <a:xfrm>
            <a:off x="2325950" y="257452"/>
            <a:ext cx="338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/>
              <a:t>Conclusioni</a:t>
            </a:r>
            <a:endParaRPr lang="it-IT" sz="2000" b="1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EC2F2D-2E84-4FE1-820A-2E8B695C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81" y="719117"/>
            <a:ext cx="6143625" cy="13430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1F5FE84-3D36-4241-8EDB-3E6B22DD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81" y="2140268"/>
            <a:ext cx="5962650" cy="18859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04F6BC2-7362-4238-B0BF-21A6F191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63" y="2464664"/>
            <a:ext cx="6067425" cy="800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9BADF8-0E06-4958-8BD3-14990D810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42" y="4104344"/>
            <a:ext cx="6734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D024B1-C4BF-4E5C-958F-27E98F52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05" y="1506828"/>
            <a:ext cx="5301869" cy="4633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31109E-57BC-49E3-8F7E-3E6F56346FC8}"/>
              </a:ext>
            </a:extLst>
          </p:cNvPr>
          <p:cNvSpPr txBox="1"/>
          <p:nvPr/>
        </p:nvSpPr>
        <p:spPr>
          <a:xfrm>
            <a:off x="886408" y="578498"/>
            <a:ext cx="4460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Scopo del progetto: </a:t>
            </a:r>
          </a:p>
          <a:p>
            <a:endParaRPr lang="it-IT"/>
          </a:p>
          <a:p>
            <a:r>
              <a:rPr lang="it-IT"/>
              <a:t>Sintesi di controllori per la ‘track following mode’ di un Hard Disk Drive.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Molte incertezze e fonti di disturbo.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Limitazione maggiore dovuta alla presenza di modi risonanti dell’attuatore meccanico sul servomeccanismo di posizionamento della testa.</a:t>
            </a:r>
          </a:p>
        </p:txBody>
      </p:sp>
    </p:spTree>
    <p:extLst>
      <p:ext uri="{BB962C8B-B14F-4D97-AF65-F5344CB8AC3E}">
        <p14:creationId xmlns:p14="http://schemas.microsoft.com/office/powerpoint/2010/main" val="153132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5E0238ED-AE39-426F-BDC6-40EEE068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49885"/>
            <a:ext cx="5619230" cy="4158230"/>
          </a:xfrm>
          <a:prstGeom prst="rect">
            <a:avLst/>
          </a:prstGeom>
        </p:spPr>
      </p:pic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2C005B-45F5-463C-8280-357DDF457D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69" y="4093534"/>
            <a:ext cx="4814655" cy="1468469"/>
          </a:xfrm>
          <a:prstGeom prst="rect">
            <a:avLst/>
          </a:prstGeom>
          <a:noFill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A61F57-5E56-4DA0-B8C2-6C6BF305410E}"/>
              </a:ext>
            </a:extLst>
          </p:cNvPr>
          <p:cNvSpPr txBox="1"/>
          <p:nvPr/>
        </p:nvSpPr>
        <p:spPr>
          <a:xfrm>
            <a:off x="6958704" y="1295997"/>
            <a:ext cx="4370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Il modello dell’HDD ha  circa 30 parametri, quasi tutti affetti da errore(alcuni con incertezza percentuale anche del 10-20%).</a:t>
            </a:r>
          </a:p>
          <a:p>
            <a:r>
              <a:rPr lang="it-IT" sz="1200"/>
              <a:t>In questa sede si è considerati incerti solo l’inerzia J del braccio che porta le teste, la costante di guadagno in posizione </a:t>
            </a:r>
            <a:r>
              <a:rPr lang="it-IT" sz="1200" err="1"/>
              <a:t>ky</a:t>
            </a:r>
            <a:r>
              <a:rPr lang="it-IT" sz="1200"/>
              <a:t>, la costante di coppia del motore </a:t>
            </a:r>
            <a:r>
              <a:rPr lang="it-IT" sz="1200" err="1"/>
              <a:t>kt</a:t>
            </a:r>
            <a:r>
              <a:rPr lang="it-IT" sz="1200"/>
              <a:t>, le pulsazioni e gli smorzamenti dei 4 modi risonanti considerati, di frequenze comprese tra 50Hz e 8800Hz.</a:t>
            </a:r>
          </a:p>
          <a:p>
            <a:endParaRPr lang="it-IT" sz="1200"/>
          </a:p>
          <a:p>
            <a:r>
              <a:rPr lang="it-IT" sz="1200"/>
              <a:t>Poiché si ha la necessità di garantire altissime performance di tracking (</a:t>
            </a:r>
            <a:r>
              <a:rPr lang="it-IT" sz="1200" err="1"/>
              <a:t>settling</a:t>
            </a:r>
            <a:r>
              <a:rPr lang="it-IT" sz="1200"/>
              <a:t> time dell’ordine del </a:t>
            </a:r>
            <a:r>
              <a:rPr lang="it-IT" sz="1200" err="1"/>
              <a:t>ms</a:t>
            </a:r>
            <a:r>
              <a:rPr lang="it-IT" sz="1200"/>
              <a:t>), non è possibile fare in modo che tali modi risonanti siano attenuati tramite il controllo, poiché questo richiederebbe una banda troppo stretta, che renderebbe troppo lento il sistema</a:t>
            </a:r>
            <a:r>
              <a:rPr lang="it-IT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80E3CC-15B3-401E-A366-392C90676913}"/>
              </a:ext>
            </a:extLst>
          </p:cNvPr>
          <p:cNvSpPr txBox="1"/>
          <p:nvPr/>
        </p:nvSpPr>
        <p:spPr>
          <a:xfrm>
            <a:off x="3438144" y="749808"/>
            <a:ext cx="4965192" cy="38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Modello del sistema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E02201-D9AA-4BF9-8CAC-DF0FB4565306}"/>
              </a:ext>
            </a:extLst>
          </p:cNvPr>
          <p:cNvSpPr txBox="1"/>
          <p:nvPr/>
        </p:nvSpPr>
        <p:spPr>
          <a:xfrm>
            <a:off x="1473693" y="861134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ModelParameters.m</a:t>
            </a:r>
          </a:p>
        </p:txBody>
      </p:sp>
    </p:spTree>
    <p:extLst>
      <p:ext uri="{BB962C8B-B14F-4D97-AF65-F5344CB8AC3E}">
        <p14:creationId xmlns:p14="http://schemas.microsoft.com/office/powerpoint/2010/main" val="14644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AF1645-1412-4526-8CBE-BCE51CFAE5E1}"/>
              </a:ext>
            </a:extLst>
          </p:cNvPr>
          <p:cNvSpPr txBox="1"/>
          <p:nvPr/>
        </p:nvSpPr>
        <p:spPr>
          <a:xfrm>
            <a:off x="3291840" y="283464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/>
              <a:t>Rappresentazione delle incertezze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06DF2C-C99C-44B3-8F47-0AB0F14D07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" y="2494468"/>
            <a:ext cx="6118860" cy="158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E38C3EE-77F6-4B86-8261-BFD8AFAAE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7" y="919624"/>
            <a:ext cx="6257925" cy="16097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82B6C1-0181-45A3-B90C-231829B52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3" y="4006188"/>
            <a:ext cx="6134100" cy="2731964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06ED42A-7713-4EFA-81E6-0976ABE2F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56" y="213154"/>
            <a:ext cx="4153989" cy="652499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4E1D2C-4249-4875-AAE2-4FFC45129938}"/>
              </a:ext>
            </a:extLst>
          </p:cNvPr>
          <p:cNvSpPr txBox="1"/>
          <p:nvPr/>
        </p:nvSpPr>
        <p:spPr>
          <a:xfrm>
            <a:off x="9551708" y="4465468"/>
            <a:ext cx="264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1"/>
                </a:solidFill>
              </a:rPr>
              <a:t>PlantModel</a:t>
            </a:r>
            <a:r>
              <a:rPr lang="it-IT" sz="2000" b="1">
                <a:solidFill>
                  <a:schemeClr val="accent1"/>
                </a:solidFill>
              </a:rPr>
              <a:t>.m</a:t>
            </a:r>
          </a:p>
        </p:txBody>
      </p:sp>
    </p:spTree>
    <p:extLst>
      <p:ext uri="{BB962C8B-B14F-4D97-AF65-F5344CB8AC3E}">
        <p14:creationId xmlns:p14="http://schemas.microsoft.com/office/powerpoint/2010/main" val="10504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43ED0F-C08D-44F1-93E0-5FBDA242CCF0}"/>
              </a:ext>
            </a:extLst>
          </p:cNvPr>
          <p:cNvSpPr txBox="1"/>
          <p:nvPr/>
        </p:nvSpPr>
        <p:spPr>
          <a:xfrm>
            <a:off x="3701988" y="204185"/>
            <a:ext cx="37197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/>
              <a:t>Specifiche</a:t>
            </a:r>
          </a:p>
          <a:p>
            <a:endParaRPr lang="it-IT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0B536D-21EE-4F40-A89A-0681F995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60" y="542739"/>
            <a:ext cx="5694678" cy="39509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C9219CA-AC93-4DCE-AF16-2413CBD706CA}"/>
              </a:ext>
            </a:extLst>
          </p:cNvPr>
          <p:cNvSpPr txBox="1"/>
          <p:nvPr/>
        </p:nvSpPr>
        <p:spPr>
          <a:xfrm>
            <a:off x="568171" y="3331346"/>
            <a:ext cx="4279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Specifica sul </a:t>
            </a:r>
            <a:r>
              <a:rPr lang="it-IT" dirty="0" err="1"/>
              <a:t>settling</a:t>
            </a:r>
            <a:r>
              <a:rPr lang="it-IT" dirty="0"/>
              <a:t> time molto severa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L’azione di controllo non deve superare 1.2V, altrimenti arriverebbero all’amplificatore più di 12V, il che lo porterebbe a saturare e a non avere più un comportamento lineare, per cui la sintesi fatta in questa sede sul sistema lineare non sarebbe più valida. 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2BAFB16-8040-4BA8-BF0D-584EFF47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35" y="948573"/>
            <a:ext cx="471168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9D753B3-D259-4CE1-864F-CAD3E1F662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452006"/>
            <a:ext cx="5623560" cy="29288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D20635-4E34-4761-AAF3-45B064B86A53}"/>
              </a:ext>
            </a:extLst>
          </p:cNvPr>
          <p:cNvSpPr txBox="1"/>
          <p:nvPr/>
        </p:nvSpPr>
        <p:spPr>
          <a:xfrm>
            <a:off x="3628695" y="138906"/>
            <a:ext cx="574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Sistema completo per la sintesi e definizione dei pesi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513A1AB-038B-4A22-B713-3C002CCD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5" y="552322"/>
            <a:ext cx="4143375" cy="1327105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C787102-1752-4E3F-8F86-1BFF658C7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5" y="1892733"/>
            <a:ext cx="5724525" cy="19660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4B7F551-64F2-4951-870C-F83731CC1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5" y="3858762"/>
            <a:ext cx="5410200" cy="12954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57FA24-F87E-42B8-B000-E6F6DED88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75" y="5181853"/>
            <a:ext cx="5124450" cy="1285875"/>
          </a:xfrm>
          <a:prstGeom prst="rect">
            <a:avLst/>
          </a:prstGeom>
        </p:spPr>
      </p:pic>
      <p:pic>
        <p:nvPicPr>
          <p:cNvPr id="26" name="Immagine 2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A15C087-D09D-45D4-AE18-23E2FAAB8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362325"/>
            <a:ext cx="5524500" cy="3495675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E2F58D4-2DA3-4187-9EEF-01809E2106DD}"/>
              </a:ext>
            </a:extLst>
          </p:cNvPr>
          <p:cNvSpPr txBox="1"/>
          <p:nvPr/>
        </p:nvSpPr>
        <p:spPr>
          <a:xfrm>
            <a:off x="2528596" y="5365102"/>
            <a:ext cx="307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WeigthingFunctions.m</a:t>
            </a:r>
          </a:p>
        </p:txBody>
      </p:sp>
    </p:spTree>
    <p:extLst>
      <p:ext uri="{BB962C8B-B14F-4D97-AF65-F5344CB8AC3E}">
        <p14:creationId xmlns:p14="http://schemas.microsoft.com/office/powerpoint/2010/main" val="32686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B07160F-0A71-40DC-8326-5D072561D7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78" y="1151065"/>
            <a:ext cx="5141362" cy="26328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2BC32E-D35A-48DD-8A21-C2E1E675D433}"/>
              </a:ext>
            </a:extLst>
          </p:cNvPr>
          <p:cNvSpPr txBox="1"/>
          <p:nvPr/>
        </p:nvSpPr>
        <p:spPr>
          <a:xfrm>
            <a:off x="4385569" y="152935"/>
            <a:ext cx="384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Sistema generalizzato</a:t>
            </a: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5DB6E9-6FF7-4A46-AAF5-903EA1FCD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06" y="2092098"/>
            <a:ext cx="2809875" cy="294322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C6F64A1-102E-476C-97E3-99618FA413A9}"/>
              </a:ext>
            </a:extLst>
          </p:cNvPr>
          <p:cNvSpPr txBox="1"/>
          <p:nvPr/>
        </p:nvSpPr>
        <p:spPr>
          <a:xfrm>
            <a:off x="2010006" y="1474792"/>
            <a:ext cx="308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/>
                </a:solidFill>
              </a:rPr>
              <a:t>GeneralizedPlant.m</a:t>
            </a:r>
          </a:p>
        </p:txBody>
      </p:sp>
    </p:spTree>
    <p:extLst>
      <p:ext uri="{BB962C8B-B14F-4D97-AF65-F5344CB8AC3E}">
        <p14:creationId xmlns:p14="http://schemas.microsoft.com/office/powerpoint/2010/main" val="2032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EB1A0B-1369-4BBA-B633-3F99542F7FC4}"/>
              </a:ext>
            </a:extLst>
          </p:cNvPr>
          <p:cNvSpPr txBox="1"/>
          <p:nvPr/>
        </p:nvSpPr>
        <p:spPr>
          <a:xfrm>
            <a:off x="3568823" y="306587"/>
            <a:ext cx="377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/>
              <a:t>Controllori progettati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BEC60B-30B0-414B-B63C-0C66A11BFE6F}"/>
              </a:ext>
            </a:extLst>
          </p:cNvPr>
          <p:cNvSpPr txBox="1"/>
          <p:nvPr/>
        </p:nvSpPr>
        <p:spPr>
          <a:xfrm>
            <a:off x="985422" y="1574865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/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/>
              <a:t>μ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90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CA93FF-B5A4-40DD-A9F2-C6EF5888E89F}"/>
              </a:ext>
            </a:extLst>
          </p:cNvPr>
          <p:cNvSpPr txBox="1"/>
          <p:nvPr/>
        </p:nvSpPr>
        <p:spPr>
          <a:xfrm>
            <a:off x="949910" y="1344045"/>
            <a:ext cx="48116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3200" b="1"/>
              <a:t>Classico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LQG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LTR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H infinito</a:t>
            </a:r>
          </a:p>
          <a:p>
            <a:pPr marL="342900" indent="-342900">
              <a:buFont typeface="+mj-lt"/>
              <a:buAutoNum type="arabicPeriod"/>
            </a:pPr>
            <a:endParaRPr lang="it-IT" sz="3200" b="1"/>
          </a:p>
          <a:p>
            <a:pPr marL="342900" indent="-342900">
              <a:buFont typeface="+mj-lt"/>
              <a:buAutoNum type="arabicPeriod"/>
            </a:pPr>
            <a:r>
              <a:rPr lang="it-IT" sz="3200" b="1">
                <a:solidFill>
                  <a:schemeClr val="bg2">
                    <a:lumMod val="90000"/>
                  </a:schemeClr>
                </a:solidFill>
              </a:rPr>
              <a:t>μ</a:t>
            </a:r>
            <a:endParaRPr lang="it-IT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BA79EA-04BB-422A-A22F-D2790CB1BFAA}"/>
              </a:ext>
            </a:extLst>
          </p:cNvPr>
          <p:cNvSpPr txBox="1"/>
          <p:nvPr/>
        </p:nvSpPr>
        <p:spPr>
          <a:xfrm>
            <a:off x="949910" y="306655"/>
            <a:ext cx="447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Controllore classico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3D2AC8-E9EE-4CA1-822B-17A848A1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55" y="181070"/>
            <a:ext cx="6592271" cy="6524625"/>
          </a:xfrm>
          <a:prstGeom prst="rect">
            <a:avLst/>
          </a:prstGeom>
        </p:spPr>
      </p:pic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A6BB9BC-3765-4E75-BA8A-20DE9F784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40" y="2075756"/>
            <a:ext cx="4914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4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350</Words>
  <Application>Microsoft Office PowerPoint</Application>
  <PresentationFormat>Widescreen</PresentationFormat>
  <Paragraphs>104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 d'onofrio</cp:lastModifiedBy>
  <cp:revision>16</cp:revision>
  <dcterms:created xsi:type="dcterms:W3CDTF">2019-02-16T18:48:13Z</dcterms:created>
  <dcterms:modified xsi:type="dcterms:W3CDTF">2019-02-17T15:19:51Z</dcterms:modified>
</cp:coreProperties>
</file>