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Old Standard TT"/>
      <p:regular r:id="rId35"/>
      <p:bold r:id="rId36"/>
      <p: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OldStandardTT-italic.fntdata"/><Relationship Id="rId14" Type="http://schemas.openxmlformats.org/officeDocument/2006/relationships/slide" Target="slides/slide9.xml"/><Relationship Id="rId36" Type="http://schemas.openxmlformats.org/officeDocument/2006/relationships/font" Target="fonts/OldStandardT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29dcaf441_3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29dcaf441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29dcaf441_3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29dcaf441_3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29dcaf441_3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29dcaf441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0a17e9eb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0a17e9e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0a17e9eb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0a17e9eb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0e450c3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0e450c3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0e450c3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0e450c3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0a17e9eb8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0a17e9e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0a17e9eb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0a17e9eb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a1c3682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a1c3682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29dcaf441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29dcaf44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Theano é uma biblioteca Python e um compilador otimizador para manipular e avaliar expressões matemáticas, especialmente aquelas com valor de matriz. No Theano, os cálculos são expressos usando uma sintaxe do tipo NumPy e compilados para serem executados com eficiência em arquiteturas de CPU ou GPU.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a1c36827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a1c36827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0a17e9eb8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0a17e9e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0a17e9e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0a17e9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a1c3682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a1c3682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a1c3682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a1c3682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29dcaf441_3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29dcaf44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</a:rPr>
              <a:t>O Theano sabe como pegar estruturas e convertê-las em um código muito eficiente que usa numpy e algumas bibliotecas nativas. Ele é projetado principalmente para lidar com os tipos de computação necessários para grandes algoritmos de rede neural usados ​​em Deep Learning. Por isso, é uma biblioteca muito popular na área de Deep Learning. é tb utilizada por bibliotecas convenientes como Keras. Suporta redes convolucionais e redes recorrentes, bem como combinações das duas.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■"/>
            </a:pPr>
            <a:r>
              <a:rPr b="1" lang="pt-BR" sz="1200">
                <a:solidFill>
                  <a:srgbClr val="333333"/>
                </a:solidFill>
              </a:rPr>
              <a:t>Otimização da velocidade de execução:</a:t>
            </a:r>
            <a:r>
              <a:rPr lang="pt-BR" sz="1200">
                <a:solidFill>
                  <a:srgbClr val="333333"/>
                </a:solidFill>
              </a:rPr>
              <a:t> como mencionado anteriormente, theano pode fazer uso de GPUs recentes e executar partes de expressões em sua CPU ou GPU, tornando-o muito mais rápido que Python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■"/>
            </a:pPr>
            <a:r>
              <a:rPr b="1" lang="pt-BR" sz="1200">
                <a:solidFill>
                  <a:srgbClr val="333333"/>
                </a:solidFill>
              </a:rPr>
              <a:t>Diferenciação simbólica:</a:t>
            </a:r>
            <a:r>
              <a:rPr lang="pt-BR" sz="1200">
                <a:solidFill>
                  <a:srgbClr val="333333"/>
                </a:solidFill>
              </a:rPr>
              <a:t> Theano é inteligente o suficiente para criar automaticamente gráficos simbólicos para gradientes de computação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■"/>
            </a:pPr>
            <a:r>
              <a:rPr b="1" lang="pt-BR" sz="1200">
                <a:solidFill>
                  <a:srgbClr val="333333"/>
                </a:solidFill>
              </a:rPr>
              <a:t>Otimização da estabilidade:</a:t>
            </a:r>
            <a:r>
              <a:rPr lang="pt-BR" sz="1200">
                <a:solidFill>
                  <a:srgbClr val="333333"/>
                </a:solidFill>
              </a:rPr>
              <a:t> Theano pode descobrir algumas expressões instáveis ​​e pode usar meios mais estáveis ​​para avaliá-las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29dcaf441_3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29dcaf44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333333"/>
                </a:solidFill>
              </a:rPr>
              <a:t>Theano é uma biblioteca Python que permite definir, otimizar e avaliar expressões matemáticas envolvendo matrizes multidimensionais com eficiência. Algumas implementações de Theano são as seguintes.</a:t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29dcaf441_3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29dcaf441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29dcaf441_3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29dcaf441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29dcaf441_3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29dcaf441_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29dcaf441_3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29dcaf441_3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29dcaf441_3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29dcaf441_3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idatica.tech/o-pacote-numpy-python-para-machine-learnin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Bootcamp Data Science, Data Analytics &amp; Machine Learning  | Bibliotecas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98775" y="3872700"/>
            <a:ext cx="56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André Araujo, Cristiane Pereira, Daniela Franca, Fabio Rocha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381275" y="179425"/>
            <a:ext cx="223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Old Standard TT"/>
                <a:ea typeface="Old Standard TT"/>
                <a:cs typeface="Old Standard TT"/>
                <a:sym typeface="Old Standard TT"/>
              </a:rPr>
              <a:t>Aplicações Práticas</a:t>
            </a:r>
            <a:endParaRPr b="1"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576" y="625825"/>
            <a:ext cx="5288224" cy="44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381275" y="179425"/>
            <a:ext cx="223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Old Standard TT"/>
                <a:ea typeface="Old Standard TT"/>
                <a:cs typeface="Old Standard TT"/>
                <a:sym typeface="Old Standard TT"/>
              </a:rPr>
              <a:t>Aplicações Práticas</a:t>
            </a:r>
            <a:endParaRPr b="1"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688" y="625825"/>
            <a:ext cx="6222625" cy="438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381275" y="179425"/>
            <a:ext cx="223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Old Standard TT"/>
                <a:ea typeface="Old Standard TT"/>
                <a:cs typeface="Old Standard TT"/>
                <a:sym typeface="Old Standard TT"/>
              </a:rPr>
              <a:t>Aplicações Práticas</a:t>
            </a:r>
            <a:endParaRPr b="1"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400" y="625825"/>
            <a:ext cx="5373200" cy="413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Tensorflow?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220275" y="945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Tensorflow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8363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É um</a:t>
            </a:r>
            <a:r>
              <a:rPr lang="pt-BR" sz="1700"/>
              <a:t> framework de código aberto criado para aprendizado de máquina, computação numérica. Foi desenvolvido pelo Google em 2015 e rapidamente se tornou uma das principais ferramentas para machine learning e deep learning.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É multi-plataforma, podendo ser executado no Windows, MacOS ou Linux. 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Já existem APIs do TensorFlow em várias linguagens: Python, JavaScript, C++, Java, Go, Swift, C#, Haskell, Julia, Ruby, Rust e Scala.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>
                <a:solidFill>
                  <a:srgbClr val="3A3A3A"/>
                </a:solidFill>
              </a:rPr>
              <a:t>S</a:t>
            </a:r>
            <a:r>
              <a:rPr lang="pt-BR" sz="1700">
                <a:solidFill>
                  <a:srgbClr val="3A3A3A"/>
                </a:solidFill>
              </a:rPr>
              <a:t>emelhante a programar em Python,principalmente o </a:t>
            </a:r>
            <a:r>
              <a:rPr lang="pt-BR" sz="1700">
                <a:solidFill>
                  <a:srgbClr val="1E73B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pacote Numpy</a:t>
            </a:r>
            <a:r>
              <a:rPr lang="pt-BR" sz="1700">
                <a:solidFill>
                  <a:srgbClr val="3A3A3A"/>
                </a:solidFill>
              </a:rPr>
              <a:t> do Python.</a:t>
            </a:r>
            <a:endParaRPr sz="1700">
              <a:solidFill>
                <a:srgbClr val="3A3A3A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1700"/>
            </a:b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Executando o Tensorflow 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71600"/>
            <a:ext cx="85206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A3A3A"/>
                </a:solidFill>
              </a:rPr>
              <a:t>Mas, ao contrário das bibliotecas Python tradicionais, </a:t>
            </a:r>
            <a:r>
              <a:rPr b="1" lang="pt-BR" sz="1700">
                <a:solidFill>
                  <a:srgbClr val="3A3A3A"/>
                </a:solidFill>
              </a:rPr>
              <a:t>para executar um código TensorFlow existem alguns detalhes específicos</a:t>
            </a:r>
            <a:r>
              <a:rPr lang="pt-BR" sz="1700">
                <a:solidFill>
                  <a:srgbClr val="3A3A3A"/>
                </a:solidFill>
              </a:rPr>
              <a:t>, como a abertura de uma sessão.</a:t>
            </a:r>
            <a:endParaRPr sz="1700">
              <a:solidFill>
                <a:srgbClr val="3A3A3A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1" lang="pt-BR" sz="1700"/>
              <a:t> O código que imprime na tela a frase “Olá, mundo!”: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A3A3A"/>
                </a:solidFill>
              </a:rPr>
              <a:t>import tensorflow as tf</a:t>
            </a:r>
            <a:endParaRPr sz="1700">
              <a:solidFill>
                <a:srgbClr val="3A3A3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A3A3A"/>
                </a:solidFill>
              </a:rPr>
              <a:t>frase = tf.constant("Olá mundo!")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A3A3A"/>
                </a:solidFill>
              </a:rPr>
              <a:t>with tf.Session() as sess: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A3A3A"/>
                </a:solidFill>
              </a:rPr>
              <a:t> rodar = sess.run(frase)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A3A3A"/>
                </a:solidFill>
              </a:rPr>
              <a:t>print(rodar)</a:t>
            </a:r>
            <a:endParaRPr sz="1700">
              <a:solidFill>
                <a:srgbClr val="3A3A3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3A3A3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O TensorFlow trabalha basicamente assim: primeiro você cria um blueprint do código, ou seja, um esqueleto daquilo que será executado, e depois executa abrindo uma sessão</a:t>
            </a:r>
            <a:endParaRPr b="1"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5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TensorBoard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Além da facilidade de poder executar funções prontas no ramo de redes neurais e inteligência artificial, o TensorFlow segue criando recursos extras muito úteis. Um exemplo é o TensorBoard.</a:t>
            </a:r>
            <a:endParaRPr sz="13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TensorBoard</a:t>
            </a:r>
            <a:r>
              <a:rPr lang="pt-BR" sz="1300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 é uma plataforma para visualização gráfica dos códigos executados usando TensorFlow. Você pode informar no código quais informações deseja visualizar, e o TensorBoard irá criar uma interface excelente para análise.</a:t>
            </a:r>
            <a:endParaRPr sz="13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pt-BR"/>
              <a:t># </a:t>
            </a:r>
            <a:r>
              <a:rPr lang="pt-BR" sz="1050">
                <a:latin typeface="Arial"/>
                <a:ea typeface="Arial"/>
                <a:cs typeface="Arial"/>
                <a:sym typeface="Arial"/>
              </a:rPr>
              <a:t>import tensorboard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"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025" y="2393750"/>
            <a:ext cx="5512550" cy="24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Scikit-Learn?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Scikit-Learn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biblioteca da linguagem Python open source de análise de dados, a mais útil e robusta para Machine Learning. Resumo do USER GUIDE: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Supervised / Uns</a:t>
            </a:r>
            <a:r>
              <a:rPr lang="pt-BR"/>
              <a:t>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Model selection and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Inspection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Dataset transformations / Loading utilities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Usos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Desenvolvimento de modelos de classificação e regressão para previsão de resultados em problemas de negócios e científicos;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Análise de dados e extração de insights por meio de técnicas de clusterização e decomposição de dados;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Pré-processamento de dados, incluindo tratamento de dados faltantes, normalização, codificação de variáveis categóricas e seleção de características relevantes para o modelo;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Seleção e ajuste de modelos de aprendizado de máquina, incluindo a escolha de hiperparâmetros e avaliação de desempenho por meio de validação cruzada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que é </a:t>
            </a:r>
            <a:r>
              <a:rPr lang="pt-BR">
                <a:solidFill>
                  <a:srgbClr val="000000"/>
                </a:solidFill>
              </a:rPr>
              <a:t>Theano?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Theano é uma biblioteca Python também conhecida como o avô das bibliotecas de aprendizado profundo, popular entre os pesquisadores.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É um compilador para manipular e analisar expressões matemáticas, particularmente expressões com valor de matriz.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É escrito em uma sintaxe semelhante ao NumPy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Ele foi construído para rodar rapidamente em arquiteturas de CPU ou GPU.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Tem alta velocidade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125" y="2664325"/>
            <a:ext cx="22764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Ser uma biblioteca de código aberto, com uma grande comunidade de desenvolvedores e usuários ativos que contribuem com novos recursos e correções de bugs;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Possuir uma interface consistente e intuitiva que facilita o desenvolvimento de modelos de aprendizado de máquina;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Ter uma documentação abrangente e de alta qualidade, com muitos exemplos e tutoriais que ajudam a entender os conceitos e as funcionalidades da biblioteca;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Ser compatível com outras bibliotecas populares do ecossistema de ciência de dados do Python, como NumPy, Pandas e Matplotlib.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PyCaret?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PyCaret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Biblioteca de </a:t>
            </a:r>
            <a:r>
              <a:rPr b="1" lang="pt-BR"/>
              <a:t>Aprendizado de Máquina</a:t>
            </a:r>
            <a:r>
              <a:rPr lang="pt-BR"/>
              <a:t> de </a:t>
            </a:r>
            <a:r>
              <a:rPr b="1" lang="pt-BR"/>
              <a:t>código aberto</a:t>
            </a:r>
            <a:r>
              <a:rPr lang="pt-BR"/>
              <a:t>, </a:t>
            </a:r>
            <a:r>
              <a:rPr b="1" lang="pt-BR"/>
              <a:t>low-code</a:t>
            </a:r>
            <a:r>
              <a:rPr lang="pt-BR"/>
              <a:t> em </a:t>
            </a:r>
            <a:r>
              <a:rPr b="1" lang="pt-BR"/>
              <a:t>Python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realizar </a:t>
            </a:r>
            <a:r>
              <a:rPr b="1" lang="pt-BR"/>
              <a:t>todo o ciclo da criação de um modelo de Machine Learning</a:t>
            </a:r>
            <a:r>
              <a:rPr lang="pt-BR"/>
              <a:t>, desde a preparação dos dados até a implantação (deploy) do modelo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Simplifica o trabalho do Cientista de Dados, com poucas linhas de código, automatizando tarefas de rotina, aumentando a produtividade e permitindo entregar soluções rapidamente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PyCaret para Python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 ser usada para </a:t>
            </a:r>
            <a:r>
              <a:rPr b="1" lang="pt-BR"/>
              <a:t>Classificação, Regressão, Agrupamento, Detecção de Anomalias, Processamento da Linguagem Natural e Regras de Associação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Possibilita a </a:t>
            </a:r>
            <a:r>
              <a:rPr b="1" lang="pt-BR"/>
              <a:t>comparação de vários algoritmos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Apresenta o resultado comparativo de várias métricas para mais de 10 algoritmos de Machine Learning, destacando a melhor pontuação em cada métrica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Busca os melhores parâmetros para o modelo usando algoritmos mais velozes como o </a:t>
            </a:r>
            <a:r>
              <a:rPr b="1" lang="pt-BR"/>
              <a:t>Random Search</a:t>
            </a:r>
            <a:r>
              <a:rPr lang="pt-BR"/>
              <a:t> e </a:t>
            </a:r>
            <a:r>
              <a:rPr b="1" lang="pt-BR"/>
              <a:t>Bayesian Optimization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Fácil integração</a:t>
            </a:r>
            <a:endParaRPr b="1"/>
          </a:p>
          <a:p>
            <a:pPr indent="-29805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750"/>
              <a:t>Perfeitamente integrado a ambientes compatíveis com Python, como Microsoft Power BI, Tableau, Alteryx e KNIME</a:t>
            </a:r>
            <a:endParaRPr sz="1750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Ensebles</a:t>
            </a:r>
            <a:endParaRPr b="1"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Métodos Ensemble e Blend: permitem combinar vários algoritmos com o objetivo de extrair o máximo deles (processo conhecido como </a:t>
            </a:r>
            <a:r>
              <a:rPr i="1" lang="pt-BR" sz="1800"/>
              <a:t>ensembles</a:t>
            </a:r>
            <a:r>
              <a:rPr lang="pt-BR" sz="1800"/>
              <a:t>)</a:t>
            </a:r>
            <a:endParaRPr sz="1800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Gráficos</a:t>
            </a:r>
            <a:endParaRPr b="1"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Permite gerar vários gráficos diferentes para visualizar o processo por trás do modelo, facilitando a análise e descoberta dos melhores modelos</a:t>
            </a:r>
            <a:endParaRPr sz="1800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Modelo de produção</a:t>
            </a:r>
            <a:endParaRPr b="1"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Possibilita salvar o modelo, finalizar e fazer deploy do script para AWS</a:t>
            </a:r>
            <a:endParaRPr sz="1800"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Também pode ser colocado em produção usando Streamlit, Flask etc.</a:t>
            </a:r>
            <a:endParaRPr sz="1800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Preparação de Dados</a:t>
            </a:r>
            <a:endParaRPr b="1"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Configura o modelo para tratar valores nulos, valores desconhecidos, aplicar normalização etc.</a:t>
            </a:r>
            <a:endParaRPr sz="1800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Engenharia de Atributos</a:t>
            </a:r>
            <a:endParaRPr b="1"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Para gerar variáveis mais simples (aritméticas, polinomiais, trigonométricas, etc), é possível alterar o ambiente para gerar essas variáveis de maneira bem mais fácil. O ambiente irá aplicar diferentes operações para todas as variáveis já existentes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</a:t>
            </a:r>
            <a:r>
              <a:rPr lang="pt-BR"/>
              <a:t>tilizando as bibliotecas…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700">
                <a:solidFill>
                  <a:schemeClr val="dk1"/>
                </a:solidFill>
              </a:rPr>
              <a:t>Por que Theano para Deep Learning?</a:t>
            </a:r>
            <a:endParaRPr sz="4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Uma estrutura de aprendizado profundo inteligente que permite executar cálculos com uso intensivo de dados mais rapidamente do que uma CPU ou uma GPU com bibliotecas nativas eficientes.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Otimização da velocidade de execução: Avaliar expressões é muito mais rápido devido ao código C dinâmico que gera.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Diferenciação simbólica: Cria gráficos simbólicos para calcular gradientes automaticamente.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Otimização da estabilidade: Fornece meios estáveis para otimizar e avaliar expressões instáveis.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200" y="2843924"/>
            <a:ext cx="2191025" cy="12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700"/>
              <a:t>Theano Basic Deep Learning Tutorial for Beginners</a:t>
            </a:r>
            <a:endParaRPr sz="4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Práticas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Theano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Adicionando 2 matrizes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Adicionando 2 escalares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Funções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Lista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If-Else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81275" y="179425"/>
            <a:ext cx="223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Old Standard TT"/>
                <a:ea typeface="Old Standard TT"/>
                <a:cs typeface="Old Standard TT"/>
                <a:sym typeface="Old Standard TT"/>
              </a:rPr>
              <a:t>Aplicações Práticas</a:t>
            </a:r>
            <a:endParaRPr b="1"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1495425"/>
            <a:ext cx="60674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575" y="2746700"/>
            <a:ext cx="34385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381275" y="179425"/>
            <a:ext cx="223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Old Standard TT"/>
                <a:ea typeface="Old Standard TT"/>
                <a:cs typeface="Old Standard TT"/>
                <a:sym typeface="Old Standard TT"/>
              </a:rPr>
              <a:t>Aplicações Práticas</a:t>
            </a:r>
            <a:endParaRPr b="1"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666100"/>
            <a:ext cx="60579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381275" y="179425"/>
            <a:ext cx="223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Old Standard TT"/>
                <a:ea typeface="Old Standard TT"/>
                <a:cs typeface="Old Standard TT"/>
                <a:sym typeface="Old Standard TT"/>
              </a:rPr>
              <a:t>Aplicações Práticas</a:t>
            </a:r>
            <a:endParaRPr b="1"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63" y="770750"/>
            <a:ext cx="60102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381275" y="179425"/>
            <a:ext cx="223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Old Standard TT"/>
                <a:ea typeface="Old Standard TT"/>
                <a:cs typeface="Old Standard TT"/>
                <a:sym typeface="Old Standard TT"/>
              </a:rPr>
              <a:t>Aplicações Práticas</a:t>
            </a:r>
            <a:endParaRPr b="1"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400" y="740850"/>
            <a:ext cx="5746469" cy="42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