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34F59-56B3-4840-965E-B23B7206DAE3}">
  <a:tblStyle styleId="{45334F59-56B3-4840-965E-B23B7206D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f5835ff9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f5835ff92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f5835ff92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f5835ff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f5835ff92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f5835ff92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f5835ff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f5835ff92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3f5835ff92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f616a4d9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f616a4d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616a4d9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f616a4d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616a4d9a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f616a4d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616a4d9a_0_3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f616a4d9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f616a4d9a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f616a4d9a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3f616a4d9a_0_4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616a4d9a_0_4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f616a4d9a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616a4d9a_0_5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f616a4d9a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f616a4d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f616a4d9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3f616a4d9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f616a4d9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f616a4d9a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3f616a4d9a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5835ff9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5835ff92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f5835ff92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f5835ff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f5835ff92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f5835ff92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5835ff9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5835ff92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f5835ff92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5835ff9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5835ff92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f5835ff92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5835ff9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f5835ff92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f5835ff92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5835ff9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f5835ff92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3f5835ff92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 de Requisitos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/>
              <a:t>SACAD.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35"/>
          <p:cNvGraphicFramePr/>
          <p:nvPr>
            <p:extLst>
              <p:ext uri="{D42A27DB-BD31-4B8C-83A1-F6EECF244321}">
                <p14:modId xmlns:p14="http://schemas.microsoft.com/office/powerpoint/2010/main" val="515100729"/>
              </p:ext>
            </p:extLst>
          </p:nvPr>
        </p:nvGraphicFramePr>
        <p:xfrm>
          <a:off x="0" y="125"/>
          <a:ext cx="12192000" cy="6857925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56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Importar arquivos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 (professor) pode disponibilizar arquivos para alunos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Arquivo deve ser menor do que xxxxxx MB (a decidir)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Abrir a tela de upload de arquivos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Escolher o arquivo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3 - Validar se o tamanho do arquivo &lt;= XXXX MB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Disponibilizar para os alunos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O arquivo deve ser menor ou igual XXX MB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Escolher o arquivo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3 - Validar se o tamanho do arquivo &lt;= XXXX MB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4 - Exibe mensagem de arquivo muito grande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75" y="751313"/>
            <a:ext cx="7621099" cy="53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BE9008-14B0-4C9F-9D81-A073BD2E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" y="1331486"/>
            <a:ext cx="12022287" cy="3794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Não Funcionais</a:t>
            </a:r>
            <a:br>
              <a:rPr lang="pt-B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“Usabilidade”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/>
              <a:t>SACAD.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/>
        </p:nvSpPr>
        <p:spPr>
          <a:xfrm>
            <a:off x="3219900" y="5883825"/>
            <a:ext cx="57522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1 - Página do SIGA não apresenta visibilidade de conexão do site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638" y="1183655"/>
            <a:ext cx="7991475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0" y="0"/>
            <a:ext cx="71244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VISIBILIDADE DE STATUS DO SISTEMA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39"/>
          <p:cNvCxnSpPr/>
          <p:nvPr/>
        </p:nvCxnSpPr>
        <p:spPr>
          <a:xfrm rot="10800000" flipH="1">
            <a:off x="4864100" y="5763050"/>
            <a:ext cx="1371600" cy="1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/>
          <p:nvPr/>
        </p:nvSpPr>
        <p:spPr>
          <a:xfrm>
            <a:off x="8520125" y="2972275"/>
            <a:ext cx="1578300" cy="55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00" y="306325"/>
            <a:ext cx="10779799" cy="58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/>
        </p:nvSpPr>
        <p:spPr>
          <a:xfrm>
            <a:off x="3219900" y="5883825"/>
            <a:ext cx="57522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200">
                <a:solidFill>
                  <a:schemeClr val="dk1"/>
                </a:solidFill>
              </a:rPr>
              <a:t>2</a:t>
            </a: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1200">
                <a:solidFill>
                  <a:schemeClr val="dk1"/>
                </a:solidFill>
              </a:rPr>
              <a:t>Feedback enquanto usuário insere senha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1300" y="942300"/>
            <a:ext cx="7115621" cy="491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41"/>
          <p:cNvCxnSpPr/>
          <p:nvPr/>
        </p:nvCxnSpPr>
        <p:spPr>
          <a:xfrm rot="10800000" flipH="1">
            <a:off x="390600" y="5859450"/>
            <a:ext cx="1460700" cy="5889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p41"/>
          <p:cNvCxnSpPr/>
          <p:nvPr/>
        </p:nvCxnSpPr>
        <p:spPr>
          <a:xfrm rot="10800000">
            <a:off x="4234950" y="5992650"/>
            <a:ext cx="813900" cy="6759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" name="Google Shape;268;p41"/>
          <p:cNvSpPr txBox="1"/>
          <p:nvPr/>
        </p:nvSpPr>
        <p:spPr>
          <a:xfrm>
            <a:off x="6460800" y="5859450"/>
            <a:ext cx="57312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u="sng"/>
              <a:t>3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Siglas pouco conhecidas,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detalhe do significado.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0" y="0"/>
            <a:ext cx="71244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FALAR A LINGUAGEM DO USUÁRIO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/>
        </p:nvSpPr>
        <p:spPr>
          <a:xfrm>
            <a:off x="0" y="0"/>
            <a:ext cx="71244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CONTROLE E LIBERDADE DE USUÁRIO </a:t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3230400" y="6364400"/>
            <a:ext cx="57312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u="sng"/>
              <a:t>4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/>
              <a:t>Capacidade de retroceder caso escolha a opção errada.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526"/>
            <a:ext cx="11773699" cy="56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221125" y="226850"/>
            <a:ext cx="10515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/>
              <a:t>CONSISTÊNCIA E PADRÕES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 t="40112" r="77962"/>
          <a:stretch/>
        </p:blipFill>
        <p:spPr>
          <a:xfrm>
            <a:off x="4012425" y="881750"/>
            <a:ext cx="4167125" cy="53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3223950" y="6043800"/>
            <a:ext cx="57441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1"/>
                </a:solidFill>
              </a:rPr>
              <a:t>Figura 5</a:t>
            </a:r>
            <a:r>
              <a:rPr lang="pt-BR">
                <a:solidFill>
                  <a:schemeClr val="dk1"/>
                </a:solidFill>
              </a:rPr>
              <a:t> - Árvore de diretórios apresentada pela aplicação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4"/>
          <p:cNvPicPr preferRelativeResize="0"/>
          <p:nvPr/>
        </p:nvPicPr>
        <p:blipFill rotWithShape="1">
          <a:blip r:embed="rId3">
            <a:alphaModFix/>
          </a:blip>
          <a:srcRect t="6173"/>
          <a:stretch/>
        </p:blipFill>
        <p:spPr>
          <a:xfrm>
            <a:off x="742025" y="466425"/>
            <a:ext cx="10707931" cy="56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 txBox="1"/>
          <p:nvPr/>
        </p:nvSpPr>
        <p:spPr>
          <a:xfrm>
            <a:off x="1219200" y="6117621"/>
            <a:ext cx="975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6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Botão sair do lado esquerdo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4"/>
          <p:cNvSpPr/>
          <p:nvPr/>
        </p:nvSpPr>
        <p:spPr>
          <a:xfrm>
            <a:off x="2939150" y="1724975"/>
            <a:ext cx="614700" cy="55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 idx="4294967295"/>
          </p:nvPr>
        </p:nvSpPr>
        <p:spPr>
          <a:xfrm>
            <a:off x="1948396" y="-160784"/>
            <a:ext cx="82296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são requisitos?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4294967295"/>
          </p:nvPr>
        </p:nvSpPr>
        <p:spPr>
          <a:xfrm>
            <a:off x="1948400" y="679800"/>
            <a:ext cx="8229600" cy="5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Noto Sans Symbols"/>
              <a:buChar char="●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são as </a:t>
            </a:r>
            <a:r>
              <a:rPr lang="pt-BR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necessidades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cliente!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Noto Sans Symbols"/>
              <a:buChar char="●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requisitos de um software são divididos em 2 categorias: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8"/>
              <a:buFont typeface="Noto Sans Symbols"/>
              <a:buChar char="●"/>
            </a:pPr>
            <a:r>
              <a:rPr lang="pt-BR" sz="26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Funcionais: são as tarefas, as funcionalidades de um sistema – eles são descritos na forma de verbos no infinitivo, pois são ações que os usuários executam em um software (ex: sacar dinheiro, buscar um livro, comprar um produto e etc)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1286"/>
              </a:spcBef>
              <a:spcAft>
                <a:spcPts val="0"/>
              </a:spcAft>
              <a:buClr>
                <a:schemeClr val="dk1"/>
              </a:buClr>
              <a:buSzPts val="1208"/>
              <a:buFont typeface="Noto Sans Symbols"/>
              <a:buChar char="●"/>
            </a:pPr>
            <a:r>
              <a:rPr lang="pt-BR" sz="26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Não Funcionais: são as qualidades que um sistema precisa possuir para atender adequadamente as necessidades do usuário – eles são descritos na forma de adjetivos (ex. Usabilidade, segurança, desempenho e etc)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25" y="342900"/>
            <a:ext cx="10675151" cy="56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5"/>
          <p:cNvSpPr txBox="1"/>
          <p:nvPr/>
        </p:nvSpPr>
        <p:spPr>
          <a:xfrm>
            <a:off x="1219200" y="5979146"/>
            <a:ext cx="975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7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/>
              <a:t>Feedback positivo com cor em vermelho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body" idx="1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PREVENÇÃO DE ERROS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t="6173"/>
          <a:stretch/>
        </p:blipFill>
        <p:spPr>
          <a:xfrm>
            <a:off x="1001600" y="740375"/>
            <a:ext cx="10188802" cy="537724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1219200" y="6182268"/>
            <a:ext cx="9480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8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Botão “Matrícula” não apresenta resultado nenhum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body" idx="1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</a:t>
            </a:r>
            <a:r>
              <a:rPr lang="pt-BR"/>
              <a:t>ECONHECIMENTO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/>
              <a:t>AO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/>
              <a:t>INVÉS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/>
              <a:t>DE LEMBRANÇA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 rotWithShape="1">
          <a:blip r:embed="rId3">
            <a:alphaModFix/>
          </a:blip>
          <a:srcRect l="14850"/>
          <a:stretch/>
        </p:blipFill>
        <p:spPr>
          <a:xfrm>
            <a:off x="576138" y="873662"/>
            <a:ext cx="11039715" cy="49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 txBox="1"/>
          <p:nvPr/>
        </p:nvSpPr>
        <p:spPr>
          <a:xfrm>
            <a:off x="1355550" y="5940968"/>
            <a:ext cx="9480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9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/>
              <a:t>Marcar para usuário a disciplina, ao invés de lembrar.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>
            <a:spLocks noGrp="1"/>
          </p:cNvSpPr>
          <p:nvPr>
            <p:ph type="body" idx="4294967295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/>
              <a:t>FLEXIBILIDADE E EFICIÊNCIA DE USO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163" y="734025"/>
            <a:ext cx="9659663" cy="58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8"/>
          <p:cNvSpPr txBox="1"/>
          <p:nvPr/>
        </p:nvSpPr>
        <p:spPr>
          <a:xfrm>
            <a:off x="1355550" y="6323993"/>
            <a:ext cx="9480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10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/>
              <a:t>Praticidade do botão imprimir.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body" idx="4294967295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ESTÉTICA E DESIGN MINIMALISTA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31" y="897574"/>
            <a:ext cx="10568738" cy="502768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4161900" y="6233750"/>
            <a:ext cx="386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11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Horário com visibilidade ruim.</a:t>
            </a:r>
            <a:endParaRPr/>
          </a:p>
        </p:txBody>
      </p:sp>
      <p:pic>
        <p:nvPicPr>
          <p:cNvPr id="326" name="Google Shape;32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625" y="909637"/>
            <a:ext cx="10572750" cy="5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762" y="871537"/>
            <a:ext cx="10658475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0"/>
          <p:cNvPicPr preferRelativeResize="0"/>
          <p:nvPr/>
        </p:nvPicPr>
        <p:blipFill rotWithShape="1">
          <a:blip r:embed="rId3">
            <a:alphaModFix/>
          </a:blip>
          <a:srcRect t="7736" b="5041"/>
          <a:stretch/>
        </p:blipFill>
        <p:spPr>
          <a:xfrm>
            <a:off x="507175" y="454650"/>
            <a:ext cx="11177651" cy="560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50"/>
          <p:cNvCxnSpPr/>
          <p:nvPr/>
        </p:nvCxnSpPr>
        <p:spPr>
          <a:xfrm>
            <a:off x="4356100" y="5839450"/>
            <a:ext cx="19560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50"/>
          <p:cNvSpPr txBox="1"/>
          <p:nvPr/>
        </p:nvSpPr>
        <p:spPr>
          <a:xfrm>
            <a:off x="3497702" y="6195650"/>
            <a:ext cx="519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12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/>
              <a:t>Tela com muitas opções, muitos específicas e pouco categorizadas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body" idx="4294967295"/>
          </p:nvPr>
        </p:nvSpPr>
        <p:spPr>
          <a:xfrm>
            <a:off x="-101600" y="123825"/>
            <a:ext cx="133224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/>
              <a:t>AJUDAR O USUÁRIO A RECONHECER, DIAGNOSTICAR E CORRIGIR PROBLEMAS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50" y="657825"/>
            <a:ext cx="9996100" cy="57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1"/>
          <p:cNvSpPr txBox="1"/>
          <p:nvPr/>
        </p:nvSpPr>
        <p:spPr>
          <a:xfrm>
            <a:off x="4037500" y="6385550"/>
            <a:ext cx="504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13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/>
              <a:t>Advertência a respeito solicitações fora de prazo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"/>
            <a:ext cx="11901201" cy="5953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2"/>
          <p:cNvSpPr txBox="1"/>
          <p:nvPr/>
        </p:nvSpPr>
        <p:spPr>
          <a:xfrm>
            <a:off x="3025200" y="6296650"/>
            <a:ext cx="614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14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Advertência sobre</a:t>
            </a:r>
            <a:r>
              <a:rPr lang="pt-BR"/>
              <a:t> indisponibilidade da opção para unidade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>
            <a:spLocks noGrp="1"/>
          </p:cNvSpPr>
          <p:nvPr>
            <p:ph type="body" idx="4294967295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/>
              <a:t>AJUDA E DOCUMENTAÇÃO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625"/>
            <a:ext cx="11887202" cy="261806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/>
        </p:nvSpPr>
        <p:spPr>
          <a:xfrm>
            <a:off x="4391847" y="3020646"/>
            <a:ext cx="34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15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/>
              <a:t>Ajuda com o recurso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938" y="3404650"/>
            <a:ext cx="5906126" cy="3322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53"/>
          <p:cNvCxnSpPr/>
          <p:nvPr/>
        </p:nvCxnSpPr>
        <p:spPr>
          <a:xfrm>
            <a:off x="9962075" y="1409200"/>
            <a:ext cx="0" cy="31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53"/>
          <p:cNvCxnSpPr/>
          <p:nvPr/>
        </p:nvCxnSpPr>
        <p:spPr>
          <a:xfrm>
            <a:off x="9975275" y="1409200"/>
            <a:ext cx="1887000" cy="1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53"/>
          <p:cNvCxnSpPr/>
          <p:nvPr/>
        </p:nvCxnSpPr>
        <p:spPr>
          <a:xfrm>
            <a:off x="9975275" y="1726000"/>
            <a:ext cx="1887000" cy="1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53"/>
          <p:cNvCxnSpPr/>
          <p:nvPr/>
        </p:nvCxnSpPr>
        <p:spPr>
          <a:xfrm>
            <a:off x="11862275" y="1409200"/>
            <a:ext cx="0" cy="31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747901-8874-49EA-BBBA-07DEE646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90487"/>
            <a:ext cx="79152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7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4859079" y="43934"/>
            <a:ext cx="2661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62192"/>
          <a:stretch/>
        </p:blipFill>
        <p:spPr>
          <a:xfrm>
            <a:off x="218975" y="1184425"/>
            <a:ext cx="5706850" cy="499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t="38316" b="35267"/>
          <a:stretch/>
        </p:blipFill>
        <p:spPr>
          <a:xfrm>
            <a:off x="5925825" y="1184425"/>
            <a:ext cx="5883751" cy="359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4859079" y="43934"/>
            <a:ext cx="266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t="63857" b="-546"/>
          <a:stretch/>
        </p:blipFill>
        <p:spPr>
          <a:xfrm>
            <a:off x="3329100" y="1348287"/>
            <a:ext cx="5883751" cy="49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30"/>
          <p:cNvGraphicFramePr/>
          <p:nvPr>
            <p:extLst>
              <p:ext uri="{D42A27DB-BD31-4B8C-83A1-F6EECF244321}">
                <p14:modId xmlns:p14="http://schemas.microsoft.com/office/powerpoint/2010/main" val="1125616549"/>
              </p:ext>
            </p:extLst>
          </p:nvPr>
        </p:nvGraphicFramePr>
        <p:xfrm>
          <a:off x="0" y="100"/>
          <a:ext cx="12192000" cy="6857850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61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Registrar usuário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 Ator Principal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Resumo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Um usuário pode se registrar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 estar registrado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Clicar em se registrar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Abrir formulário de registro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Preencher o formulário (Nome, e-mail, user, senha, cód)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Nenhum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5 - Enviar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Validar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7 - Registrar Usuário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 precisa ser único no database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precisa ser válido (Fornecido pela Fatec)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5 - Envar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Validar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7 - Não registrar formulário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1"/>
          <p:cNvGraphicFramePr/>
          <p:nvPr/>
        </p:nvGraphicFramePr>
        <p:xfrm>
          <a:off x="0" y="-125"/>
          <a:ext cx="12192000" cy="6858025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61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Visualizar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Resumo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usuário pode visualizar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5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Clicar em visualizar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Abrir página com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32"/>
          <p:cNvGraphicFramePr/>
          <p:nvPr/>
        </p:nvGraphicFramePr>
        <p:xfrm>
          <a:off x="0" y="100"/>
          <a:ext cx="12192000" cy="6858000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61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Baixar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Resumo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usuário pode baixar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Existirem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Clicar em visualizar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Abrir página com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Caso existam notas cadastradas, exibir opção de download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Clicar em download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33"/>
          <p:cNvGraphicFramePr/>
          <p:nvPr>
            <p:extLst>
              <p:ext uri="{D42A27DB-BD31-4B8C-83A1-F6EECF244321}">
                <p14:modId xmlns:p14="http://schemas.microsoft.com/office/powerpoint/2010/main" val="3513243109"/>
              </p:ext>
            </p:extLst>
          </p:nvPr>
        </p:nvGraphicFramePr>
        <p:xfrm>
          <a:off x="0" y="50"/>
          <a:ext cx="12192000" cy="6857900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56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Registrar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Usuario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Resumo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Um usuário (professor) pode inseir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Estar registrado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Abrir o formulário de preenchimento de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Fornecer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Preencher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Enviar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5 - Validar se 0 &lt;= notas &lt;= 10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Registrar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Preencher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Enviar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5 - Validar se 0 &lt;= notas &lt;= 10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Não registra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7 - Exibe mensagem para ator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4"/>
          <p:cNvGraphicFramePr/>
          <p:nvPr/>
        </p:nvGraphicFramePr>
        <p:xfrm>
          <a:off x="0" y="-225"/>
          <a:ext cx="12192000" cy="6858125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56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Inserir frequência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 (professor) pode inserir frequência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Estar em período letivo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Abrir o formulário de chamada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Fornecer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Preencher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Submeter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5 - Gravar no banco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Todos os alunos devem estar com presença ou falta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submeter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5 - não é gravado no banco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o formulário é devolvido indicando onde está errado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863</Words>
  <Application>Microsoft Office PowerPoint</Application>
  <PresentationFormat>Widescreen</PresentationFormat>
  <Paragraphs>164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Noto Sans Symbols</vt:lpstr>
      <vt:lpstr>Tema do Office</vt:lpstr>
      <vt:lpstr>Tema do Office</vt:lpstr>
      <vt:lpstr>Atividade de Requisitos</vt:lpstr>
      <vt:lpstr>O que são requisitos?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Não Funcionais “Usabilidade”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Requisitos</dc:title>
  <dc:creator>Fábio Lucas Romeiro de Castro</dc:creator>
  <cp:lastModifiedBy>Fábio Lucas Romeiro de Castro</cp:lastModifiedBy>
  <cp:revision>7</cp:revision>
  <dcterms:modified xsi:type="dcterms:W3CDTF">2018-09-24T22:53:59Z</dcterms:modified>
</cp:coreProperties>
</file>