
<file path=[Content_Types].xml><?xml version="1.0" encoding="utf-8"?>
<Types xmlns="http://schemas.openxmlformats.org/package/2006/content-types">
  <Default Extension="bin" ContentType="image/unknown"/>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9"/>
  </p:notesMasterIdLst>
  <p:sldIdLst>
    <p:sldId id="256" r:id="rId2"/>
    <p:sldId id="264" r:id="rId3"/>
    <p:sldId id="257" r:id="rId4"/>
    <p:sldId id="258"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EC7"/>
    <a:srgbClr val="F660A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2" d="100"/>
          <a:sy n="112"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A153C-452E-49F5-ADF7-2024A1260343}" type="datetimeFigureOut">
              <a:rPr lang="it-IT" smtClean="0"/>
              <a:t>03/07/2025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6A3F-6169-4912-9213-C30C21E86B38}" type="slidenum">
              <a:rPr lang="it-IT" smtClean="0"/>
              <a:t>‹N›</a:t>
            </a:fld>
            <a:endParaRPr lang="it-IT"/>
          </a:p>
        </p:txBody>
      </p:sp>
    </p:spTree>
    <p:extLst>
      <p:ext uri="{BB962C8B-B14F-4D97-AF65-F5344CB8AC3E}">
        <p14:creationId xmlns:p14="http://schemas.microsoft.com/office/powerpoint/2010/main" val="38465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CB18F2-D2A6-400F-95F6-D823092F3F4C}"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341446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60545F9-4066-4FBE-B978-140335A37302}"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317676074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60545F9-4066-4FBE-B978-140335A37302}"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681EF-DBE0-4DE6-822E-15BDFAD96530}"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918561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85815324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681EF-DBE0-4DE6-822E-15BDFAD96530}"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988978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263839806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60545F9-4066-4FBE-B978-140335A37302}"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172221343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60545F9-4066-4FBE-B978-140335A37302}"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256285090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60545F9-4066-4FBE-B978-140335A37302}"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321604135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78964F5-D958-420E-826A-D0520134B5B9}" type="datetime1">
              <a:rPr lang="it-IT" smtClean="0"/>
              <a:t>03/07/2025</a:t>
            </a:fld>
            <a:endParaRPr lang="it-IT"/>
          </a:p>
        </p:txBody>
      </p:sp>
      <p:sp>
        <p:nvSpPr>
          <p:cNvPr id="5" name="Footer Placeholder 4"/>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15157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40067640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60545F9-4066-4FBE-B978-140335A37302}" type="datetime1">
              <a:rPr lang="it-IT" smtClean="0"/>
              <a:t>03/07/2025</a:t>
            </a:fld>
            <a:endParaRPr lang="it-IT"/>
          </a:p>
        </p:txBody>
      </p:sp>
      <p:sp>
        <p:nvSpPr>
          <p:cNvPr id="8" name="Footer Placeholder 7"/>
          <p:cNvSpPr>
            <a:spLocks noGrp="1"/>
          </p:cNvSpPr>
          <p:nvPr>
            <p:ph type="ftr" sz="quarter" idx="11"/>
          </p:nvPr>
        </p:nvSpPr>
        <p:spPr/>
        <p:txBody>
          <a:bodyPr/>
          <a:lstStyle/>
          <a:p>
            <a:r>
              <a:rPr lang="it-IT"/>
              <a:t>Francesco Calcopietro Progetto Programmazione III 2021/2022</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403937218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AC49349-A15F-4FAE-BFA2-A61DD6796F2E}" type="datetime1">
              <a:rPr lang="it-IT" smtClean="0"/>
              <a:t>03/07/2025</a:t>
            </a:fld>
            <a:endParaRPr lang="it-IT"/>
          </a:p>
        </p:txBody>
      </p:sp>
      <p:sp>
        <p:nvSpPr>
          <p:cNvPr id="4" name="Footer Placeholder 3"/>
          <p:cNvSpPr>
            <a:spLocks noGrp="1"/>
          </p:cNvSpPr>
          <p:nvPr>
            <p:ph type="ftr" sz="quarter" idx="11"/>
          </p:nvPr>
        </p:nvSpPr>
        <p:spPr/>
        <p:txBody>
          <a:bodyPr/>
          <a:lstStyle/>
          <a:p>
            <a:r>
              <a:rPr lang="it-IT"/>
              <a:t>Francesco Calcopietro Progetto Programmazione III 2021/2022</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18101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9EB1D-E772-4658-B458-CB8F8C4BDC48}" type="datetime1">
              <a:rPr lang="it-IT" smtClean="0"/>
              <a:t>03/07/2025</a:t>
            </a:fld>
            <a:endParaRPr lang="it-IT"/>
          </a:p>
        </p:txBody>
      </p:sp>
      <p:sp>
        <p:nvSpPr>
          <p:cNvPr id="3" name="Footer Placeholder 2"/>
          <p:cNvSpPr>
            <a:spLocks noGrp="1"/>
          </p:cNvSpPr>
          <p:nvPr>
            <p:ph type="ftr" sz="quarter" idx="11"/>
          </p:nvPr>
        </p:nvSpPr>
        <p:spPr/>
        <p:txBody>
          <a:bodyPr/>
          <a:lstStyle/>
          <a:p>
            <a:r>
              <a:rPr lang="it-IT"/>
              <a:t>Francesco Calcopietro Progetto Programmazione III 2021/2022</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349150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409332528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60545F9-4066-4FBE-B978-140335A37302}" type="datetime1">
              <a:rPr lang="it-IT" smtClean="0"/>
              <a:t>03/07/2025</a:t>
            </a:fld>
            <a:endParaRPr lang="it-IT"/>
          </a:p>
        </p:txBody>
      </p:sp>
      <p:sp>
        <p:nvSpPr>
          <p:cNvPr id="6" name="Footer Placeholder 5"/>
          <p:cNvSpPr>
            <a:spLocks noGrp="1"/>
          </p:cNvSpPr>
          <p:nvPr>
            <p:ph type="ftr" sz="quarter" idx="11"/>
          </p:nvPr>
        </p:nvSpPr>
        <p:spPr/>
        <p:txBody>
          <a:bodyPr/>
          <a:lstStyle/>
          <a:p>
            <a:r>
              <a:rPr lang="it-IT"/>
              <a:t>Francesco Calcopietro Progetto Programmazione III 2021/2022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681EF-DBE0-4DE6-822E-15BDFAD96530}" type="slidenum">
              <a:rPr lang="it-IT" smtClean="0"/>
              <a:t>‹N›</a:t>
            </a:fld>
            <a:endParaRPr lang="it-IT"/>
          </a:p>
        </p:txBody>
      </p:sp>
    </p:spTree>
    <p:extLst>
      <p:ext uri="{BB962C8B-B14F-4D97-AF65-F5344CB8AC3E}">
        <p14:creationId xmlns:p14="http://schemas.microsoft.com/office/powerpoint/2010/main" val="65891422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0545F9-4066-4FBE-B978-140335A37302}" type="datetime1">
              <a:rPr lang="it-IT" smtClean="0"/>
              <a:t>03/07/2025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Francesco Calcopietro Progetto Programmazione III 2021/2022</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681EF-DBE0-4DE6-822E-15BDFAD96530}" type="slidenum">
              <a:rPr lang="it-IT" smtClean="0"/>
              <a:t>‹N›</a:t>
            </a:fld>
            <a:endParaRPr lang="it-IT"/>
          </a:p>
        </p:txBody>
      </p:sp>
    </p:spTree>
    <p:extLst>
      <p:ext uri="{BB962C8B-B14F-4D97-AF65-F5344CB8AC3E}">
        <p14:creationId xmlns:p14="http://schemas.microsoft.com/office/powerpoint/2010/main" val="420985687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image" Target="../media/image4.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8BABF93D-8A8F-4D98-A4FA-A63674F9E964}"/>
              </a:ext>
            </a:extLst>
          </p:cNvPr>
          <p:cNvSpPr>
            <a:spLocks noGrp="1"/>
          </p:cNvSpPr>
          <p:nvPr>
            <p:ph type="title"/>
          </p:nvPr>
        </p:nvSpPr>
        <p:spPr>
          <a:xfrm>
            <a:off x="2527898" y="226461"/>
            <a:ext cx="7688062" cy="1044742"/>
          </a:xfrm>
        </p:spPr>
        <p:txBody>
          <a:bodyPr>
            <a:noAutofit/>
          </a:bodyPr>
          <a:lstStyle/>
          <a:p>
            <a:r>
              <a:rPr lang="it-IT" sz="2800" b="1" dirty="0">
                <a:solidFill>
                  <a:srgbClr val="357EC7"/>
                </a:solidFill>
              </a:rPr>
              <a:t>Università degli Studi di Napoli «Parthenope»</a:t>
            </a:r>
            <a:br>
              <a:rPr lang="it-IT" sz="1800" dirty="0">
                <a:solidFill>
                  <a:srgbClr val="357EC7"/>
                </a:solidFill>
              </a:rPr>
            </a:br>
            <a:endParaRPr lang="it-IT" sz="1800" dirty="0">
              <a:solidFill>
                <a:srgbClr val="357EC7"/>
              </a:solidFill>
            </a:endParaRPr>
          </a:p>
        </p:txBody>
      </p:sp>
      <p:sp>
        <p:nvSpPr>
          <p:cNvPr id="9" name="Segnaposto testo 8">
            <a:extLst>
              <a:ext uri="{FF2B5EF4-FFF2-40B4-BE49-F238E27FC236}">
                <a16:creationId xmlns:a16="http://schemas.microsoft.com/office/drawing/2014/main" id="{56F8CA06-1613-420A-89FB-AE8D23762626}"/>
              </a:ext>
            </a:extLst>
          </p:cNvPr>
          <p:cNvSpPr>
            <a:spLocks noGrp="1"/>
          </p:cNvSpPr>
          <p:nvPr>
            <p:ph type="body" sz="half" idx="2"/>
          </p:nvPr>
        </p:nvSpPr>
        <p:spPr>
          <a:xfrm>
            <a:off x="1740644" y="1308219"/>
            <a:ext cx="7980406" cy="3391405"/>
          </a:xfrm>
        </p:spPr>
        <p:txBody>
          <a:bodyPr/>
          <a:lstStyle/>
          <a:p>
            <a:pPr algn="ctr"/>
            <a:r>
              <a:rPr lang="it-IT" sz="1600" b="1" dirty="0">
                <a:solidFill>
                  <a:srgbClr val="357EC7"/>
                </a:solidFill>
                <a:latin typeface="Century Gothic" panose="020B0502020202020204" pitchFamily="34" charset="0"/>
              </a:rPr>
              <a:t>Progetto di Programmazione III</a:t>
            </a:r>
            <a:br>
              <a:rPr lang="it-IT" sz="1600" b="1" dirty="0">
                <a:solidFill>
                  <a:srgbClr val="357EC7"/>
                </a:solidFill>
                <a:latin typeface="Century Gothic" panose="020B0502020202020204" pitchFamily="34" charset="0"/>
              </a:rPr>
            </a:br>
            <a:r>
              <a:rPr lang="it-IT" sz="1600" b="1" dirty="0">
                <a:solidFill>
                  <a:srgbClr val="357EC7"/>
                </a:solidFill>
                <a:latin typeface="Century Gothic" panose="020B0502020202020204" pitchFamily="34" charset="0"/>
              </a:rPr>
              <a:t>e</a:t>
            </a:r>
            <a:br>
              <a:rPr lang="it-IT" sz="1600" b="1" dirty="0">
                <a:solidFill>
                  <a:srgbClr val="357EC7"/>
                </a:solidFill>
                <a:latin typeface="Century Gothic" panose="020B0502020202020204" pitchFamily="34" charset="0"/>
              </a:rPr>
            </a:br>
            <a:r>
              <a:rPr lang="it-IT" sz="1600" b="1" dirty="0">
                <a:solidFill>
                  <a:srgbClr val="357EC7"/>
                </a:solidFill>
                <a:latin typeface="Century Gothic" panose="020B0502020202020204" pitchFamily="34" charset="0"/>
              </a:rPr>
              <a:t>Laboratorio di Programmazione III</a:t>
            </a:r>
          </a:p>
          <a:p>
            <a:pPr algn="ctr"/>
            <a:endParaRPr lang="it-IT" dirty="0">
              <a:solidFill>
                <a:srgbClr val="357EC7"/>
              </a:solidFill>
              <a:latin typeface="Century Gothic" panose="020B0502020202020204" pitchFamily="34" charset="0"/>
            </a:endParaRPr>
          </a:p>
          <a:p>
            <a:pPr algn="ctr"/>
            <a:r>
              <a:rPr lang="it-IT" b="1" dirty="0">
                <a:solidFill>
                  <a:srgbClr val="357EC7"/>
                </a:solidFill>
              </a:rPr>
              <a:t>Studente: </a:t>
            </a:r>
            <a:r>
              <a:rPr lang="it-IT" dirty="0">
                <a:solidFill>
                  <a:srgbClr val="357EC7"/>
                </a:solidFill>
              </a:rPr>
              <a:t>Crescenzo Cerqua 0124002171</a:t>
            </a:r>
            <a:br>
              <a:rPr lang="it-IT" dirty="0">
                <a:solidFill>
                  <a:srgbClr val="357EC7"/>
                </a:solidFill>
              </a:rPr>
            </a:br>
            <a:r>
              <a:rPr lang="it-IT" dirty="0">
                <a:solidFill>
                  <a:srgbClr val="357EC7"/>
                </a:solidFill>
              </a:rPr>
              <a:t>       Fabio Salese 0124002165</a:t>
            </a:r>
            <a:endParaRPr lang="it-IT" i="1" dirty="0">
              <a:solidFill>
                <a:srgbClr val="357EC7"/>
              </a:solidFill>
            </a:endParaRPr>
          </a:p>
          <a:p>
            <a:pPr algn="ctr"/>
            <a:r>
              <a:rPr lang="it-IT" b="1" dirty="0">
                <a:solidFill>
                  <a:srgbClr val="357EC7"/>
                </a:solidFill>
              </a:rPr>
              <a:t>Professori: </a:t>
            </a:r>
            <a:r>
              <a:rPr lang="it-IT" i="1" dirty="0">
                <a:solidFill>
                  <a:srgbClr val="357EC7"/>
                </a:solidFill>
              </a:rPr>
              <a:t>Angelo Ciaramella, Raffaele Montella</a:t>
            </a:r>
          </a:p>
          <a:p>
            <a:pPr algn="ctr"/>
            <a:endParaRPr lang="it-IT" i="1" dirty="0">
              <a:solidFill>
                <a:srgbClr val="357EC7"/>
              </a:solidFill>
            </a:endParaRPr>
          </a:p>
          <a:p>
            <a:pPr algn="ctr"/>
            <a:r>
              <a:rPr lang="it-IT" b="1" dirty="0">
                <a:solidFill>
                  <a:srgbClr val="357EC7"/>
                </a:solidFill>
              </a:rPr>
              <a:t>Anno Accademico: </a:t>
            </a:r>
            <a:r>
              <a:rPr lang="it-IT" dirty="0">
                <a:solidFill>
                  <a:srgbClr val="357EC7"/>
                </a:solidFill>
              </a:rPr>
              <a:t>2022/2023</a:t>
            </a:r>
          </a:p>
        </p:txBody>
      </p:sp>
      <p:sp>
        <p:nvSpPr>
          <p:cNvPr id="12" name="CasellaDiTesto 11">
            <a:extLst>
              <a:ext uri="{FF2B5EF4-FFF2-40B4-BE49-F238E27FC236}">
                <a16:creationId xmlns:a16="http://schemas.microsoft.com/office/drawing/2014/main" id="{19CB0189-C40E-4B99-B878-156226BCBFA6}"/>
              </a:ext>
            </a:extLst>
          </p:cNvPr>
          <p:cNvSpPr txBox="1"/>
          <p:nvPr/>
        </p:nvSpPr>
        <p:spPr>
          <a:xfrm>
            <a:off x="8234623" y="3991739"/>
            <a:ext cx="2430379" cy="707886"/>
          </a:xfrm>
          <a:prstGeom prst="rect">
            <a:avLst/>
          </a:prstGeom>
          <a:noFill/>
        </p:spPr>
        <p:txBody>
          <a:bodyPr wrap="square" rtlCol="0">
            <a:spAutoFit/>
          </a:bodyPr>
          <a:lstStyle/>
          <a:p>
            <a:r>
              <a:rPr lang="it-IT" sz="2000" dirty="0">
                <a:solidFill>
                  <a:srgbClr val="357EC7"/>
                </a:solidFill>
              </a:rPr>
              <a:t>        </a:t>
            </a:r>
          </a:p>
          <a:p>
            <a:endParaRPr lang="it-IT" sz="2000" dirty="0">
              <a:solidFill>
                <a:srgbClr val="357EC7"/>
              </a:solidFill>
            </a:endParaRPr>
          </a:p>
        </p:txBody>
      </p:sp>
      <p:pic>
        <p:nvPicPr>
          <p:cNvPr id="14" name="Immagine 13">
            <a:extLst>
              <a:ext uri="{FF2B5EF4-FFF2-40B4-BE49-F238E27FC236}">
                <a16:creationId xmlns:a16="http://schemas.microsoft.com/office/drawing/2014/main" id="{C70A867A-8A66-4C94-9991-786B9072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74" y="4533669"/>
            <a:ext cx="900077" cy="836720"/>
          </a:xfrm>
          <a:prstGeom prst="rect">
            <a:avLst/>
          </a:prstGeom>
        </p:spPr>
      </p:pic>
      <p:pic>
        <p:nvPicPr>
          <p:cNvPr id="5" name="Immagine 4" descr="Immagine che contiene Carattere, testo, logo, Elementi grafici&#10;&#10;Descrizione generata automaticamente">
            <a:extLst>
              <a:ext uri="{FF2B5EF4-FFF2-40B4-BE49-F238E27FC236}">
                <a16:creationId xmlns:a16="http://schemas.microsoft.com/office/drawing/2014/main" id="{500968CB-AECE-A0A8-DA28-184C6BF83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095" y="4423093"/>
            <a:ext cx="2991669" cy="1126687"/>
          </a:xfrm>
          <a:prstGeom prst="rect">
            <a:avLst/>
          </a:prstGeom>
        </p:spPr>
      </p:pic>
    </p:spTree>
    <p:extLst>
      <p:ext uri="{BB962C8B-B14F-4D97-AF65-F5344CB8AC3E}">
        <p14:creationId xmlns:p14="http://schemas.microsoft.com/office/powerpoint/2010/main" val="38284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645E4F-4535-44F1-A785-CEE2DAAF9469}"/>
              </a:ext>
            </a:extLst>
          </p:cNvPr>
          <p:cNvSpPr>
            <a:spLocks noGrp="1"/>
          </p:cNvSpPr>
          <p:nvPr>
            <p:ph type="title"/>
          </p:nvPr>
        </p:nvSpPr>
        <p:spPr>
          <a:xfrm>
            <a:off x="2615854" y="272352"/>
            <a:ext cx="10515600" cy="673100"/>
          </a:xfrm>
        </p:spPr>
        <p:txBody>
          <a:bodyPr>
            <a:normAutofit/>
          </a:bodyPr>
          <a:lstStyle/>
          <a:p>
            <a:r>
              <a:rPr lang="it-IT" sz="3200" b="1" dirty="0">
                <a:solidFill>
                  <a:srgbClr val="357EC7"/>
                </a:solidFill>
              </a:rPr>
              <a:t>				Descrizione del progetto</a:t>
            </a:r>
          </a:p>
        </p:txBody>
      </p:sp>
      <p:sp>
        <p:nvSpPr>
          <p:cNvPr id="4" name="CasellaDiTesto 3">
            <a:extLst>
              <a:ext uri="{FF2B5EF4-FFF2-40B4-BE49-F238E27FC236}">
                <a16:creationId xmlns:a16="http://schemas.microsoft.com/office/drawing/2014/main" id="{CFCDAC25-FE79-4D10-AE8D-66DEB6EADC4A}"/>
              </a:ext>
            </a:extLst>
          </p:cNvPr>
          <p:cNvSpPr txBox="1"/>
          <p:nvPr/>
        </p:nvSpPr>
        <p:spPr>
          <a:xfrm>
            <a:off x="1650045" y="1282803"/>
            <a:ext cx="9553574" cy="4616648"/>
          </a:xfrm>
          <a:prstGeom prst="rect">
            <a:avLst/>
          </a:prstGeom>
          <a:noFill/>
        </p:spPr>
        <p:txBody>
          <a:bodyPr wrap="square" rtlCol="0">
            <a:spAutoFit/>
          </a:bodyPr>
          <a:lstStyle/>
          <a:p>
            <a:r>
              <a:rPr lang="it-IT" sz="1400" b="1" dirty="0">
                <a:solidFill>
                  <a:srgbClr val="357EC7"/>
                </a:solidFill>
              </a:rPr>
              <a:t>Si vuole simulare un sistema automatizzato per gestire gli ordini in un ristorante. Un ristorante dispone di n camerieri (con codici univoci) e m tavoli (con codici univoci). Ogni cameriere prende le ordinazioni dai tavoli e automaticamente invia la richiesta al reparto cucina o al reparto bevande. I prodotti sono divisi per categorie.</a:t>
            </a:r>
          </a:p>
          <a:p>
            <a:pPr marL="285750" indent="-285750">
              <a:buFont typeface="Arial" panose="020B0604020202020204" pitchFamily="34" charset="0"/>
              <a:buChar char="•"/>
            </a:pPr>
            <a:endParaRPr lang="it-IT" sz="1400" b="1" dirty="0">
              <a:solidFill>
                <a:srgbClr val="357EC7"/>
              </a:solidFill>
            </a:endParaRPr>
          </a:p>
          <a:p>
            <a:r>
              <a:rPr lang="it-IT" sz="1400" b="1" dirty="0">
                <a:solidFill>
                  <a:srgbClr val="357EC7"/>
                </a:solidFill>
              </a:rPr>
              <a:t>Scrivere un programma per la gestione degli ordini. Il sistema deve prevedere l’accesso in modalità amministratore e in modalità cameriere.</a:t>
            </a:r>
          </a:p>
          <a:p>
            <a:pPr marL="285750" indent="-285750">
              <a:buFont typeface="Arial" panose="020B0604020202020204" pitchFamily="34" charset="0"/>
              <a:buChar char="•"/>
            </a:pPr>
            <a:endParaRPr lang="it-IT" sz="1400" b="1" dirty="0">
              <a:solidFill>
                <a:srgbClr val="357EC7"/>
              </a:solidFill>
            </a:endParaRPr>
          </a:p>
          <a:p>
            <a:r>
              <a:rPr lang="it-IT" sz="1400" b="1" dirty="0">
                <a:solidFill>
                  <a:srgbClr val="357EC7"/>
                </a:solidFill>
              </a:rPr>
              <a:t>	L’amministratore può effettuare le seguenti operazioni:</a:t>
            </a:r>
          </a:p>
          <a:p>
            <a:pPr marL="285750" indent="-285750">
              <a:buFont typeface="Arial" panose="020B0604020202020204" pitchFamily="34" charset="0"/>
              <a:buChar char="•"/>
            </a:pPr>
            <a:endParaRPr lang="it-IT" sz="1400" b="1" dirty="0">
              <a:solidFill>
                <a:srgbClr val="357EC7"/>
              </a:solidFill>
            </a:endParaRPr>
          </a:p>
          <a:p>
            <a:pPr marL="1200150" lvl="2" indent="-285750">
              <a:buFont typeface="Arial" panose="020B0604020202020204" pitchFamily="34" charset="0"/>
              <a:buChar char="•"/>
            </a:pPr>
            <a:r>
              <a:rPr lang="it-IT" sz="1400" b="1" dirty="0">
                <a:solidFill>
                  <a:srgbClr val="357EC7"/>
                </a:solidFill>
              </a:rPr>
              <a:t>inserire o cambiare un nuovo piatto o bevanda nel menù</a:t>
            </a:r>
          </a:p>
          <a:p>
            <a:pPr marL="1200150" lvl="2" indent="-285750">
              <a:buFont typeface="Arial" panose="020B0604020202020204" pitchFamily="34" charset="0"/>
              <a:buChar char="•"/>
            </a:pPr>
            <a:r>
              <a:rPr lang="it-IT" sz="1400" b="1" dirty="0">
                <a:solidFill>
                  <a:srgbClr val="357EC7"/>
                </a:solidFill>
              </a:rPr>
              <a:t>procedere al pagamento del cliente in base al codice del tavolo. Il pagamento può avvenire con carta di credito, bancomat o in contanti</a:t>
            </a:r>
          </a:p>
          <a:p>
            <a:pPr marL="1200150" lvl="2" indent="-285750">
              <a:buFont typeface="Arial" panose="020B0604020202020204" pitchFamily="34" charset="0"/>
              <a:buChar char="•"/>
            </a:pPr>
            <a:r>
              <a:rPr lang="it-IT" sz="1400" b="1" dirty="0">
                <a:solidFill>
                  <a:srgbClr val="357EC7"/>
                </a:solidFill>
              </a:rPr>
              <a:t>visualizzare periodicamente i prodotti più venduti</a:t>
            </a:r>
          </a:p>
          <a:p>
            <a:pPr lvl="1"/>
            <a:endParaRPr lang="it-IT" sz="1400" b="1" dirty="0">
              <a:solidFill>
                <a:srgbClr val="357EC7"/>
              </a:solidFill>
            </a:endParaRPr>
          </a:p>
          <a:p>
            <a:pPr lvl="1"/>
            <a:r>
              <a:rPr lang="it-IT" sz="1400" b="1" dirty="0">
                <a:solidFill>
                  <a:srgbClr val="357EC7"/>
                </a:solidFill>
              </a:rPr>
              <a:t>Il cameriere può effettuare le seguenti operazioni:</a:t>
            </a:r>
          </a:p>
          <a:p>
            <a:pPr marL="285750" indent="-285750">
              <a:buFont typeface="Arial" panose="020B0604020202020204" pitchFamily="34" charset="0"/>
              <a:buChar char="•"/>
            </a:pPr>
            <a:endParaRPr lang="it-IT" sz="1400" b="1" dirty="0">
              <a:solidFill>
                <a:srgbClr val="357EC7"/>
              </a:solidFill>
            </a:endParaRPr>
          </a:p>
          <a:p>
            <a:pPr marL="1200150" lvl="2" indent="-285750">
              <a:buFont typeface="Arial" panose="020B0604020202020204" pitchFamily="34" charset="0"/>
              <a:buChar char="•"/>
            </a:pPr>
            <a:r>
              <a:rPr lang="it-IT" sz="1400" b="1" dirty="0">
                <a:solidFill>
                  <a:srgbClr val="357EC7"/>
                </a:solidFill>
              </a:rPr>
              <a:t>prendere le ordinazioni dei clienti</a:t>
            </a:r>
          </a:p>
          <a:p>
            <a:pPr marL="1200150" lvl="2" indent="-285750">
              <a:buFont typeface="Arial" panose="020B0604020202020204" pitchFamily="34" charset="0"/>
              <a:buChar char="•"/>
            </a:pPr>
            <a:r>
              <a:rPr lang="it-IT" sz="1400" b="1" dirty="0">
                <a:solidFill>
                  <a:srgbClr val="357EC7"/>
                </a:solidFill>
              </a:rPr>
              <a:t>annullare l’ultima ordinazione effettuata</a:t>
            </a:r>
          </a:p>
          <a:p>
            <a:pPr marL="1200150" lvl="2" indent="-285750">
              <a:buFont typeface="Arial" panose="020B0604020202020204" pitchFamily="34" charset="0"/>
              <a:buChar char="•"/>
            </a:pPr>
            <a:r>
              <a:rPr lang="it-IT" sz="1400" b="1" dirty="0">
                <a:solidFill>
                  <a:srgbClr val="357EC7"/>
                </a:solidFill>
              </a:rPr>
              <a:t>data una scelta proporre al cliente piatti (o bevande) alternativi (i.e., stessa categoria)</a:t>
            </a:r>
          </a:p>
          <a:p>
            <a:pPr marL="1200150" lvl="2" indent="-285750">
              <a:buFont typeface="Arial" panose="020B0604020202020204" pitchFamily="34" charset="0"/>
              <a:buChar char="•"/>
            </a:pPr>
            <a:r>
              <a:rPr lang="it-IT" sz="1400" b="1" dirty="0">
                <a:solidFill>
                  <a:srgbClr val="357EC7"/>
                </a:solidFill>
              </a:rPr>
              <a:t>Simulare il sistema considerando anche i tempi per la preparazione di un ordine.</a:t>
            </a:r>
          </a:p>
        </p:txBody>
      </p:sp>
    </p:spTree>
    <p:extLst>
      <p:ext uri="{BB962C8B-B14F-4D97-AF65-F5344CB8AC3E}">
        <p14:creationId xmlns:p14="http://schemas.microsoft.com/office/powerpoint/2010/main" val="314371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F939CE73-14FD-4E3D-B50D-64FB68D2F698}"/>
              </a:ext>
            </a:extLst>
          </p:cNvPr>
          <p:cNvSpPr>
            <a:spLocks noGrp="1"/>
          </p:cNvSpPr>
          <p:nvPr>
            <p:ph type="title"/>
          </p:nvPr>
        </p:nvSpPr>
        <p:spPr>
          <a:xfrm>
            <a:off x="-173854" y="338492"/>
            <a:ext cx="11169316" cy="633495"/>
          </a:xfrm>
        </p:spPr>
        <p:txBody>
          <a:bodyPr>
            <a:normAutofit fontScale="90000"/>
          </a:bodyPr>
          <a:lstStyle/>
          <a:p>
            <a:pPr algn="ctr"/>
            <a:r>
              <a:rPr lang="it-IT" sz="3600" b="1" dirty="0">
                <a:solidFill>
                  <a:srgbClr val="357EC7"/>
                </a:solidFill>
              </a:rPr>
              <a:t>              Gli attori e le loro azioni</a:t>
            </a:r>
          </a:p>
        </p:txBody>
      </p:sp>
      <p:sp>
        <p:nvSpPr>
          <p:cNvPr id="6" name="CasellaDiTesto 5">
            <a:extLst>
              <a:ext uri="{FF2B5EF4-FFF2-40B4-BE49-F238E27FC236}">
                <a16:creationId xmlns:a16="http://schemas.microsoft.com/office/drawing/2014/main" id="{3E0F1631-056E-4B0A-AEE0-3AFA99C34594}"/>
              </a:ext>
            </a:extLst>
          </p:cNvPr>
          <p:cNvSpPr txBox="1"/>
          <p:nvPr/>
        </p:nvSpPr>
        <p:spPr>
          <a:xfrm>
            <a:off x="6999302" y="1255958"/>
            <a:ext cx="3320716" cy="2677656"/>
          </a:xfrm>
          <a:prstGeom prst="rect">
            <a:avLst/>
          </a:prstGeom>
          <a:noFill/>
        </p:spPr>
        <p:txBody>
          <a:bodyPr wrap="square" rtlCol="0">
            <a:spAutoFit/>
          </a:bodyPr>
          <a:lstStyle/>
          <a:p>
            <a:r>
              <a:rPr lang="it-IT" sz="2400" b="1" i="1" dirty="0">
                <a:solidFill>
                  <a:srgbClr val="357EC7"/>
                </a:solidFill>
              </a:rPr>
              <a:t>Attori:</a:t>
            </a:r>
          </a:p>
          <a:p>
            <a:r>
              <a:rPr lang="it-IT" sz="1600" i="1" dirty="0">
                <a:solidFill>
                  <a:srgbClr val="357EC7"/>
                </a:solidFill>
              </a:rPr>
              <a:t>- Amministratore:</a:t>
            </a:r>
          </a:p>
          <a:p>
            <a:endParaRPr lang="it-IT" sz="1600" i="1" dirty="0">
              <a:solidFill>
                <a:srgbClr val="357EC7"/>
              </a:solidFill>
            </a:endParaRPr>
          </a:p>
          <a:p>
            <a:endParaRPr lang="it-IT" sz="1600" i="1" dirty="0">
              <a:solidFill>
                <a:srgbClr val="357EC7"/>
              </a:solidFill>
            </a:endParaRPr>
          </a:p>
          <a:p>
            <a:endParaRPr lang="it-IT" sz="1600" i="1" dirty="0">
              <a:solidFill>
                <a:srgbClr val="357EC7"/>
              </a:solidFill>
            </a:endParaRPr>
          </a:p>
          <a:p>
            <a:endParaRPr lang="it-IT" sz="1600" i="1" dirty="0">
              <a:solidFill>
                <a:srgbClr val="357EC7"/>
              </a:solidFill>
            </a:endParaRPr>
          </a:p>
          <a:p>
            <a:endParaRPr lang="it-IT" sz="1600" i="1" dirty="0">
              <a:solidFill>
                <a:srgbClr val="357EC7"/>
              </a:solidFill>
            </a:endParaRPr>
          </a:p>
          <a:p>
            <a:endParaRPr lang="it-IT" sz="1600" i="1" dirty="0">
              <a:solidFill>
                <a:srgbClr val="357EC7"/>
              </a:solidFill>
            </a:endParaRPr>
          </a:p>
          <a:p>
            <a:endParaRPr lang="it-IT" sz="1600" i="1" dirty="0">
              <a:solidFill>
                <a:srgbClr val="357EC7"/>
              </a:solidFill>
            </a:endParaRPr>
          </a:p>
          <a:p>
            <a:r>
              <a:rPr lang="it-IT" sz="1600" i="1" dirty="0">
                <a:solidFill>
                  <a:srgbClr val="357EC7"/>
                </a:solidFill>
              </a:rPr>
              <a:t>- Cameriere:</a:t>
            </a:r>
            <a:endParaRPr lang="it-IT" dirty="0">
              <a:solidFill>
                <a:srgbClr val="357EC7"/>
              </a:solidFill>
            </a:endParaRPr>
          </a:p>
        </p:txBody>
      </p:sp>
      <p:sp>
        <p:nvSpPr>
          <p:cNvPr id="7" name="CasellaDiTesto 6">
            <a:extLst>
              <a:ext uri="{FF2B5EF4-FFF2-40B4-BE49-F238E27FC236}">
                <a16:creationId xmlns:a16="http://schemas.microsoft.com/office/drawing/2014/main" id="{437C9289-84AA-4686-81BA-8165A924813F}"/>
              </a:ext>
            </a:extLst>
          </p:cNvPr>
          <p:cNvSpPr txBox="1"/>
          <p:nvPr/>
        </p:nvSpPr>
        <p:spPr>
          <a:xfrm>
            <a:off x="8871284" y="1255958"/>
            <a:ext cx="3320716" cy="4062651"/>
          </a:xfrm>
          <a:prstGeom prst="rect">
            <a:avLst/>
          </a:prstGeom>
          <a:noFill/>
        </p:spPr>
        <p:txBody>
          <a:bodyPr wrap="square" rtlCol="0">
            <a:spAutoFit/>
          </a:bodyPr>
          <a:lstStyle/>
          <a:p>
            <a:r>
              <a:rPr lang="it-IT" sz="2400" b="1" i="1" dirty="0">
                <a:solidFill>
                  <a:srgbClr val="357EC7"/>
                </a:solidFill>
              </a:rPr>
              <a:t>Azioni </a:t>
            </a:r>
          </a:p>
          <a:p>
            <a:pPr marL="285750" indent="-285750">
              <a:buFont typeface="Arial" panose="020B0604020202020204" pitchFamily="34" charset="0"/>
              <a:buChar char="•"/>
            </a:pPr>
            <a:r>
              <a:rPr lang="it-IT" dirty="0">
                <a:solidFill>
                  <a:srgbClr val="357EC7"/>
                </a:solidFill>
              </a:rPr>
              <a:t>Registrarsi</a:t>
            </a:r>
          </a:p>
          <a:p>
            <a:pPr marL="285750" indent="-285750">
              <a:buFont typeface="Arial" panose="020B0604020202020204" pitchFamily="34" charset="0"/>
              <a:buChar char="•"/>
            </a:pPr>
            <a:r>
              <a:rPr lang="it-IT" dirty="0">
                <a:solidFill>
                  <a:srgbClr val="357EC7"/>
                </a:solidFill>
              </a:rPr>
              <a:t>Accedere</a:t>
            </a:r>
          </a:p>
          <a:p>
            <a:pPr marL="285750" indent="-285750">
              <a:buFont typeface="Arial" panose="020B0604020202020204" pitchFamily="34" charset="0"/>
              <a:buChar char="•"/>
            </a:pPr>
            <a:r>
              <a:rPr lang="it-IT" dirty="0">
                <a:solidFill>
                  <a:srgbClr val="357EC7"/>
                </a:solidFill>
              </a:rPr>
              <a:t>Gestione Pagamento </a:t>
            </a:r>
          </a:p>
          <a:p>
            <a:pPr marL="285750" indent="-285750">
              <a:buFont typeface="Arial" panose="020B0604020202020204" pitchFamily="34" charset="0"/>
              <a:buChar char="•"/>
            </a:pPr>
            <a:r>
              <a:rPr lang="it-IT" dirty="0">
                <a:solidFill>
                  <a:srgbClr val="357EC7"/>
                </a:solidFill>
              </a:rPr>
              <a:t>Gestione Menù</a:t>
            </a:r>
          </a:p>
          <a:p>
            <a:pPr marL="285750" indent="-285750">
              <a:buFont typeface="Arial" panose="020B0604020202020204" pitchFamily="34" charset="0"/>
              <a:buChar char="•"/>
            </a:pPr>
            <a:r>
              <a:rPr lang="it-IT" dirty="0">
                <a:solidFill>
                  <a:srgbClr val="357EC7"/>
                </a:solidFill>
              </a:rPr>
              <a:t>Gestione Vendita</a:t>
            </a:r>
          </a:p>
          <a:p>
            <a:pPr marL="285750" indent="-285750">
              <a:buFont typeface="Arial" panose="020B0604020202020204" pitchFamily="34" charset="0"/>
              <a:buChar char="•"/>
            </a:pPr>
            <a:endParaRPr lang="it-IT" b="1" dirty="0">
              <a:solidFill>
                <a:srgbClr val="357EC7"/>
              </a:solidFill>
            </a:endParaRPr>
          </a:p>
          <a:p>
            <a:endParaRPr lang="it-IT" b="1" dirty="0">
              <a:solidFill>
                <a:srgbClr val="357EC7"/>
              </a:solidFill>
            </a:endParaRPr>
          </a:p>
          <a:p>
            <a:pPr marL="285750" indent="-285750">
              <a:buFont typeface="Arial" panose="020B0604020202020204" pitchFamily="34" charset="0"/>
              <a:buChar char="•"/>
            </a:pPr>
            <a:r>
              <a:rPr lang="it-IT" dirty="0">
                <a:solidFill>
                  <a:srgbClr val="357EC7"/>
                </a:solidFill>
              </a:rPr>
              <a:t>Registrarsi</a:t>
            </a:r>
          </a:p>
          <a:p>
            <a:pPr marL="285750" indent="-285750">
              <a:buFont typeface="Arial" panose="020B0604020202020204" pitchFamily="34" charset="0"/>
              <a:buChar char="•"/>
            </a:pPr>
            <a:r>
              <a:rPr lang="it-IT" dirty="0">
                <a:solidFill>
                  <a:srgbClr val="357EC7"/>
                </a:solidFill>
              </a:rPr>
              <a:t>Accedere</a:t>
            </a:r>
          </a:p>
          <a:p>
            <a:pPr marL="285750" indent="-285750">
              <a:buFont typeface="Arial" panose="020B0604020202020204" pitchFamily="34" charset="0"/>
              <a:buChar char="•"/>
            </a:pPr>
            <a:r>
              <a:rPr lang="it-IT" dirty="0">
                <a:solidFill>
                  <a:srgbClr val="357EC7"/>
                </a:solidFill>
              </a:rPr>
              <a:t>Prendere ordinazioni</a:t>
            </a:r>
          </a:p>
          <a:p>
            <a:pPr marL="285750" indent="-285750">
              <a:buFont typeface="Arial" panose="020B0604020202020204" pitchFamily="34" charset="0"/>
              <a:buChar char="•"/>
            </a:pPr>
            <a:r>
              <a:rPr lang="it-IT" dirty="0">
                <a:solidFill>
                  <a:srgbClr val="357EC7"/>
                </a:solidFill>
              </a:rPr>
              <a:t>Annullare ordinazioni</a:t>
            </a:r>
          </a:p>
          <a:p>
            <a:pPr marL="285750" indent="-285750">
              <a:buFont typeface="Arial" panose="020B0604020202020204" pitchFamily="34" charset="0"/>
              <a:buChar char="•"/>
            </a:pPr>
            <a:r>
              <a:rPr lang="it-IT" dirty="0">
                <a:solidFill>
                  <a:srgbClr val="357EC7"/>
                </a:solidFill>
              </a:rPr>
              <a:t>Filtrare categoria prodotti</a:t>
            </a:r>
          </a:p>
          <a:p>
            <a:endParaRPr lang="it-IT" dirty="0">
              <a:solidFill>
                <a:srgbClr val="357EC7"/>
              </a:solidFill>
            </a:endParaRPr>
          </a:p>
        </p:txBody>
      </p:sp>
      <p:pic>
        <p:nvPicPr>
          <p:cNvPr id="3" name="Immagine 2" descr="Immagine che contiene diagramma, testo, Disegno tecnico, schizzo&#10;&#10;Descrizione generata automaticamente">
            <a:extLst>
              <a:ext uri="{FF2B5EF4-FFF2-40B4-BE49-F238E27FC236}">
                <a16:creationId xmlns:a16="http://schemas.microsoft.com/office/drawing/2014/main" id="{A80B7067-F242-55F1-191A-7096ECA76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8" y="1149541"/>
            <a:ext cx="6613864" cy="3561665"/>
          </a:xfrm>
          <a:prstGeom prst="rect">
            <a:avLst/>
          </a:prstGeom>
        </p:spPr>
      </p:pic>
    </p:spTree>
    <p:extLst>
      <p:ext uri="{BB962C8B-B14F-4D97-AF65-F5344CB8AC3E}">
        <p14:creationId xmlns:p14="http://schemas.microsoft.com/office/powerpoint/2010/main" val="24708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E59A23C-155D-4299-A7AF-715B927D8600}"/>
              </a:ext>
            </a:extLst>
          </p:cNvPr>
          <p:cNvSpPr>
            <a:spLocks noGrp="1"/>
          </p:cNvSpPr>
          <p:nvPr>
            <p:ph type="title"/>
          </p:nvPr>
        </p:nvSpPr>
        <p:spPr>
          <a:xfrm>
            <a:off x="-285750" y="536934"/>
            <a:ext cx="10515600" cy="577850"/>
          </a:xfrm>
        </p:spPr>
        <p:txBody>
          <a:bodyPr>
            <a:noAutofit/>
          </a:bodyPr>
          <a:lstStyle/>
          <a:p>
            <a:r>
              <a:rPr lang="it-IT" sz="3200" dirty="0"/>
              <a:t>                                         </a:t>
            </a:r>
            <a:r>
              <a:rPr lang="it-IT" sz="3200" b="1" dirty="0">
                <a:solidFill>
                  <a:srgbClr val="357EC7"/>
                </a:solidFill>
              </a:rPr>
              <a:t>Implementazione</a:t>
            </a:r>
          </a:p>
        </p:txBody>
      </p:sp>
      <p:sp>
        <p:nvSpPr>
          <p:cNvPr id="5" name="CasellaDiTesto 4">
            <a:extLst>
              <a:ext uri="{FF2B5EF4-FFF2-40B4-BE49-F238E27FC236}">
                <a16:creationId xmlns:a16="http://schemas.microsoft.com/office/drawing/2014/main" id="{062DB549-0068-4E0D-B3BA-58EFD9B38064}"/>
              </a:ext>
            </a:extLst>
          </p:cNvPr>
          <p:cNvSpPr txBox="1"/>
          <p:nvPr/>
        </p:nvSpPr>
        <p:spPr>
          <a:xfrm>
            <a:off x="642937" y="1662969"/>
            <a:ext cx="6419850" cy="4401205"/>
          </a:xfrm>
          <a:prstGeom prst="rect">
            <a:avLst/>
          </a:prstGeom>
          <a:noFill/>
        </p:spPr>
        <p:txBody>
          <a:bodyPr wrap="square" rtlCol="0">
            <a:spAutoFit/>
          </a:bodyPr>
          <a:lstStyle/>
          <a:p>
            <a:r>
              <a:rPr lang="it-IT" sz="2000" b="1" dirty="0">
                <a:solidFill>
                  <a:srgbClr val="357EC7"/>
                </a:solidFill>
              </a:rPr>
              <a:t>Cosa abbiamo utilizzato:</a:t>
            </a:r>
          </a:p>
          <a:p>
            <a:endParaRPr lang="it-IT" sz="2000" b="1" dirty="0">
              <a:solidFill>
                <a:srgbClr val="357EC7"/>
              </a:solidFill>
            </a:endParaRPr>
          </a:p>
          <a:p>
            <a:pPr marL="342900" indent="-342900">
              <a:buFont typeface="Arial" panose="020B0604020202020204" pitchFamily="34" charset="0"/>
              <a:buChar char="•"/>
            </a:pPr>
            <a:r>
              <a:rPr lang="it-IT" sz="1600" b="1" dirty="0">
                <a:solidFill>
                  <a:srgbClr val="357EC7"/>
                </a:solidFill>
                <a:highlight>
                  <a:srgbClr val="FFFF00"/>
                </a:highlight>
              </a:rPr>
              <a:t>Eclipse</a:t>
            </a:r>
            <a:r>
              <a:rPr lang="it-IT" sz="1600" b="1" dirty="0">
                <a:solidFill>
                  <a:srgbClr val="357EC7"/>
                </a:solidFill>
              </a:rPr>
              <a:t>: </a:t>
            </a:r>
            <a:r>
              <a:rPr lang="it-IT" sz="1600" dirty="0">
                <a:solidFill>
                  <a:srgbClr val="357EC7"/>
                </a:solidFill>
              </a:rPr>
              <a:t>Eclipse è un ambiente di sviluppo integrato (IDE) per lo sviluppo del software. È utilizzato principalmente per lo sviluppo di Java, ma supporta anche altri linguaggi di programmazione come C/C ++, Java e Python.</a:t>
            </a:r>
          </a:p>
          <a:p>
            <a:pPr marL="342900" indent="-342900">
              <a:buFont typeface="Arial" panose="020B0604020202020204" pitchFamily="34" charset="0"/>
              <a:buChar char="•"/>
            </a:pPr>
            <a:endParaRPr lang="it-IT" sz="1600" b="1" dirty="0">
              <a:solidFill>
                <a:srgbClr val="357EC7"/>
              </a:solidFill>
            </a:endParaRPr>
          </a:p>
          <a:p>
            <a:pPr marL="342900" indent="-342900">
              <a:buFont typeface="Arial" panose="020B0604020202020204" pitchFamily="34" charset="0"/>
              <a:buChar char="•"/>
            </a:pPr>
            <a:r>
              <a:rPr lang="it-IT" sz="1600" b="1" dirty="0" err="1">
                <a:solidFill>
                  <a:srgbClr val="357EC7"/>
                </a:solidFill>
                <a:highlight>
                  <a:srgbClr val="FFFF00"/>
                </a:highlight>
              </a:rPr>
              <a:t>JavaFX</a:t>
            </a:r>
            <a:r>
              <a:rPr lang="it-IT" sz="1600" b="1" dirty="0">
                <a:solidFill>
                  <a:srgbClr val="357EC7"/>
                </a:solidFill>
              </a:rPr>
              <a:t>: </a:t>
            </a:r>
            <a:r>
              <a:rPr lang="it-IT" sz="1600" dirty="0">
                <a:solidFill>
                  <a:srgbClr val="357EC7"/>
                </a:solidFill>
              </a:rPr>
              <a:t>Una famiglia di software applicativi, basati sulla piattaforma Java, per la creazione di Rich Internet </a:t>
            </a:r>
            <a:r>
              <a:rPr lang="it-IT" sz="1600" dirty="0" err="1">
                <a:solidFill>
                  <a:srgbClr val="357EC7"/>
                </a:solidFill>
              </a:rPr>
              <a:t>application</a:t>
            </a:r>
            <a:r>
              <a:rPr lang="it-IT" sz="1600" dirty="0">
                <a:solidFill>
                  <a:srgbClr val="357EC7"/>
                </a:solidFill>
              </a:rPr>
              <a:t>.</a:t>
            </a:r>
          </a:p>
          <a:p>
            <a:pPr marL="342900" indent="-342900">
              <a:buFont typeface="Arial" panose="020B0604020202020204" pitchFamily="34" charset="0"/>
              <a:buChar char="•"/>
            </a:pPr>
            <a:endParaRPr lang="it-IT" sz="1600" dirty="0">
              <a:solidFill>
                <a:srgbClr val="357EC7"/>
              </a:solidFill>
            </a:endParaRPr>
          </a:p>
          <a:p>
            <a:pPr marL="342900" indent="-342900">
              <a:buFont typeface="Arial" panose="020B0604020202020204" pitchFamily="34" charset="0"/>
              <a:buChar char="•"/>
            </a:pPr>
            <a:r>
              <a:rPr lang="it-IT" sz="1600" b="1" dirty="0" err="1">
                <a:solidFill>
                  <a:srgbClr val="357EC7"/>
                </a:solidFill>
                <a:highlight>
                  <a:srgbClr val="FFFF00"/>
                </a:highlight>
              </a:rPr>
              <a:t>SceneBuilder</a:t>
            </a:r>
            <a:r>
              <a:rPr lang="it-IT" sz="1600" b="1" dirty="0">
                <a:solidFill>
                  <a:srgbClr val="357EC7"/>
                </a:solidFill>
              </a:rPr>
              <a:t>: </a:t>
            </a:r>
            <a:r>
              <a:rPr lang="it-IT" sz="1600" dirty="0">
                <a:solidFill>
                  <a:srgbClr val="357EC7"/>
                </a:solidFill>
              </a:rPr>
              <a:t>Strumento di layout visivo che consente agli utenti di progettare rapidamente interfacce utente di applicazioni </a:t>
            </a:r>
            <a:r>
              <a:rPr lang="it-IT" sz="1600" dirty="0" err="1">
                <a:solidFill>
                  <a:srgbClr val="357EC7"/>
                </a:solidFill>
              </a:rPr>
              <a:t>JavaFx</a:t>
            </a:r>
            <a:r>
              <a:rPr lang="it-IT" sz="1600" dirty="0">
                <a:solidFill>
                  <a:srgbClr val="357EC7"/>
                </a:solidFill>
              </a:rPr>
              <a:t>.</a:t>
            </a:r>
          </a:p>
          <a:p>
            <a:pPr marL="342900" indent="-342900">
              <a:buFont typeface="Arial" panose="020B0604020202020204" pitchFamily="34" charset="0"/>
              <a:buChar char="•"/>
            </a:pPr>
            <a:endParaRPr lang="it-IT" sz="1600" b="1" dirty="0">
              <a:solidFill>
                <a:srgbClr val="357EC7"/>
              </a:solidFill>
            </a:endParaRPr>
          </a:p>
          <a:p>
            <a:pPr marL="342900" indent="-342900">
              <a:buFont typeface="Arial" panose="020B0604020202020204" pitchFamily="34" charset="0"/>
              <a:buChar char="•"/>
            </a:pPr>
            <a:r>
              <a:rPr lang="it-IT" sz="1600" b="1" dirty="0">
                <a:solidFill>
                  <a:srgbClr val="357EC7"/>
                </a:solidFill>
                <a:highlight>
                  <a:srgbClr val="FFFF00"/>
                </a:highlight>
              </a:rPr>
              <a:t>Oracle MySQL</a:t>
            </a:r>
            <a:r>
              <a:rPr lang="it-IT" sz="1600" b="1" dirty="0">
                <a:solidFill>
                  <a:srgbClr val="357EC7"/>
                </a:solidFill>
              </a:rPr>
              <a:t>: </a:t>
            </a:r>
            <a:r>
              <a:rPr lang="it-IT" sz="1600" dirty="0">
                <a:solidFill>
                  <a:srgbClr val="357EC7"/>
                </a:solidFill>
              </a:rPr>
              <a:t>ambiente di sviluppo integrato (IDE) per lavorare con SQL nei database Oracle.</a:t>
            </a:r>
            <a:endParaRPr lang="it-IT" sz="1600" b="1" dirty="0">
              <a:solidFill>
                <a:srgbClr val="357EC7"/>
              </a:solidFill>
            </a:endParaRPr>
          </a:p>
        </p:txBody>
      </p:sp>
      <p:pic>
        <p:nvPicPr>
          <p:cNvPr id="17" name="Immagine 16">
            <a:extLst>
              <a:ext uri="{FF2B5EF4-FFF2-40B4-BE49-F238E27FC236}">
                <a16:creationId xmlns:a16="http://schemas.microsoft.com/office/drawing/2014/main" id="{A5A1FA53-42C3-4023-AB7F-70DD16E44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177" y="3337189"/>
            <a:ext cx="1933720" cy="806705"/>
          </a:xfrm>
          <a:prstGeom prst="rect">
            <a:avLst/>
          </a:prstGeom>
        </p:spPr>
      </p:pic>
      <p:pic>
        <p:nvPicPr>
          <p:cNvPr id="19" name="Immagine 18">
            <a:extLst>
              <a:ext uri="{FF2B5EF4-FFF2-40B4-BE49-F238E27FC236}">
                <a16:creationId xmlns:a16="http://schemas.microsoft.com/office/drawing/2014/main" id="{CE11BFA8-D03B-4F09-8F27-05A6C98F0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09" y="4329359"/>
            <a:ext cx="957263" cy="957263"/>
          </a:xfrm>
          <a:prstGeom prst="rect">
            <a:avLst/>
          </a:prstGeom>
        </p:spPr>
      </p:pic>
      <p:pic>
        <p:nvPicPr>
          <p:cNvPr id="8" name="Immagine 7" descr="Immagine che contiene cerchio, Elementi grafici, grafica, schermata&#10;&#10;Descrizione generata automaticamente">
            <a:extLst>
              <a:ext uri="{FF2B5EF4-FFF2-40B4-BE49-F238E27FC236}">
                <a16:creationId xmlns:a16="http://schemas.microsoft.com/office/drawing/2014/main" id="{97F8B458-EC8E-CABC-950B-BF0CEA323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9799" y="1997763"/>
            <a:ext cx="1133684" cy="1222909"/>
          </a:xfrm>
          <a:prstGeom prst="rect">
            <a:avLst/>
          </a:prstGeom>
        </p:spPr>
      </p:pic>
      <p:pic>
        <p:nvPicPr>
          <p:cNvPr id="10" name="Immagine 9" descr="Immagine che contiene cerchio, schermata, design&#10;&#10;Descrizione generata automaticamente">
            <a:extLst>
              <a:ext uri="{FF2B5EF4-FFF2-40B4-BE49-F238E27FC236}">
                <a16:creationId xmlns:a16="http://schemas.microsoft.com/office/drawing/2014/main" id="{6CB34A01-0CBF-8238-992E-AF2D0BEFCD4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953177" y="5409943"/>
            <a:ext cx="1413182" cy="982398"/>
          </a:xfrm>
          <a:prstGeom prst="rect">
            <a:avLst/>
          </a:prstGeom>
        </p:spPr>
      </p:pic>
    </p:spTree>
    <p:extLst>
      <p:ext uri="{BB962C8B-B14F-4D97-AF65-F5344CB8AC3E}">
        <p14:creationId xmlns:p14="http://schemas.microsoft.com/office/powerpoint/2010/main" val="373534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645E4F-4535-44F1-A785-CEE2DAAF9469}"/>
              </a:ext>
            </a:extLst>
          </p:cNvPr>
          <p:cNvSpPr>
            <a:spLocks noGrp="1"/>
          </p:cNvSpPr>
          <p:nvPr>
            <p:ph type="title"/>
          </p:nvPr>
        </p:nvSpPr>
        <p:spPr>
          <a:xfrm>
            <a:off x="2615854" y="272352"/>
            <a:ext cx="10515600" cy="673100"/>
          </a:xfrm>
        </p:spPr>
        <p:txBody>
          <a:bodyPr>
            <a:normAutofit/>
          </a:bodyPr>
          <a:lstStyle/>
          <a:p>
            <a:r>
              <a:rPr lang="it-IT" sz="3200" b="1">
                <a:solidFill>
                  <a:srgbClr val="357EC7"/>
                </a:solidFill>
              </a:rPr>
              <a:t>				I pattern utilizzati</a:t>
            </a:r>
            <a:endParaRPr lang="it-IT" sz="3200" b="1" dirty="0">
              <a:solidFill>
                <a:srgbClr val="357EC7"/>
              </a:solidFill>
            </a:endParaRPr>
          </a:p>
        </p:txBody>
      </p:sp>
      <p:sp>
        <p:nvSpPr>
          <p:cNvPr id="4" name="CasellaDiTesto 3">
            <a:extLst>
              <a:ext uri="{FF2B5EF4-FFF2-40B4-BE49-F238E27FC236}">
                <a16:creationId xmlns:a16="http://schemas.microsoft.com/office/drawing/2014/main" id="{CFCDAC25-FE79-4D10-AE8D-66DEB6EADC4A}"/>
              </a:ext>
            </a:extLst>
          </p:cNvPr>
          <p:cNvSpPr txBox="1"/>
          <p:nvPr/>
        </p:nvSpPr>
        <p:spPr>
          <a:xfrm>
            <a:off x="1650045" y="1282803"/>
            <a:ext cx="9553574" cy="3539430"/>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a:solidFill>
                  <a:srgbClr val="357EC7"/>
                </a:solidFill>
              </a:rPr>
              <a:t>Command</a:t>
            </a:r>
            <a:r>
              <a:rPr lang="it-IT" sz="1400" b="1" dirty="0">
                <a:solidFill>
                  <a:srgbClr val="357EC7"/>
                </a:solidFill>
              </a:rPr>
              <a:t>: </a:t>
            </a:r>
            <a:r>
              <a:rPr lang="it-IT" sz="1400" dirty="0">
                <a:solidFill>
                  <a:srgbClr val="357EC7"/>
                </a:solidFill>
              </a:rPr>
              <a:t>modello di progettazione comportamentale che trasforma una richiesta in un oggetto autonomo che contiene tutte le informazioni sulla richiesta. Utilizzato per far prendere le ordinazioni al cameriere e per rimuovere le ordinazioni scelte.</a:t>
            </a:r>
          </a:p>
          <a:p>
            <a:pPr marL="285750" indent="-285750">
              <a:buFont typeface="Arial" panose="020B0604020202020204" pitchFamily="34" charset="0"/>
              <a:buChar char="•"/>
            </a:pPr>
            <a:endParaRPr lang="it-IT" sz="1400" dirty="0">
              <a:solidFill>
                <a:srgbClr val="357EC7"/>
              </a:solidFill>
            </a:endParaRPr>
          </a:p>
          <a:p>
            <a:pPr marL="285750" indent="-285750">
              <a:buFont typeface="Arial" panose="020B0604020202020204" pitchFamily="34" charset="0"/>
              <a:buChar char="•"/>
            </a:pPr>
            <a:endParaRPr lang="it-IT" sz="1400" b="1" dirty="0">
              <a:solidFill>
                <a:srgbClr val="357EC7"/>
              </a:solidFill>
            </a:endParaRPr>
          </a:p>
          <a:p>
            <a:pPr marL="285750" indent="-285750">
              <a:buFont typeface="Arial" panose="020B0604020202020204" pitchFamily="34" charset="0"/>
              <a:buChar char="•"/>
            </a:pPr>
            <a:r>
              <a:rPr lang="it-IT" sz="1400" b="1" dirty="0">
                <a:solidFill>
                  <a:srgbClr val="357EC7"/>
                </a:solidFill>
              </a:rPr>
              <a:t>Chain of </a:t>
            </a:r>
            <a:r>
              <a:rPr lang="it-IT" sz="1400" b="1" dirty="0" err="1">
                <a:solidFill>
                  <a:srgbClr val="357EC7"/>
                </a:solidFill>
              </a:rPr>
              <a:t>Responsibility</a:t>
            </a:r>
            <a:r>
              <a:rPr lang="it-IT" sz="1400" b="1" dirty="0">
                <a:solidFill>
                  <a:srgbClr val="357EC7"/>
                </a:solidFill>
              </a:rPr>
              <a:t> : </a:t>
            </a:r>
            <a:r>
              <a:rPr lang="it-IT" sz="1400" dirty="0">
                <a:solidFill>
                  <a:srgbClr val="357EC7"/>
                </a:solidFill>
              </a:rPr>
              <a:t> un modello di progettazione comportamentale che consente di passare le richieste lungo una catena di gestori. Dopo aver ricevuto una richiesta, ciascun gestore decide di elaborarla o di trasmetterla al gestore successivo nella catena.</a:t>
            </a:r>
          </a:p>
          <a:p>
            <a:pPr marL="285750" indent="-285750">
              <a:buFont typeface="Arial" panose="020B0604020202020204" pitchFamily="34" charset="0"/>
              <a:buChar char="•"/>
            </a:pPr>
            <a:endParaRPr lang="it-IT" sz="1400" dirty="0">
              <a:solidFill>
                <a:srgbClr val="357EC7"/>
              </a:solidFill>
            </a:endParaRPr>
          </a:p>
          <a:p>
            <a:pPr marL="285750" indent="-285750">
              <a:buFont typeface="Arial" panose="020B0604020202020204" pitchFamily="34" charset="0"/>
              <a:buChar char="•"/>
            </a:pPr>
            <a:r>
              <a:rPr lang="it-IT" sz="1400" b="1" dirty="0">
                <a:solidFill>
                  <a:srgbClr val="357EC7"/>
                </a:solidFill>
              </a:rPr>
              <a:t>Strategy: </a:t>
            </a:r>
            <a:r>
              <a:rPr lang="it-IT" sz="1400" dirty="0">
                <a:solidFill>
                  <a:srgbClr val="357EC7"/>
                </a:solidFill>
              </a:rPr>
              <a:t>modello di progettazione comportamentale che consente di selezionare il comportamento di un oggetto in fase di esecuzione. Utilizzato Per le varie tipologie di pagamento, nel nostro caso Contanti, Carta di credito o debito.</a:t>
            </a:r>
          </a:p>
          <a:p>
            <a:pPr marL="285750" indent="-285750">
              <a:buFont typeface="Arial" panose="020B0604020202020204" pitchFamily="34" charset="0"/>
              <a:buChar char="•"/>
            </a:pPr>
            <a:endParaRPr lang="it-IT" sz="1400" b="1" dirty="0">
              <a:solidFill>
                <a:srgbClr val="357EC7"/>
              </a:solidFill>
            </a:endParaRPr>
          </a:p>
          <a:p>
            <a:pPr marL="285750" indent="-285750">
              <a:buFont typeface="Arial" panose="020B0604020202020204" pitchFamily="34" charset="0"/>
              <a:buChar char="•"/>
            </a:pPr>
            <a:endParaRPr lang="it-IT" sz="1400" b="1" dirty="0">
              <a:solidFill>
                <a:srgbClr val="357EC7"/>
              </a:solidFill>
            </a:endParaRPr>
          </a:p>
          <a:p>
            <a:pPr marL="285750" indent="-285750">
              <a:buFont typeface="Arial" panose="020B0604020202020204" pitchFamily="34" charset="0"/>
              <a:buChar char="•"/>
            </a:pPr>
            <a:r>
              <a:rPr lang="it-IT" sz="1400" b="1" dirty="0" err="1">
                <a:solidFill>
                  <a:srgbClr val="357EC7"/>
                </a:solidFill>
              </a:rPr>
              <a:t>Prototype</a:t>
            </a:r>
            <a:r>
              <a:rPr lang="it-IT" sz="1400" b="1" dirty="0">
                <a:solidFill>
                  <a:srgbClr val="357EC7"/>
                </a:solidFill>
              </a:rPr>
              <a:t>: </a:t>
            </a:r>
            <a:r>
              <a:rPr lang="it-IT" sz="1400" dirty="0">
                <a:solidFill>
                  <a:srgbClr val="357EC7"/>
                </a:solidFill>
              </a:rPr>
              <a:t>modello di progettazione </a:t>
            </a:r>
            <a:r>
              <a:rPr lang="it-IT" sz="1400" dirty="0" err="1">
                <a:solidFill>
                  <a:srgbClr val="357EC7"/>
                </a:solidFill>
              </a:rPr>
              <a:t>creazionale</a:t>
            </a:r>
            <a:r>
              <a:rPr lang="it-IT" sz="1400" dirty="0">
                <a:solidFill>
                  <a:srgbClr val="357EC7"/>
                </a:solidFill>
              </a:rPr>
              <a:t> che consente di copiare oggetti esistenti senza rendere il codice dipendente dalle relative classi. Utilizzato per gestire in futuro la varie tipologie di ricevute.</a:t>
            </a:r>
            <a:endParaRPr lang="it-IT" sz="1400" b="1" dirty="0">
              <a:solidFill>
                <a:srgbClr val="357EC7"/>
              </a:solidFill>
            </a:endParaRPr>
          </a:p>
        </p:txBody>
      </p:sp>
    </p:spTree>
    <p:extLst>
      <p:ext uri="{BB962C8B-B14F-4D97-AF65-F5344CB8AC3E}">
        <p14:creationId xmlns:p14="http://schemas.microsoft.com/office/powerpoint/2010/main" val="351490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diagramma, linea, schermata&#10;&#10;Descrizione generata automaticamente">
            <a:extLst>
              <a:ext uri="{FF2B5EF4-FFF2-40B4-BE49-F238E27FC236}">
                <a16:creationId xmlns:a16="http://schemas.microsoft.com/office/drawing/2014/main" id="{B84D04D5-CACB-4AD6-A6F9-C38779F6C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270" y="1106800"/>
            <a:ext cx="3899730" cy="2469023"/>
          </a:xfrm>
          <a:prstGeom prst="rect">
            <a:avLst/>
          </a:prstGeom>
        </p:spPr>
      </p:pic>
      <p:sp>
        <p:nvSpPr>
          <p:cNvPr id="6" name="CasellaDiTesto 5">
            <a:extLst>
              <a:ext uri="{FF2B5EF4-FFF2-40B4-BE49-F238E27FC236}">
                <a16:creationId xmlns:a16="http://schemas.microsoft.com/office/drawing/2014/main" id="{08192487-7F2C-523C-38E4-88B9BDAFF23F}"/>
              </a:ext>
            </a:extLst>
          </p:cNvPr>
          <p:cNvSpPr txBox="1"/>
          <p:nvPr/>
        </p:nvSpPr>
        <p:spPr>
          <a:xfrm>
            <a:off x="8126708" y="737468"/>
            <a:ext cx="2690160" cy="369332"/>
          </a:xfrm>
          <a:prstGeom prst="rect">
            <a:avLst/>
          </a:prstGeom>
          <a:noFill/>
        </p:spPr>
        <p:txBody>
          <a:bodyPr wrap="none" rtlCol="0">
            <a:spAutoFit/>
          </a:bodyPr>
          <a:lstStyle/>
          <a:p>
            <a:r>
              <a:rPr lang="it-IT" b="1" dirty="0">
                <a:solidFill>
                  <a:schemeClr val="accent2"/>
                </a:solidFill>
              </a:rPr>
              <a:t>Chain of </a:t>
            </a:r>
            <a:r>
              <a:rPr lang="it-IT" b="1" dirty="0" err="1">
                <a:solidFill>
                  <a:schemeClr val="accent2"/>
                </a:solidFill>
              </a:rPr>
              <a:t>Responsibility</a:t>
            </a:r>
            <a:endParaRPr lang="it-IT" b="1" dirty="0">
              <a:solidFill>
                <a:schemeClr val="accent2"/>
              </a:solidFill>
            </a:endParaRPr>
          </a:p>
        </p:txBody>
      </p:sp>
      <p:sp>
        <p:nvSpPr>
          <p:cNvPr id="7" name="CasellaDiTesto 6">
            <a:extLst>
              <a:ext uri="{FF2B5EF4-FFF2-40B4-BE49-F238E27FC236}">
                <a16:creationId xmlns:a16="http://schemas.microsoft.com/office/drawing/2014/main" id="{88F6E36B-7458-6DC7-6BF8-743CBABB0D20}"/>
              </a:ext>
            </a:extLst>
          </p:cNvPr>
          <p:cNvSpPr txBox="1"/>
          <p:nvPr/>
        </p:nvSpPr>
        <p:spPr>
          <a:xfrm>
            <a:off x="3443592" y="632275"/>
            <a:ext cx="1386918" cy="369332"/>
          </a:xfrm>
          <a:prstGeom prst="rect">
            <a:avLst/>
          </a:prstGeom>
          <a:noFill/>
        </p:spPr>
        <p:txBody>
          <a:bodyPr wrap="none" rtlCol="0">
            <a:spAutoFit/>
          </a:bodyPr>
          <a:lstStyle/>
          <a:p>
            <a:r>
              <a:rPr lang="it-IT" b="1" dirty="0" err="1">
                <a:solidFill>
                  <a:schemeClr val="accent2"/>
                </a:solidFill>
              </a:rPr>
              <a:t>Command</a:t>
            </a:r>
            <a:endParaRPr lang="it-IT" b="1" dirty="0">
              <a:solidFill>
                <a:schemeClr val="accent2"/>
              </a:solidFill>
            </a:endParaRPr>
          </a:p>
        </p:txBody>
      </p:sp>
      <p:sp>
        <p:nvSpPr>
          <p:cNvPr id="12" name="CasellaDiTesto 11">
            <a:extLst>
              <a:ext uri="{FF2B5EF4-FFF2-40B4-BE49-F238E27FC236}">
                <a16:creationId xmlns:a16="http://schemas.microsoft.com/office/drawing/2014/main" id="{A6610771-EC3D-315B-46FC-7D022F04F586}"/>
              </a:ext>
            </a:extLst>
          </p:cNvPr>
          <p:cNvSpPr txBox="1"/>
          <p:nvPr/>
        </p:nvSpPr>
        <p:spPr>
          <a:xfrm>
            <a:off x="3443592" y="4238058"/>
            <a:ext cx="1103187" cy="369332"/>
          </a:xfrm>
          <a:prstGeom prst="rect">
            <a:avLst/>
          </a:prstGeom>
          <a:noFill/>
        </p:spPr>
        <p:txBody>
          <a:bodyPr wrap="none" rtlCol="0">
            <a:spAutoFit/>
          </a:bodyPr>
          <a:lstStyle/>
          <a:p>
            <a:r>
              <a:rPr lang="it-IT" b="1" dirty="0">
                <a:solidFill>
                  <a:schemeClr val="accent2"/>
                </a:solidFill>
              </a:rPr>
              <a:t>Strategy</a:t>
            </a:r>
          </a:p>
        </p:txBody>
      </p:sp>
      <p:pic>
        <p:nvPicPr>
          <p:cNvPr id="14" name="Immagine 13" descr="Immagine che contiene testo, schermata, linea, Carattere&#10;&#10;Descrizione generata automaticamente">
            <a:extLst>
              <a:ext uri="{FF2B5EF4-FFF2-40B4-BE49-F238E27FC236}">
                <a16:creationId xmlns:a16="http://schemas.microsoft.com/office/drawing/2014/main" id="{8813F6A7-5C04-C5F2-E2DD-879C39EB7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764" y="4606940"/>
            <a:ext cx="4413727" cy="2138732"/>
          </a:xfrm>
          <a:prstGeom prst="rect">
            <a:avLst/>
          </a:prstGeom>
        </p:spPr>
      </p:pic>
      <p:sp>
        <p:nvSpPr>
          <p:cNvPr id="19" name="CasellaDiTesto 18">
            <a:extLst>
              <a:ext uri="{FF2B5EF4-FFF2-40B4-BE49-F238E27FC236}">
                <a16:creationId xmlns:a16="http://schemas.microsoft.com/office/drawing/2014/main" id="{9ED1A7C3-A583-5656-0B61-B5ECC0B17433}"/>
              </a:ext>
            </a:extLst>
          </p:cNvPr>
          <p:cNvSpPr txBox="1"/>
          <p:nvPr/>
        </p:nvSpPr>
        <p:spPr>
          <a:xfrm>
            <a:off x="8504763" y="4231117"/>
            <a:ext cx="1255472" cy="369332"/>
          </a:xfrm>
          <a:prstGeom prst="rect">
            <a:avLst/>
          </a:prstGeom>
          <a:noFill/>
        </p:spPr>
        <p:txBody>
          <a:bodyPr wrap="none" rtlCol="0">
            <a:spAutoFit/>
          </a:bodyPr>
          <a:lstStyle/>
          <a:p>
            <a:r>
              <a:rPr lang="it-IT" b="1" dirty="0" err="1">
                <a:solidFill>
                  <a:schemeClr val="accent2"/>
                </a:solidFill>
              </a:rPr>
              <a:t>Prototype</a:t>
            </a:r>
            <a:endParaRPr lang="it-IT" b="1" dirty="0">
              <a:solidFill>
                <a:schemeClr val="accent2"/>
              </a:solidFill>
            </a:endParaRPr>
          </a:p>
        </p:txBody>
      </p:sp>
      <p:sp>
        <p:nvSpPr>
          <p:cNvPr id="3" name="CasellaDiTesto 2">
            <a:extLst>
              <a:ext uri="{FF2B5EF4-FFF2-40B4-BE49-F238E27FC236}">
                <a16:creationId xmlns:a16="http://schemas.microsoft.com/office/drawing/2014/main" id="{4F8CE93D-63B1-F820-6394-8A6AE2AFDA3D}"/>
              </a:ext>
            </a:extLst>
          </p:cNvPr>
          <p:cNvSpPr txBox="1"/>
          <p:nvPr/>
        </p:nvSpPr>
        <p:spPr>
          <a:xfrm>
            <a:off x="4546779" y="129351"/>
            <a:ext cx="2937097" cy="830997"/>
          </a:xfrm>
          <a:prstGeom prst="rect">
            <a:avLst/>
          </a:prstGeom>
          <a:noFill/>
        </p:spPr>
        <p:txBody>
          <a:bodyPr wrap="square">
            <a:spAutoFit/>
          </a:bodyPr>
          <a:lstStyle/>
          <a:p>
            <a:r>
              <a:rPr lang="it-IT" sz="2400" b="1" dirty="0">
                <a:solidFill>
                  <a:srgbClr val="357EC7"/>
                </a:solidFill>
              </a:rPr>
              <a:t>I Design Patterns</a:t>
            </a:r>
          </a:p>
          <a:p>
            <a:endParaRPr lang="it-IT" sz="2400" dirty="0"/>
          </a:p>
        </p:txBody>
      </p:sp>
      <p:pic>
        <p:nvPicPr>
          <p:cNvPr id="9" name="Immagine 8" descr="Immagine che contiene testo, Carattere, linea, schermata&#10;&#10;Descrizione generata automaticamente">
            <a:extLst>
              <a:ext uri="{FF2B5EF4-FFF2-40B4-BE49-F238E27FC236}">
                <a16:creationId xmlns:a16="http://schemas.microsoft.com/office/drawing/2014/main" id="{F665B709-A240-7785-B32C-210B69B3F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062" y="4607390"/>
            <a:ext cx="4237978" cy="2201280"/>
          </a:xfrm>
          <a:prstGeom prst="rect">
            <a:avLst/>
          </a:prstGeom>
        </p:spPr>
      </p:pic>
      <p:pic>
        <p:nvPicPr>
          <p:cNvPr id="8" name="Immagine 7" descr="Immagine che contiene testo, linea, schermata, Carattere&#10;&#10;Descrizione generata automaticamente">
            <a:extLst>
              <a:ext uri="{FF2B5EF4-FFF2-40B4-BE49-F238E27FC236}">
                <a16:creationId xmlns:a16="http://schemas.microsoft.com/office/drawing/2014/main" id="{8956974C-40E0-7769-A3C5-1413D6DB0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428" y="1217141"/>
            <a:ext cx="4908721" cy="2276937"/>
          </a:xfrm>
          <a:prstGeom prst="rect">
            <a:avLst/>
          </a:prstGeom>
        </p:spPr>
      </p:pic>
    </p:spTree>
    <p:extLst>
      <p:ext uri="{BB962C8B-B14F-4D97-AF65-F5344CB8AC3E}">
        <p14:creationId xmlns:p14="http://schemas.microsoft.com/office/powerpoint/2010/main" val="29319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B79206-C823-4FA8-8E42-ED1142FC9728}"/>
              </a:ext>
            </a:extLst>
          </p:cNvPr>
          <p:cNvSpPr>
            <a:spLocks noGrp="1"/>
          </p:cNvSpPr>
          <p:nvPr>
            <p:ph type="title"/>
          </p:nvPr>
        </p:nvSpPr>
        <p:spPr>
          <a:xfrm>
            <a:off x="2231995" y="453162"/>
            <a:ext cx="10515600" cy="692150"/>
          </a:xfrm>
        </p:spPr>
        <p:txBody>
          <a:bodyPr>
            <a:normAutofit/>
          </a:bodyPr>
          <a:lstStyle/>
          <a:p>
            <a:r>
              <a:rPr lang="it-IT" sz="3200" b="1" dirty="0">
                <a:solidFill>
                  <a:srgbClr val="357EC7"/>
                </a:solidFill>
              </a:rPr>
              <a:t>			</a:t>
            </a:r>
          </a:p>
        </p:txBody>
      </p:sp>
      <p:pic>
        <p:nvPicPr>
          <p:cNvPr id="7" name="Immagine 6" descr="Immagine che contiene testo, schermata, diagramma, linea&#10;&#10;Descrizione generata automaticamente">
            <a:extLst>
              <a:ext uri="{FF2B5EF4-FFF2-40B4-BE49-F238E27FC236}">
                <a16:creationId xmlns:a16="http://schemas.microsoft.com/office/drawing/2014/main" id="{6E8E58BE-8B1A-D7B1-84E3-4ECF243D1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26" y="896895"/>
            <a:ext cx="4177310" cy="2494686"/>
          </a:xfrm>
          <a:prstGeom prst="rect">
            <a:avLst/>
          </a:prstGeom>
        </p:spPr>
      </p:pic>
      <p:pic>
        <p:nvPicPr>
          <p:cNvPr id="11" name="Immagine 10" descr="Immagine che contiene testo, schermata, linea, Carattere&#10;&#10;Descrizione generata automaticamente">
            <a:extLst>
              <a:ext uri="{FF2B5EF4-FFF2-40B4-BE49-F238E27FC236}">
                <a16:creationId xmlns:a16="http://schemas.microsoft.com/office/drawing/2014/main" id="{5AE1A6CF-1FFD-D6EA-F211-7541526B5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957" y="4607390"/>
            <a:ext cx="4990456" cy="2024062"/>
          </a:xfrm>
          <a:prstGeom prst="rect">
            <a:avLst/>
          </a:prstGeom>
        </p:spPr>
      </p:pic>
      <p:sp>
        <p:nvSpPr>
          <p:cNvPr id="3" name="CasellaDiTesto 2">
            <a:extLst>
              <a:ext uri="{FF2B5EF4-FFF2-40B4-BE49-F238E27FC236}">
                <a16:creationId xmlns:a16="http://schemas.microsoft.com/office/drawing/2014/main" id="{21257B99-45BA-7D5F-39CC-85C53C6FBB0B}"/>
              </a:ext>
            </a:extLst>
          </p:cNvPr>
          <p:cNvSpPr txBox="1"/>
          <p:nvPr/>
        </p:nvSpPr>
        <p:spPr>
          <a:xfrm>
            <a:off x="3227422" y="497291"/>
            <a:ext cx="1386918" cy="369332"/>
          </a:xfrm>
          <a:prstGeom prst="rect">
            <a:avLst/>
          </a:prstGeom>
          <a:noFill/>
        </p:spPr>
        <p:txBody>
          <a:bodyPr wrap="none" rtlCol="0">
            <a:spAutoFit/>
          </a:bodyPr>
          <a:lstStyle/>
          <a:p>
            <a:r>
              <a:rPr lang="it-IT" b="1" dirty="0" err="1">
                <a:solidFill>
                  <a:schemeClr val="accent2"/>
                </a:solidFill>
              </a:rPr>
              <a:t>Command</a:t>
            </a:r>
            <a:endParaRPr lang="it-IT" b="1" dirty="0">
              <a:solidFill>
                <a:schemeClr val="accent2"/>
              </a:solidFill>
            </a:endParaRPr>
          </a:p>
        </p:txBody>
      </p:sp>
      <p:sp>
        <p:nvSpPr>
          <p:cNvPr id="4" name="CasellaDiTesto 3">
            <a:extLst>
              <a:ext uri="{FF2B5EF4-FFF2-40B4-BE49-F238E27FC236}">
                <a16:creationId xmlns:a16="http://schemas.microsoft.com/office/drawing/2014/main" id="{B312037E-01C5-CF04-BF86-AA15B2D53FC7}"/>
              </a:ext>
            </a:extLst>
          </p:cNvPr>
          <p:cNvSpPr txBox="1"/>
          <p:nvPr/>
        </p:nvSpPr>
        <p:spPr>
          <a:xfrm>
            <a:off x="7858049" y="509949"/>
            <a:ext cx="2690160" cy="369332"/>
          </a:xfrm>
          <a:prstGeom prst="rect">
            <a:avLst/>
          </a:prstGeom>
          <a:noFill/>
        </p:spPr>
        <p:txBody>
          <a:bodyPr wrap="none" rtlCol="0">
            <a:spAutoFit/>
          </a:bodyPr>
          <a:lstStyle/>
          <a:p>
            <a:r>
              <a:rPr lang="it-IT" b="1" dirty="0">
                <a:solidFill>
                  <a:schemeClr val="accent2"/>
                </a:solidFill>
              </a:rPr>
              <a:t>Chain of </a:t>
            </a:r>
            <a:r>
              <a:rPr lang="it-IT" b="1" dirty="0" err="1">
                <a:solidFill>
                  <a:schemeClr val="accent2"/>
                </a:solidFill>
              </a:rPr>
              <a:t>Responsibility</a:t>
            </a:r>
            <a:endParaRPr lang="it-IT" b="1" dirty="0">
              <a:solidFill>
                <a:schemeClr val="accent2"/>
              </a:solidFill>
            </a:endParaRPr>
          </a:p>
        </p:txBody>
      </p:sp>
      <p:sp>
        <p:nvSpPr>
          <p:cNvPr id="6" name="CasellaDiTesto 5">
            <a:extLst>
              <a:ext uri="{FF2B5EF4-FFF2-40B4-BE49-F238E27FC236}">
                <a16:creationId xmlns:a16="http://schemas.microsoft.com/office/drawing/2014/main" id="{A626DE6B-49A1-31E5-B39B-97122789A760}"/>
              </a:ext>
            </a:extLst>
          </p:cNvPr>
          <p:cNvSpPr txBox="1"/>
          <p:nvPr/>
        </p:nvSpPr>
        <p:spPr>
          <a:xfrm>
            <a:off x="3369287" y="4238058"/>
            <a:ext cx="1103187" cy="369332"/>
          </a:xfrm>
          <a:prstGeom prst="rect">
            <a:avLst/>
          </a:prstGeom>
          <a:noFill/>
        </p:spPr>
        <p:txBody>
          <a:bodyPr wrap="none" rtlCol="0">
            <a:spAutoFit/>
          </a:bodyPr>
          <a:lstStyle/>
          <a:p>
            <a:r>
              <a:rPr lang="it-IT" b="1" dirty="0">
                <a:solidFill>
                  <a:schemeClr val="accent2"/>
                </a:solidFill>
              </a:rPr>
              <a:t>Strategy</a:t>
            </a:r>
          </a:p>
        </p:txBody>
      </p:sp>
      <p:sp>
        <p:nvSpPr>
          <p:cNvPr id="8" name="CasellaDiTesto 7">
            <a:extLst>
              <a:ext uri="{FF2B5EF4-FFF2-40B4-BE49-F238E27FC236}">
                <a16:creationId xmlns:a16="http://schemas.microsoft.com/office/drawing/2014/main" id="{FCE63617-D7DE-0538-BC6A-607ED7D2B120}"/>
              </a:ext>
            </a:extLst>
          </p:cNvPr>
          <p:cNvSpPr txBox="1"/>
          <p:nvPr/>
        </p:nvSpPr>
        <p:spPr>
          <a:xfrm>
            <a:off x="8575393" y="3715097"/>
            <a:ext cx="1255472" cy="369332"/>
          </a:xfrm>
          <a:prstGeom prst="rect">
            <a:avLst/>
          </a:prstGeom>
          <a:noFill/>
        </p:spPr>
        <p:txBody>
          <a:bodyPr wrap="none" rtlCol="0">
            <a:spAutoFit/>
          </a:bodyPr>
          <a:lstStyle/>
          <a:p>
            <a:r>
              <a:rPr lang="it-IT" b="1" dirty="0" err="1">
                <a:solidFill>
                  <a:schemeClr val="accent2"/>
                </a:solidFill>
              </a:rPr>
              <a:t>Prototype</a:t>
            </a:r>
            <a:endParaRPr lang="it-IT" b="1" dirty="0">
              <a:solidFill>
                <a:schemeClr val="accent2"/>
              </a:solidFill>
            </a:endParaRPr>
          </a:p>
        </p:txBody>
      </p:sp>
      <p:pic>
        <p:nvPicPr>
          <p:cNvPr id="14" name="Immagine 13" descr="Immagine che contiene testo, schermata, diagramma, linea&#10;&#10;Descrizione generata automaticamente">
            <a:extLst>
              <a:ext uri="{FF2B5EF4-FFF2-40B4-BE49-F238E27FC236}">
                <a16:creationId xmlns:a16="http://schemas.microsoft.com/office/drawing/2014/main" id="{489CAD17-D44F-03F9-64AA-14CAAF503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209" y="4108843"/>
            <a:ext cx="4680104" cy="2522609"/>
          </a:xfrm>
          <a:prstGeom prst="rect">
            <a:avLst/>
          </a:prstGeom>
        </p:spPr>
      </p:pic>
      <p:pic>
        <p:nvPicPr>
          <p:cNvPr id="16" name="Immagine 15" descr="Immagine che contiene testo, schermata, diagramma, linea&#10;&#10;Descrizione generata automaticamente">
            <a:extLst>
              <a:ext uri="{FF2B5EF4-FFF2-40B4-BE49-F238E27FC236}">
                <a16:creationId xmlns:a16="http://schemas.microsoft.com/office/drawing/2014/main" id="{E8E9C29D-21FC-67DD-D6EF-B77C5207F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0413" y="1190348"/>
            <a:ext cx="5415371" cy="2024062"/>
          </a:xfrm>
          <a:prstGeom prst="rect">
            <a:avLst/>
          </a:prstGeom>
        </p:spPr>
      </p:pic>
    </p:spTree>
    <p:extLst>
      <p:ext uri="{BB962C8B-B14F-4D97-AF65-F5344CB8AC3E}">
        <p14:creationId xmlns:p14="http://schemas.microsoft.com/office/powerpoint/2010/main" val="654679323"/>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878</TotalTime>
  <Words>545</Words>
  <Application>Microsoft Office PowerPoint</Application>
  <PresentationFormat>Widescreen</PresentationFormat>
  <Paragraphs>79</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Calibri</vt:lpstr>
      <vt:lpstr>Century Gothic</vt:lpstr>
      <vt:lpstr>Wingdings 3</vt:lpstr>
      <vt:lpstr>Filo</vt:lpstr>
      <vt:lpstr>Università degli Studi di Napoli «Parthenope» </vt:lpstr>
      <vt:lpstr>    Descrizione del progetto</vt:lpstr>
      <vt:lpstr>              Gli attori e le loro azioni</vt:lpstr>
      <vt:lpstr>                                         Implementazione</vt:lpstr>
      <vt:lpstr>    I pattern utilizzati</vt:lpstr>
      <vt:lpstr>Presentazione standard di PowerPoint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Napoli «Parthenope»</dc:title>
  <dc:creator/>
  <cp:lastModifiedBy>FABIO SALESE</cp:lastModifiedBy>
  <cp:revision>19</cp:revision>
  <dcterms:created xsi:type="dcterms:W3CDTF">2022-04-12T15:47:27Z</dcterms:created>
  <dcterms:modified xsi:type="dcterms:W3CDTF">2025-07-03T13:19:32Z</dcterms:modified>
</cp:coreProperties>
</file>