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Nunito"/>
      <p:regular r:id="rId62"/>
      <p:bold r:id="rId63"/>
      <p:italic r:id="rId64"/>
      <p:boldItalic r:id="rId65"/>
    </p:embeddedFont>
    <p:embeddedFont>
      <p:font typeface="Maven Pro"/>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unito-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Nunito-italic.fntdata"/><Relationship Id="rId63" Type="http://schemas.openxmlformats.org/officeDocument/2006/relationships/font" Target="fonts/Nunito-bold.fntdata"/><Relationship Id="rId22" Type="http://schemas.openxmlformats.org/officeDocument/2006/relationships/slide" Target="slides/slide17.xml"/><Relationship Id="rId66" Type="http://schemas.openxmlformats.org/officeDocument/2006/relationships/font" Target="fonts/MavenPro-regular.fntdata"/><Relationship Id="rId21" Type="http://schemas.openxmlformats.org/officeDocument/2006/relationships/slide" Target="slides/slide16.xml"/><Relationship Id="rId65"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MavenPro-bold.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9561f61d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9561f61d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c42238718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c42238718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c399a62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c399a62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c4223871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c4223871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c4223871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c4223871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c42238718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c42238718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9561f61d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9561f61d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2724ec3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2724ec3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223ed4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223ed4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223ed40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223ed40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c4223871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c4223871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9561f61d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9561f61d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24d870d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24d870d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4d870d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4d870d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24d870d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24d870d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24d870d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24d870d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95ac3de5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95ac3de5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95ac3de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95ac3de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2621e13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2621e13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2621e133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2621e13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24d870d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24d870d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7f5a507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7f5a507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2621e13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2621e13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621e13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621e13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2621e13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2621e13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2621e133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2621e133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b2621e133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b2621e13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b2621e133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b2621e133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2621e133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2621e133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621e133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621e133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2724ec3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2724ec3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2724ec3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2724ec3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7f5a507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7f5a507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9561f61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9561f6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a9561f61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a9561f61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9561f61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9561f61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acd55e87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acd55e8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acd55e87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acd55e87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0d330f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b0d330f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a9561f61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a9561f61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a9561f61d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a9561f61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a9561f61d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a9561f61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a9561f61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a9561f61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c4223871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c4223871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a9561f61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a9561f61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a9561f61d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a9561f61d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a9561f61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a9561f61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9561f61d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9561f61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9561f61d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9561f61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9561f61d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9561f61d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9561f61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9561f61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jinja.palletsprojects.com/en/2.11.x/" TargetMode="External"/><Relationship Id="rId4" Type="http://schemas.openxmlformats.org/officeDocument/2006/relationships/hyperlink" Target="https://docs.appseed.us/what-is/jinja/" TargetMode="External"/><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djangoproject.com/en/3.1/ref/django-admin/#django-admin-makemigrations" TargetMode="External"/><Relationship Id="rId4" Type="http://schemas.openxmlformats.org/officeDocument/2006/relationships/hyperlink" Target="https://docs.djangoproject.com/en/3.1/ref/django-admin/#django-admin-migrate"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Programming</a:t>
            </a:r>
            <a:endParaRPr/>
          </a:p>
          <a:p>
            <a:pPr indent="0" lvl="0" marL="0" rtl="0" algn="l">
              <a:spcBef>
                <a:spcPts val="0"/>
              </a:spcBef>
              <a:spcAft>
                <a:spcPts val="0"/>
              </a:spcAft>
              <a:buNone/>
            </a:pPr>
            <a:r>
              <a:rPr lang="en"/>
              <a:t>By Fabio Espinoza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AND VIEWS</a:t>
            </a:r>
            <a:endParaRPr/>
          </a:p>
        </p:txBody>
      </p:sp>
      <p:sp>
        <p:nvSpPr>
          <p:cNvPr id="339" name="Google Shape;339;p22"/>
          <p:cNvSpPr txBox="1"/>
          <p:nvPr>
            <p:ph idx="1" type="body"/>
          </p:nvPr>
        </p:nvSpPr>
        <p:spPr>
          <a:xfrm>
            <a:off x="1303800" y="1480325"/>
            <a:ext cx="7030500" cy="30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our forms are made but how do we display it to our website????</a:t>
            </a:r>
            <a:endParaRPr/>
          </a:p>
          <a:p>
            <a:pPr indent="0" lvl="0" marL="0" rtl="0" algn="l">
              <a:spcBef>
                <a:spcPts val="1600"/>
              </a:spcBef>
              <a:spcAft>
                <a:spcPts val="0"/>
              </a:spcAft>
              <a:buNone/>
            </a:pPr>
            <a:r>
              <a:rPr lang="en"/>
              <a:t>If you remember Views is what links to our templates. Templates is the html files that are displayed to our website. Urls.py uses our views to feed our routes content. </a:t>
            </a:r>
            <a:endParaRPr/>
          </a:p>
          <a:p>
            <a:pPr indent="0" lvl="0" marL="0" rtl="0" algn="l">
              <a:spcBef>
                <a:spcPts val="1600"/>
              </a:spcBef>
              <a:spcAft>
                <a:spcPts val="1600"/>
              </a:spcAft>
              <a:buNone/>
            </a:pPr>
            <a:r>
              <a:rPr lang="en"/>
              <a:t>This means the next step to put our form on our website is to make a corresponding view and template and then put the view into our urls.py.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213325" y="443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Views</a:t>
            </a:r>
            <a:endParaRPr/>
          </a:p>
        </p:txBody>
      </p:sp>
      <p:sp>
        <p:nvSpPr>
          <p:cNvPr id="345" name="Google Shape;345;p23"/>
          <p:cNvSpPr txBox="1"/>
          <p:nvPr>
            <p:ph idx="1" type="body"/>
          </p:nvPr>
        </p:nvSpPr>
        <p:spPr>
          <a:xfrm>
            <a:off x="4282650" y="1221275"/>
            <a:ext cx="4537500" cy="32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Views are implemented by functions with a parameter of an httpresponse aliased as request. Then this httpresponse is returned along with a template. </a:t>
            </a:r>
            <a:endParaRPr/>
          </a:p>
          <a:p>
            <a:pPr indent="0" lvl="0" marL="0" rtl="0" algn="l">
              <a:spcBef>
                <a:spcPts val="1600"/>
              </a:spcBef>
              <a:spcAft>
                <a:spcPts val="0"/>
              </a:spcAft>
              <a:buNone/>
            </a:pPr>
            <a:r>
              <a:rPr lang="en"/>
              <a:t>You can also pass in data to a template by making a dictionary and returning it within the return statement. It’s good convention to name the variable context like in the the tweets() view method. </a:t>
            </a:r>
            <a:endParaRPr/>
          </a:p>
          <a:p>
            <a:pPr indent="0" lvl="0" marL="0" rtl="0" algn="l">
              <a:spcBef>
                <a:spcPts val="1600"/>
              </a:spcBef>
              <a:spcAft>
                <a:spcPts val="1600"/>
              </a:spcAft>
              <a:buNone/>
            </a:pPr>
            <a:r>
              <a:rPr lang="en"/>
              <a:t>There are also Views that are provided to us by Django that can be implemented by making a class that inherits from the desired module. PostListView(ListView) is an example of this. </a:t>
            </a:r>
            <a:endParaRPr/>
          </a:p>
        </p:txBody>
      </p:sp>
      <p:pic>
        <p:nvPicPr>
          <p:cNvPr id="346" name="Google Shape;346;p23"/>
          <p:cNvPicPr preferRelativeResize="0"/>
          <p:nvPr/>
        </p:nvPicPr>
        <p:blipFill rotWithShape="1">
          <a:blip r:embed="rId3">
            <a:alphaModFix/>
          </a:blip>
          <a:srcRect b="0" l="0" r="0" t="0"/>
          <a:stretch/>
        </p:blipFill>
        <p:spPr>
          <a:xfrm>
            <a:off x="588650" y="1221275"/>
            <a:ext cx="3513175" cy="30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103500" y="42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Views Register</a:t>
            </a:r>
            <a:endParaRPr/>
          </a:p>
        </p:txBody>
      </p:sp>
      <p:sp>
        <p:nvSpPr>
          <p:cNvPr id="352" name="Google Shape;352;p24"/>
          <p:cNvSpPr txBox="1"/>
          <p:nvPr>
            <p:ph idx="1" type="body"/>
          </p:nvPr>
        </p:nvSpPr>
        <p:spPr>
          <a:xfrm>
            <a:off x="4572000" y="587100"/>
            <a:ext cx="4429200" cy="44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register view has some logic that checks if the httprequest is a post request and makes a </a:t>
            </a:r>
            <a:r>
              <a:rPr lang="en"/>
              <a:t>userform</a:t>
            </a:r>
            <a:r>
              <a:rPr lang="en"/>
              <a:t> and with the built-in functions from the UserCreationForm module that the UserRegisterForm inherits from. We can then validate the forms by the is_valid() given to us by the UserCreationForm module. If the for is validated we save it to the database by the save function. This inputs all the fields (username, password, email) into the database specifically our User model that django </a:t>
            </a:r>
            <a:r>
              <a:rPr lang="en"/>
              <a:t>pre defined</a:t>
            </a:r>
            <a:r>
              <a:rPr lang="en"/>
              <a:t> for us.  The username is given the value of the username field from our form and can be used for our flash alert message.  </a:t>
            </a:r>
            <a:endParaRPr/>
          </a:p>
          <a:p>
            <a:pPr indent="0" lvl="0" marL="0" rtl="0" algn="l">
              <a:spcBef>
                <a:spcPts val="1600"/>
              </a:spcBef>
              <a:spcAft>
                <a:spcPts val="1600"/>
              </a:spcAft>
              <a:buNone/>
            </a:pPr>
            <a:r>
              <a:rPr lang="en"/>
              <a:t>However the above will only run if there is a post method request usually done when someone clicks the submit button in a form. Originally this view will just show my register.html template and give it a value of form which is my UserRegisterForm(). </a:t>
            </a:r>
            <a:endParaRPr/>
          </a:p>
        </p:txBody>
      </p:sp>
      <p:pic>
        <p:nvPicPr>
          <p:cNvPr id="353" name="Google Shape;353;p24"/>
          <p:cNvPicPr preferRelativeResize="0"/>
          <p:nvPr/>
        </p:nvPicPr>
        <p:blipFill>
          <a:blip r:embed="rId3">
            <a:alphaModFix/>
          </a:blip>
          <a:stretch>
            <a:fillRect/>
          </a:stretch>
        </p:blipFill>
        <p:spPr>
          <a:xfrm>
            <a:off x="204800" y="786025"/>
            <a:ext cx="4267200" cy="292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Templates</a:t>
            </a:r>
            <a:endParaRPr/>
          </a:p>
        </p:txBody>
      </p:sp>
      <p:sp>
        <p:nvSpPr>
          <p:cNvPr id="359" name="Google Shape;359;p25"/>
          <p:cNvSpPr txBox="1"/>
          <p:nvPr>
            <p:ph idx="1" type="body"/>
          </p:nvPr>
        </p:nvSpPr>
        <p:spPr>
          <a:xfrm>
            <a:off x="64545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Templates are the design of my websites that work hand in hand with my views. They also work with static files in my website which contain the styling of my html files.</a:t>
            </a:r>
            <a:endParaRPr/>
          </a:p>
        </p:txBody>
      </p:sp>
      <p:pic>
        <p:nvPicPr>
          <p:cNvPr id="360" name="Google Shape;360;p25"/>
          <p:cNvPicPr preferRelativeResize="0"/>
          <p:nvPr/>
        </p:nvPicPr>
        <p:blipFill>
          <a:blip r:embed="rId3">
            <a:alphaModFix/>
          </a:blip>
          <a:stretch>
            <a:fillRect/>
          </a:stretch>
        </p:blipFill>
        <p:spPr>
          <a:xfrm>
            <a:off x="599157" y="2157457"/>
            <a:ext cx="3131600" cy="2374200"/>
          </a:xfrm>
          <a:prstGeom prst="rect">
            <a:avLst/>
          </a:prstGeom>
          <a:noFill/>
          <a:ln>
            <a:noFill/>
          </a:ln>
        </p:spPr>
      </p:pic>
      <p:pic>
        <p:nvPicPr>
          <p:cNvPr id="361" name="Google Shape;361;p25"/>
          <p:cNvPicPr preferRelativeResize="0"/>
          <p:nvPr/>
        </p:nvPicPr>
        <p:blipFill>
          <a:blip r:embed="rId4">
            <a:alphaModFix/>
          </a:blip>
          <a:stretch>
            <a:fillRect/>
          </a:stretch>
        </p:blipFill>
        <p:spPr>
          <a:xfrm>
            <a:off x="4651625" y="2157450"/>
            <a:ext cx="3215689" cy="237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Files</a:t>
            </a:r>
            <a:endParaRPr/>
          </a:p>
        </p:txBody>
      </p:sp>
      <p:sp>
        <p:nvSpPr>
          <p:cNvPr id="367" name="Google Shape;367;p26"/>
          <p:cNvSpPr txBox="1"/>
          <p:nvPr>
            <p:ph idx="1" type="body"/>
          </p:nvPr>
        </p:nvSpPr>
        <p:spPr>
          <a:xfrm>
            <a:off x="1790700" y="1234425"/>
            <a:ext cx="7030500" cy="105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My static files contain pictures, css, and javascript files that help my website be designed the way I want it to. They are called static files because they are not used for any dynamic programming purposes in terms of Django. (Javascript is a programming language however Django cannot utilize it in anyway so it is viewed as a static file)</a:t>
            </a:r>
            <a:endParaRPr/>
          </a:p>
        </p:txBody>
      </p:sp>
      <p:pic>
        <p:nvPicPr>
          <p:cNvPr id="368" name="Google Shape;368;p26"/>
          <p:cNvPicPr preferRelativeResize="0"/>
          <p:nvPr/>
        </p:nvPicPr>
        <p:blipFill>
          <a:blip r:embed="rId3">
            <a:alphaModFix/>
          </a:blip>
          <a:stretch>
            <a:fillRect/>
          </a:stretch>
        </p:blipFill>
        <p:spPr>
          <a:xfrm>
            <a:off x="334475" y="1234425"/>
            <a:ext cx="1345725" cy="3806200"/>
          </a:xfrm>
          <a:prstGeom prst="rect">
            <a:avLst/>
          </a:prstGeom>
          <a:noFill/>
          <a:ln>
            <a:noFill/>
          </a:ln>
        </p:spPr>
      </p:pic>
      <p:pic>
        <p:nvPicPr>
          <p:cNvPr id="369" name="Google Shape;369;p26"/>
          <p:cNvPicPr preferRelativeResize="0"/>
          <p:nvPr/>
        </p:nvPicPr>
        <p:blipFill>
          <a:blip r:embed="rId4">
            <a:alphaModFix/>
          </a:blip>
          <a:stretch>
            <a:fillRect/>
          </a:stretch>
        </p:blipFill>
        <p:spPr>
          <a:xfrm>
            <a:off x="1858475" y="2763798"/>
            <a:ext cx="5291325" cy="1090400"/>
          </a:xfrm>
          <a:prstGeom prst="rect">
            <a:avLst/>
          </a:prstGeom>
          <a:noFill/>
          <a:ln>
            <a:noFill/>
          </a:ln>
        </p:spPr>
      </p:pic>
      <p:sp>
        <p:nvSpPr>
          <p:cNvPr id="370" name="Google Shape;370;p26"/>
          <p:cNvSpPr txBox="1"/>
          <p:nvPr/>
        </p:nvSpPr>
        <p:spPr>
          <a:xfrm>
            <a:off x="1790700" y="2372900"/>
            <a:ext cx="39501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Loading Static Files</a:t>
            </a:r>
            <a:endParaRPr b="1">
              <a:latin typeface="Nunito"/>
              <a:ea typeface="Nunito"/>
              <a:cs typeface="Nunito"/>
              <a:sym typeface="Nunito"/>
            </a:endParaRPr>
          </a:p>
        </p:txBody>
      </p:sp>
      <p:sp>
        <p:nvSpPr>
          <p:cNvPr id="371" name="Google Shape;371;p26"/>
          <p:cNvSpPr txBox="1"/>
          <p:nvPr/>
        </p:nvSpPr>
        <p:spPr>
          <a:xfrm>
            <a:off x="1858475" y="4162800"/>
            <a:ext cx="39501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Question: Why isn’t HTML a static file???</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Jinja</a:t>
            </a:r>
            <a:endParaRPr/>
          </a:p>
        </p:txBody>
      </p:sp>
      <p:sp>
        <p:nvSpPr>
          <p:cNvPr id="377" name="Google Shape;377;p27"/>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FA4E7"/>
                </a:solidFill>
                <a:highlight>
                  <a:srgbClr val="FFFFFF"/>
                </a:highlight>
                <a:uFill>
                  <a:noFill/>
                </a:uFill>
                <a:latin typeface="Roboto"/>
                <a:ea typeface="Roboto"/>
                <a:cs typeface="Roboto"/>
                <a:sym typeface="Roboto"/>
                <a:hlinkClick r:id="rId3">
                  <a:extLst>
                    <a:ext uri="{A12FA001-AC4F-418D-AE19-62706E023703}">
                      <ahyp:hlinkClr val="tx"/>
                    </a:ext>
                  </a:extLst>
                </a:hlinkClick>
              </a:rPr>
              <a:t>Jinja</a:t>
            </a:r>
            <a:r>
              <a:rPr lang="en" sz="1200">
                <a:solidFill>
                  <a:srgbClr val="495057"/>
                </a:solidFill>
                <a:highlight>
                  <a:srgbClr val="FFFFFF"/>
                </a:highlight>
                <a:latin typeface="Roboto"/>
                <a:ea typeface="Roboto"/>
                <a:cs typeface="Roboto"/>
                <a:sym typeface="Roboto"/>
              </a:rPr>
              <a:t> is a modern and designer-friendly templating language for Python, modelled after Django’s templates. It is fast, widely used and secure with the optional sandboxed template execution environment. Jinja is basically an engine used to generate HTML or XML returned to the user via an HTTP response. - </a:t>
            </a:r>
            <a:r>
              <a:rPr lang="en" sz="1200" u="sng">
                <a:solidFill>
                  <a:schemeClr val="hlink"/>
                </a:solidFill>
                <a:highlight>
                  <a:srgbClr val="FFFFFF"/>
                </a:highlight>
                <a:latin typeface="Roboto"/>
                <a:ea typeface="Roboto"/>
                <a:cs typeface="Roboto"/>
                <a:sym typeface="Roboto"/>
                <a:hlinkClick r:id="rId4"/>
              </a:rPr>
              <a:t>https://docs.appseed.us/what-is/jinja/</a:t>
            </a:r>
            <a:endParaRPr sz="1200">
              <a:solidFill>
                <a:srgbClr val="495057"/>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200">
                <a:solidFill>
                  <a:srgbClr val="495057"/>
                </a:solidFill>
                <a:highlight>
                  <a:srgbClr val="FFFFFF"/>
                </a:highlight>
                <a:latin typeface="Roboto"/>
                <a:ea typeface="Roboto"/>
                <a:cs typeface="Roboto"/>
                <a:sym typeface="Roboto"/>
              </a:rPr>
              <a:t>I use Jinja with my templates which allows conditionals, loops, passing variables, and more within my html files. That is why it is not a static file</a:t>
            </a:r>
            <a:endParaRPr sz="1200">
              <a:solidFill>
                <a:srgbClr val="495057"/>
              </a:solidFill>
              <a:highlight>
                <a:srgbClr val="FFFFFF"/>
              </a:highlight>
              <a:latin typeface="Roboto"/>
              <a:ea typeface="Roboto"/>
              <a:cs typeface="Roboto"/>
              <a:sym typeface="Roboto"/>
            </a:endParaRPr>
          </a:p>
        </p:txBody>
      </p:sp>
      <p:sp>
        <p:nvSpPr>
          <p:cNvPr id="378" name="Google Shape;378;p27"/>
          <p:cNvSpPr txBox="1"/>
          <p:nvPr/>
        </p:nvSpPr>
        <p:spPr>
          <a:xfrm>
            <a:off x="226300" y="3120425"/>
            <a:ext cx="39501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t>
            </a:r>
            <a:endParaRPr>
              <a:latin typeface="Nunito"/>
              <a:ea typeface="Nunito"/>
              <a:cs typeface="Nunito"/>
              <a:sym typeface="Nunito"/>
            </a:endParaRPr>
          </a:p>
        </p:txBody>
      </p:sp>
      <p:pic>
        <p:nvPicPr>
          <p:cNvPr id="379" name="Google Shape;379;p27"/>
          <p:cNvPicPr preferRelativeResize="0"/>
          <p:nvPr/>
        </p:nvPicPr>
        <p:blipFill>
          <a:blip r:embed="rId5">
            <a:alphaModFix/>
          </a:blip>
          <a:stretch>
            <a:fillRect/>
          </a:stretch>
        </p:blipFill>
        <p:spPr>
          <a:xfrm>
            <a:off x="1069925" y="3040050"/>
            <a:ext cx="2626525" cy="999300"/>
          </a:xfrm>
          <a:prstGeom prst="rect">
            <a:avLst/>
          </a:prstGeom>
          <a:noFill/>
          <a:ln>
            <a:noFill/>
          </a:ln>
        </p:spPr>
      </p:pic>
      <p:pic>
        <p:nvPicPr>
          <p:cNvPr id="380" name="Google Shape;380;p27"/>
          <p:cNvPicPr preferRelativeResize="0"/>
          <p:nvPr/>
        </p:nvPicPr>
        <p:blipFill>
          <a:blip r:embed="rId6">
            <a:alphaModFix/>
          </a:blip>
          <a:stretch>
            <a:fillRect/>
          </a:stretch>
        </p:blipFill>
        <p:spPr>
          <a:xfrm>
            <a:off x="5619425" y="3120425"/>
            <a:ext cx="1718625" cy="720925"/>
          </a:xfrm>
          <a:prstGeom prst="rect">
            <a:avLst/>
          </a:prstGeom>
          <a:noFill/>
          <a:ln>
            <a:noFill/>
          </a:ln>
        </p:spPr>
      </p:pic>
      <p:pic>
        <p:nvPicPr>
          <p:cNvPr id="381" name="Google Shape;381;p27"/>
          <p:cNvPicPr preferRelativeResize="0"/>
          <p:nvPr/>
        </p:nvPicPr>
        <p:blipFill>
          <a:blip r:embed="rId7">
            <a:alphaModFix/>
          </a:blip>
          <a:stretch>
            <a:fillRect/>
          </a:stretch>
        </p:blipFill>
        <p:spPr>
          <a:xfrm>
            <a:off x="819175" y="4128501"/>
            <a:ext cx="6976352" cy="94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REGISTER.HTML</a:t>
            </a:r>
            <a:endParaRPr/>
          </a:p>
        </p:txBody>
      </p:sp>
      <p:sp>
        <p:nvSpPr>
          <p:cNvPr id="387" name="Google Shape;387;p28"/>
          <p:cNvSpPr txBox="1"/>
          <p:nvPr>
            <p:ph idx="1" type="body"/>
          </p:nvPr>
        </p:nvSpPr>
        <p:spPr>
          <a:xfrm>
            <a:off x="6028875" y="1336225"/>
            <a:ext cx="3036600" cy="337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add our form inside our website we Make the necessary html and with the power of Jinja and our view that gave our template the form we made previously, we just use the following syntax : {{ form|crispy }}. Crispy is a third party resource made for django used to style forms in a bootstrap manner. We will discuss it later.</a:t>
            </a:r>
            <a:endParaRPr/>
          </a:p>
        </p:txBody>
      </p:sp>
      <p:pic>
        <p:nvPicPr>
          <p:cNvPr id="388" name="Google Shape;388;p28"/>
          <p:cNvPicPr preferRelativeResize="0"/>
          <p:nvPr/>
        </p:nvPicPr>
        <p:blipFill>
          <a:blip r:embed="rId3">
            <a:alphaModFix/>
          </a:blip>
          <a:stretch>
            <a:fillRect/>
          </a:stretch>
        </p:blipFill>
        <p:spPr>
          <a:xfrm>
            <a:off x="0" y="1336234"/>
            <a:ext cx="6028875" cy="3378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303800" y="2841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URLS</a:t>
            </a:r>
            <a:endParaRPr/>
          </a:p>
        </p:txBody>
      </p:sp>
      <p:sp>
        <p:nvSpPr>
          <p:cNvPr id="394" name="Google Shape;394;p29"/>
          <p:cNvSpPr txBox="1"/>
          <p:nvPr>
            <p:ph idx="1" type="body"/>
          </p:nvPr>
        </p:nvSpPr>
        <p:spPr>
          <a:xfrm>
            <a:off x="4971900" y="852425"/>
            <a:ext cx="4172100" cy="4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my urls file I import all the necessary modules especially my views that I need. The url file is supposed to be a list of paths that routes the user in your webpage. </a:t>
            </a:r>
            <a:endParaRPr/>
          </a:p>
          <a:p>
            <a:pPr indent="0" lvl="0" marL="0" rtl="0" algn="l">
              <a:spcBef>
                <a:spcPts val="1600"/>
              </a:spcBef>
              <a:spcAft>
                <a:spcPts val="0"/>
              </a:spcAft>
              <a:buNone/>
            </a:pPr>
            <a:r>
              <a:rPr lang="en"/>
              <a:t>-website.com/admin</a:t>
            </a:r>
            <a:endParaRPr/>
          </a:p>
          <a:p>
            <a:pPr indent="0" lvl="0" marL="0" rtl="0" algn="l">
              <a:spcBef>
                <a:spcPts val="1600"/>
              </a:spcBef>
              <a:spcAft>
                <a:spcPts val="0"/>
              </a:spcAft>
              <a:buNone/>
            </a:pPr>
            <a:r>
              <a:rPr lang="en"/>
              <a:t>website.com/</a:t>
            </a:r>
            <a:endParaRPr/>
          </a:p>
          <a:p>
            <a:pPr indent="0" lvl="0" marL="0" rtl="0" algn="l">
              <a:spcBef>
                <a:spcPts val="1600"/>
              </a:spcBef>
              <a:spcAft>
                <a:spcPts val="0"/>
              </a:spcAft>
              <a:buNone/>
            </a:pPr>
            <a:r>
              <a:rPr lang="en"/>
              <a:t>website.com/register/</a:t>
            </a:r>
            <a:endParaRPr/>
          </a:p>
          <a:p>
            <a:pPr indent="0" lvl="0" marL="0" rtl="0" algn="l">
              <a:spcBef>
                <a:spcPts val="1600"/>
              </a:spcBef>
              <a:spcAft>
                <a:spcPts val="0"/>
              </a:spcAft>
              <a:buNone/>
            </a:pPr>
            <a:r>
              <a:rPr lang="en"/>
              <a:t>website.com/jsregister/</a:t>
            </a:r>
            <a:endParaRPr/>
          </a:p>
          <a:p>
            <a:pPr indent="0" lvl="0" marL="0" rtl="0" algn="l">
              <a:spcBef>
                <a:spcPts val="1600"/>
              </a:spcBef>
              <a:spcAft>
                <a:spcPts val="0"/>
              </a:spcAft>
              <a:buNone/>
            </a:pPr>
            <a:r>
              <a:rPr lang="en"/>
              <a:t>website.com/login/</a:t>
            </a:r>
            <a:endParaRPr/>
          </a:p>
          <a:p>
            <a:pPr indent="0" lvl="0" marL="0" rtl="0" algn="l">
              <a:spcBef>
                <a:spcPts val="1600"/>
              </a:spcBef>
              <a:spcAft>
                <a:spcPts val="1600"/>
              </a:spcAft>
              <a:buNone/>
            </a:pPr>
            <a:r>
              <a:rPr lang="en"/>
              <a:t>All we have to do is </a:t>
            </a:r>
            <a:r>
              <a:rPr lang="en"/>
              <a:t>specify</a:t>
            </a:r>
            <a:r>
              <a:rPr lang="en"/>
              <a:t> a route, a view, and an alias name</a:t>
            </a:r>
            <a:endParaRPr/>
          </a:p>
        </p:txBody>
      </p:sp>
      <p:pic>
        <p:nvPicPr>
          <p:cNvPr id="395" name="Google Shape;395;p29"/>
          <p:cNvPicPr preferRelativeResize="0"/>
          <p:nvPr/>
        </p:nvPicPr>
        <p:blipFill>
          <a:blip r:embed="rId3">
            <a:alphaModFix/>
          </a:blip>
          <a:stretch>
            <a:fillRect/>
          </a:stretch>
        </p:blipFill>
        <p:spPr>
          <a:xfrm>
            <a:off x="58150" y="852425"/>
            <a:ext cx="4710351" cy="429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a:t>
            </a:r>
            <a:endParaRPr/>
          </a:p>
        </p:txBody>
      </p:sp>
      <p:sp>
        <p:nvSpPr>
          <p:cNvPr id="401" name="Google Shape;401;p30"/>
          <p:cNvSpPr txBox="1"/>
          <p:nvPr>
            <p:ph idx="1" type="body"/>
          </p:nvPr>
        </p:nvSpPr>
        <p:spPr>
          <a:xfrm>
            <a:off x="1303800" y="1524950"/>
            <a:ext cx="7030500" cy="30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database engine Django uses by default is </a:t>
            </a:r>
            <a:r>
              <a:rPr lang="en"/>
              <a:t>SQLite</a:t>
            </a:r>
            <a:r>
              <a:rPr lang="en"/>
              <a:t> and can be accessed by the python shell.    (python manage.py shell)</a:t>
            </a:r>
            <a:endParaRPr/>
          </a:p>
          <a:p>
            <a:pPr indent="0" lvl="0" marL="0" rtl="0" algn="l">
              <a:spcBef>
                <a:spcPts val="1600"/>
              </a:spcBef>
              <a:spcAft>
                <a:spcPts val="0"/>
              </a:spcAft>
              <a:buNone/>
            </a:pPr>
            <a:r>
              <a:rPr lang="en"/>
              <a:t>The </a:t>
            </a:r>
            <a:r>
              <a:rPr lang="en"/>
              <a:t>makemigrations</a:t>
            </a:r>
            <a:r>
              <a:rPr lang="en"/>
              <a:t> command will make the tables in your database based off your models.</a:t>
            </a:r>
            <a:endParaRPr/>
          </a:p>
          <a:p>
            <a:pPr indent="0" lvl="0" marL="0" rtl="0" algn="l">
              <a:spcBef>
                <a:spcPts val="1600"/>
              </a:spcBef>
              <a:spcAft>
                <a:spcPts val="0"/>
              </a:spcAft>
              <a:buNone/>
            </a:pPr>
            <a:r>
              <a:rPr lang="en"/>
              <a:t>You can input data into your tables manually within the shell or you can do it within your views via a function</a:t>
            </a:r>
            <a:endParaRPr/>
          </a:p>
          <a:p>
            <a:pPr indent="0" lvl="0" marL="0" rtl="0" algn="l">
              <a:spcBef>
                <a:spcPts val="1600"/>
              </a:spcBef>
              <a:spcAft>
                <a:spcPts val="1600"/>
              </a:spcAft>
              <a:buNone/>
            </a:pPr>
            <a:r>
              <a:rPr lang="en"/>
              <a:t>The .save() method adds the object into your database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a:t>
            </a:r>
            <a:endParaRPr/>
          </a:p>
        </p:txBody>
      </p:sp>
      <p:sp>
        <p:nvSpPr>
          <p:cNvPr id="407" name="Google Shape;407;p31"/>
          <p:cNvSpPr txBox="1"/>
          <p:nvPr>
            <p:ph idx="1" type="body"/>
          </p:nvPr>
        </p:nvSpPr>
        <p:spPr>
          <a:xfrm>
            <a:off x="1303800" y="1415125"/>
            <a:ext cx="70305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run queries on the shell to see your tables.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 have it be saved via a function you have to use a combination of model, view, and forms</a:t>
            </a:r>
            <a:endParaRPr/>
          </a:p>
          <a:p>
            <a:pPr indent="0" lvl="0" marL="0" rtl="0" algn="l">
              <a:spcBef>
                <a:spcPts val="1600"/>
              </a:spcBef>
              <a:spcAft>
                <a:spcPts val="0"/>
              </a:spcAft>
              <a:buNone/>
            </a:pPr>
            <a:r>
              <a:rPr lang="en"/>
              <a:t>The three step guide to making changes to your tables is this: </a:t>
            </a:r>
            <a:endParaRPr/>
          </a:p>
          <a:p>
            <a:pPr indent="-295275" lvl="0" marL="457200" rtl="0" algn="l">
              <a:spcBef>
                <a:spcPts val="1900"/>
              </a:spcBef>
              <a:spcAft>
                <a:spcPts val="0"/>
              </a:spcAft>
              <a:buClr>
                <a:srgbClr val="0C3C26"/>
              </a:buClr>
              <a:buSzPts val="1050"/>
              <a:buFont typeface="Roboto"/>
              <a:buChar char="●"/>
            </a:pPr>
            <a:r>
              <a:rPr lang="en" sz="1050">
                <a:solidFill>
                  <a:srgbClr val="0C3C26"/>
                </a:solidFill>
                <a:highlight>
                  <a:srgbClr val="FFFF00"/>
                </a:highlight>
                <a:latin typeface="Roboto"/>
                <a:ea typeface="Roboto"/>
                <a:cs typeface="Roboto"/>
                <a:sym typeface="Roboto"/>
              </a:rPr>
              <a:t>Change your models (in </a:t>
            </a:r>
            <a:r>
              <a:rPr b="1" lang="en" sz="1050">
                <a:solidFill>
                  <a:srgbClr val="0C4B33"/>
                </a:solidFill>
                <a:highlight>
                  <a:srgbClr val="FFFF00"/>
                </a:highlight>
                <a:latin typeface="Courier New"/>
                <a:ea typeface="Courier New"/>
                <a:cs typeface="Courier New"/>
                <a:sym typeface="Courier New"/>
              </a:rPr>
              <a:t>models.py</a:t>
            </a:r>
            <a:r>
              <a:rPr lang="en" sz="1050">
                <a:solidFill>
                  <a:srgbClr val="0C3C26"/>
                </a:solidFill>
                <a:highlight>
                  <a:srgbClr val="FFFF00"/>
                </a:highlight>
                <a:latin typeface="Roboto"/>
                <a:ea typeface="Roboto"/>
                <a:cs typeface="Roboto"/>
                <a:sym typeface="Roboto"/>
              </a:rPr>
              <a:t>).</a:t>
            </a:r>
            <a:endParaRPr sz="1050">
              <a:solidFill>
                <a:srgbClr val="0C3C26"/>
              </a:solidFill>
              <a:highlight>
                <a:srgbClr val="FFFF00"/>
              </a:highlight>
              <a:latin typeface="Roboto"/>
              <a:ea typeface="Roboto"/>
              <a:cs typeface="Roboto"/>
              <a:sym typeface="Roboto"/>
            </a:endParaRPr>
          </a:p>
          <a:p>
            <a:pPr indent="-295275" lvl="0" marL="457200" rtl="0" algn="l">
              <a:spcBef>
                <a:spcPts val="0"/>
              </a:spcBef>
              <a:spcAft>
                <a:spcPts val="0"/>
              </a:spcAft>
              <a:buClr>
                <a:srgbClr val="0C3C26"/>
              </a:buClr>
              <a:buSzPts val="1050"/>
              <a:buFont typeface="Roboto"/>
              <a:buChar char="●"/>
            </a:pPr>
            <a:r>
              <a:rPr lang="en" sz="1050">
                <a:solidFill>
                  <a:srgbClr val="0C3C26"/>
                </a:solidFill>
                <a:highlight>
                  <a:srgbClr val="FFFF00"/>
                </a:highlight>
                <a:latin typeface="Roboto"/>
                <a:ea typeface="Roboto"/>
                <a:cs typeface="Roboto"/>
                <a:sym typeface="Roboto"/>
              </a:rPr>
              <a:t>Run </a:t>
            </a:r>
            <a:r>
              <a:rPr b="1" lang="en" sz="1050">
                <a:solidFill>
                  <a:srgbClr val="0C4B33"/>
                </a:solidFill>
                <a:highlight>
                  <a:srgbClr val="FFFF00"/>
                </a:highlight>
                <a:uFill>
                  <a:noFill/>
                </a:uFill>
                <a:latin typeface="Courier New"/>
                <a:ea typeface="Courier New"/>
                <a:cs typeface="Courier New"/>
                <a:sym typeface="Courier New"/>
                <a:hlinkClick r:id="rId3">
                  <a:extLst>
                    <a:ext uri="{A12FA001-AC4F-418D-AE19-62706E023703}">
                      <ahyp:hlinkClr val="tx"/>
                    </a:ext>
                  </a:extLst>
                </a:hlinkClick>
              </a:rPr>
              <a:t>python manage.py makemigrations</a:t>
            </a:r>
            <a:r>
              <a:rPr lang="en" sz="1050">
                <a:solidFill>
                  <a:srgbClr val="0C3C26"/>
                </a:solidFill>
                <a:highlight>
                  <a:srgbClr val="FFFF00"/>
                </a:highlight>
                <a:latin typeface="Roboto"/>
                <a:ea typeface="Roboto"/>
                <a:cs typeface="Roboto"/>
                <a:sym typeface="Roboto"/>
              </a:rPr>
              <a:t> to create migrations for those changes</a:t>
            </a:r>
            <a:endParaRPr sz="1050">
              <a:solidFill>
                <a:srgbClr val="0C3C26"/>
              </a:solidFill>
              <a:highlight>
                <a:srgbClr val="FFFF00"/>
              </a:highlight>
              <a:latin typeface="Roboto"/>
              <a:ea typeface="Roboto"/>
              <a:cs typeface="Roboto"/>
              <a:sym typeface="Roboto"/>
            </a:endParaRPr>
          </a:p>
          <a:p>
            <a:pPr indent="-295275" lvl="0" marL="457200" rtl="0" algn="l">
              <a:spcBef>
                <a:spcPts val="0"/>
              </a:spcBef>
              <a:spcAft>
                <a:spcPts val="0"/>
              </a:spcAft>
              <a:buClr>
                <a:srgbClr val="0C3C26"/>
              </a:buClr>
              <a:buSzPts val="1050"/>
              <a:buFont typeface="Roboto"/>
              <a:buChar char="●"/>
            </a:pPr>
            <a:r>
              <a:rPr lang="en" sz="1050">
                <a:solidFill>
                  <a:srgbClr val="0C3C26"/>
                </a:solidFill>
                <a:highlight>
                  <a:srgbClr val="FFFF00"/>
                </a:highlight>
                <a:latin typeface="Roboto"/>
                <a:ea typeface="Roboto"/>
                <a:cs typeface="Roboto"/>
                <a:sym typeface="Roboto"/>
              </a:rPr>
              <a:t>Run </a:t>
            </a:r>
            <a:r>
              <a:rPr b="1" lang="en" sz="1050">
                <a:solidFill>
                  <a:srgbClr val="0C4B33"/>
                </a:solidFill>
                <a:highlight>
                  <a:srgbClr val="FFFF00"/>
                </a:highlight>
                <a:uFill>
                  <a:noFill/>
                </a:uFill>
                <a:latin typeface="Courier New"/>
                <a:ea typeface="Courier New"/>
                <a:cs typeface="Courier New"/>
                <a:sym typeface="Courier New"/>
                <a:hlinkClick r:id="rId4">
                  <a:extLst>
                    <a:ext uri="{A12FA001-AC4F-418D-AE19-62706E023703}">
                      <ahyp:hlinkClr val="tx"/>
                    </a:ext>
                  </a:extLst>
                </a:hlinkClick>
              </a:rPr>
              <a:t>python manage.py migrate</a:t>
            </a:r>
            <a:r>
              <a:rPr lang="en" sz="1050">
                <a:solidFill>
                  <a:srgbClr val="0C3C26"/>
                </a:solidFill>
                <a:highlight>
                  <a:srgbClr val="FFFF00"/>
                </a:highlight>
                <a:latin typeface="Roboto"/>
                <a:ea typeface="Roboto"/>
                <a:cs typeface="Roboto"/>
                <a:sym typeface="Roboto"/>
              </a:rPr>
              <a:t> to apply those changes to the database.</a:t>
            </a:r>
            <a:endParaRPr/>
          </a:p>
          <a:p>
            <a:pPr indent="0" lvl="0" marL="0" rtl="0" algn="l">
              <a:spcBef>
                <a:spcPts val="1100"/>
              </a:spcBef>
              <a:spcAft>
                <a:spcPts val="1600"/>
              </a:spcAft>
              <a:buNone/>
            </a:pPr>
            <a:r>
              <a:t/>
            </a:r>
            <a:endParaRPr/>
          </a:p>
        </p:txBody>
      </p:sp>
      <p:pic>
        <p:nvPicPr>
          <p:cNvPr id="408" name="Google Shape;408;p31"/>
          <p:cNvPicPr preferRelativeResize="0"/>
          <p:nvPr/>
        </p:nvPicPr>
        <p:blipFill>
          <a:blip r:embed="rId5">
            <a:alphaModFix/>
          </a:blip>
          <a:stretch>
            <a:fillRect/>
          </a:stretch>
        </p:blipFill>
        <p:spPr>
          <a:xfrm>
            <a:off x="1412425" y="1776375"/>
            <a:ext cx="5902498" cy="30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Django?</a:t>
            </a:r>
            <a:endParaRPr/>
          </a:p>
        </p:txBody>
      </p:sp>
      <p:sp>
        <p:nvSpPr>
          <p:cNvPr id="284" name="Google Shape;284;p14"/>
          <p:cNvSpPr txBox="1"/>
          <p:nvPr>
            <p:ph idx="1" type="body"/>
          </p:nvPr>
        </p:nvSpPr>
        <p:spPr>
          <a:xfrm>
            <a:off x="1303800" y="1316725"/>
            <a:ext cx="7030500" cy="32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python based free and open source web framework that follows a model-template-views architectural pattern. (</a:t>
            </a:r>
            <a:r>
              <a:rPr b="1" lang="en"/>
              <a:t>MTV</a:t>
            </a:r>
            <a:r>
              <a:rPr lang="en"/>
              <a:t>)</a:t>
            </a:r>
            <a:endParaRPr/>
          </a:p>
          <a:p>
            <a:pPr indent="0" lvl="0" marL="0" rtl="0" algn="l">
              <a:spcBef>
                <a:spcPts val="1600"/>
              </a:spcBef>
              <a:spcAft>
                <a:spcPts val="0"/>
              </a:spcAft>
              <a:buNone/>
            </a:pPr>
            <a:r>
              <a:rPr b="1" lang="en"/>
              <a:t>Models</a:t>
            </a:r>
            <a:r>
              <a:rPr lang="en"/>
              <a:t>- these are the objects that will be stored in your database. Upon creation they will generate SQL that makes tables for you. These tables have a key (unique id) and specific attributes. </a:t>
            </a:r>
            <a:endParaRPr/>
          </a:p>
          <a:p>
            <a:pPr indent="0" lvl="0" marL="0" rtl="0" algn="l">
              <a:spcBef>
                <a:spcPts val="1600"/>
              </a:spcBef>
              <a:spcAft>
                <a:spcPts val="0"/>
              </a:spcAft>
              <a:buNone/>
            </a:pPr>
            <a:r>
              <a:rPr lang="en"/>
              <a:t>Example) - a User model has a username, first name, last name, email, and password</a:t>
            </a:r>
            <a:endParaRPr/>
          </a:p>
          <a:p>
            <a:pPr indent="0" lvl="0" marL="0" rtl="0" algn="l">
              <a:spcBef>
                <a:spcPts val="1600"/>
              </a:spcBef>
              <a:spcAft>
                <a:spcPts val="0"/>
              </a:spcAft>
              <a:buNone/>
            </a:pPr>
            <a:r>
              <a:rPr b="1" lang="en"/>
              <a:t>Templates</a:t>
            </a:r>
            <a:r>
              <a:rPr lang="en"/>
              <a:t> - this is a directory with a subdirectory of the name of your application. Templates work along with views and are html files used to display content for your website.</a:t>
            </a:r>
            <a:endParaRPr/>
          </a:p>
          <a:p>
            <a:pPr indent="0" lvl="0" marL="0" rtl="0" algn="l">
              <a:spcBef>
                <a:spcPts val="1600"/>
              </a:spcBef>
              <a:spcAft>
                <a:spcPts val="0"/>
              </a:spcAft>
              <a:buNone/>
            </a:pPr>
            <a:r>
              <a:rPr b="1" lang="en"/>
              <a:t>Views -</a:t>
            </a:r>
            <a:r>
              <a:rPr lang="en"/>
              <a:t> used to pass content into templates and link templates to routes in your website. This is done by functions and also classes can be used also.</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CRISPY FORMS</a:t>
            </a:r>
            <a:endParaRPr/>
          </a:p>
        </p:txBody>
      </p:sp>
      <p:sp>
        <p:nvSpPr>
          <p:cNvPr id="414" name="Google Shape;414;p32"/>
          <p:cNvSpPr txBox="1"/>
          <p:nvPr>
            <p:ph idx="1" type="body"/>
          </p:nvPr>
        </p:nvSpPr>
        <p:spPr>
          <a:xfrm>
            <a:off x="1303800" y="1336225"/>
            <a:ext cx="7030500" cy="31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Crispy Forms is a popular third party django application that will help us style our forms. To set up crispy forms you have to pip install django-crispy-forms</a:t>
            </a:r>
            <a:endParaRPr/>
          </a:p>
          <a:p>
            <a:pPr indent="0" lvl="0" marL="0" rtl="0" algn="l">
              <a:spcBef>
                <a:spcPts val="1600"/>
              </a:spcBef>
              <a:spcAft>
                <a:spcPts val="0"/>
              </a:spcAft>
              <a:buNone/>
            </a:pPr>
            <a:r>
              <a:rPr lang="en"/>
              <a:t>Then within your settings.py you have to add in  ‘crispy_forms’ in your INSTALLED_APPS list</a:t>
            </a:r>
            <a:endParaRPr/>
          </a:p>
          <a:p>
            <a:pPr indent="0" lvl="0" marL="0" rtl="0" algn="l">
              <a:spcBef>
                <a:spcPts val="1600"/>
              </a:spcBef>
              <a:spcAft>
                <a:spcPts val="0"/>
              </a:spcAft>
              <a:buNone/>
            </a:pPr>
            <a:r>
              <a:rPr lang="en"/>
              <a:t>Then inside of your template you can put in a code block using Jinja usually done at the top of your template. {% load crispy_forms_tags %}</a:t>
            </a:r>
            <a:endParaRPr/>
          </a:p>
          <a:p>
            <a:pPr indent="0" lvl="0" marL="0" rtl="0" algn="l">
              <a:spcBef>
                <a:spcPts val="1600"/>
              </a:spcBef>
              <a:spcAft>
                <a:spcPts val="0"/>
              </a:spcAft>
              <a:buNone/>
            </a:pPr>
            <a:r>
              <a:rPr lang="en"/>
              <a:t>Then when you want a form to be styled with crispy the following syntax can be used </a:t>
            </a:r>
            <a:endParaRPr/>
          </a:p>
          <a:p>
            <a:pPr indent="0" lvl="0" marL="0" rtl="0" algn="l">
              <a:spcBef>
                <a:spcPts val="1600"/>
              </a:spcBef>
              <a:spcAft>
                <a:spcPts val="0"/>
              </a:spcAft>
              <a:buNone/>
            </a:pPr>
            <a:r>
              <a:rPr lang="en"/>
              <a:t>{{ form|crispy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LOGOUT VIEWS</a:t>
            </a:r>
            <a:endParaRPr/>
          </a:p>
        </p:txBody>
      </p:sp>
      <p:sp>
        <p:nvSpPr>
          <p:cNvPr id="420" name="Google Shape;420;p33"/>
          <p:cNvSpPr txBox="1"/>
          <p:nvPr>
            <p:ph idx="1" type="body"/>
          </p:nvPr>
        </p:nvSpPr>
        <p:spPr>
          <a:xfrm>
            <a:off x="1303800" y="1434500"/>
            <a:ext cx="7030500" cy="30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provides for us views made for logging in and logging out purposes.  This can be </a:t>
            </a:r>
            <a:r>
              <a:rPr lang="en"/>
              <a:t>imported</a:t>
            </a:r>
            <a:r>
              <a:rPr lang="en"/>
              <a:t> within urls.py and there is no need to do any coding within views.py unless overwriting is wanted.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21" name="Google Shape;421;p33"/>
          <p:cNvPicPr preferRelativeResize="0"/>
          <p:nvPr/>
        </p:nvPicPr>
        <p:blipFill>
          <a:blip r:embed="rId3">
            <a:alphaModFix/>
          </a:blip>
          <a:stretch>
            <a:fillRect/>
          </a:stretch>
        </p:blipFill>
        <p:spPr>
          <a:xfrm>
            <a:off x="1802825" y="2345575"/>
            <a:ext cx="5381381" cy="2405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TEMPLATE</a:t>
            </a:r>
            <a:endParaRPr/>
          </a:p>
        </p:txBody>
      </p:sp>
      <p:sp>
        <p:nvSpPr>
          <p:cNvPr id="427" name="Google Shape;427;p34"/>
          <p:cNvSpPr txBox="1"/>
          <p:nvPr>
            <p:ph idx="1" type="body"/>
          </p:nvPr>
        </p:nvSpPr>
        <p:spPr>
          <a:xfrm>
            <a:off x="1303800" y="1305250"/>
            <a:ext cx="7030500" cy="322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login template would be just an html file very similar to the registration template. The Login view given to us by Django handles the models and fields we just have to put the form within our template. </a:t>
            </a:r>
            <a:endParaRPr/>
          </a:p>
        </p:txBody>
      </p:sp>
      <p:pic>
        <p:nvPicPr>
          <p:cNvPr id="428" name="Google Shape;428;p34"/>
          <p:cNvPicPr preferRelativeResize="0"/>
          <p:nvPr/>
        </p:nvPicPr>
        <p:blipFill>
          <a:blip r:embed="rId3">
            <a:alphaModFix/>
          </a:blip>
          <a:stretch>
            <a:fillRect/>
          </a:stretch>
        </p:blipFill>
        <p:spPr>
          <a:xfrm>
            <a:off x="3263125" y="1961725"/>
            <a:ext cx="5434276" cy="2948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REDIRECT</a:t>
            </a:r>
            <a:endParaRPr/>
          </a:p>
        </p:txBody>
      </p:sp>
      <p:sp>
        <p:nvSpPr>
          <p:cNvPr id="434" name="Google Shape;434;p35"/>
          <p:cNvSpPr txBox="1"/>
          <p:nvPr>
            <p:ph idx="1" type="body"/>
          </p:nvPr>
        </p:nvSpPr>
        <p:spPr>
          <a:xfrm>
            <a:off x="1277950" y="14020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settings.py file is in your base project folder of your Django project. Here you can specify when a user is logged in where to redirect the user to. In this case I made it the home screen.</a:t>
            </a:r>
            <a:endParaRPr/>
          </a:p>
        </p:txBody>
      </p:sp>
      <p:pic>
        <p:nvPicPr>
          <p:cNvPr id="435" name="Google Shape;435;p35"/>
          <p:cNvPicPr preferRelativeResize="0"/>
          <p:nvPr/>
        </p:nvPicPr>
        <p:blipFill>
          <a:blip r:embed="rId3">
            <a:alphaModFix/>
          </a:blip>
          <a:stretch>
            <a:fillRect/>
          </a:stretch>
        </p:blipFill>
        <p:spPr>
          <a:xfrm>
            <a:off x="1624975" y="2441025"/>
            <a:ext cx="4623475" cy="93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LOGOUT TEMPLATE</a:t>
            </a:r>
            <a:endParaRPr/>
          </a:p>
        </p:txBody>
      </p:sp>
      <p:sp>
        <p:nvSpPr>
          <p:cNvPr id="441" name="Google Shape;441;p36"/>
          <p:cNvSpPr txBox="1"/>
          <p:nvPr>
            <p:ph idx="1" type="body"/>
          </p:nvPr>
        </p:nvSpPr>
        <p:spPr>
          <a:xfrm>
            <a:off x="127795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Very simple template because when someone is redirected to this URL the view automatically logs the user out. Then I just have some buttons to Redirect to the home page or login page in case the user wants to login again. </a:t>
            </a:r>
            <a:endParaRPr/>
          </a:p>
        </p:txBody>
      </p:sp>
      <p:pic>
        <p:nvPicPr>
          <p:cNvPr id="442" name="Google Shape;442;p36"/>
          <p:cNvPicPr preferRelativeResize="0"/>
          <p:nvPr/>
        </p:nvPicPr>
        <p:blipFill>
          <a:blip r:embed="rId3">
            <a:alphaModFix/>
          </a:blip>
          <a:stretch>
            <a:fillRect/>
          </a:stretch>
        </p:blipFill>
        <p:spPr>
          <a:xfrm>
            <a:off x="1448550" y="2765600"/>
            <a:ext cx="5581275" cy="231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MODEL</a:t>
            </a:r>
            <a:endParaRPr/>
          </a:p>
        </p:txBody>
      </p:sp>
      <p:sp>
        <p:nvSpPr>
          <p:cNvPr id="448" name="Google Shape;448;p37"/>
          <p:cNvSpPr txBox="1"/>
          <p:nvPr>
            <p:ph idx="1" type="body"/>
          </p:nvPr>
        </p:nvSpPr>
        <p:spPr>
          <a:xfrm>
            <a:off x="1303800" y="1285875"/>
            <a:ext cx="7030500" cy="324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a profile usually has a profile pic that </a:t>
            </a:r>
            <a:r>
              <a:rPr lang="en"/>
              <a:t>isn't</a:t>
            </a:r>
            <a:r>
              <a:rPr lang="en"/>
              <a:t> a field within the user model. We need to add that field manually so we will make our own profile model. </a:t>
            </a:r>
            <a:endParaRPr/>
          </a:p>
        </p:txBody>
      </p:sp>
      <p:pic>
        <p:nvPicPr>
          <p:cNvPr id="449" name="Google Shape;449;p37"/>
          <p:cNvPicPr preferRelativeResize="0"/>
          <p:nvPr/>
        </p:nvPicPr>
        <p:blipFill>
          <a:blip r:embed="rId3">
            <a:alphaModFix/>
          </a:blip>
          <a:stretch>
            <a:fillRect/>
          </a:stretch>
        </p:blipFill>
        <p:spPr>
          <a:xfrm>
            <a:off x="131496" y="1912646"/>
            <a:ext cx="5108650" cy="2909375"/>
          </a:xfrm>
          <a:prstGeom prst="rect">
            <a:avLst/>
          </a:prstGeom>
          <a:noFill/>
          <a:ln>
            <a:noFill/>
          </a:ln>
        </p:spPr>
      </p:pic>
      <p:sp>
        <p:nvSpPr>
          <p:cNvPr id="450" name="Google Shape;450;p37"/>
          <p:cNvSpPr txBox="1"/>
          <p:nvPr/>
        </p:nvSpPr>
        <p:spPr>
          <a:xfrm>
            <a:off x="5518275" y="2022500"/>
            <a:ext cx="3476400" cy="29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User variable connects this model to the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User model that Django provides for us and the on_delete parameter means if the user is deleted then the profile is deleted as well in the database. However if a profile is deleted the user will not be deleted.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Image variable is making a field for the model where the user can upload a profile picture. Default parameter is specifying the default image when a profile is created and upload_to parameter is the directory pictures get uploaded to.</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REGISTERING THE MODEL</a:t>
            </a:r>
            <a:endParaRPr/>
          </a:p>
        </p:txBody>
      </p:sp>
      <p:sp>
        <p:nvSpPr>
          <p:cNvPr id="456" name="Google Shape;456;p38"/>
          <p:cNvSpPr txBox="1"/>
          <p:nvPr>
            <p:ph idx="1" type="body"/>
          </p:nvPr>
        </p:nvSpPr>
        <p:spPr>
          <a:xfrm>
            <a:off x="1303800" y="1376350"/>
            <a:ext cx="70305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making migrations and saving them to the database it is also necessary to register them in your admins.py file in order for the model to pop up in your admin site. It is easy all you need to do is import the model in admins.py and do the following code: </a:t>
            </a:r>
            <a:endParaRPr/>
          </a:p>
          <a:p>
            <a:pPr indent="0" lvl="0" marL="0" rtl="0" algn="l">
              <a:spcBef>
                <a:spcPts val="1600"/>
              </a:spcBef>
              <a:spcAft>
                <a:spcPts val="1600"/>
              </a:spcAft>
              <a:buNone/>
            </a:pPr>
            <a:r>
              <a:t/>
            </a:r>
            <a:endParaRPr/>
          </a:p>
        </p:txBody>
      </p:sp>
      <p:pic>
        <p:nvPicPr>
          <p:cNvPr id="457" name="Google Shape;457;p38"/>
          <p:cNvPicPr preferRelativeResize="0"/>
          <p:nvPr/>
        </p:nvPicPr>
        <p:blipFill>
          <a:blip r:embed="rId3">
            <a:alphaModFix/>
          </a:blip>
          <a:stretch>
            <a:fillRect/>
          </a:stretch>
        </p:blipFill>
        <p:spPr>
          <a:xfrm>
            <a:off x="1870925" y="2475975"/>
            <a:ext cx="4151350" cy="1583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HANDLING</a:t>
            </a:r>
            <a:endParaRPr/>
          </a:p>
        </p:txBody>
      </p:sp>
      <p:sp>
        <p:nvSpPr>
          <p:cNvPr id="463" name="Google Shape;463;p39"/>
          <p:cNvSpPr txBox="1"/>
          <p:nvPr>
            <p:ph idx="1" type="body"/>
          </p:nvPr>
        </p:nvSpPr>
        <p:spPr>
          <a:xfrm>
            <a:off x="1206875" y="1182350"/>
            <a:ext cx="7030500" cy="2882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When working with an image field Django has a third party application used to handle them in the models. This will enable you to make migrations of images into your database. This third party app is Pillow. </a:t>
            </a:r>
            <a:r>
              <a:rPr lang="en" sz="1200">
                <a:solidFill>
                  <a:srgbClr val="404040"/>
                </a:solidFill>
                <a:highlight>
                  <a:srgbClr val="FCFCFC"/>
                </a:highlight>
                <a:latin typeface="Arial"/>
                <a:ea typeface="Arial"/>
                <a:cs typeface="Arial"/>
                <a:sym typeface="Arial"/>
              </a:rPr>
              <a:t>The Python Imaging Library, this adds image processing capabilities to your Python interpreter. </a:t>
            </a:r>
            <a:r>
              <a:rPr lang="en" sz="1200">
                <a:solidFill>
                  <a:srgbClr val="404040"/>
                </a:solidFill>
              </a:rPr>
              <a:t>Once this is installed by doing a pip install pillow in your terminal you can make the migrations.</a:t>
            </a:r>
            <a:endParaRPr sz="1200">
              <a:solidFill>
                <a:srgbClr val="404040"/>
              </a:solidFill>
            </a:endParaRPr>
          </a:p>
          <a:p>
            <a:pPr indent="0" lvl="0" marL="0" rtl="0" algn="l">
              <a:spcBef>
                <a:spcPts val="1600"/>
              </a:spcBef>
              <a:spcAft>
                <a:spcPts val="1600"/>
              </a:spcAft>
              <a:buNone/>
            </a:pPr>
            <a:r>
              <a:rPr lang="en" sz="1200">
                <a:solidFill>
                  <a:srgbClr val="404040"/>
                </a:solidFill>
              </a:rPr>
              <a:t>Next let’s think about the directory for the images. For now it will make a directory called profile_pics and add every </a:t>
            </a:r>
            <a:r>
              <a:rPr lang="en" sz="1200">
                <a:solidFill>
                  <a:srgbClr val="404040"/>
                </a:solidFill>
              </a:rPr>
              <a:t>profile’s</a:t>
            </a:r>
            <a:r>
              <a:rPr lang="en" sz="1200">
                <a:solidFill>
                  <a:srgbClr val="404040"/>
                </a:solidFill>
              </a:rPr>
              <a:t> picture to that directory which is fine but maybe we want to add a directory just for media to avoid the congestion of files in our project directory. So in the settings.py we will add the following.</a:t>
            </a:r>
            <a:endParaRPr sz="1200">
              <a:solidFill>
                <a:srgbClr val="404040"/>
              </a:solidFill>
            </a:endParaRPr>
          </a:p>
        </p:txBody>
      </p:sp>
      <p:pic>
        <p:nvPicPr>
          <p:cNvPr id="464" name="Google Shape;464;p39"/>
          <p:cNvPicPr preferRelativeResize="0"/>
          <p:nvPr/>
        </p:nvPicPr>
        <p:blipFill>
          <a:blip r:embed="rId3">
            <a:alphaModFix/>
          </a:blip>
          <a:stretch>
            <a:fillRect/>
          </a:stretch>
        </p:blipFill>
        <p:spPr>
          <a:xfrm>
            <a:off x="2220125" y="3544850"/>
            <a:ext cx="4089861" cy="77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ROOTS</a:t>
            </a:r>
            <a:endParaRPr/>
          </a:p>
        </p:txBody>
      </p:sp>
      <p:sp>
        <p:nvSpPr>
          <p:cNvPr id="470" name="Google Shape;470;p40"/>
          <p:cNvSpPr txBox="1"/>
          <p:nvPr>
            <p:ph idx="1" type="body"/>
          </p:nvPr>
        </p:nvSpPr>
        <p:spPr>
          <a:xfrm>
            <a:off x="1258575" y="1949400"/>
            <a:ext cx="7030500" cy="31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media root variable will make a directory of media which the profile pics directory will be made into. This will organize our file system a lot better and we used to os.path method to ensure cross platform </a:t>
            </a:r>
            <a:r>
              <a:rPr lang="en"/>
              <a:t>compatibility</a:t>
            </a:r>
            <a:r>
              <a:rPr lang="en"/>
              <a:t> on different operating systems for our project. The join method will join our project directory which is our BASE_DIR variable that Django makes upon initializing a Django project, with a string of ‘media’. This will just simply make a directory called media in our base directory.  </a:t>
            </a:r>
            <a:endParaRPr/>
          </a:p>
          <a:p>
            <a:pPr indent="0" lvl="0" marL="0" rtl="0" algn="l">
              <a:spcBef>
                <a:spcPts val="1600"/>
              </a:spcBef>
              <a:spcAft>
                <a:spcPts val="1600"/>
              </a:spcAft>
              <a:buNone/>
            </a:pPr>
            <a:r>
              <a:rPr lang="en"/>
              <a:t>The media url is the public route that people can view their profile pics in. So for example the url would be http://website/media/profile_pics/imgname</a:t>
            </a:r>
            <a:endParaRPr/>
          </a:p>
        </p:txBody>
      </p:sp>
      <p:pic>
        <p:nvPicPr>
          <p:cNvPr id="471" name="Google Shape;471;p40"/>
          <p:cNvPicPr preferRelativeResize="0"/>
          <p:nvPr/>
        </p:nvPicPr>
        <p:blipFill>
          <a:blip r:embed="rId3">
            <a:alphaModFix/>
          </a:blip>
          <a:stretch>
            <a:fillRect/>
          </a:stretch>
        </p:blipFill>
        <p:spPr>
          <a:xfrm>
            <a:off x="1303788" y="1120138"/>
            <a:ext cx="4276725" cy="809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VIEW</a:t>
            </a:r>
            <a:endParaRPr/>
          </a:p>
        </p:txBody>
      </p:sp>
      <p:sp>
        <p:nvSpPr>
          <p:cNvPr id="477" name="Google Shape;477;p41"/>
          <p:cNvSpPr txBox="1"/>
          <p:nvPr>
            <p:ph idx="1" type="body"/>
          </p:nvPr>
        </p:nvSpPr>
        <p:spPr>
          <a:xfrm>
            <a:off x="1303800" y="1382800"/>
            <a:ext cx="7030500" cy="31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our user is created and he can login, logout, and register new accounts. Now we want to make our user able to view his profile. So now we want to make a profile view to begin this process. The logic will be explained later</a:t>
            </a:r>
            <a:endParaRPr/>
          </a:p>
          <a:p>
            <a:pPr indent="0" lvl="0" marL="0" rtl="0" algn="l">
              <a:spcBef>
                <a:spcPts val="1600"/>
              </a:spcBef>
              <a:spcAft>
                <a:spcPts val="1600"/>
              </a:spcAft>
              <a:buNone/>
            </a:pPr>
            <a:r>
              <a:t/>
            </a:r>
            <a:endParaRPr/>
          </a:p>
        </p:txBody>
      </p:sp>
      <p:pic>
        <p:nvPicPr>
          <p:cNvPr id="478" name="Google Shape;478;p41"/>
          <p:cNvPicPr preferRelativeResize="0"/>
          <p:nvPr/>
        </p:nvPicPr>
        <p:blipFill>
          <a:blip r:embed="rId3">
            <a:alphaModFix/>
          </a:blip>
          <a:stretch>
            <a:fillRect/>
          </a:stretch>
        </p:blipFill>
        <p:spPr>
          <a:xfrm>
            <a:off x="2112574" y="2361025"/>
            <a:ext cx="4284499" cy="2620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USEFUL COMMANDS</a:t>
            </a:r>
            <a:endParaRPr/>
          </a:p>
        </p:txBody>
      </p:sp>
      <p:sp>
        <p:nvSpPr>
          <p:cNvPr id="290" name="Google Shape;290;p15"/>
          <p:cNvSpPr txBox="1"/>
          <p:nvPr>
            <p:ph idx="1" type="body"/>
          </p:nvPr>
        </p:nvSpPr>
        <p:spPr>
          <a:xfrm>
            <a:off x="857925" y="1500975"/>
            <a:ext cx="7030500" cy="3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Django-admin startproject - this will initialize a django project and make a directory with python files that a standard django project uses</a:t>
            </a:r>
            <a:endParaRPr/>
          </a:p>
          <a:p>
            <a:pPr indent="0" lvl="0" marL="0" rtl="0" algn="l">
              <a:spcBef>
                <a:spcPts val="1600"/>
              </a:spcBef>
              <a:spcAft>
                <a:spcPts val="0"/>
              </a:spcAft>
              <a:buNone/>
            </a:pPr>
            <a:r>
              <a:rPr lang="en"/>
              <a:t>Python manage.py runserver - Inside every django project is a command line tool file named manage.py and it is used to run the server your project is located on</a:t>
            </a:r>
            <a:endParaRPr/>
          </a:p>
          <a:p>
            <a:pPr indent="0" lvl="0" marL="0" rtl="0" algn="l">
              <a:spcBef>
                <a:spcPts val="1600"/>
              </a:spcBef>
              <a:spcAft>
                <a:spcPts val="0"/>
              </a:spcAft>
              <a:buNone/>
            </a:pPr>
            <a:r>
              <a:rPr lang="en"/>
              <a:t>Python manage.py startapp - Every django project has django apps that can be created with this command.</a:t>
            </a:r>
            <a:endParaRPr/>
          </a:p>
          <a:p>
            <a:pPr indent="0" lvl="0" marL="0" rtl="0" algn="l">
              <a:spcBef>
                <a:spcPts val="1600"/>
              </a:spcBef>
              <a:spcAft>
                <a:spcPts val="0"/>
              </a:spcAft>
              <a:buNone/>
            </a:pPr>
            <a:r>
              <a:rPr lang="en"/>
              <a:t>Python manage.py migrate - this command makes the databases necessary for your  django project and installed apps and saves any new migrations that were made</a:t>
            </a:r>
            <a:endParaRPr/>
          </a:p>
          <a:p>
            <a:pPr indent="0" lvl="0" marL="0" rtl="0" algn="l">
              <a:spcBef>
                <a:spcPts val="1600"/>
              </a:spcBef>
              <a:spcAft>
                <a:spcPts val="0"/>
              </a:spcAft>
              <a:buNone/>
            </a:pPr>
            <a:r>
              <a:rPr lang="en"/>
              <a:t>Python manage.py makemigrations yourappname - This will make a migration which is the changes you made to your models and store them based on which app you used</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2"/>
          <p:cNvSpPr txBox="1"/>
          <p:nvPr>
            <p:ph type="title"/>
          </p:nvPr>
        </p:nvSpPr>
        <p:spPr>
          <a:xfrm>
            <a:off x="1303800" y="32300"/>
            <a:ext cx="7030500" cy="15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TEMPLATE</a:t>
            </a:r>
            <a:endParaRPr/>
          </a:p>
        </p:txBody>
      </p:sp>
      <p:sp>
        <p:nvSpPr>
          <p:cNvPr id="484" name="Google Shape;484;p42"/>
          <p:cNvSpPr txBox="1"/>
          <p:nvPr>
            <p:ph idx="1" type="body"/>
          </p:nvPr>
        </p:nvSpPr>
        <p:spPr>
          <a:xfrm>
            <a:off x="5478825" y="736600"/>
            <a:ext cx="3431700" cy="42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profile template is html file that will be displayed on our website. We will just discuss the Profile Content at the moment.</a:t>
            </a:r>
            <a:endParaRPr/>
          </a:p>
          <a:p>
            <a:pPr indent="0" lvl="0" marL="0" rtl="0" algn="l">
              <a:spcBef>
                <a:spcPts val="1600"/>
              </a:spcBef>
              <a:spcAft>
                <a:spcPts val="1600"/>
              </a:spcAft>
              <a:buNone/>
            </a:pPr>
            <a:r>
              <a:rPr lang="en"/>
              <a:t>Using Jinja I can access the user model and its properties without the view feeding the template a context variable. So I can do the following syntax {{user.profile.image.url}} to get the url of the image within our file system. {{user.username}} and {{user.email}} is also valid and is used without any context given.  </a:t>
            </a:r>
            <a:endParaRPr/>
          </a:p>
        </p:txBody>
      </p:sp>
      <p:pic>
        <p:nvPicPr>
          <p:cNvPr id="485" name="Google Shape;485;p42"/>
          <p:cNvPicPr preferRelativeResize="0"/>
          <p:nvPr/>
        </p:nvPicPr>
        <p:blipFill>
          <a:blip r:embed="rId3">
            <a:alphaModFix/>
          </a:blip>
          <a:stretch>
            <a:fillRect/>
          </a:stretch>
        </p:blipFill>
        <p:spPr>
          <a:xfrm>
            <a:off x="0" y="736600"/>
            <a:ext cx="5342776" cy="4206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3"/>
          <p:cNvSpPr txBox="1"/>
          <p:nvPr>
            <p:ph type="title"/>
          </p:nvPr>
        </p:nvSpPr>
        <p:spPr>
          <a:xfrm>
            <a:off x="43775"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AND MEDIA URLS</a:t>
            </a:r>
            <a:endParaRPr/>
          </a:p>
        </p:txBody>
      </p:sp>
      <p:sp>
        <p:nvSpPr>
          <p:cNvPr id="491" name="Google Shape;491;p43"/>
          <p:cNvSpPr txBox="1"/>
          <p:nvPr>
            <p:ph idx="1" type="body"/>
          </p:nvPr>
        </p:nvSpPr>
        <p:spPr>
          <a:xfrm>
            <a:off x="5059500" y="633250"/>
            <a:ext cx="3625800" cy="39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step is to add your template to your urls.py. The last element on our urlpatterns list is the path for our profile route. That’s taken care of and is easy. </a:t>
            </a:r>
            <a:endParaRPr/>
          </a:p>
          <a:p>
            <a:pPr indent="0" lvl="0" marL="0" rtl="0" algn="l">
              <a:spcBef>
                <a:spcPts val="1600"/>
              </a:spcBef>
              <a:spcAft>
                <a:spcPts val="0"/>
              </a:spcAft>
              <a:buNone/>
            </a:pPr>
            <a:r>
              <a:rPr lang="en"/>
              <a:t>However for our media to be shown on our website is going to be more complex. We have to do the follow imports:</a:t>
            </a:r>
            <a:endParaRPr/>
          </a:p>
          <a:p>
            <a:pPr indent="0" lvl="0" marL="0" rtl="0" algn="l">
              <a:spcBef>
                <a:spcPts val="1600"/>
              </a:spcBef>
              <a:spcAft>
                <a:spcPts val="0"/>
              </a:spcAft>
              <a:buNone/>
            </a:pPr>
            <a:r>
              <a:rPr lang="en"/>
              <a:t>From django.conf.urls.static import static     From django.conf import settings</a:t>
            </a:r>
            <a:endParaRPr/>
          </a:p>
          <a:p>
            <a:pPr indent="0" lvl="0" marL="0" rtl="0" algn="l">
              <a:spcBef>
                <a:spcPts val="1600"/>
              </a:spcBef>
              <a:spcAft>
                <a:spcPts val="1600"/>
              </a:spcAft>
              <a:buNone/>
            </a:pPr>
            <a:r>
              <a:rPr lang="en"/>
              <a:t>Our conditional says if we are in debug mode we will append the following static path to our urlpatterns list. This will take our media url which is just a route and the document root is the image directory where we will look for the image.</a:t>
            </a:r>
            <a:endParaRPr/>
          </a:p>
        </p:txBody>
      </p:sp>
      <p:pic>
        <p:nvPicPr>
          <p:cNvPr id="492" name="Google Shape;492;p43"/>
          <p:cNvPicPr preferRelativeResize="0"/>
          <p:nvPr/>
        </p:nvPicPr>
        <p:blipFill>
          <a:blip r:embed="rId3">
            <a:alphaModFix/>
          </a:blip>
          <a:stretch>
            <a:fillRect/>
          </a:stretch>
        </p:blipFill>
        <p:spPr>
          <a:xfrm>
            <a:off x="0" y="607375"/>
            <a:ext cx="4989750" cy="2839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SIGNALS</a:t>
            </a:r>
            <a:endParaRPr/>
          </a:p>
        </p:txBody>
      </p:sp>
      <p:sp>
        <p:nvSpPr>
          <p:cNvPr id="498" name="Google Shape;498;p44"/>
          <p:cNvSpPr txBox="1"/>
          <p:nvPr>
            <p:ph idx="1" type="body"/>
          </p:nvPr>
        </p:nvSpPr>
        <p:spPr>
          <a:xfrm>
            <a:off x="1303800" y="1272950"/>
            <a:ext cx="7030500" cy="32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now we want to make it so when a User is created then a Profile is also created. The way we do that is with django signals.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 signal is something that fires when an object is created. So in essence we need to fire a signal when a user is created and this signal will make it so a function is called to create a Profile and save it to the database.</a:t>
            </a:r>
            <a:endParaRPr/>
          </a:p>
        </p:txBody>
      </p:sp>
      <p:pic>
        <p:nvPicPr>
          <p:cNvPr id="499" name="Google Shape;499;p44"/>
          <p:cNvPicPr preferRelativeResize="0"/>
          <p:nvPr/>
        </p:nvPicPr>
        <p:blipFill>
          <a:blip r:embed="rId3">
            <a:alphaModFix/>
          </a:blip>
          <a:stretch>
            <a:fillRect/>
          </a:stretch>
        </p:blipFill>
        <p:spPr>
          <a:xfrm>
            <a:off x="4655125" y="1597875"/>
            <a:ext cx="3480125" cy="655675"/>
          </a:xfrm>
          <a:prstGeom prst="rect">
            <a:avLst/>
          </a:prstGeom>
          <a:noFill/>
          <a:ln>
            <a:noFill/>
          </a:ln>
        </p:spPr>
      </p:pic>
      <p:pic>
        <p:nvPicPr>
          <p:cNvPr id="500" name="Google Shape;500;p44"/>
          <p:cNvPicPr preferRelativeResize="0"/>
          <p:nvPr/>
        </p:nvPicPr>
        <p:blipFill>
          <a:blip r:embed="rId4">
            <a:alphaModFix/>
          </a:blip>
          <a:stretch>
            <a:fillRect/>
          </a:stretch>
        </p:blipFill>
        <p:spPr>
          <a:xfrm>
            <a:off x="326371" y="3247771"/>
            <a:ext cx="3673400" cy="1478750"/>
          </a:xfrm>
          <a:prstGeom prst="rect">
            <a:avLst/>
          </a:prstGeom>
          <a:noFill/>
          <a:ln>
            <a:noFill/>
          </a:ln>
        </p:spPr>
      </p:pic>
      <p:sp>
        <p:nvSpPr>
          <p:cNvPr id="501" name="Google Shape;501;p44"/>
          <p:cNvSpPr txBox="1"/>
          <p:nvPr/>
        </p:nvSpPr>
        <p:spPr>
          <a:xfrm>
            <a:off x="4387475" y="3198525"/>
            <a:ext cx="4219500" cy="16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So a function acts as a receiver so that once it </a:t>
            </a:r>
            <a:r>
              <a:rPr lang="en">
                <a:latin typeface="Nunito"/>
                <a:ea typeface="Nunito"/>
                <a:cs typeface="Nunito"/>
                <a:sym typeface="Nunito"/>
              </a:rPr>
              <a:t>receives</a:t>
            </a:r>
            <a:r>
              <a:rPr lang="en">
                <a:latin typeface="Nunito"/>
                <a:ea typeface="Nunito"/>
                <a:cs typeface="Nunito"/>
                <a:sym typeface="Nunito"/>
              </a:rPr>
              <a:t> a signal it will be invoked. We make a function a </a:t>
            </a:r>
            <a:r>
              <a:rPr lang="en">
                <a:latin typeface="Nunito"/>
                <a:ea typeface="Nunito"/>
                <a:cs typeface="Nunito"/>
                <a:sym typeface="Nunito"/>
              </a:rPr>
              <a:t>receiver</a:t>
            </a:r>
            <a:r>
              <a:rPr lang="en">
                <a:latin typeface="Nunito"/>
                <a:ea typeface="Nunito"/>
                <a:cs typeface="Nunito"/>
                <a:sym typeface="Nunito"/>
              </a:rPr>
              <a:t> with a decorator of @receiver. The parameters the </a:t>
            </a:r>
            <a:r>
              <a:rPr lang="en">
                <a:latin typeface="Nunito"/>
                <a:ea typeface="Nunito"/>
                <a:cs typeface="Nunito"/>
                <a:sym typeface="Nunito"/>
              </a:rPr>
              <a:t>receiver</a:t>
            </a:r>
            <a:r>
              <a:rPr lang="en">
                <a:latin typeface="Nunito"/>
                <a:ea typeface="Nunito"/>
                <a:cs typeface="Nunito"/>
                <a:sym typeface="Nunito"/>
              </a:rPr>
              <a:t> </a:t>
            </a:r>
            <a:r>
              <a:rPr lang="en">
                <a:latin typeface="Nunito"/>
                <a:ea typeface="Nunito"/>
                <a:cs typeface="Nunito"/>
                <a:sym typeface="Nunito"/>
              </a:rPr>
              <a:t>decorator</a:t>
            </a:r>
            <a:r>
              <a:rPr lang="en">
                <a:latin typeface="Nunito"/>
                <a:ea typeface="Nunito"/>
                <a:cs typeface="Nunito"/>
                <a:sym typeface="Nunito"/>
              </a:rPr>
              <a:t> takes is a post_save signal and a sender variable. User will send a post_save signal to this function, thus why it is set equal to a sender. </a:t>
            </a: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SIGNALS PT2</a:t>
            </a:r>
            <a:endParaRPr/>
          </a:p>
        </p:txBody>
      </p:sp>
      <p:sp>
        <p:nvSpPr>
          <p:cNvPr id="507" name="Google Shape;507;p45"/>
          <p:cNvSpPr txBox="1"/>
          <p:nvPr>
            <p:ph idx="1" type="body"/>
          </p:nvPr>
        </p:nvSpPr>
        <p:spPr>
          <a:xfrm>
            <a:off x="4665325" y="1415100"/>
            <a:ext cx="3946800" cy="17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decorator also gives our functions the parameters it needs such as instance will be equal to the User object. Created will be a boolean value if a User object is created. **kwargs will be any </a:t>
            </a:r>
            <a:r>
              <a:rPr lang="en"/>
              <a:t>additional</a:t>
            </a:r>
            <a:r>
              <a:rPr lang="en"/>
              <a:t> values added to the functions parameters. </a:t>
            </a:r>
            <a:endParaRPr/>
          </a:p>
        </p:txBody>
      </p:sp>
      <p:pic>
        <p:nvPicPr>
          <p:cNvPr id="508" name="Google Shape;508;p45"/>
          <p:cNvPicPr preferRelativeResize="0"/>
          <p:nvPr/>
        </p:nvPicPr>
        <p:blipFill>
          <a:blip r:embed="rId3">
            <a:alphaModFix/>
          </a:blip>
          <a:stretch>
            <a:fillRect/>
          </a:stretch>
        </p:blipFill>
        <p:spPr>
          <a:xfrm>
            <a:off x="89948" y="1415098"/>
            <a:ext cx="4316125" cy="1737475"/>
          </a:xfrm>
          <a:prstGeom prst="rect">
            <a:avLst/>
          </a:prstGeom>
          <a:noFill/>
          <a:ln>
            <a:noFill/>
          </a:ln>
        </p:spPr>
      </p:pic>
      <p:sp>
        <p:nvSpPr>
          <p:cNvPr id="509" name="Google Shape;509;p45"/>
          <p:cNvSpPr txBox="1"/>
          <p:nvPr/>
        </p:nvSpPr>
        <p:spPr>
          <a:xfrm>
            <a:off x="4665325" y="2978225"/>
            <a:ext cx="3721800" cy="11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save profile method is very identical to the create profile method. This just saves the profile to the database.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Lastly you have to import your signals into your apps.py file in this manner. This the Django convention. </a:t>
            </a:r>
            <a:endParaRPr>
              <a:latin typeface="Nunito"/>
              <a:ea typeface="Nunito"/>
              <a:cs typeface="Nunito"/>
              <a:sym typeface="Nunito"/>
            </a:endParaRPr>
          </a:p>
        </p:txBody>
      </p:sp>
      <p:pic>
        <p:nvPicPr>
          <p:cNvPr id="510" name="Google Shape;510;p45"/>
          <p:cNvPicPr preferRelativeResize="0"/>
          <p:nvPr/>
        </p:nvPicPr>
        <p:blipFill>
          <a:blip r:embed="rId4">
            <a:alphaModFix/>
          </a:blip>
          <a:stretch>
            <a:fillRect/>
          </a:stretch>
        </p:blipFill>
        <p:spPr>
          <a:xfrm>
            <a:off x="165325" y="3253298"/>
            <a:ext cx="3504499" cy="16861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UPDATE FORMS</a:t>
            </a:r>
            <a:endParaRPr/>
          </a:p>
        </p:txBody>
      </p:sp>
      <p:sp>
        <p:nvSpPr>
          <p:cNvPr id="516" name="Google Shape;516;p46"/>
          <p:cNvSpPr txBox="1"/>
          <p:nvPr>
            <p:ph idx="1" type="body"/>
          </p:nvPr>
        </p:nvSpPr>
        <p:spPr>
          <a:xfrm>
            <a:off x="1303800" y="1214800"/>
            <a:ext cx="7030500" cy="33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we want to give the ability for the user to update his information . So lets make forms for our User model and our Profile model in forms.py. </a:t>
            </a:r>
            <a:endParaRPr/>
          </a:p>
        </p:txBody>
      </p:sp>
      <p:pic>
        <p:nvPicPr>
          <p:cNvPr id="517" name="Google Shape;517;p46"/>
          <p:cNvPicPr preferRelativeResize="0"/>
          <p:nvPr/>
        </p:nvPicPr>
        <p:blipFill>
          <a:blip r:embed="rId3">
            <a:alphaModFix/>
          </a:blip>
          <a:stretch>
            <a:fillRect/>
          </a:stretch>
        </p:blipFill>
        <p:spPr>
          <a:xfrm>
            <a:off x="1581146" y="1873896"/>
            <a:ext cx="5852200" cy="2571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FORMS PT 2</a:t>
            </a:r>
            <a:endParaRPr/>
          </a:p>
        </p:txBody>
      </p:sp>
      <p:sp>
        <p:nvSpPr>
          <p:cNvPr id="523" name="Google Shape;523;p47"/>
          <p:cNvSpPr txBox="1"/>
          <p:nvPr>
            <p:ph idx="1" type="body"/>
          </p:nvPr>
        </p:nvSpPr>
        <p:spPr>
          <a:xfrm>
            <a:off x="5421350" y="1195400"/>
            <a:ext cx="3753000" cy="333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inside our views.py we make a function with a login_required decorator. The conditional will be true if there is a post request being invoked or else it just makes an instance of our UpdateForms we made previously. It then puts it in a context variable and then feeds it to the profile.html template. </a:t>
            </a:r>
            <a:endParaRPr/>
          </a:p>
        </p:txBody>
      </p:sp>
      <p:pic>
        <p:nvPicPr>
          <p:cNvPr id="524" name="Google Shape;524;p47"/>
          <p:cNvPicPr preferRelativeResize="0"/>
          <p:nvPr/>
        </p:nvPicPr>
        <p:blipFill>
          <a:blip r:embed="rId3">
            <a:alphaModFix/>
          </a:blip>
          <a:stretch>
            <a:fillRect/>
          </a:stretch>
        </p:blipFill>
        <p:spPr>
          <a:xfrm>
            <a:off x="0" y="1195400"/>
            <a:ext cx="5260326" cy="2910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8"/>
          <p:cNvSpPr txBox="1"/>
          <p:nvPr>
            <p:ph type="title"/>
          </p:nvPr>
        </p:nvSpPr>
        <p:spPr>
          <a:xfrm>
            <a:off x="1258575" y="1333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FORMS PT3</a:t>
            </a:r>
            <a:endParaRPr/>
          </a:p>
        </p:txBody>
      </p:sp>
      <p:sp>
        <p:nvSpPr>
          <p:cNvPr id="530" name="Google Shape;530;p48"/>
          <p:cNvSpPr txBox="1"/>
          <p:nvPr>
            <p:ph idx="1" type="body"/>
          </p:nvPr>
        </p:nvSpPr>
        <p:spPr>
          <a:xfrm>
            <a:off x="1258575" y="7752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have to put these forms into our website so we need to put these forms in our template. We are going to insert these forms into our profile.html.</a:t>
            </a:r>
            <a:endParaRPr/>
          </a:p>
          <a:p>
            <a:pPr indent="0" lvl="0" marL="0" rtl="0" algn="l">
              <a:spcBef>
                <a:spcPts val="1600"/>
              </a:spcBef>
              <a:spcAft>
                <a:spcPts val="1600"/>
              </a:spcAft>
              <a:buNone/>
            </a:pPr>
            <a:r>
              <a:rPr lang="en"/>
              <a:t> </a:t>
            </a:r>
            <a:endParaRPr/>
          </a:p>
        </p:txBody>
      </p:sp>
      <p:pic>
        <p:nvPicPr>
          <p:cNvPr id="531" name="Google Shape;531;p48"/>
          <p:cNvPicPr preferRelativeResize="0"/>
          <p:nvPr/>
        </p:nvPicPr>
        <p:blipFill>
          <a:blip r:embed="rId3">
            <a:alphaModFix/>
          </a:blip>
          <a:stretch>
            <a:fillRect/>
          </a:stretch>
        </p:blipFill>
        <p:spPr>
          <a:xfrm>
            <a:off x="204225" y="1331150"/>
            <a:ext cx="4444250" cy="2933575"/>
          </a:xfrm>
          <a:prstGeom prst="rect">
            <a:avLst/>
          </a:prstGeom>
          <a:noFill/>
          <a:ln>
            <a:noFill/>
          </a:ln>
        </p:spPr>
      </p:pic>
      <p:sp>
        <p:nvSpPr>
          <p:cNvPr id="532" name="Google Shape;532;p48"/>
          <p:cNvSpPr txBox="1"/>
          <p:nvPr/>
        </p:nvSpPr>
        <p:spPr>
          <a:xfrm>
            <a:off x="4736425" y="1447425"/>
            <a:ext cx="4116000" cy="27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As you can see we put our user form and our profile form into our profile.html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u_form|crispy }} and {{ p_form|crispy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And they are both inside of a form html tag so it appears these two forms are one form from the website’s perspective. This is good since we will update our user and our profile model in the click of one submit button.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9"/>
          <p:cNvSpPr txBox="1"/>
          <p:nvPr>
            <p:ph type="title"/>
          </p:nvPr>
        </p:nvSpPr>
        <p:spPr>
          <a:xfrm>
            <a:off x="1277950" y="51700"/>
            <a:ext cx="7030500" cy="9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FORMS PT 5</a:t>
            </a:r>
            <a:endParaRPr/>
          </a:p>
        </p:txBody>
      </p:sp>
      <p:sp>
        <p:nvSpPr>
          <p:cNvPr id="538" name="Google Shape;538;p49"/>
          <p:cNvSpPr txBox="1"/>
          <p:nvPr>
            <p:ph idx="1" type="body"/>
          </p:nvPr>
        </p:nvSpPr>
        <p:spPr>
          <a:xfrm>
            <a:off x="5162900" y="693600"/>
            <a:ext cx="3650700" cy="41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conditional in our views will run if there is a post request and the logic in the conditional just creates the forms with the post request data given form the form. Then we have another conditional that checks if the forms are validated and then saves it to the database and makes a flash alert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39" name="Google Shape;539;p49"/>
          <p:cNvPicPr preferRelativeResize="0"/>
          <p:nvPr/>
        </p:nvPicPr>
        <p:blipFill>
          <a:blip r:embed="rId3">
            <a:alphaModFix/>
          </a:blip>
          <a:stretch>
            <a:fillRect/>
          </a:stretch>
        </p:blipFill>
        <p:spPr>
          <a:xfrm>
            <a:off x="0" y="717250"/>
            <a:ext cx="5040525" cy="2914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Tweepy API</a:t>
            </a:r>
            <a:endParaRPr/>
          </a:p>
        </p:txBody>
      </p:sp>
      <p:sp>
        <p:nvSpPr>
          <p:cNvPr id="545" name="Google Shape;545;p50"/>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Tweepy is an API by twitter that helps developers extract data and information from Twitters platform. It is done by making a developer account and authorizing an Application.</a:t>
            </a:r>
            <a:endParaRPr/>
          </a:p>
          <a:p>
            <a:pPr indent="0" lvl="0" marL="0" rtl="0" algn="l">
              <a:spcBef>
                <a:spcPts val="1600"/>
              </a:spcBef>
              <a:spcAft>
                <a:spcPts val="0"/>
              </a:spcAft>
              <a:buNone/>
            </a:pPr>
            <a:r>
              <a:rPr lang="en"/>
              <a:t>The </a:t>
            </a:r>
            <a:r>
              <a:rPr lang="en"/>
              <a:t>necessities</a:t>
            </a:r>
            <a:r>
              <a:rPr lang="en"/>
              <a:t> of making a tweepy app is getting the tokens and keys first to </a:t>
            </a:r>
            <a:r>
              <a:rPr lang="en"/>
              <a:t>authenticate</a:t>
            </a:r>
            <a:endParaRPr/>
          </a:p>
          <a:p>
            <a:pPr indent="0" lvl="0" marL="0" rtl="0" algn="l">
              <a:spcBef>
                <a:spcPts val="1600"/>
              </a:spcBef>
              <a:spcAft>
                <a:spcPts val="0"/>
              </a:spcAft>
              <a:buNone/>
            </a:pPr>
            <a:r>
              <a:rPr b="1" lang="en"/>
              <a:t>ACCESS TOKEN, ACCESS TOKEN SECRET</a:t>
            </a:r>
            <a:endParaRPr b="1"/>
          </a:p>
          <a:p>
            <a:pPr indent="0" lvl="0" marL="0" rtl="0" algn="l">
              <a:spcBef>
                <a:spcPts val="1600"/>
              </a:spcBef>
              <a:spcAft>
                <a:spcPts val="1600"/>
              </a:spcAft>
              <a:buNone/>
            </a:pPr>
            <a:r>
              <a:rPr b="1" lang="en"/>
              <a:t>CONSUMER KEY, CONSUMER KEY SECRET</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1"/>
          <p:cNvSpPr txBox="1"/>
          <p:nvPr>
            <p:ph type="title"/>
          </p:nvPr>
        </p:nvSpPr>
        <p:spPr>
          <a:xfrm>
            <a:off x="130565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Authenticator</a:t>
            </a:r>
            <a:endParaRPr/>
          </a:p>
        </p:txBody>
      </p:sp>
      <p:sp>
        <p:nvSpPr>
          <p:cNvPr id="551" name="Google Shape;551;p51"/>
          <p:cNvSpPr txBox="1"/>
          <p:nvPr>
            <p:ph idx="1" type="body"/>
          </p:nvPr>
        </p:nvSpPr>
        <p:spPr>
          <a:xfrm>
            <a:off x="1305650" y="5730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imported OAuthHandler from tweepy and then made a class named Twitter Authenticator</a:t>
            </a:r>
            <a:endParaRPr/>
          </a:p>
          <a:p>
            <a:pPr indent="0" lvl="0" marL="0" rtl="0" algn="l">
              <a:spcBef>
                <a:spcPts val="1600"/>
              </a:spcBef>
              <a:spcAft>
                <a:spcPts val="0"/>
              </a:spcAft>
              <a:buNone/>
            </a:pPr>
            <a:r>
              <a:rPr lang="en"/>
              <a:t>I made a function with the purpose of authenticating</a:t>
            </a:r>
            <a:endParaRPr/>
          </a:p>
          <a:p>
            <a:pPr indent="0" lvl="0" marL="0" rtl="0" algn="l">
              <a:spcBef>
                <a:spcPts val="1600"/>
              </a:spcBef>
              <a:spcAft>
                <a:spcPts val="0"/>
              </a:spcAft>
              <a:buNone/>
            </a:pPr>
            <a:r>
              <a:rPr lang="en"/>
              <a:t>I make a variable and set it to an OAuthHandler object  with my consumer keys</a:t>
            </a:r>
            <a:endParaRPr/>
          </a:p>
          <a:p>
            <a:pPr indent="0" lvl="0" marL="0" rtl="0" algn="l">
              <a:spcBef>
                <a:spcPts val="1600"/>
              </a:spcBef>
              <a:spcAft>
                <a:spcPts val="0"/>
              </a:spcAft>
              <a:buNone/>
            </a:pPr>
            <a:r>
              <a:rPr lang="en"/>
              <a:t>Then I use a function from the OAuthHandler module named .set_access_token() and passed in my access tokens into the function</a:t>
            </a:r>
            <a:endParaRPr/>
          </a:p>
          <a:p>
            <a:pPr indent="0" lvl="0" marL="0" rtl="0" algn="l">
              <a:spcBef>
                <a:spcPts val="1600"/>
              </a:spcBef>
              <a:spcAft>
                <a:spcPts val="0"/>
              </a:spcAft>
              <a:buNone/>
            </a:pPr>
            <a:r>
              <a:rPr lang="en"/>
              <a:t>Lastly I return the auth object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52" name="Google Shape;552;p51"/>
          <p:cNvPicPr preferRelativeResize="0"/>
          <p:nvPr/>
        </p:nvPicPr>
        <p:blipFill>
          <a:blip r:embed="rId3">
            <a:alphaModFix/>
          </a:blip>
          <a:stretch>
            <a:fillRect/>
          </a:stretch>
        </p:blipFill>
        <p:spPr>
          <a:xfrm>
            <a:off x="844200" y="3114663"/>
            <a:ext cx="7953375" cy="202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10250" y="1686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URLS.PY </a:t>
            </a:r>
            <a:endParaRPr/>
          </a:p>
        </p:txBody>
      </p:sp>
      <p:sp>
        <p:nvSpPr>
          <p:cNvPr id="296" name="Google Shape;296;p16"/>
          <p:cNvSpPr txBox="1"/>
          <p:nvPr>
            <p:ph idx="1" type="body"/>
          </p:nvPr>
        </p:nvSpPr>
        <p:spPr>
          <a:xfrm>
            <a:off x="515475" y="2720375"/>
            <a:ext cx="7030500" cy="21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urls.py file in my django project. This controls the directing of url routes in my website and manages what content is displayed on these routes. This is done by the path() function in the urls module. </a:t>
            </a:r>
            <a:endParaRPr/>
          </a:p>
          <a:p>
            <a:pPr indent="0" lvl="0" marL="0" rtl="0" algn="l">
              <a:spcBef>
                <a:spcPts val="1600"/>
              </a:spcBef>
              <a:spcAft>
                <a:spcPts val="0"/>
              </a:spcAft>
              <a:buNone/>
            </a:pPr>
            <a:r>
              <a:rPr lang="en"/>
              <a:t>The urls module also lets you include other paths and urls.py files from other apps within your project by the include() function</a:t>
            </a:r>
            <a:endParaRPr/>
          </a:p>
          <a:p>
            <a:pPr indent="0" lvl="0" marL="0" rtl="0" algn="l">
              <a:spcBef>
                <a:spcPts val="1600"/>
              </a:spcBef>
              <a:spcAft>
                <a:spcPts val="1600"/>
              </a:spcAft>
              <a:buNone/>
            </a:pPr>
            <a:r>
              <a:rPr lang="en"/>
              <a:t>The parameters of path() are a string, a view, and an alias name. We will talk about views later. </a:t>
            </a:r>
            <a:endParaRPr/>
          </a:p>
        </p:txBody>
      </p:sp>
      <p:pic>
        <p:nvPicPr>
          <p:cNvPr id="297" name="Google Shape;297;p16"/>
          <p:cNvPicPr preferRelativeResize="0"/>
          <p:nvPr/>
        </p:nvPicPr>
        <p:blipFill>
          <a:blip r:embed="rId3">
            <a:alphaModFix/>
          </a:blip>
          <a:stretch>
            <a:fillRect/>
          </a:stretch>
        </p:blipFill>
        <p:spPr>
          <a:xfrm>
            <a:off x="3590000" y="198825"/>
            <a:ext cx="5387450" cy="23729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TWEEPY</a:t>
            </a:r>
            <a:endParaRPr/>
          </a:p>
        </p:txBody>
      </p:sp>
      <p:sp>
        <p:nvSpPr>
          <p:cNvPr id="558" name="Google Shape;558;p5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Tweepy is a python library used to access the twitter API. It is used for automation and creating twitter bots. Tweepy carries a bunch of other features as well.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Authenticator</a:t>
            </a:r>
            <a:endParaRPr/>
          </a:p>
        </p:txBody>
      </p:sp>
      <p:sp>
        <p:nvSpPr>
          <p:cNvPr id="564" name="Google Shape;564;p53"/>
          <p:cNvSpPr txBox="1"/>
          <p:nvPr>
            <p:ph idx="1" type="body"/>
          </p:nvPr>
        </p:nvSpPr>
        <p:spPr>
          <a:xfrm>
            <a:off x="1303800" y="1270725"/>
            <a:ext cx="7030500" cy="326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step is making an Authenticator. An Authenticator will take my consumer keys and access tokens to give my app permission to utilize the Twitter API. This authorization is done by the OAuthHandler class in the tweepy module.  </a:t>
            </a:r>
            <a:endParaRPr/>
          </a:p>
        </p:txBody>
      </p:sp>
      <p:pic>
        <p:nvPicPr>
          <p:cNvPr id="565" name="Google Shape;565;p53"/>
          <p:cNvPicPr preferRelativeResize="0"/>
          <p:nvPr/>
        </p:nvPicPr>
        <p:blipFill>
          <a:blip r:embed="rId3">
            <a:alphaModFix/>
          </a:blip>
          <a:stretch>
            <a:fillRect/>
          </a:stretch>
        </p:blipFill>
        <p:spPr>
          <a:xfrm>
            <a:off x="1192125" y="2210625"/>
            <a:ext cx="6974600" cy="1162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4"/>
          <p:cNvSpPr txBox="1"/>
          <p:nvPr>
            <p:ph type="title"/>
          </p:nvPr>
        </p:nvSpPr>
        <p:spPr>
          <a:xfrm>
            <a:off x="-104850" y="-540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Streamer</a:t>
            </a:r>
            <a:endParaRPr/>
          </a:p>
        </p:txBody>
      </p:sp>
      <p:sp>
        <p:nvSpPr>
          <p:cNvPr id="571" name="Google Shape;571;p54"/>
          <p:cNvSpPr txBox="1"/>
          <p:nvPr>
            <p:ph idx="1" type="body"/>
          </p:nvPr>
        </p:nvSpPr>
        <p:spPr>
          <a:xfrm>
            <a:off x="-104850" y="445825"/>
            <a:ext cx="5694300" cy="28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make a TwitterStreamer class and it has a class property of twitter_authenticator. I made it equal to a TwitterAuthenticator() object that takes care of authorizing my app. </a:t>
            </a:r>
            <a:endParaRPr/>
          </a:p>
          <a:p>
            <a:pPr indent="0" lvl="0" marL="0" rtl="0" algn="l">
              <a:spcBef>
                <a:spcPts val="1600"/>
              </a:spcBef>
              <a:spcAft>
                <a:spcPts val="0"/>
              </a:spcAft>
              <a:buNone/>
            </a:pPr>
            <a:r>
              <a:rPr lang="en"/>
              <a:t>Then I made a stream_tweets method that has two parameters one for the filename and one for a list of hashtag filters to specify specific tweets. </a:t>
            </a:r>
            <a:endParaRPr/>
          </a:p>
          <a:p>
            <a:pPr indent="0" lvl="0" marL="0" rtl="0" algn="l">
              <a:spcBef>
                <a:spcPts val="1600"/>
              </a:spcBef>
              <a:spcAft>
                <a:spcPts val="0"/>
              </a:spcAft>
              <a:buNone/>
            </a:pPr>
            <a:r>
              <a:rPr lang="en"/>
              <a:t>Within this method I make an OAuthHandler object called auth and I use a method called authenticate_twitter_app() which returns the value of an OAuthHandler object.</a:t>
            </a:r>
            <a:endParaRPr/>
          </a:p>
          <a:p>
            <a:pPr indent="0" lvl="0" marL="0" rtl="0" algn="l">
              <a:spcBef>
                <a:spcPts val="1600"/>
              </a:spcBef>
              <a:spcAft>
                <a:spcPts val="0"/>
              </a:spcAft>
              <a:buNone/>
            </a:pPr>
            <a:r>
              <a:rPr lang="en"/>
              <a:t>I then make a stream object variable from the tweepy module and give it the parameters of auth and listener.</a:t>
            </a:r>
            <a:endParaRPr/>
          </a:p>
          <a:p>
            <a:pPr indent="0" lvl="0" marL="0" rtl="0" algn="l">
              <a:spcBef>
                <a:spcPts val="1600"/>
              </a:spcBef>
              <a:spcAft>
                <a:spcPts val="0"/>
              </a:spcAft>
              <a:buNone/>
            </a:pPr>
            <a:r>
              <a:rPr lang="en"/>
              <a:t>Then I filtered the stream based off of the hash_tag_list by using the filter() method and passing the track variable set equal to the hash_tag_list.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72" name="Google Shape;572;p54"/>
          <p:cNvPicPr preferRelativeResize="0"/>
          <p:nvPr/>
        </p:nvPicPr>
        <p:blipFill>
          <a:blip r:embed="rId3">
            <a:alphaModFix/>
          </a:blip>
          <a:stretch>
            <a:fillRect/>
          </a:stretch>
        </p:blipFill>
        <p:spPr>
          <a:xfrm>
            <a:off x="5096674" y="3243750"/>
            <a:ext cx="3891551" cy="1814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5"/>
          <p:cNvSpPr txBox="1"/>
          <p:nvPr>
            <p:ph type="title"/>
          </p:nvPr>
        </p:nvSpPr>
        <p:spPr>
          <a:xfrm>
            <a:off x="-92625"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 Listener</a:t>
            </a:r>
            <a:endParaRPr/>
          </a:p>
        </p:txBody>
      </p:sp>
      <p:sp>
        <p:nvSpPr>
          <p:cNvPr id="578" name="Google Shape;578;p55"/>
          <p:cNvSpPr txBox="1"/>
          <p:nvPr>
            <p:ph idx="1" type="body"/>
          </p:nvPr>
        </p:nvSpPr>
        <p:spPr>
          <a:xfrm>
            <a:off x="0" y="563325"/>
            <a:ext cx="6648000" cy="34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make a class named TwitterListener that inherits from the StreamListener class which is from the streaming module. I make a constructor that establishes a class property called fetched_tweets_filename.  This, as the name implies, will take the value of the fetched tweets. </a:t>
            </a:r>
            <a:endParaRPr/>
          </a:p>
          <a:p>
            <a:pPr indent="0" lvl="0" marL="0" rtl="0" algn="l">
              <a:spcBef>
                <a:spcPts val="1600"/>
              </a:spcBef>
              <a:spcAft>
                <a:spcPts val="0"/>
              </a:spcAft>
              <a:buNone/>
            </a:pPr>
            <a:r>
              <a:rPr lang="en"/>
              <a:t>Then I make a function called on_data() that has a parameter of data. Then it continues with a try and except statement that opens a file and appends to it the data we have from the functions parameter. </a:t>
            </a:r>
            <a:endParaRPr/>
          </a:p>
          <a:p>
            <a:pPr indent="0" lvl="0" marL="0" rtl="0" algn="l">
              <a:spcBef>
                <a:spcPts val="1600"/>
              </a:spcBef>
              <a:spcAft>
                <a:spcPts val="0"/>
              </a:spcAft>
              <a:buNone/>
            </a:pPr>
            <a:r>
              <a:rPr lang="en"/>
              <a:t>This parameter ‘data’ will all be defined in other functions. </a:t>
            </a:r>
            <a:endParaRPr/>
          </a:p>
          <a:p>
            <a:pPr indent="0" lvl="0" marL="0" rtl="0" algn="l">
              <a:spcBef>
                <a:spcPts val="1600"/>
              </a:spcBef>
              <a:spcAft>
                <a:spcPts val="1600"/>
              </a:spcAft>
              <a:buNone/>
            </a:pPr>
            <a:r>
              <a:rPr lang="en"/>
              <a:t>After on_data() we have an error handling function called on_error().</a:t>
            </a:r>
            <a:endParaRPr/>
          </a:p>
        </p:txBody>
      </p:sp>
      <p:pic>
        <p:nvPicPr>
          <p:cNvPr id="579" name="Google Shape;579;p55"/>
          <p:cNvPicPr preferRelativeResize="0"/>
          <p:nvPr/>
        </p:nvPicPr>
        <p:blipFill>
          <a:blip r:embed="rId3">
            <a:alphaModFix/>
          </a:blip>
          <a:stretch>
            <a:fillRect/>
          </a:stretch>
        </p:blipFill>
        <p:spPr>
          <a:xfrm>
            <a:off x="5184850" y="2266350"/>
            <a:ext cx="3959150" cy="28771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6"/>
          <p:cNvSpPr txBox="1"/>
          <p:nvPr>
            <p:ph type="title"/>
          </p:nvPr>
        </p:nvSpPr>
        <p:spPr>
          <a:xfrm>
            <a:off x="0" y="-144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585" name="Google Shape;585;p56"/>
          <p:cNvSpPr txBox="1"/>
          <p:nvPr>
            <p:ph idx="1" type="body"/>
          </p:nvPr>
        </p:nvSpPr>
        <p:spPr>
          <a:xfrm>
            <a:off x="30850" y="312450"/>
            <a:ext cx="5700600" cy="31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make class called TwitterClient() that makes use of the API class from the tweepy module and also the Cursor class to define our twitter user.</a:t>
            </a:r>
            <a:endParaRPr/>
          </a:p>
          <a:p>
            <a:pPr indent="0" lvl="0" marL="0" rtl="0" algn="l">
              <a:spcBef>
                <a:spcPts val="1600"/>
              </a:spcBef>
              <a:spcAft>
                <a:spcPts val="0"/>
              </a:spcAft>
              <a:buNone/>
            </a:pPr>
            <a:r>
              <a:rPr lang="en"/>
              <a:t>The cursor object lets us do pagination so we </a:t>
            </a:r>
            <a:r>
              <a:rPr lang="en"/>
              <a:t>don't</a:t>
            </a:r>
            <a:r>
              <a:rPr lang="en"/>
              <a:t> show every single tweet of a user in one page. The API object lets us get the timeline, friends, and other valuable functions for the user</a:t>
            </a:r>
            <a:endParaRPr/>
          </a:p>
          <a:p>
            <a:pPr indent="0" lvl="0" marL="0" rtl="0" algn="l">
              <a:spcBef>
                <a:spcPts val="1600"/>
              </a:spcBef>
              <a:spcAft>
                <a:spcPts val="0"/>
              </a:spcAft>
              <a:buNone/>
            </a:pPr>
            <a:r>
              <a:rPr lang="en"/>
              <a:t>In our constructor we authenticate our app , we make a twitter client variable with the API object that takes an authenticated app as it’s parameter. Then we make a twitter_user variable that will have the default value of none unless specified and be what we pass into our constructor.</a:t>
            </a:r>
            <a:endParaRPr/>
          </a:p>
          <a:p>
            <a:pPr indent="0" lvl="0" marL="0" rtl="0" algn="l">
              <a:spcBef>
                <a:spcPts val="1600"/>
              </a:spcBef>
              <a:spcAft>
                <a:spcPts val="0"/>
              </a:spcAft>
              <a:buNone/>
            </a:pPr>
            <a:r>
              <a:rPr lang="en"/>
              <a:t>Then we have functions that get the user’s timeline tweets, friends list, and home timeline tweets. </a:t>
            </a:r>
            <a:endParaRPr/>
          </a:p>
          <a:p>
            <a:pPr indent="0" lvl="0" marL="0" rtl="0" algn="l">
              <a:spcBef>
                <a:spcPts val="1600"/>
              </a:spcBef>
              <a:spcAft>
                <a:spcPts val="1600"/>
              </a:spcAft>
              <a:buNone/>
            </a:pPr>
            <a:r>
              <a:t/>
            </a:r>
            <a:endParaRPr/>
          </a:p>
        </p:txBody>
      </p:sp>
      <p:pic>
        <p:nvPicPr>
          <p:cNvPr id="586" name="Google Shape;586;p56"/>
          <p:cNvPicPr preferRelativeResize="0"/>
          <p:nvPr/>
        </p:nvPicPr>
        <p:blipFill>
          <a:blip r:embed="rId3">
            <a:alphaModFix/>
          </a:blip>
          <a:stretch>
            <a:fillRect/>
          </a:stretch>
        </p:blipFill>
        <p:spPr>
          <a:xfrm>
            <a:off x="5365900" y="1020150"/>
            <a:ext cx="3778099" cy="36580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Brython</a:t>
            </a:r>
            <a:endParaRPr/>
          </a:p>
        </p:txBody>
      </p:sp>
      <p:sp>
        <p:nvSpPr>
          <p:cNvPr id="592" name="Google Shape;592;p57"/>
          <p:cNvSpPr txBox="1"/>
          <p:nvPr>
            <p:ph idx="1" type="body"/>
          </p:nvPr>
        </p:nvSpPr>
        <p:spPr>
          <a:xfrm>
            <a:off x="1303800" y="1324650"/>
            <a:ext cx="7030500" cy="32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do some DOM Manipulation for my website and needed to find a way to make it be done with Python. Thankfully, Brython is the answer to that.</a:t>
            </a:r>
            <a:endParaRPr/>
          </a:p>
          <a:p>
            <a:pPr indent="0" lvl="0" marL="0" rtl="0" algn="l">
              <a:spcBef>
                <a:spcPts val="1600"/>
              </a:spcBef>
              <a:spcAft>
                <a:spcPts val="0"/>
              </a:spcAft>
              <a:buNone/>
            </a:pPr>
            <a:r>
              <a:rPr lang="en"/>
              <a:t>Brython is a Python Implementation for client-side web programming. With the help of Javascript you can run Python on the client side of your website and have it do DOM manipulation and more.</a:t>
            </a:r>
            <a:endParaRPr/>
          </a:p>
          <a:p>
            <a:pPr indent="0" lvl="0" marL="0" rtl="0" algn="l">
              <a:spcBef>
                <a:spcPts val="1600"/>
              </a:spcBef>
              <a:spcAft>
                <a:spcPts val="0"/>
              </a:spcAft>
              <a:buNone/>
            </a:pPr>
            <a:r>
              <a:rPr lang="en"/>
              <a:t>This is done by running a </a:t>
            </a:r>
            <a:endParaRPr/>
          </a:p>
          <a:p>
            <a:pPr indent="0" lvl="0" marL="0" rtl="0" algn="l">
              <a:spcBef>
                <a:spcPts val="1600"/>
              </a:spcBef>
              <a:spcAft>
                <a:spcPts val="0"/>
              </a:spcAft>
              <a:buNone/>
            </a:pPr>
            <a:r>
              <a:rPr lang="en"/>
              <a:t>Script inside your html and</a:t>
            </a:r>
            <a:endParaRPr/>
          </a:p>
          <a:p>
            <a:pPr indent="0" lvl="0" marL="0" rtl="0" algn="l">
              <a:spcBef>
                <a:spcPts val="1600"/>
              </a:spcBef>
              <a:spcAft>
                <a:spcPts val="0"/>
              </a:spcAft>
              <a:buNone/>
            </a:pPr>
            <a:r>
              <a:rPr lang="en"/>
              <a:t>Just writing python within your</a:t>
            </a:r>
            <a:endParaRPr/>
          </a:p>
          <a:p>
            <a:pPr indent="0" lvl="0" marL="0" rtl="0" algn="l">
              <a:spcBef>
                <a:spcPts val="1600"/>
              </a:spcBef>
              <a:spcAft>
                <a:spcPts val="1600"/>
              </a:spcAft>
              <a:buNone/>
            </a:pPr>
            <a:r>
              <a:rPr lang="en"/>
              <a:t>script.</a:t>
            </a:r>
            <a:endParaRPr/>
          </a:p>
        </p:txBody>
      </p:sp>
      <p:pic>
        <p:nvPicPr>
          <p:cNvPr id="593" name="Google Shape;593;p57"/>
          <p:cNvPicPr preferRelativeResize="0"/>
          <p:nvPr/>
        </p:nvPicPr>
        <p:blipFill>
          <a:blip r:embed="rId3">
            <a:alphaModFix/>
          </a:blip>
          <a:stretch>
            <a:fillRect/>
          </a:stretch>
        </p:blipFill>
        <p:spPr>
          <a:xfrm>
            <a:off x="3751050" y="2571750"/>
            <a:ext cx="4659351" cy="2736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SPOTIPY</a:t>
            </a:r>
            <a:endParaRPr/>
          </a:p>
        </p:txBody>
      </p:sp>
      <p:sp>
        <p:nvSpPr>
          <p:cNvPr id="599" name="Google Shape;599;p58"/>
          <p:cNvSpPr txBox="1"/>
          <p:nvPr>
            <p:ph idx="1" type="body"/>
          </p:nvPr>
        </p:nvSpPr>
        <p:spPr>
          <a:xfrm>
            <a:off x="1303800" y="1410800"/>
            <a:ext cx="7030500" cy="312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Spotipy is a lightweight Python library for the spotify web api.</a:t>
            </a:r>
            <a:endParaRPr/>
          </a:p>
        </p:txBody>
      </p:sp>
      <p:pic>
        <p:nvPicPr>
          <p:cNvPr id="600" name="Google Shape;600;p58"/>
          <p:cNvPicPr preferRelativeResize="0"/>
          <p:nvPr/>
        </p:nvPicPr>
        <p:blipFill>
          <a:blip r:embed="rId3">
            <a:alphaModFix/>
          </a:blip>
          <a:stretch>
            <a:fillRect/>
          </a:stretch>
        </p:blipFill>
        <p:spPr>
          <a:xfrm>
            <a:off x="1832175" y="2019600"/>
            <a:ext cx="5973725" cy="2688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606" name="Google Shape;606;p59"/>
          <p:cNvSpPr txBox="1"/>
          <p:nvPr>
            <p:ph idx="1" type="body"/>
          </p:nvPr>
        </p:nvSpPr>
        <p:spPr>
          <a:xfrm>
            <a:off x="1303800" y="1427925"/>
            <a:ext cx="7030500" cy="31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my code similar to the tweepy library, I had to do an authenticator to allow my app to have permission to use the spotify web API. </a:t>
            </a:r>
            <a:endParaRPr/>
          </a:p>
          <a:p>
            <a:pPr indent="0" lvl="0" marL="0" rtl="0" algn="l">
              <a:spcBef>
                <a:spcPts val="1600"/>
              </a:spcBef>
              <a:spcAft>
                <a:spcPts val="0"/>
              </a:spcAft>
              <a:buNone/>
            </a:pPr>
            <a:r>
              <a:rPr lang="en"/>
              <a:t>In spotipy the way authentication is easy and it is just one line of code.</a:t>
            </a:r>
            <a:endParaRPr/>
          </a:p>
          <a:p>
            <a:pPr indent="0" lvl="0" marL="0" rtl="0" algn="l">
              <a:spcBef>
                <a:spcPts val="1600"/>
              </a:spcBef>
              <a:spcAft>
                <a:spcPts val="0"/>
              </a:spcAft>
              <a:buNone/>
            </a:pPr>
            <a:r>
              <a:rPr lang="en"/>
              <a:t>We have to use the spotipy library and use the Spotify object. Upon instantiation we pass in an arguement of a SpotifyClientCredentials object that we imported from the spotipy library aswell. The SpotifyClientCredentials object takes in our client id and client secret tokens given to us from our spotify developer account when making our app. </a:t>
            </a:r>
            <a:endParaRPr/>
          </a:p>
          <a:p>
            <a:pPr indent="0" lvl="0" marL="0" rtl="0" algn="l">
              <a:spcBef>
                <a:spcPts val="1600"/>
              </a:spcBef>
              <a:spcAft>
                <a:spcPts val="1600"/>
              </a:spcAft>
              <a:buNone/>
            </a:pPr>
            <a:r>
              <a:t/>
            </a:r>
            <a:endParaRPr/>
          </a:p>
        </p:txBody>
      </p:sp>
      <p:pic>
        <p:nvPicPr>
          <p:cNvPr id="607" name="Google Shape;607;p59"/>
          <p:cNvPicPr preferRelativeResize="0"/>
          <p:nvPr/>
        </p:nvPicPr>
        <p:blipFill>
          <a:blip r:embed="rId3">
            <a:alphaModFix/>
          </a:blip>
          <a:stretch>
            <a:fillRect/>
          </a:stretch>
        </p:blipFill>
        <p:spPr>
          <a:xfrm>
            <a:off x="1382400" y="3994600"/>
            <a:ext cx="14708551" cy="877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SPOTIFY URI</a:t>
            </a:r>
            <a:endParaRPr/>
          </a:p>
        </p:txBody>
      </p:sp>
      <p:sp>
        <p:nvSpPr>
          <p:cNvPr id="613" name="Google Shape;613;p60"/>
          <p:cNvSpPr txBox="1"/>
          <p:nvPr>
            <p:ph idx="1" type="body"/>
          </p:nvPr>
        </p:nvSpPr>
        <p:spPr>
          <a:xfrm>
            <a:off x="1303800" y="1231425"/>
            <a:ext cx="7030500" cy="33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Every artist on spotify has an artist URI. I used this from every artist I wanted to play a song on my website from. </a:t>
            </a:r>
            <a:endParaRPr/>
          </a:p>
        </p:txBody>
      </p:sp>
      <p:pic>
        <p:nvPicPr>
          <p:cNvPr id="614" name="Google Shape;614;p60"/>
          <p:cNvPicPr preferRelativeResize="0"/>
          <p:nvPr/>
        </p:nvPicPr>
        <p:blipFill>
          <a:blip r:embed="rId3">
            <a:alphaModFix/>
          </a:blip>
          <a:stretch>
            <a:fillRect/>
          </a:stretch>
        </p:blipFill>
        <p:spPr>
          <a:xfrm>
            <a:off x="2085975" y="2040838"/>
            <a:ext cx="4972050" cy="1952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Artist’s Top Tracks</a:t>
            </a:r>
            <a:endParaRPr/>
          </a:p>
        </p:txBody>
      </p:sp>
      <p:sp>
        <p:nvSpPr>
          <p:cNvPr id="620" name="Google Shape;620;p61"/>
          <p:cNvSpPr txBox="1"/>
          <p:nvPr>
            <p:ph idx="1" type="body"/>
          </p:nvPr>
        </p:nvSpPr>
        <p:spPr>
          <a:xfrm>
            <a:off x="1303800" y="1519625"/>
            <a:ext cx="7030500" cy="301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then passed in these values to the artist_top_tracks() method which returns a dictionary of lists based on what I want. It can be song title, song preview, album image, length, etc.  </a:t>
            </a:r>
            <a:endParaRPr/>
          </a:p>
        </p:txBody>
      </p:sp>
      <p:pic>
        <p:nvPicPr>
          <p:cNvPr id="621" name="Google Shape;621;p61"/>
          <p:cNvPicPr preferRelativeResize="0"/>
          <p:nvPr/>
        </p:nvPicPr>
        <p:blipFill>
          <a:blip r:embed="rId3">
            <a:alphaModFix/>
          </a:blip>
          <a:stretch>
            <a:fillRect/>
          </a:stretch>
        </p:blipFill>
        <p:spPr>
          <a:xfrm>
            <a:off x="1077230" y="2462850"/>
            <a:ext cx="6553875" cy="254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Models</a:t>
            </a:r>
            <a:endParaRPr/>
          </a:p>
        </p:txBody>
      </p:sp>
      <p:sp>
        <p:nvSpPr>
          <p:cNvPr id="303" name="Google Shape;303;p17"/>
          <p:cNvSpPr txBox="1"/>
          <p:nvPr>
            <p:ph idx="1" type="body"/>
          </p:nvPr>
        </p:nvSpPr>
        <p:spPr>
          <a:xfrm>
            <a:off x="1379250" y="1488200"/>
            <a:ext cx="4793100" cy="51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USERS</a:t>
            </a:r>
            <a:endParaRPr/>
          </a:p>
        </p:txBody>
      </p:sp>
      <p:pic>
        <p:nvPicPr>
          <p:cNvPr id="304" name="Google Shape;304;p17"/>
          <p:cNvPicPr preferRelativeResize="0"/>
          <p:nvPr/>
        </p:nvPicPr>
        <p:blipFill>
          <a:blip r:embed="rId3">
            <a:alphaModFix/>
          </a:blip>
          <a:stretch>
            <a:fillRect/>
          </a:stretch>
        </p:blipFill>
        <p:spPr>
          <a:xfrm>
            <a:off x="251525" y="1783050"/>
            <a:ext cx="3328350" cy="3016050"/>
          </a:xfrm>
          <a:prstGeom prst="rect">
            <a:avLst/>
          </a:prstGeom>
          <a:noFill/>
          <a:ln>
            <a:noFill/>
          </a:ln>
        </p:spPr>
      </p:pic>
      <p:sp>
        <p:nvSpPr>
          <p:cNvPr id="305" name="Google Shape;305;p17"/>
          <p:cNvSpPr txBox="1"/>
          <p:nvPr/>
        </p:nvSpPr>
        <p:spPr>
          <a:xfrm>
            <a:off x="3943350" y="555500"/>
            <a:ext cx="4793100" cy="42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-Every model is a class that inherits from the models module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-Our Profile model will have a ‘user’ variable that connects to the User model. This is done by the OneToOneField method and acts like a primary key that connects User and Profile model together. The User model is a predefined model that django provides.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__str__ method is for when we call this model from the python shell and we can identify it more easier</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save method first saves all the properties above into the database and then defines a variable named img. Using the Image class we imported, it instantiates img as an Image object and with the path of the image property we defined in the beginning of the class. Then it sets a conditional to check if an image is too big and resizes it if</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needed.</a:t>
            </a:r>
            <a:endParaRPr>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TRACKS</a:t>
            </a:r>
            <a:endParaRPr/>
          </a:p>
        </p:txBody>
      </p:sp>
      <p:sp>
        <p:nvSpPr>
          <p:cNvPr id="627" name="Google Shape;627;p62"/>
          <p:cNvSpPr txBox="1"/>
          <p:nvPr>
            <p:ph idx="1" type="body"/>
          </p:nvPr>
        </p:nvSpPr>
        <p:spPr>
          <a:xfrm>
            <a:off x="1395500" y="13612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we target the top tracks and use the tracks key value as our index and get the desired track we want by the specific index value.</a:t>
            </a:r>
            <a:endParaRPr/>
          </a:p>
        </p:txBody>
      </p:sp>
      <p:pic>
        <p:nvPicPr>
          <p:cNvPr id="628" name="Google Shape;628;p62"/>
          <p:cNvPicPr preferRelativeResize="0"/>
          <p:nvPr/>
        </p:nvPicPr>
        <p:blipFill>
          <a:blip r:embed="rId3">
            <a:alphaModFix/>
          </a:blip>
          <a:stretch>
            <a:fillRect/>
          </a:stretch>
        </p:blipFill>
        <p:spPr>
          <a:xfrm>
            <a:off x="2602415" y="3115075"/>
            <a:ext cx="3939175" cy="19526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Specified Song Preview</a:t>
            </a:r>
            <a:endParaRPr/>
          </a:p>
        </p:txBody>
      </p:sp>
      <p:sp>
        <p:nvSpPr>
          <p:cNvPr id="634" name="Google Shape;634;p63"/>
          <p:cNvSpPr txBox="1"/>
          <p:nvPr>
            <p:ph idx="1" type="body"/>
          </p:nvPr>
        </p:nvSpPr>
        <p:spPr>
          <a:xfrm>
            <a:off x="1303788" y="13874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return the specified the specific song we use a python equivalent switch statement where we can get a specific return value based off a string we put into the method. The .get() method lets us do that when we have a dictionary we are working with. If there is not the song we are looking for it will return ‘song not available’</a:t>
            </a:r>
            <a:endParaRPr/>
          </a:p>
        </p:txBody>
      </p:sp>
      <p:pic>
        <p:nvPicPr>
          <p:cNvPr id="635" name="Google Shape;635;p63"/>
          <p:cNvPicPr preferRelativeResize="0"/>
          <p:nvPr/>
        </p:nvPicPr>
        <p:blipFill>
          <a:blip r:embed="rId3">
            <a:alphaModFix/>
          </a:blip>
          <a:stretch>
            <a:fillRect/>
          </a:stretch>
        </p:blipFill>
        <p:spPr>
          <a:xfrm>
            <a:off x="2280625" y="2724150"/>
            <a:ext cx="5076825" cy="2419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4"/>
          <p:cNvSpPr txBox="1"/>
          <p:nvPr>
            <p:ph type="title"/>
          </p:nvPr>
        </p:nvSpPr>
        <p:spPr>
          <a:xfrm>
            <a:off x="1303800" y="-953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getSong() method</a:t>
            </a:r>
            <a:endParaRPr/>
          </a:p>
        </p:txBody>
      </p:sp>
      <p:sp>
        <p:nvSpPr>
          <p:cNvPr id="641" name="Google Shape;641;p6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42" name="Google Shape;642;p64"/>
          <p:cNvPicPr preferRelativeResize="0"/>
          <p:nvPr/>
        </p:nvPicPr>
        <p:blipFill>
          <a:blip r:embed="rId3">
            <a:alphaModFix/>
          </a:blip>
          <a:stretch>
            <a:fillRect/>
          </a:stretch>
        </p:blipFill>
        <p:spPr>
          <a:xfrm>
            <a:off x="1303800" y="524050"/>
            <a:ext cx="6307475" cy="470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311" name="Google Shape;311;p18"/>
          <p:cNvSpPr txBox="1"/>
          <p:nvPr>
            <p:ph idx="1" type="body"/>
          </p:nvPr>
        </p:nvSpPr>
        <p:spPr>
          <a:xfrm>
            <a:off x="1303800" y="1414825"/>
            <a:ext cx="7030500" cy="31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models is the first step but for a user to dynamically make their account and have it be saved in the database a form is required. At the moment we can manually input the fields in the shell and view users from the shell.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 make forms we make a seperate file called forms.py and do some </a:t>
            </a:r>
            <a:r>
              <a:rPr lang="en"/>
              <a:t>necessary</a:t>
            </a:r>
            <a:r>
              <a:rPr lang="en"/>
              <a:t> imports.</a:t>
            </a:r>
            <a:endParaRPr/>
          </a:p>
          <a:p>
            <a:pPr indent="0" lvl="0" marL="0" rtl="0" algn="l">
              <a:spcBef>
                <a:spcPts val="1600"/>
              </a:spcBef>
              <a:spcAft>
                <a:spcPts val="1600"/>
              </a:spcAft>
              <a:buNone/>
            </a:pPr>
            <a:r>
              <a:t/>
            </a:r>
            <a:endParaRPr/>
          </a:p>
        </p:txBody>
      </p:sp>
      <p:pic>
        <p:nvPicPr>
          <p:cNvPr id="312" name="Google Shape;312;p18"/>
          <p:cNvPicPr preferRelativeResize="0"/>
          <p:nvPr/>
        </p:nvPicPr>
        <p:blipFill>
          <a:blip r:embed="rId3">
            <a:alphaModFix/>
          </a:blip>
          <a:stretch>
            <a:fillRect/>
          </a:stretch>
        </p:blipFill>
        <p:spPr>
          <a:xfrm>
            <a:off x="1360025" y="2264800"/>
            <a:ext cx="6974274" cy="53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Imports</a:t>
            </a:r>
            <a:endParaRPr/>
          </a:p>
        </p:txBody>
      </p:sp>
      <p:sp>
        <p:nvSpPr>
          <p:cNvPr id="318" name="Google Shape;318;p19"/>
          <p:cNvSpPr txBox="1"/>
          <p:nvPr>
            <p:ph idx="1" type="body"/>
          </p:nvPr>
        </p:nvSpPr>
        <p:spPr>
          <a:xfrm>
            <a:off x="1303800" y="1310025"/>
            <a:ext cx="7030500" cy="32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import forms module form django that gives us the ability to add many types of fields to our forms such as email, password, username, etc.</a:t>
            </a:r>
            <a:endParaRPr/>
          </a:p>
          <a:p>
            <a:pPr indent="0" lvl="0" marL="0" rtl="0" algn="l">
              <a:spcBef>
                <a:spcPts val="1600"/>
              </a:spcBef>
              <a:spcAft>
                <a:spcPts val="0"/>
              </a:spcAft>
              <a:buNone/>
            </a:pPr>
            <a:r>
              <a:rPr lang="en"/>
              <a:t>We also import a pre generated model named User which Django </a:t>
            </a:r>
            <a:r>
              <a:rPr lang="en"/>
              <a:t>conveniently</a:t>
            </a:r>
            <a:r>
              <a:rPr lang="en"/>
              <a:t> offers.</a:t>
            </a:r>
            <a:endParaRPr/>
          </a:p>
          <a:p>
            <a:pPr indent="0" lvl="0" marL="0" rtl="0" algn="l">
              <a:spcBef>
                <a:spcPts val="1600"/>
              </a:spcBef>
              <a:spcAft>
                <a:spcPts val="0"/>
              </a:spcAft>
              <a:buNone/>
            </a:pPr>
            <a:r>
              <a:rPr lang="en"/>
              <a:t>We also import a </a:t>
            </a:r>
            <a:r>
              <a:rPr lang="en"/>
              <a:t>pre generated</a:t>
            </a:r>
            <a:r>
              <a:rPr lang="en"/>
              <a:t> form that Django offers named UserCreationForm.</a:t>
            </a:r>
            <a:endParaRPr/>
          </a:p>
          <a:p>
            <a:pPr indent="0" lvl="0" marL="0" rtl="0" algn="l">
              <a:spcBef>
                <a:spcPts val="1600"/>
              </a:spcBef>
              <a:spcAft>
                <a:spcPts val="1600"/>
              </a:spcAft>
              <a:buNone/>
            </a:pPr>
            <a:r>
              <a:rPr lang="en"/>
              <a:t>Lastly we import our Profile model we created previously from our models.py file.</a:t>
            </a:r>
            <a:endParaRPr/>
          </a:p>
        </p:txBody>
      </p:sp>
      <p:pic>
        <p:nvPicPr>
          <p:cNvPr id="319" name="Google Shape;319;p19"/>
          <p:cNvPicPr preferRelativeResize="0"/>
          <p:nvPr/>
        </p:nvPicPr>
        <p:blipFill>
          <a:blip r:embed="rId3">
            <a:alphaModFix/>
          </a:blip>
          <a:stretch>
            <a:fillRect/>
          </a:stretch>
        </p:blipFill>
        <p:spPr>
          <a:xfrm>
            <a:off x="1333500" y="3300375"/>
            <a:ext cx="6477000" cy="179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UserRegisterForm</a:t>
            </a:r>
            <a:endParaRPr/>
          </a:p>
        </p:txBody>
      </p:sp>
      <p:sp>
        <p:nvSpPr>
          <p:cNvPr id="325" name="Google Shape;325;p20"/>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define a class named UserRegisterForm which inherits from UserCreationForm. This means URF has all the properties of UCF such as username and password. However since we want to add an email field we make a seperate class from UCF thus why we made URF class.</a:t>
            </a:r>
            <a:endParaRPr/>
          </a:p>
          <a:p>
            <a:pPr indent="0" lvl="0" marL="0" rtl="0" algn="l">
              <a:spcBef>
                <a:spcPts val="1600"/>
              </a:spcBef>
              <a:spcAft>
                <a:spcPts val="1600"/>
              </a:spcAft>
              <a:buNone/>
            </a:pPr>
            <a:r>
              <a:rPr lang="en"/>
              <a:t>I then make an email variable and use the forms module’s EmailField() method to specify what type of field I want email to be.</a:t>
            </a:r>
            <a:endParaRPr/>
          </a:p>
        </p:txBody>
      </p:sp>
      <p:pic>
        <p:nvPicPr>
          <p:cNvPr id="326" name="Google Shape;326;p20"/>
          <p:cNvPicPr preferRelativeResize="0"/>
          <p:nvPr/>
        </p:nvPicPr>
        <p:blipFill>
          <a:blip r:embed="rId3">
            <a:alphaModFix/>
          </a:blip>
          <a:stretch>
            <a:fillRect/>
          </a:stretch>
        </p:blipFill>
        <p:spPr>
          <a:xfrm>
            <a:off x="1000475" y="3300625"/>
            <a:ext cx="7637150" cy="99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Class Meta</a:t>
            </a:r>
            <a:endParaRPr/>
          </a:p>
        </p:txBody>
      </p:sp>
      <p:sp>
        <p:nvSpPr>
          <p:cNvPr id="332" name="Google Shape;332;p21"/>
          <p:cNvSpPr txBox="1"/>
          <p:nvPr>
            <p:ph idx="1" type="body"/>
          </p:nvPr>
        </p:nvSpPr>
        <p:spPr>
          <a:xfrm>
            <a:off x="1408600" y="13743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Class Meta is something most forms use to determine what model these fields belong to and what model these data fields should be saved to. Then the fields list specifies which exact fields you want to be displayed in the form and in what order. </a:t>
            </a:r>
            <a:endParaRPr/>
          </a:p>
        </p:txBody>
      </p:sp>
      <p:pic>
        <p:nvPicPr>
          <p:cNvPr id="333" name="Google Shape;333;p21"/>
          <p:cNvPicPr preferRelativeResize="0"/>
          <p:nvPr/>
        </p:nvPicPr>
        <p:blipFill>
          <a:blip r:embed="rId3">
            <a:alphaModFix/>
          </a:blip>
          <a:stretch>
            <a:fillRect/>
          </a:stretch>
        </p:blipFill>
        <p:spPr>
          <a:xfrm>
            <a:off x="1590600" y="2419138"/>
            <a:ext cx="6743700" cy="199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