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22"/>
  </p:notesMasterIdLst>
  <p:sldIdLst>
    <p:sldId id="256" r:id="rId2"/>
    <p:sldId id="263" r:id="rId3"/>
    <p:sldId id="258" r:id="rId4"/>
    <p:sldId id="259" r:id="rId5"/>
    <p:sldId id="269" r:id="rId6"/>
    <p:sldId id="260" r:id="rId7"/>
    <p:sldId id="267" r:id="rId8"/>
    <p:sldId id="261" r:id="rId9"/>
    <p:sldId id="272" r:id="rId10"/>
    <p:sldId id="274" r:id="rId11"/>
    <p:sldId id="257" r:id="rId12"/>
    <p:sldId id="271" r:id="rId13"/>
    <p:sldId id="275" r:id="rId14"/>
    <p:sldId id="266" r:id="rId15"/>
    <p:sldId id="276" r:id="rId16"/>
    <p:sldId id="270" r:id="rId17"/>
    <p:sldId id="273" r:id="rId18"/>
    <p:sldId id="268" r:id="rId19"/>
    <p:sldId id="262" r:id="rId20"/>
    <p:sldId id="278" r:id="rId2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59"/>
  </p:normalViewPr>
  <p:slideViewPr>
    <p:cSldViewPr snapToGrid="0" snapToObjects="1">
      <p:cViewPr varScale="1">
        <p:scale>
          <a:sx n="122" d="100"/>
          <a:sy n="122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BAADA-CC2B-244C-9284-C9F5D8885E4F}" type="datetimeFigureOut">
              <a:rPr lang="en-IT" smtClean="0"/>
              <a:t>22/02/23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F45F9-C79E-924D-8B23-969C2A3AE6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7448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142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2637" y="1964267"/>
            <a:ext cx="6190414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2637" y="4385734"/>
            <a:ext cx="6190414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004" y="5870577"/>
            <a:ext cx="1313187" cy="377825"/>
          </a:xfrm>
        </p:spPr>
        <p:txBody>
          <a:bodyPr/>
          <a:lstStyle/>
          <a:p>
            <a:fld id="{A2014124-C44D-9442-90BC-A62B797F1789}" type="datetime1">
              <a:rPr lang="it-IT" smtClean="0"/>
              <a:t>22/02/23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2638" y="5870577"/>
            <a:ext cx="4259815" cy="377825"/>
          </a:xfrm>
        </p:spPr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742" y="5870577"/>
            <a:ext cx="452309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3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4732865"/>
            <a:ext cx="84201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0601" y="932112"/>
            <a:ext cx="74295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5299603"/>
            <a:ext cx="84201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B26B-D659-474C-9EC9-95E5C248AEB3}" type="datetime1">
              <a:rPr lang="it-IT" smtClean="0"/>
              <a:t>22/02/23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4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4" y="609603"/>
            <a:ext cx="84200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3" y="4343400"/>
            <a:ext cx="84200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018C-8EA1-824B-B55A-400CF01BCAB8}" type="datetime1">
              <a:rPr lang="it-IT" smtClean="0"/>
              <a:t>22/02/23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68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6946" y="718114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0451" y="2751671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75" y="609603"/>
            <a:ext cx="7682238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1061" y="3352800"/>
            <a:ext cx="744914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788" y="4343400"/>
            <a:ext cx="84201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0300-F16E-3F4C-804D-F85EBE30008D}" type="datetime1">
              <a:rPr lang="it-IT" smtClean="0"/>
              <a:t>22/02/23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26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3291648"/>
            <a:ext cx="84201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4760448"/>
            <a:ext cx="84201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1B08-93FD-C64C-818F-20002FCDDC44}" type="datetime1">
              <a:rPr lang="it-IT" smtClean="0"/>
              <a:t>22/02/23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60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6946" y="718114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0451" y="2751671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75" y="609603"/>
            <a:ext cx="7682238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5301" y="3886200"/>
            <a:ext cx="84201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4775200"/>
            <a:ext cx="84201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043C-4BA6-7D49-A2A2-840C2096DDD0}" type="datetime1">
              <a:rPr lang="it-IT" smtClean="0"/>
              <a:t>22/02/23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34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44" y="609603"/>
            <a:ext cx="84201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144" y="3505200"/>
            <a:ext cx="84201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143" y="4343400"/>
            <a:ext cx="84201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7324-FA91-634B-9D24-739BE29F65CC}" type="datetime1">
              <a:rPr lang="it-IT" smtClean="0"/>
              <a:t>22/02/23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73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5300" y="609602"/>
            <a:ext cx="84201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9F65-812C-8244-B3A8-8AB286A703B5}" type="datetime1">
              <a:rPr lang="it-IT" smtClean="0"/>
              <a:t>22/02/23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64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060" y="609601"/>
            <a:ext cx="1816339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48936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8EE6-5DB1-3643-A7A6-AA1AB5C9D447}" type="datetime1">
              <a:rPr lang="it-IT" smtClean="0"/>
              <a:t>22/02/23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8BB3-D5B8-EF4C-9EF9-8339B4B769DF}" type="datetime1">
              <a:rPr lang="it-IT" smtClean="0"/>
              <a:t>22/02/23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2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3308581"/>
            <a:ext cx="84201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4777381"/>
            <a:ext cx="84201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E69-2144-F54C-8F92-8B382ED75F67}" type="datetime1">
              <a:rPr lang="it-IT" smtClean="0"/>
              <a:t>22/02/23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4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2142068"/>
            <a:ext cx="4130802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4599" y="2142069"/>
            <a:ext cx="413080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9B2-BF73-CB47-8BAF-6721AF6A9691}" type="datetime1">
              <a:rPr lang="it-IT" smtClean="0"/>
              <a:t>22/02/23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437" y="2218267"/>
            <a:ext cx="383565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70201"/>
            <a:ext cx="4130802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713" y="2218267"/>
            <a:ext cx="381168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4598" y="2870201"/>
            <a:ext cx="4130802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224C-A088-F648-9F73-EB41CD30DF6B}" type="datetime1">
              <a:rPr lang="it-IT" smtClean="0"/>
              <a:t>22/02/23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0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609602"/>
            <a:ext cx="84201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172-55F3-8545-A650-0B5635CDDED0}" type="datetime1">
              <a:rPr lang="it-IT" smtClean="0"/>
              <a:t>22/02/23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7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2BFC-2015-4342-9425-362CE96FBF91}" type="datetime1">
              <a:rPr lang="it-IT" smtClean="0"/>
              <a:t>22/02/23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4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194" y="1557868"/>
            <a:ext cx="3101486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656" y="609601"/>
            <a:ext cx="5013640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194" y="2997201"/>
            <a:ext cx="3101486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69CF-12C6-424D-A183-126F4623B1C9}" type="datetime1">
              <a:rPr lang="it-IT" smtClean="0"/>
              <a:t>22/02/23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8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639" y="1735672"/>
            <a:ext cx="443863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8300" y="914400"/>
            <a:ext cx="34671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639" y="3107272"/>
            <a:ext cx="4438638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AF21-2EE3-F842-8843-7F07267EAF22}" type="datetime1">
              <a:rPr lang="it-IT" smtClean="0"/>
              <a:t>22/02/23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3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09602"/>
            <a:ext cx="84201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142069"/>
            <a:ext cx="84201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7355" y="5870577"/>
            <a:ext cx="131318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F711C7-C0F4-194C-B41C-4CD92B244978}" type="datetime1">
              <a:rPr lang="it-IT" smtClean="0"/>
              <a:t>22/02/23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5870577"/>
            <a:ext cx="648950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RCE inside NSX Manager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3092" y="5870577"/>
            <a:ext cx="45230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29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rcincite.io/blog/2022/10/25/eat-what-you-kill-pre-authenticated-rce-in-vmware-nsx-manager.html" TargetMode="External"/><Relationship Id="rId2" Type="http://schemas.openxmlformats.org/officeDocument/2006/relationships/hyperlink" Target="https://arstechnica.com/information-technology/2022/10/vmware-patches-vulnerability-with-9-8-10-severity-rating-in-cloud-found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vd.nist.gov/vuln/detail/CVE-2021-39144" TargetMode="External"/><Relationship Id="rId5" Type="http://schemas.openxmlformats.org/officeDocument/2006/relationships/hyperlink" Target="https://cve.mitre.org/cgi-bin/cvename.cgi?name=CVE-2021-39144" TargetMode="External"/><Relationship Id="rId4" Type="http://schemas.openxmlformats.org/officeDocument/2006/relationships/hyperlink" Target="https://www.vmware.com/security/advisories/VMSA-2022-0027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DB6E-F674-210F-E80A-7D268AF0A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6106" y="2880528"/>
            <a:ext cx="6611496" cy="1325815"/>
          </a:xfrm>
        </p:spPr>
        <p:txBody>
          <a:bodyPr>
            <a:noAutofit/>
          </a:bodyPr>
          <a:lstStyle/>
          <a:p>
            <a:r>
              <a:rPr lang="en-GB" sz="3575" dirty="0"/>
              <a:t>Un-authenticated RCE in VMWare NSX Manager</a:t>
            </a:r>
            <a:br>
              <a:rPr lang="en-GB" sz="3575" dirty="0"/>
            </a:br>
            <a:endParaRPr lang="en-IT" sz="3575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05EDB-4A61-0F0B-5583-DA766150F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T" sz="1625" dirty="0"/>
              <a:t>Un-marshalling java objects through user submitted xml        and why it’s a bad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7B56A-031F-49DD-612C-D26990EB01D1}"/>
              </a:ext>
            </a:extLst>
          </p:cNvPr>
          <p:cNvSpPr txBox="1"/>
          <p:nvPr/>
        </p:nvSpPr>
        <p:spPr>
          <a:xfrm>
            <a:off x="7562626" y="5498813"/>
            <a:ext cx="150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/>
              <a:t>Fabio Sofer</a:t>
            </a:r>
          </a:p>
        </p:txBody>
      </p:sp>
    </p:spTree>
    <p:extLst>
      <p:ext uri="{BB962C8B-B14F-4D97-AF65-F5344CB8AC3E}">
        <p14:creationId xmlns:p14="http://schemas.microsoft.com/office/powerpoint/2010/main" val="2385237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CB4D-566B-A5D9-31C8-3BB865D0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50" dirty="0"/>
              <a:t>P</a:t>
            </a:r>
            <a:r>
              <a:rPr lang="en-IT" sz="3250" dirty="0"/>
              <a:t>roxies,handlers and java magic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FCF4-5CF8-2D10-5CBD-155C7DDBC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58" y="1112146"/>
            <a:ext cx="8231783" cy="35572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T" sz="2000" dirty="0"/>
              <a:t>Thankfully </a:t>
            </a:r>
            <a:r>
              <a:rPr lang="en-IT" sz="2000" dirty="0">
                <a:solidFill>
                  <a:schemeClr val="accent5"/>
                </a:solidFill>
              </a:rPr>
              <a:t>Java offers</a:t>
            </a:r>
            <a:r>
              <a:rPr lang="en-IT" sz="2000" dirty="0"/>
              <a:t> several </a:t>
            </a:r>
            <a:r>
              <a:rPr lang="en-IT" sz="2000" dirty="0">
                <a:solidFill>
                  <a:schemeClr val="accent5"/>
                </a:solidFill>
              </a:rPr>
              <a:t>ways to re-route calls</a:t>
            </a:r>
            <a:r>
              <a:rPr lang="en-IT" sz="2000" dirty="0"/>
              <a:t> using wrappers and handlers. In this case, the classes that interest us are two:</a:t>
            </a:r>
          </a:p>
          <a:p>
            <a:r>
              <a:rPr lang="en-IT" sz="2000" dirty="0">
                <a:solidFill>
                  <a:schemeClr val="accent5"/>
                </a:solidFill>
              </a:rPr>
              <a:t>Dynamic Proxy</a:t>
            </a:r>
            <a:r>
              <a:rPr lang="en-IT" sz="2000" dirty="0"/>
              <a:t>: which can </a:t>
            </a:r>
            <a:r>
              <a:rPr lang="en-IT" sz="2000" dirty="0">
                <a:solidFill>
                  <a:schemeClr val="accent5"/>
                </a:solidFill>
              </a:rPr>
              <a:t>delegate any calls </a:t>
            </a:r>
            <a:r>
              <a:rPr lang="en-IT" sz="2000" dirty="0"/>
              <a:t>for the classes that implement it to another class, they are usually used for pre/post-processing of data.</a:t>
            </a:r>
          </a:p>
          <a:p>
            <a:r>
              <a:rPr lang="en-GB" sz="2000" dirty="0" err="1">
                <a:solidFill>
                  <a:schemeClr val="accent5"/>
                </a:solidFill>
              </a:rPr>
              <a:t>java.beans.EventHandler</a:t>
            </a:r>
            <a:r>
              <a:rPr lang="en-GB" sz="2000" dirty="0">
                <a:solidFill>
                  <a:schemeClr val="accent5"/>
                </a:solidFill>
              </a:rPr>
              <a:t> </a:t>
            </a:r>
            <a:r>
              <a:rPr lang="en-GB" sz="2000" dirty="0"/>
              <a:t>: This class can be instantiated </a:t>
            </a:r>
            <a:r>
              <a:rPr lang="en-GB" sz="2000" dirty="0">
                <a:solidFill>
                  <a:schemeClr val="accent5"/>
                </a:solidFill>
              </a:rPr>
              <a:t>to invoke </a:t>
            </a:r>
            <a:r>
              <a:rPr lang="en-GB" sz="2000" dirty="0"/>
              <a:t>a defined method</a:t>
            </a:r>
            <a:r>
              <a:rPr lang="en-GB" sz="2000" dirty="0">
                <a:solidFill>
                  <a:schemeClr val="accent5"/>
                </a:solidFill>
              </a:rPr>
              <a:t> on another object </a:t>
            </a:r>
            <a:r>
              <a:rPr lang="en-GB" sz="2000" dirty="0"/>
              <a:t>when a particular method (or even </a:t>
            </a:r>
            <a:r>
              <a:rPr lang="en-GB" sz="2000" dirty="0">
                <a:solidFill>
                  <a:schemeClr val="accent5"/>
                </a:solidFill>
              </a:rPr>
              <a:t>ANY method</a:t>
            </a:r>
            <a:r>
              <a:rPr lang="en-GB" sz="2000" dirty="0"/>
              <a:t>) is invoked.</a:t>
            </a:r>
            <a:endParaRPr lang="en-IT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C7639-824E-8556-5294-B78F8C86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5E35C-8986-E114-091D-7614F215D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338" y="4167357"/>
            <a:ext cx="6354903" cy="1944098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EA5A2FA-ED84-8660-1AA6-EFA4B29003D2}"/>
              </a:ext>
            </a:extLst>
          </p:cNvPr>
          <p:cNvSpPr txBox="1">
            <a:spLocks/>
          </p:cNvSpPr>
          <p:nvPr/>
        </p:nvSpPr>
        <p:spPr>
          <a:xfrm>
            <a:off x="3857296" y="6127770"/>
            <a:ext cx="3457903" cy="417090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An example implementation of a Java dynamic proxy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938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3929-CF79-9677-D9F7-18AEBB26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50" dirty="0" err="1"/>
              <a:t>Tcp</a:t>
            </a:r>
            <a:r>
              <a:rPr lang="it-IT" sz="3250" dirty="0"/>
              <a:t> reverse shell?</a:t>
            </a:r>
            <a:endParaRPr lang="en-IT" sz="32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3409-B65A-AEA6-8CF5-4BD38A39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56" y="2261968"/>
            <a:ext cx="8868431" cy="2017493"/>
          </a:xfrm>
        </p:spPr>
        <p:txBody>
          <a:bodyPr>
            <a:noAutofit/>
          </a:bodyPr>
          <a:lstStyle/>
          <a:p>
            <a:r>
              <a:rPr lang="en-GB" sz="2000" dirty="0"/>
              <a:t>A </a:t>
            </a:r>
            <a:r>
              <a:rPr lang="en-GB" sz="2000" dirty="0">
                <a:solidFill>
                  <a:schemeClr val="accent5"/>
                </a:solidFill>
              </a:rPr>
              <a:t>&gt;&amp;</a:t>
            </a:r>
            <a:r>
              <a:rPr lang="en-GB" sz="2000" dirty="0"/>
              <a:t> followed by a file descriptor is a way to </a:t>
            </a:r>
            <a:r>
              <a:rPr lang="en-GB" sz="2000" dirty="0">
                <a:solidFill>
                  <a:schemeClr val="accent5"/>
                </a:solidFill>
              </a:rPr>
              <a:t>redirect </a:t>
            </a:r>
            <a:r>
              <a:rPr lang="en-GB" sz="2000" dirty="0" err="1">
                <a:solidFill>
                  <a:schemeClr val="accent5"/>
                </a:solidFill>
              </a:rPr>
              <a:t>sdout</a:t>
            </a:r>
            <a:r>
              <a:rPr lang="en-GB" sz="2000" dirty="0">
                <a:solidFill>
                  <a:schemeClr val="accent5"/>
                </a:solidFill>
              </a:rPr>
              <a:t> and stderr </a:t>
            </a:r>
            <a:r>
              <a:rPr lang="en-GB" sz="2000" dirty="0"/>
              <a:t>into the same file descriptor.</a:t>
            </a:r>
          </a:p>
          <a:p>
            <a:r>
              <a:rPr lang="en-GB" sz="2000" dirty="0"/>
              <a:t>In Unix, you can </a:t>
            </a:r>
            <a:r>
              <a:rPr lang="en-GB" sz="2000" dirty="0">
                <a:solidFill>
                  <a:schemeClr val="accent5"/>
                </a:solidFill>
              </a:rPr>
              <a:t>pipe commands </a:t>
            </a:r>
            <a:r>
              <a:rPr lang="en-GB" sz="2000" dirty="0"/>
              <a:t>into </a:t>
            </a:r>
            <a:r>
              <a:rPr lang="en-GB" sz="2000" dirty="0">
                <a:solidFill>
                  <a:schemeClr val="accent5"/>
                </a:solidFill>
              </a:rPr>
              <a:t>/dev/</a:t>
            </a:r>
            <a:r>
              <a:rPr lang="en-GB" sz="2000" dirty="0" err="1">
                <a:solidFill>
                  <a:schemeClr val="accent5"/>
                </a:solidFill>
              </a:rPr>
              <a:t>tcp</a:t>
            </a:r>
            <a:r>
              <a:rPr lang="en-GB" sz="2000" dirty="0">
                <a:solidFill>
                  <a:schemeClr val="accent5"/>
                </a:solidFill>
              </a:rPr>
              <a:t>/</a:t>
            </a:r>
            <a:r>
              <a:rPr lang="en-GB" sz="2000" dirty="0" err="1">
                <a:solidFill>
                  <a:schemeClr val="accent5"/>
                </a:solidFill>
              </a:rPr>
              <a:t>anyIP</a:t>
            </a:r>
            <a:r>
              <a:rPr lang="en-GB" sz="2000" dirty="0">
                <a:solidFill>
                  <a:schemeClr val="accent5"/>
                </a:solidFill>
              </a:rPr>
              <a:t>/</a:t>
            </a:r>
            <a:r>
              <a:rPr lang="en-GB" sz="2000" dirty="0" err="1">
                <a:solidFill>
                  <a:schemeClr val="accent5"/>
                </a:solidFill>
              </a:rPr>
              <a:t>anyPort</a:t>
            </a:r>
            <a:r>
              <a:rPr lang="en-GB" sz="2000" dirty="0">
                <a:solidFill>
                  <a:schemeClr val="accent5"/>
                </a:solidFill>
              </a:rPr>
              <a:t> </a:t>
            </a:r>
            <a:r>
              <a:rPr lang="en-GB" sz="2000" dirty="0"/>
              <a:t>to open a TCP connection to that IP and port.</a:t>
            </a:r>
          </a:p>
          <a:p>
            <a:r>
              <a:rPr lang="en-GB" sz="2000" dirty="0"/>
              <a:t>The command beneath opens an </a:t>
            </a:r>
            <a:r>
              <a:rPr lang="en-GB" sz="2000" dirty="0">
                <a:solidFill>
                  <a:schemeClr val="accent5"/>
                </a:solidFill>
              </a:rPr>
              <a:t>interactive shell </a:t>
            </a:r>
            <a:r>
              <a:rPr lang="en-GB" sz="2000" dirty="0"/>
              <a:t>and tries to connect it to a listening server at </a:t>
            </a:r>
            <a:r>
              <a:rPr lang="en-GB" sz="2000" dirty="0" err="1"/>
              <a:t>rhost:rport</a:t>
            </a:r>
            <a:r>
              <a:rPr lang="en-GB" sz="2000" dirty="0"/>
              <a:t>(attacker-controlled server). This is called </a:t>
            </a:r>
            <a:r>
              <a:rPr lang="en-GB" sz="2000" dirty="0">
                <a:solidFill>
                  <a:schemeClr val="accent5"/>
                </a:solidFill>
              </a:rPr>
              <a:t>a reverse shell</a:t>
            </a:r>
            <a:r>
              <a:rPr lang="en-GB" sz="2000" dirty="0"/>
              <a:t>,</a:t>
            </a:r>
            <a:r>
              <a:rPr lang="en-GB" sz="2000" dirty="0">
                <a:solidFill>
                  <a:schemeClr val="accent5"/>
                </a:solidFill>
              </a:rPr>
              <a:t> </a:t>
            </a:r>
            <a:r>
              <a:rPr lang="en-GB" sz="2000" dirty="0"/>
              <a:t>as the victim opens a shell session towards us (the attacker).</a:t>
            </a:r>
            <a:endParaRPr lang="en-GB" sz="2000" dirty="0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553AF9-0ACF-1926-C451-22B28C27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22" y="4696552"/>
            <a:ext cx="7236452" cy="1174025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C37A151-2BAE-95B2-517E-C890D23944E0}"/>
              </a:ext>
            </a:extLst>
          </p:cNvPr>
          <p:cNvSpPr txBox="1">
            <a:spLocks/>
          </p:cNvSpPr>
          <p:nvPr/>
        </p:nvSpPr>
        <p:spPr>
          <a:xfrm>
            <a:off x="3621517" y="5870578"/>
            <a:ext cx="2757768" cy="417090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TCP Reverse shell embedded into XML</a:t>
            </a:r>
            <a:endParaRPr lang="en-US" sz="1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90C11-64B2-479C-CB91-068BEC7B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" y="5870577"/>
            <a:ext cx="1494865" cy="377825"/>
          </a:xfrm>
        </p:spPr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9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25A9-6D64-4B0D-DC5F-7E2F572C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50" dirty="0"/>
              <a:t>One final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83B3-9CEB-86C5-0CDD-E2E43DFE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45575"/>
            <a:ext cx="9231432" cy="3625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T" sz="2000" dirty="0"/>
              <a:t>Now we just need </a:t>
            </a:r>
            <a:r>
              <a:rPr lang="en-IT" sz="2000" dirty="0">
                <a:solidFill>
                  <a:schemeClr val="accent5"/>
                </a:solidFill>
              </a:rPr>
              <a:t>any call to reach our dynamic proxy</a:t>
            </a:r>
            <a:r>
              <a:rPr lang="en-IT" sz="2000" dirty="0"/>
              <a:t>, which will redirect it to the event handler, which in turn </a:t>
            </a:r>
            <a:r>
              <a:rPr lang="en-IT" sz="2000" dirty="0">
                <a:solidFill>
                  <a:schemeClr val="accent5"/>
                </a:solidFill>
              </a:rPr>
              <a:t>will call our process builder</a:t>
            </a:r>
            <a:r>
              <a:rPr lang="en-IT" sz="2000" dirty="0"/>
              <a:t>. </a:t>
            </a:r>
          </a:p>
          <a:p>
            <a:pPr marL="0" indent="0">
              <a:buNone/>
            </a:pPr>
            <a:r>
              <a:rPr lang="en-IT" sz="2000" dirty="0"/>
              <a:t>We can make this happen inside our payload by means of </a:t>
            </a:r>
            <a:r>
              <a:rPr lang="en-IT" sz="2000" dirty="0">
                <a:solidFill>
                  <a:schemeClr val="accent5"/>
                </a:solidFill>
              </a:rPr>
              <a:t>sorted objects</a:t>
            </a:r>
            <a:r>
              <a:rPr lang="en-IT" sz="2000" dirty="0"/>
              <a:t>, which get called by the sort() automatically as part of the constructor, causing the </a:t>
            </a:r>
            <a:r>
              <a:rPr lang="en-IT" sz="2000" dirty="0">
                <a:solidFill>
                  <a:schemeClr val="accent5"/>
                </a:solidFill>
              </a:rPr>
              <a:t>RCE</a:t>
            </a:r>
            <a:r>
              <a:rPr lang="en-IT" sz="2000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1BCBE-A66A-B5C0-0522-A1FE6F17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RCE inside NSX Manager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351CA2-D6E9-22A2-7D42-00344B20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11" y="4050824"/>
            <a:ext cx="9211578" cy="129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9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25A9-6D64-4B0D-DC5F-7E2F572C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50" dirty="0"/>
              <a:t>Putting it all togheter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83B3-9CEB-86C5-0CDD-E2E43DFE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8" y="1975124"/>
            <a:ext cx="2462402" cy="3625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T" sz="2000" dirty="0"/>
              <a:t>Using all of what we just discussed and putting it together, we get a </a:t>
            </a:r>
            <a:r>
              <a:rPr lang="en-IT" sz="2000" dirty="0">
                <a:solidFill>
                  <a:schemeClr val="accent5"/>
                </a:solidFill>
              </a:rPr>
              <a:t>final payload </a:t>
            </a:r>
            <a:r>
              <a:rPr lang="en-IT" sz="2000" dirty="0"/>
              <a:t>that looks something like this: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3F9230-0EAD-9589-2E23-9358704D9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70" y="2321454"/>
            <a:ext cx="7085063" cy="2923207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4AFDA34-8308-C3DD-0E1C-BBEA0451C9CC}"/>
              </a:ext>
            </a:extLst>
          </p:cNvPr>
          <p:cNvSpPr txBox="1">
            <a:spLocks/>
          </p:cNvSpPr>
          <p:nvPr/>
        </p:nvSpPr>
        <p:spPr>
          <a:xfrm>
            <a:off x="5562166" y="5244661"/>
            <a:ext cx="1422638" cy="417090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Final XML payload</a:t>
            </a:r>
            <a:endParaRPr lang="en-US" sz="1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1BCBE-A66A-B5C0-0522-A1FE6F17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RCE inside NSX Manager</a:t>
            </a:r>
          </a:p>
        </p:txBody>
      </p:sp>
    </p:spTree>
    <p:extLst>
      <p:ext uri="{BB962C8B-B14F-4D97-AF65-F5344CB8AC3E}">
        <p14:creationId xmlns:p14="http://schemas.microsoft.com/office/powerpoint/2010/main" val="142810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0ADE-8FC5-7EFE-0B5E-45D6FB87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50" dirty="0"/>
              <a:t>Now for a target…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0A620-DD93-431E-6165-E38D33F3F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674093"/>
            <a:ext cx="8231783" cy="1754907"/>
          </a:xfrm>
        </p:spPr>
        <p:txBody>
          <a:bodyPr>
            <a:noAutofit/>
          </a:bodyPr>
          <a:lstStyle/>
          <a:p>
            <a:r>
              <a:rPr lang="en-IT" sz="2000" dirty="0">
                <a:solidFill>
                  <a:schemeClr val="accent5"/>
                </a:solidFill>
                <a:sym typeface="Wingdings" pitchFamily="2" charset="2"/>
              </a:rPr>
              <a:t>NSX Manager exposes REST APIs to login </a:t>
            </a:r>
            <a:r>
              <a:rPr lang="en-IT" sz="2000" dirty="0">
                <a:sym typeface="Wingdings" pitchFamily="2" charset="2"/>
              </a:rPr>
              <a:t>users, which </a:t>
            </a:r>
            <a:r>
              <a:rPr lang="en-IT" sz="2000" dirty="0">
                <a:solidFill>
                  <a:schemeClr val="accent5"/>
                </a:solidFill>
                <a:sym typeface="Wingdings" pitchFamily="2" charset="2"/>
              </a:rPr>
              <a:t>take arbitrary XML </a:t>
            </a:r>
            <a:r>
              <a:rPr lang="en-IT" sz="2000" dirty="0">
                <a:sym typeface="Wingdings" pitchFamily="2" charset="2"/>
              </a:rPr>
              <a:t>as input!</a:t>
            </a:r>
          </a:p>
          <a:p>
            <a:r>
              <a:rPr lang="en-IT" sz="2000" dirty="0">
                <a:sym typeface="Wingdings" pitchFamily="2" charset="2"/>
              </a:rPr>
              <a:t>The </a:t>
            </a:r>
            <a:r>
              <a:rPr lang="en-IT" sz="2000" dirty="0">
                <a:solidFill>
                  <a:schemeClr val="accent5"/>
                </a:solidFill>
                <a:sym typeface="Wingdings" pitchFamily="2" charset="2"/>
              </a:rPr>
              <a:t>EOL update is still using Xstream 1.4.18 ! </a:t>
            </a:r>
            <a:r>
              <a:rPr lang="en-IT" sz="2000" dirty="0">
                <a:sym typeface="Wingdings" pitchFamily="2" charset="2"/>
              </a:rPr>
              <a:t>(vulnerable to the previous attack ! 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15A61C9-539B-D816-B885-B9C0BFA019BC}"/>
              </a:ext>
            </a:extLst>
          </p:cNvPr>
          <p:cNvSpPr txBox="1">
            <a:spLocks/>
          </p:cNvSpPr>
          <p:nvPr/>
        </p:nvSpPr>
        <p:spPr>
          <a:xfrm>
            <a:off x="2853219" y="5453487"/>
            <a:ext cx="4199562" cy="417090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Code snippet from the security-</a:t>
            </a:r>
            <a:r>
              <a:rPr lang="en-GB" sz="1200" dirty="0" err="1"/>
              <a:t>config.xml</a:t>
            </a:r>
            <a:r>
              <a:rPr lang="en-GB" sz="1200" dirty="0"/>
              <a:t> of VMWare NSX</a:t>
            </a:r>
            <a:endParaRPr lang="en-US" sz="1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A85264-04B3-0671-3356-564A619E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10335-7140-C287-2437-2C478041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68" y="3385747"/>
            <a:ext cx="7772400" cy="210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1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25A9-6D64-4B0D-DC5F-7E2F572C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50" dirty="0"/>
              <a:t>P</a:t>
            </a:r>
            <a:r>
              <a:rPr lang="en-IT" sz="3250" dirty="0"/>
              <a:t>roof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83B3-9CEB-86C5-0CDD-E2E43DFE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8" y="1975124"/>
            <a:ext cx="3917730" cy="36163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T" sz="2000" dirty="0"/>
              <a:t>Having found a </a:t>
            </a:r>
            <a:r>
              <a:rPr lang="en-IT" sz="2000" dirty="0">
                <a:solidFill>
                  <a:schemeClr val="accent5"/>
                </a:solidFill>
              </a:rPr>
              <a:t>vulnerable target</a:t>
            </a:r>
            <a:r>
              <a:rPr lang="en-IT" sz="2000" dirty="0"/>
              <a:t>, we can now write a quick </a:t>
            </a:r>
            <a:r>
              <a:rPr lang="en-IT" sz="2000" dirty="0">
                <a:solidFill>
                  <a:schemeClr val="accent5"/>
                </a:solidFill>
              </a:rPr>
              <a:t>python script</a:t>
            </a:r>
            <a:r>
              <a:rPr lang="en-IT" sz="2000" dirty="0"/>
              <a:t> to test that our attack works!</a:t>
            </a:r>
          </a:p>
          <a:p>
            <a:pPr marL="0" indent="0">
              <a:buNone/>
            </a:pPr>
            <a:br>
              <a:rPr lang="en-IT" sz="2000" dirty="0"/>
            </a:br>
            <a:r>
              <a:rPr lang="en-IT" sz="2000" dirty="0"/>
              <a:t>We are creating a thread for running the </a:t>
            </a:r>
            <a:r>
              <a:rPr lang="en-IT" sz="2000" dirty="0">
                <a:solidFill>
                  <a:schemeClr val="accent5"/>
                </a:solidFill>
              </a:rPr>
              <a:t>handler function, </a:t>
            </a:r>
            <a:r>
              <a:rPr lang="en-IT" sz="2000" dirty="0"/>
              <a:t>which will </a:t>
            </a:r>
            <a:r>
              <a:rPr lang="en-IT" sz="2000" dirty="0">
                <a:solidFill>
                  <a:schemeClr val="accent5"/>
                </a:solidFill>
              </a:rPr>
              <a:t>accept the reverse-shell connection</a:t>
            </a:r>
            <a:r>
              <a:rPr lang="en-IT" sz="2000" dirty="0"/>
              <a:t>, while we are sending the </a:t>
            </a:r>
            <a:r>
              <a:rPr lang="en-IT" sz="2000" dirty="0">
                <a:solidFill>
                  <a:schemeClr val="accent5"/>
                </a:solidFill>
              </a:rPr>
              <a:t>payload</a:t>
            </a:r>
            <a:r>
              <a:rPr lang="en-IT" sz="2000" dirty="0"/>
              <a:t> to the </a:t>
            </a:r>
            <a:r>
              <a:rPr lang="en-IT" sz="2000" dirty="0">
                <a:solidFill>
                  <a:schemeClr val="accent5"/>
                </a:solidFill>
              </a:rPr>
              <a:t>vulnerable API</a:t>
            </a:r>
            <a:r>
              <a:rPr lang="en-IT" sz="2000" dirty="0"/>
              <a:t> endpoint in our main thread.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4AFDA34-8308-C3DD-0E1C-BBEA0451C9CC}"/>
              </a:ext>
            </a:extLst>
          </p:cNvPr>
          <p:cNvSpPr txBox="1">
            <a:spLocks/>
          </p:cNvSpPr>
          <p:nvPr/>
        </p:nvSpPr>
        <p:spPr>
          <a:xfrm>
            <a:off x="4953000" y="5503234"/>
            <a:ext cx="3917731" cy="417090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Python POC developed by the discoverer of this vulnerability</a:t>
            </a:r>
            <a:endParaRPr lang="en-US" sz="1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1BCBE-A66A-B5C0-0522-A1FE6F17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RCE inside NSX Manager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2D791-A680-0D52-E1E4-5309765D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1498884"/>
            <a:ext cx="4317992" cy="2064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4BCAF0-ECEA-C1A1-1F2C-F0F33B443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3698280"/>
            <a:ext cx="4317992" cy="18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36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3929-CF79-9677-D9F7-18AEBB26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50" dirty="0"/>
              <a:t>L</a:t>
            </a:r>
            <a:r>
              <a:rPr lang="en-IT" sz="3250" dirty="0"/>
              <a:t>ogin process epic fail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192F-937E-DEBD-FFAB-F6C103EAD4DD}"/>
              </a:ext>
            </a:extLst>
          </p:cNvPr>
          <p:cNvSpPr txBox="1"/>
          <p:nvPr/>
        </p:nvSpPr>
        <p:spPr>
          <a:xfrm>
            <a:off x="578700" y="2219916"/>
            <a:ext cx="825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Most shocking of all, the </a:t>
            </a:r>
            <a:r>
              <a:rPr lang="en-GB" sz="2000" dirty="0">
                <a:solidFill>
                  <a:schemeClr val="accent5"/>
                </a:solidFill>
              </a:rPr>
              <a:t>login handler </a:t>
            </a:r>
            <a:r>
              <a:rPr lang="en-GB" sz="2000" dirty="0"/>
              <a:t>on the NSX server has </a:t>
            </a:r>
            <a:r>
              <a:rPr lang="en-GB" sz="2000" dirty="0">
                <a:solidFill>
                  <a:schemeClr val="accent5"/>
                </a:solidFill>
              </a:rPr>
              <a:t>privileged access </a:t>
            </a:r>
            <a:r>
              <a:rPr lang="en-GB" sz="2000" dirty="0"/>
              <a:t>in order to handle login permissions, so when we interrupt it midway, we are still left with </a:t>
            </a:r>
            <a:r>
              <a:rPr lang="en-GB" sz="2000" b="1" i="1" dirty="0">
                <a:solidFill>
                  <a:schemeClr val="accent5"/>
                </a:solidFill>
              </a:rPr>
              <a:t>root access</a:t>
            </a:r>
            <a:r>
              <a:rPr lang="en-GB" sz="2000" dirty="0"/>
              <a:t>!</a:t>
            </a:r>
            <a:endParaRPr lang="en-IT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F36B7-88FB-39D1-61AB-B0A2BAD7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88" y="4263646"/>
            <a:ext cx="8240624" cy="13211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7F1376-31E9-CE02-DF2F-168DE6943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88" y="3349959"/>
            <a:ext cx="8240624" cy="913687"/>
          </a:xfrm>
          <a:prstGeom prst="rect">
            <a:avLst/>
          </a:prstGeo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B472CBD-5260-5D7C-28C1-5A2D50949A5A}"/>
              </a:ext>
            </a:extLst>
          </p:cNvPr>
          <p:cNvSpPr txBox="1">
            <a:spLocks/>
          </p:cNvSpPr>
          <p:nvPr/>
        </p:nvSpPr>
        <p:spPr>
          <a:xfrm>
            <a:off x="3404969" y="5593787"/>
            <a:ext cx="3135680" cy="417090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Command history from real vulnerability tests</a:t>
            </a:r>
            <a:endParaRPr lang="en-US"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7297-A099-9034-6C8F-A0EEB647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3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DD02-045F-B6DA-981E-F6966B0B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Expected Outcome, unexpected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36DB8-B20C-0F22-3F39-F2DEEA891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09" y="2149540"/>
            <a:ext cx="8231783" cy="2380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9BFA1D-5A26-237C-83C0-C23FBF7E6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67" y="4368198"/>
            <a:ext cx="9290867" cy="859036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A9FA96B-3EBA-8A40-8741-FA0DF64203FC}"/>
              </a:ext>
            </a:extLst>
          </p:cNvPr>
          <p:cNvSpPr txBox="1">
            <a:spLocks/>
          </p:cNvSpPr>
          <p:nvPr/>
        </p:nvSpPr>
        <p:spPr>
          <a:xfrm>
            <a:off x="3177764" y="5216724"/>
            <a:ext cx="3055171" cy="417090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Screen </a:t>
            </a:r>
            <a:r>
              <a:rPr lang="en-GB" sz="1200" dirty="0" err="1"/>
              <a:t>caputures</a:t>
            </a:r>
            <a:r>
              <a:rPr lang="en-GB" sz="1200" dirty="0"/>
              <a:t> from the </a:t>
            </a:r>
            <a:r>
              <a:rPr lang="en-GB" sz="1200" dirty="0" err="1"/>
              <a:t>VmWare</a:t>
            </a:r>
            <a:r>
              <a:rPr lang="en-GB" sz="1200" dirty="0"/>
              <a:t> security advisory regarding the vulnerability</a:t>
            </a:r>
            <a:endParaRPr lang="en-US" sz="1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D4511-6ECF-2412-5B16-DA82DAAA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91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A7BA-528D-A6CA-2FD3-D45BBE21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575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1CE9-0B1B-16D1-E4A0-397108401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T" sz="2275" dirty="0"/>
              <a:t>VMware </a:t>
            </a:r>
            <a:r>
              <a:rPr lang="en-IT" sz="2275" dirty="0">
                <a:solidFill>
                  <a:schemeClr val="accent5"/>
                </a:solidFill>
              </a:rPr>
              <a:t>despite </a:t>
            </a:r>
            <a:r>
              <a:rPr lang="en-IT" sz="2275" dirty="0"/>
              <a:t>the product </a:t>
            </a:r>
            <a:r>
              <a:rPr lang="en-IT" sz="2275" dirty="0">
                <a:solidFill>
                  <a:schemeClr val="accent5"/>
                </a:solidFill>
              </a:rPr>
              <a:t>being EOL</a:t>
            </a:r>
            <a:r>
              <a:rPr lang="en-IT" sz="2275" dirty="0"/>
              <a:t>, actually </a:t>
            </a:r>
            <a:r>
              <a:rPr lang="en-IT" sz="2275" dirty="0">
                <a:solidFill>
                  <a:schemeClr val="accent5"/>
                </a:solidFill>
              </a:rPr>
              <a:t>pushed</a:t>
            </a:r>
            <a:r>
              <a:rPr lang="en-IT" sz="2275" dirty="0"/>
              <a:t> out a </a:t>
            </a:r>
            <a:r>
              <a:rPr lang="en-IT" sz="2275" dirty="0">
                <a:solidFill>
                  <a:schemeClr val="accent5"/>
                </a:solidFill>
              </a:rPr>
              <a:t>patch to fix the issue</a:t>
            </a:r>
            <a:r>
              <a:rPr lang="en-IT" sz="2275" dirty="0"/>
              <a:t>!</a:t>
            </a:r>
          </a:p>
          <a:p>
            <a:pPr algn="ctr"/>
            <a:r>
              <a:rPr lang="en-IT" sz="2275" dirty="0">
                <a:solidFill>
                  <a:schemeClr val="accent5"/>
                </a:solidFill>
              </a:rPr>
              <a:t>Avoid</a:t>
            </a:r>
            <a:r>
              <a:rPr lang="en-IT" sz="2275" dirty="0"/>
              <a:t> using </a:t>
            </a:r>
            <a:r>
              <a:rPr lang="en-IT" sz="2275" dirty="0">
                <a:solidFill>
                  <a:schemeClr val="accent5"/>
                </a:solidFill>
              </a:rPr>
              <a:t>blacklists</a:t>
            </a:r>
            <a:r>
              <a:rPr lang="en-IT" sz="2275" dirty="0"/>
              <a:t>! </a:t>
            </a:r>
            <a:r>
              <a:rPr lang="en-IT" sz="2275" dirty="0">
                <a:solidFill>
                  <a:schemeClr val="accent5"/>
                </a:solidFill>
              </a:rPr>
              <a:t>Whitelists</a:t>
            </a:r>
            <a:r>
              <a:rPr lang="en-IT" sz="2275" dirty="0"/>
              <a:t> are almost always the </a:t>
            </a:r>
            <a:r>
              <a:rPr lang="en-IT" sz="2275" dirty="0">
                <a:solidFill>
                  <a:schemeClr val="accent5"/>
                </a:solidFill>
              </a:rPr>
              <a:t>better</a:t>
            </a:r>
            <a:r>
              <a:rPr lang="en-IT" sz="2275" dirty="0"/>
              <a:t> option for </a:t>
            </a:r>
            <a:r>
              <a:rPr lang="en-IT" sz="2275" dirty="0">
                <a:solidFill>
                  <a:schemeClr val="accent5"/>
                </a:solidFill>
              </a:rPr>
              <a:t>input validation</a:t>
            </a:r>
            <a:r>
              <a:rPr lang="en-IT" sz="2275" dirty="0"/>
              <a:t>!</a:t>
            </a:r>
          </a:p>
          <a:p>
            <a:pPr algn="ctr"/>
            <a:r>
              <a:rPr lang="en-IT" sz="2275" dirty="0"/>
              <a:t>Any time we have a lot of </a:t>
            </a:r>
            <a:r>
              <a:rPr lang="en-IT" sz="2275" dirty="0">
                <a:solidFill>
                  <a:schemeClr val="accent5"/>
                </a:solidFill>
              </a:rPr>
              <a:t>moving parts, </a:t>
            </a:r>
            <a:r>
              <a:rPr lang="en-IT" sz="2275" dirty="0"/>
              <a:t>there is the chance to get a much </a:t>
            </a:r>
            <a:r>
              <a:rPr lang="en-IT" sz="2275" dirty="0">
                <a:solidFill>
                  <a:schemeClr val="accent5"/>
                </a:solidFill>
              </a:rPr>
              <a:t>larger</a:t>
            </a:r>
            <a:r>
              <a:rPr lang="en-IT" sz="2275" dirty="0"/>
              <a:t> </a:t>
            </a:r>
            <a:r>
              <a:rPr lang="en-IT" sz="2275" dirty="0">
                <a:solidFill>
                  <a:schemeClr val="accent5"/>
                </a:solidFill>
              </a:rPr>
              <a:t>attack surface, </a:t>
            </a:r>
            <a:r>
              <a:rPr lang="en-IT" sz="2275" dirty="0"/>
              <a:t>even out of a </a:t>
            </a:r>
            <a:r>
              <a:rPr lang="en-IT" sz="2275" dirty="0">
                <a:solidFill>
                  <a:schemeClr val="accent5"/>
                </a:solidFill>
              </a:rPr>
              <a:t>minor vulnerability</a:t>
            </a:r>
            <a:r>
              <a:rPr lang="en-IT" sz="2275" dirty="0"/>
              <a:t>!</a:t>
            </a:r>
          </a:p>
          <a:p>
            <a:pPr algn="ctr"/>
            <a:r>
              <a:rPr lang="en-IT" sz="2275" dirty="0"/>
              <a:t>Try </a:t>
            </a:r>
            <a:r>
              <a:rPr lang="en-IT" sz="2275" dirty="0">
                <a:solidFill>
                  <a:schemeClr val="accent5"/>
                </a:solidFill>
              </a:rPr>
              <a:t>never</a:t>
            </a:r>
            <a:r>
              <a:rPr lang="en-IT" sz="2275" dirty="0"/>
              <a:t> to</a:t>
            </a:r>
            <a:r>
              <a:rPr lang="en-IT" sz="2275" dirty="0">
                <a:solidFill>
                  <a:schemeClr val="accent5"/>
                </a:solidFill>
              </a:rPr>
              <a:t> write programs </a:t>
            </a:r>
            <a:r>
              <a:rPr lang="en-IT" sz="2275" dirty="0"/>
              <a:t>that require the use of the </a:t>
            </a:r>
            <a:r>
              <a:rPr lang="en-IT" sz="2275" dirty="0">
                <a:solidFill>
                  <a:schemeClr val="accent5"/>
                </a:solidFill>
              </a:rPr>
              <a:t>root user</a:t>
            </a:r>
            <a:r>
              <a:rPr lang="en-IT" sz="2275" dirty="0"/>
              <a:t>, even a single command </a:t>
            </a:r>
            <a:r>
              <a:rPr lang="en-IT" sz="2275" dirty="0">
                <a:solidFill>
                  <a:schemeClr val="accent5"/>
                </a:solidFill>
              </a:rPr>
              <a:t>can be dangerous</a:t>
            </a:r>
            <a:r>
              <a:rPr lang="en-IT" sz="2275" dirty="0"/>
              <a:t>!</a:t>
            </a:r>
          </a:p>
          <a:p>
            <a:pPr algn="ctr"/>
            <a:r>
              <a:rPr lang="en-IT" sz="2275" b="1" i="1" dirty="0">
                <a:solidFill>
                  <a:schemeClr val="accent5"/>
                </a:solidFill>
              </a:rPr>
              <a:t>Never trust user input!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840C6-B644-E375-2CDD-E31B8622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11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F6F2-7945-DCAF-5E41-A3307D4B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C372-CD81-D177-B37C-36DFC106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Article that made that brought the vulnerability to the spotlight:</a:t>
            </a:r>
            <a:br>
              <a:rPr lang="en-GB" dirty="0"/>
            </a:br>
            <a:r>
              <a:rPr lang="en-GB" dirty="0">
                <a:hlinkClick r:id="rId2"/>
              </a:rPr>
              <a:t>https://arstechnica.com/information-technology/2022/10/vmware-patches-vulnerability-with-9-8-10-severity-rating-in-cloud-foundation/</a:t>
            </a:r>
            <a:endParaRPr lang="en-GB" dirty="0"/>
          </a:p>
          <a:p>
            <a:r>
              <a:rPr lang="en-GB" dirty="0"/>
              <a:t>In-Depth WriteUp by the researcher who found the vulnerability:</a:t>
            </a:r>
            <a:br>
              <a:rPr lang="en-GB" dirty="0"/>
            </a:br>
            <a:r>
              <a:rPr lang="en-GB" dirty="0">
                <a:hlinkClick r:id="rId3"/>
              </a:rPr>
              <a:t>https://srcincite.io/blog/2022/10/25/eat-what-you-kill-pre-authenticated-rce-in-vmware-nsx-manager.html</a:t>
            </a:r>
            <a:endParaRPr lang="en-GB" dirty="0"/>
          </a:p>
          <a:p>
            <a:r>
              <a:rPr lang="en-GB" dirty="0"/>
              <a:t>Page of the </a:t>
            </a:r>
            <a:r>
              <a:rPr lang="en-GB" dirty="0" err="1"/>
              <a:t>VmWare</a:t>
            </a:r>
            <a:r>
              <a:rPr lang="en-GB" dirty="0"/>
              <a:t> security advisory : </a:t>
            </a:r>
            <a:r>
              <a:rPr lang="en-GB" dirty="0">
                <a:hlinkClick r:id="rId4"/>
              </a:rPr>
              <a:t>https://www.vmware.com/security/advisories/VMSA-2022-0027.html</a:t>
            </a:r>
            <a:endParaRPr lang="en-GB" dirty="0"/>
          </a:p>
          <a:p>
            <a:r>
              <a:rPr lang="en-GB" dirty="0" err="1"/>
              <a:t>Xstream</a:t>
            </a:r>
            <a:r>
              <a:rPr lang="en-GB" dirty="0"/>
              <a:t> Vulnerability on CVE: </a:t>
            </a:r>
            <a:r>
              <a:rPr lang="en-GB" dirty="0">
                <a:hlinkClick r:id="rId5"/>
              </a:rPr>
              <a:t>https://cve.mitre.org/cgi-bin/cvename.cgi?name=CVE-2021-39144</a:t>
            </a:r>
            <a:endParaRPr lang="en-GB" dirty="0"/>
          </a:p>
          <a:p>
            <a:r>
              <a:rPr lang="en-GB" dirty="0"/>
              <a:t>CVE on the NIST website: </a:t>
            </a:r>
            <a:r>
              <a:rPr lang="en-GB" dirty="0">
                <a:hlinkClick r:id="rId6"/>
              </a:rPr>
              <a:t>https://nvd.nist.gov/vuln/detail/CVE-2021-39144</a:t>
            </a:r>
            <a:endParaRPr lang="en-GB" dirty="0"/>
          </a:p>
          <a:p>
            <a:endParaRPr lang="en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AACEC-24B8-4EC8-33EC-01C58D58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4F42-3E2A-FA09-3515-6EE359EA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09" y="1716799"/>
            <a:ext cx="8231783" cy="3424402"/>
          </a:xfrm>
        </p:spPr>
        <p:txBody>
          <a:bodyPr>
            <a:normAutofit/>
          </a:bodyPr>
          <a:lstStyle/>
          <a:p>
            <a:pPr algn="ctr"/>
            <a:r>
              <a:rPr lang="en-IT" sz="3575" dirty="0"/>
              <a:t>Those were a lot of keywords, lets take it one step at a time…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3BEDB-7795-196D-020F-E17B909B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76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DB6E-F674-210F-E80A-7D268AF0A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252" y="2949677"/>
            <a:ext cx="6611496" cy="958646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Thank you for your time</a:t>
            </a:r>
            <a:endParaRPr lang="en-IT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7B56A-031F-49DD-612C-D26990EB01D1}"/>
              </a:ext>
            </a:extLst>
          </p:cNvPr>
          <p:cNvSpPr txBox="1"/>
          <p:nvPr/>
        </p:nvSpPr>
        <p:spPr>
          <a:xfrm>
            <a:off x="8182736" y="6087392"/>
            <a:ext cx="150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/>
              <a:t>Fabio Sofer</a:t>
            </a:r>
          </a:p>
        </p:txBody>
      </p:sp>
    </p:spTree>
    <p:extLst>
      <p:ext uri="{BB962C8B-B14F-4D97-AF65-F5344CB8AC3E}">
        <p14:creationId xmlns:p14="http://schemas.microsoft.com/office/powerpoint/2010/main" val="27778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6CFB-7BE5-435D-0B20-D1BD531A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50" dirty="0"/>
              <a:t>Un-authenticated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D6F6-0F32-B0B2-190D-A675A1591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2383367"/>
            <a:ext cx="4336009" cy="2964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sz="2000" dirty="0">
                <a:solidFill>
                  <a:schemeClr val="accent5"/>
                </a:solidFill>
              </a:rPr>
              <a:t>RCE</a:t>
            </a:r>
            <a:r>
              <a:rPr lang="en-IT" sz="2000" dirty="0"/>
              <a:t> stands for </a:t>
            </a:r>
            <a:r>
              <a:rPr lang="en-IT" sz="2000" dirty="0">
                <a:solidFill>
                  <a:schemeClr val="accent5"/>
                </a:solidFill>
              </a:rPr>
              <a:t>R</a:t>
            </a:r>
            <a:r>
              <a:rPr lang="en-IT" sz="2000" dirty="0"/>
              <a:t>emote</a:t>
            </a:r>
            <a:r>
              <a:rPr lang="en-IT" sz="2000" dirty="0">
                <a:solidFill>
                  <a:schemeClr val="accent5"/>
                </a:solidFill>
              </a:rPr>
              <a:t> C</a:t>
            </a:r>
            <a:r>
              <a:rPr lang="en-GB" sz="2000" dirty="0"/>
              <a:t>o</a:t>
            </a:r>
            <a:r>
              <a:rPr lang="en-IT" sz="2000" dirty="0"/>
              <a:t>de </a:t>
            </a:r>
            <a:r>
              <a:rPr lang="en-IT" sz="2000" dirty="0">
                <a:solidFill>
                  <a:schemeClr val="accent5"/>
                </a:solidFill>
              </a:rPr>
              <a:t>E</a:t>
            </a:r>
            <a:r>
              <a:rPr lang="en-IT" sz="2000" dirty="0"/>
              <a:t>xecution, which is a specific </a:t>
            </a:r>
            <a:r>
              <a:rPr lang="en-IT" sz="2000" dirty="0">
                <a:solidFill>
                  <a:schemeClr val="accent5"/>
                </a:solidFill>
              </a:rPr>
              <a:t>type</a:t>
            </a:r>
            <a:r>
              <a:rPr lang="en-IT" sz="2000" dirty="0"/>
              <a:t> of Arbitrary Code Execution which specifies that the asset can be expoited remotely, or such as in this case, </a:t>
            </a:r>
            <a:r>
              <a:rPr lang="en-IT" sz="2000" dirty="0">
                <a:solidFill>
                  <a:schemeClr val="accent5"/>
                </a:solidFill>
              </a:rPr>
              <a:t>from the public domain</a:t>
            </a:r>
            <a:r>
              <a:rPr lang="en-IT" sz="2000" dirty="0"/>
              <a:t>. Un-authenticated prefix in this case means that the attack can be carried on with </a:t>
            </a:r>
            <a:r>
              <a:rPr lang="en-IT" sz="2000" dirty="0">
                <a:solidFill>
                  <a:schemeClr val="accent5"/>
                </a:solidFill>
              </a:rPr>
              <a:t>no need of credentials</a:t>
            </a:r>
            <a:r>
              <a:rPr lang="en-IT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FB604-59BB-3CDF-C160-DDE974BB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985" y="2054117"/>
            <a:ext cx="3457329" cy="3234276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21FCDC9-8D5E-51CB-4FAE-46BF3E325598}"/>
              </a:ext>
            </a:extLst>
          </p:cNvPr>
          <p:cNvSpPr txBox="1">
            <a:spLocks/>
          </p:cNvSpPr>
          <p:nvPr/>
        </p:nvSpPr>
        <p:spPr>
          <a:xfrm>
            <a:off x="5927464" y="5380534"/>
            <a:ext cx="2883049" cy="457798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Search results for Arbitrary code/command execution on the  CVE Website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56430F-6D31-4356-7975-9960FEC5783C}"/>
              </a:ext>
            </a:extLst>
          </p:cNvPr>
          <p:cNvCxnSpPr>
            <a:cxnSpLocks/>
          </p:cNvCxnSpPr>
          <p:nvPr/>
        </p:nvCxnSpPr>
        <p:spPr>
          <a:xfrm flipH="1">
            <a:off x="6699424" y="1701943"/>
            <a:ext cx="892329" cy="704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8D645E-583F-AEB0-6D63-611E06F0994E}"/>
              </a:ext>
            </a:extLst>
          </p:cNvPr>
          <p:cNvCxnSpPr/>
          <p:nvPr/>
        </p:nvCxnSpPr>
        <p:spPr>
          <a:xfrm>
            <a:off x="6276646" y="2530202"/>
            <a:ext cx="43131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239417-8CE9-15A3-427A-E3DE5573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8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F2-D54C-0562-926F-B5F9F0BE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50" dirty="0"/>
              <a:t>VMWARE NSX Manager?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A3933-86B2-3876-365F-D50E04ED9DA4}"/>
              </a:ext>
            </a:extLst>
          </p:cNvPr>
          <p:cNvSpPr txBox="1"/>
          <p:nvPr/>
        </p:nvSpPr>
        <p:spPr>
          <a:xfrm>
            <a:off x="681038" y="2081447"/>
            <a:ext cx="39960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5"/>
                </a:solidFill>
              </a:rPr>
              <a:t>VMware NSX </a:t>
            </a:r>
            <a:r>
              <a:rPr lang="en-GB" sz="2000" dirty="0"/>
              <a:t>is a network virtualisation and security platform that enables the </a:t>
            </a:r>
            <a:r>
              <a:rPr lang="en-GB" sz="2000" dirty="0">
                <a:solidFill>
                  <a:schemeClr val="accent5"/>
                </a:solidFill>
              </a:rPr>
              <a:t>abstraction</a:t>
            </a:r>
            <a:r>
              <a:rPr lang="en-GB" sz="2000" dirty="0"/>
              <a:t> of a </a:t>
            </a:r>
            <a:r>
              <a:rPr lang="en-GB" sz="2000" dirty="0">
                <a:solidFill>
                  <a:schemeClr val="accent5"/>
                </a:solidFill>
              </a:rPr>
              <a:t>virtual cloud network</a:t>
            </a:r>
            <a:r>
              <a:rPr lang="en-GB" sz="2000" dirty="0"/>
              <a:t>. It leverages a software-defined approach to networking that extends </a:t>
            </a:r>
            <a:r>
              <a:rPr lang="en-GB" sz="2000" dirty="0">
                <a:solidFill>
                  <a:schemeClr val="accent5"/>
                </a:solidFill>
              </a:rPr>
              <a:t>across data </a:t>
            </a:r>
            <a:r>
              <a:rPr lang="en-GB" sz="2000" dirty="0" err="1">
                <a:solidFill>
                  <a:schemeClr val="accent5"/>
                </a:solidFill>
              </a:rPr>
              <a:t>centers</a:t>
            </a:r>
            <a:r>
              <a:rPr lang="en-GB" sz="2000" dirty="0">
                <a:solidFill>
                  <a:schemeClr val="accent5"/>
                </a:solidFill>
              </a:rPr>
              <a:t>, clouds</a:t>
            </a:r>
            <a:r>
              <a:rPr lang="en-GB" sz="2000" dirty="0"/>
              <a:t> and </a:t>
            </a:r>
            <a:r>
              <a:rPr lang="en-GB" sz="2000" dirty="0">
                <a:solidFill>
                  <a:schemeClr val="accent5"/>
                </a:solidFill>
              </a:rPr>
              <a:t>application frameworks</a:t>
            </a:r>
            <a:r>
              <a:rPr lang="en-GB" sz="2000" dirty="0"/>
              <a:t>. NSX Manager is the manager </a:t>
            </a:r>
            <a:r>
              <a:rPr lang="en-GB" sz="2000" dirty="0">
                <a:solidFill>
                  <a:schemeClr val="accent5"/>
                </a:solidFill>
              </a:rPr>
              <a:t>interface/dashboard</a:t>
            </a:r>
            <a:r>
              <a:rPr lang="en-GB" sz="2000" dirty="0"/>
              <a:t>, which can be interacted with in several ways, including </a:t>
            </a:r>
            <a:r>
              <a:rPr lang="en-GB" sz="2000" dirty="0">
                <a:solidFill>
                  <a:schemeClr val="accent5"/>
                </a:solidFill>
              </a:rPr>
              <a:t>REST APIs</a:t>
            </a:r>
            <a:r>
              <a:rPr lang="en-GB" sz="2000" dirty="0"/>
              <a:t>,</a:t>
            </a:r>
            <a:r>
              <a:rPr lang="en-GB" sz="2000" dirty="0">
                <a:solidFill>
                  <a:schemeClr val="accent5"/>
                </a:solidFill>
              </a:rPr>
              <a:t> </a:t>
            </a:r>
            <a:r>
              <a:rPr lang="en-GB" sz="2000" dirty="0"/>
              <a:t>as we will see later.</a:t>
            </a:r>
            <a:endParaRPr lang="en-IT" sz="2000" dirty="0"/>
          </a:p>
          <a:p>
            <a:endParaRPr lang="en-IT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EA1A-A9A3-473E-D943-618FB81C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2BF5A96-C5B9-B284-814D-3F673CD0BF69}"/>
              </a:ext>
            </a:extLst>
          </p:cNvPr>
          <p:cNvSpPr txBox="1">
            <a:spLocks/>
          </p:cNvSpPr>
          <p:nvPr/>
        </p:nvSpPr>
        <p:spPr>
          <a:xfrm>
            <a:off x="5989152" y="4249908"/>
            <a:ext cx="2635624" cy="457798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The unlucky victim</a:t>
            </a:r>
          </a:p>
        </p:txBody>
      </p:sp>
      <p:pic>
        <p:nvPicPr>
          <p:cNvPr id="1026" name="Picture 2" descr="Intoduction To VMware NSX - Jarvis Solution">
            <a:extLst>
              <a:ext uri="{FF2B5EF4-FFF2-40B4-BE49-F238E27FC236}">
                <a16:creationId xmlns:a16="http://schemas.microsoft.com/office/drawing/2014/main" id="{7018DE27-F9A0-F2D6-D939-0D210D157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135" y="2149012"/>
            <a:ext cx="3029658" cy="201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19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F2-D54C-0562-926F-B5F9F0BE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50" dirty="0"/>
              <a:t>NSX Manager schema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9B419-62FF-A39E-8BB7-D40D7E0AF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17" y="2225649"/>
            <a:ext cx="5976526" cy="30646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60E347-5E3F-E2A6-D2BA-82CB4ECB906C}"/>
              </a:ext>
            </a:extLst>
          </p:cNvPr>
          <p:cNvSpPr txBox="1"/>
          <p:nvPr/>
        </p:nvSpPr>
        <p:spPr>
          <a:xfrm>
            <a:off x="495300" y="1865172"/>
            <a:ext cx="277341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000" dirty="0"/>
              <a:t>As we can see from the </a:t>
            </a:r>
            <a:r>
              <a:rPr lang="en-IT" sz="2000" dirty="0">
                <a:solidFill>
                  <a:schemeClr val="accent5"/>
                </a:solidFill>
              </a:rPr>
              <a:t>vastity of tasks</a:t>
            </a:r>
            <a:r>
              <a:rPr lang="en-IT" sz="2000" dirty="0"/>
              <a:t>,</a:t>
            </a:r>
            <a:r>
              <a:rPr lang="en-IT" sz="2000" dirty="0">
                <a:solidFill>
                  <a:schemeClr val="accent5"/>
                </a:solidFill>
              </a:rPr>
              <a:t> </a:t>
            </a:r>
            <a:r>
              <a:rPr lang="en-IT" sz="2000" dirty="0"/>
              <a:t>it can handle and the size of the </a:t>
            </a:r>
            <a:r>
              <a:rPr lang="en-IT" sz="2000" dirty="0">
                <a:solidFill>
                  <a:schemeClr val="accent5"/>
                </a:solidFill>
              </a:rPr>
              <a:t>target companies</a:t>
            </a:r>
            <a:r>
              <a:rPr lang="en-IT" sz="2000" dirty="0"/>
              <a:t>, this would be an </a:t>
            </a:r>
            <a:r>
              <a:rPr lang="en-IT" sz="2000" dirty="0">
                <a:solidFill>
                  <a:schemeClr val="accent5"/>
                </a:solidFill>
              </a:rPr>
              <a:t>extremely safety-critical </a:t>
            </a:r>
            <a:r>
              <a:rPr lang="en-IT" sz="2000" dirty="0"/>
              <a:t>application. </a:t>
            </a:r>
            <a:r>
              <a:rPr lang="en-IT" sz="2000" dirty="0">
                <a:solidFill>
                  <a:schemeClr val="accent5"/>
                </a:solidFill>
              </a:rPr>
              <a:t>Unfortunately</a:t>
            </a:r>
            <a:r>
              <a:rPr lang="en-IT" sz="2000" dirty="0"/>
              <a:t>, as we will see later, even in </a:t>
            </a:r>
            <a:r>
              <a:rPr lang="en-IT" sz="2000" dirty="0">
                <a:solidFill>
                  <a:schemeClr val="accent5"/>
                </a:solidFill>
              </a:rPr>
              <a:t>corporate-level applications</a:t>
            </a:r>
            <a:r>
              <a:rPr lang="en-IT" sz="2000" dirty="0"/>
              <a:t>, there is always the chance for </a:t>
            </a:r>
            <a:r>
              <a:rPr lang="en-IT" sz="2000" dirty="0">
                <a:solidFill>
                  <a:schemeClr val="accent5"/>
                </a:solidFill>
              </a:rPr>
              <a:t>critical mistakes</a:t>
            </a:r>
            <a:r>
              <a:rPr lang="en-IT" sz="2000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251D7-6FB1-7162-C72E-03697F10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RCE inside NSX Manager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6D67388-3A9B-0974-9266-53A23033AA9E}"/>
              </a:ext>
            </a:extLst>
          </p:cNvPr>
          <p:cNvSpPr txBox="1">
            <a:spLocks/>
          </p:cNvSpPr>
          <p:nvPr/>
        </p:nvSpPr>
        <p:spPr>
          <a:xfrm>
            <a:off x="4722607" y="5412779"/>
            <a:ext cx="2866017" cy="457798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Operational Schema of the NSX ecosystem</a:t>
            </a:r>
          </a:p>
        </p:txBody>
      </p:sp>
    </p:spTree>
    <p:extLst>
      <p:ext uri="{BB962C8B-B14F-4D97-AF65-F5344CB8AC3E}">
        <p14:creationId xmlns:p14="http://schemas.microsoft.com/office/powerpoint/2010/main" val="108875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9097-AC68-246E-6EF6-FAF9770C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50" dirty="0"/>
              <a:t>UN-Marshalling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2A57E-09F6-9C66-AE58-96DFC374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2319477"/>
            <a:ext cx="4455563" cy="3233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T" sz="2000" dirty="0"/>
              <a:t>Un-marshalling is the action that </a:t>
            </a:r>
            <a:r>
              <a:rPr lang="en-IT" sz="2000" dirty="0">
                <a:solidFill>
                  <a:schemeClr val="accent5"/>
                </a:solidFill>
              </a:rPr>
              <a:t>reverts the </a:t>
            </a:r>
            <a:r>
              <a:rPr lang="en-IT" sz="2000" dirty="0"/>
              <a:t>operation of </a:t>
            </a:r>
            <a:r>
              <a:rPr lang="en-IT" sz="2000" dirty="0">
                <a:solidFill>
                  <a:schemeClr val="accent5"/>
                </a:solidFill>
              </a:rPr>
              <a:t>encoding</a:t>
            </a:r>
            <a:r>
              <a:rPr lang="en-IT" sz="2000" dirty="0"/>
              <a:t> a code-defined </a:t>
            </a:r>
            <a:r>
              <a:rPr lang="en-IT" sz="2000" dirty="0">
                <a:solidFill>
                  <a:schemeClr val="accent5"/>
                </a:solidFill>
              </a:rPr>
              <a:t>data structure into an alternative</a:t>
            </a:r>
            <a:r>
              <a:rPr lang="en-IT" sz="2000" dirty="0"/>
              <a:t>, easy to transport </a:t>
            </a:r>
            <a:r>
              <a:rPr lang="en-IT" sz="2000" dirty="0">
                <a:solidFill>
                  <a:schemeClr val="accent5"/>
                </a:solidFill>
              </a:rPr>
              <a:t>format</a:t>
            </a:r>
            <a:r>
              <a:rPr lang="en-IT" sz="2000" dirty="0"/>
              <a:t> (bytesteams, json or, as in this case, </a:t>
            </a:r>
            <a:r>
              <a:rPr lang="en-IT" sz="2000" dirty="0">
                <a:solidFill>
                  <a:schemeClr val="accent5"/>
                </a:solidFill>
              </a:rPr>
              <a:t>XML</a:t>
            </a:r>
            <a:r>
              <a:rPr lang="en-IT" sz="2000" dirty="0"/>
              <a:t>).</a:t>
            </a:r>
          </a:p>
          <a:p>
            <a:pPr marL="0" indent="0">
              <a:buNone/>
            </a:pPr>
            <a:endParaRPr lang="en-IT" sz="2000" dirty="0"/>
          </a:p>
          <a:p>
            <a:pPr marL="0" indent="0">
              <a:buNone/>
            </a:pPr>
            <a:r>
              <a:rPr lang="en-IT" sz="2000" dirty="0"/>
              <a:t>In this particular vulnerability, we are specifically talking about the </a:t>
            </a:r>
            <a:r>
              <a:rPr lang="en-IT" sz="2000" dirty="0">
                <a:solidFill>
                  <a:schemeClr val="accent5"/>
                </a:solidFill>
              </a:rPr>
              <a:t>Java</a:t>
            </a:r>
            <a:r>
              <a:rPr lang="en-IT" sz="2000" dirty="0"/>
              <a:t> programming language and </a:t>
            </a:r>
            <a:r>
              <a:rPr lang="en-IT" sz="2000" dirty="0">
                <a:solidFill>
                  <a:schemeClr val="accent5"/>
                </a:solidFill>
              </a:rPr>
              <a:t>X</a:t>
            </a:r>
            <a:r>
              <a:rPr lang="en-GB" sz="2000" dirty="0">
                <a:solidFill>
                  <a:schemeClr val="accent5"/>
                </a:solidFill>
              </a:rPr>
              <a:t>s</a:t>
            </a:r>
            <a:r>
              <a:rPr lang="en-IT" sz="2000" dirty="0">
                <a:solidFill>
                  <a:schemeClr val="accent5"/>
                </a:solidFill>
              </a:rPr>
              <a:t>tream</a:t>
            </a:r>
            <a:r>
              <a:rPr lang="en-IT" sz="2000" dirty="0"/>
              <a:t>, a popular library to handle Marshalling and UnMarshalling through </a:t>
            </a:r>
            <a:r>
              <a:rPr lang="en-IT" sz="2000" dirty="0">
                <a:solidFill>
                  <a:schemeClr val="accent5"/>
                </a:solidFill>
              </a:rPr>
              <a:t>XML</a:t>
            </a:r>
          </a:p>
        </p:txBody>
      </p:sp>
      <p:pic>
        <p:nvPicPr>
          <p:cNvPr id="1026" name="Picture 2" descr="XStream">
            <a:extLst>
              <a:ext uri="{FF2B5EF4-FFF2-40B4-BE49-F238E27FC236}">
                <a16:creationId xmlns:a16="http://schemas.microsoft.com/office/drawing/2014/main" id="{8F11CB5E-633E-F8E1-CBC8-B722BF766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389" y="4214492"/>
            <a:ext cx="2774521" cy="9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king with Java Variables | Developer.com">
            <a:extLst>
              <a:ext uri="{FF2B5EF4-FFF2-40B4-BE49-F238E27FC236}">
                <a16:creationId xmlns:a16="http://schemas.microsoft.com/office/drawing/2014/main" id="{EC5E2E1A-AACE-C4AF-72E2-B0FDA4ECC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87" y="2319477"/>
            <a:ext cx="1970925" cy="131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59C933-CA39-8CA1-6810-491EB8637D8D}"/>
              </a:ext>
            </a:extLst>
          </p:cNvPr>
          <p:cNvCxnSpPr>
            <a:stCxn id="1028" idx="2"/>
            <a:endCxn id="1026" idx="0"/>
          </p:cNvCxnSpPr>
          <p:nvPr/>
        </p:nvCxnSpPr>
        <p:spPr>
          <a:xfrm>
            <a:off x="6776650" y="3633427"/>
            <a:ext cx="0" cy="5810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452C0CD-6C3B-B395-BC36-C2DEDB323C69}"/>
              </a:ext>
            </a:extLst>
          </p:cNvPr>
          <p:cNvSpPr txBox="1">
            <a:spLocks/>
          </p:cNvSpPr>
          <p:nvPr/>
        </p:nvSpPr>
        <p:spPr>
          <a:xfrm>
            <a:off x="5671067" y="5149181"/>
            <a:ext cx="2407926" cy="404059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Code Ecosystem of this vulnerability</a:t>
            </a:r>
            <a:endParaRPr lang="en-US" sz="1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91B3CF-61A1-C8A2-5291-19673DE0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9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DE64-7AF7-EE2D-EEA6-6D34B460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50" dirty="0"/>
              <a:t>Okay… Now we can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64AB-AB37-ED1A-9E1D-E7552215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T" sz="2400" dirty="0"/>
              <a:t>We will </a:t>
            </a:r>
            <a:r>
              <a:rPr lang="en-IT" sz="2400" dirty="0">
                <a:solidFill>
                  <a:schemeClr val="accent5"/>
                </a:solidFill>
              </a:rPr>
              <a:t>follow</a:t>
            </a:r>
            <a:r>
              <a:rPr lang="en-IT" sz="2400" dirty="0"/>
              <a:t> the discoveries of the researcher </a:t>
            </a:r>
            <a:r>
              <a:rPr lang="en-IT" sz="2400" dirty="0">
                <a:solidFill>
                  <a:schemeClr val="accent5"/>
                </a:solidFill>
              </a:rPr>
              <a:t>step by step</a:t>
            </a:r>
            <a:r>
              <a:rPr lang="en-IT" sz="2400" dirty="0"/>
              <a:t>, as I believe it can provide an intresting </a:t>
            </a:r>
            <a:r>
              <a:rPr lang="en-IT" sz="2400" dirty="0">
                <a:solidFill>
                  <a:schemeClr val="accent5"/>
                </a:solidFill>
              </a:rPr>
              <a:t>insight</a:t>
            </a:r>
            <a:r>
              <a:rPr lang="en-IT" sz="2400" dirty="0"/>
              <a:t> into the job of a </a:t>
            </a:r>
            <a:r>
              <a:rPr lang="en-IT" sz="2400" dirty="0">
                <a:solidFill>
                  <a:schemeClr val="accent5"/>
                </a:solidFill>
              </a:rPr>
              <a:t>security researcher </a:t>
            </a:r>
            <a:r>
              <a:rPr lang="en-IT" sz="2400" dirty="0"/>
              <a:t>and how they go about their </a:t>
            </a:r>
            <a:r>
              <a:rPr lang="en-IT" sz="2400" dirty="0">
                <a:solidFill>
                  <a:schemeClr val="accent5"/>
                </a:solidFill>
              </a:rPr>
              <a:t>daily work</a:t>
            </a:r>
            <a:r>
              <a:rPr lang="en-IT" sz="2400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9E9C-45F6-B121-E24A-E2C7B453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RCE inside NSX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7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B0DB-3F4E-9FB2-1DE6-95618DDF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50" dirty="0"/>
              <a:t>The Xstream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5C84-928B-CF8C-34BC-24B472F0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2026363"/>
            <a:ext cx="8791574" cy="1076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noProof="1"/>
              <a:t>In Xsteam versions prior to 1.4.19, the default security behaviour </a:t>
            </a:r>
            <a:r>
              <a:rPr lang="en-US" sz="2000" noProof="1">
                <a:solidFill>
                  <a:schemeClr val="accent5"/>
                </a:solidFill>
              </a:rPr>
              <a:t>to sanitize </a:t>
            </a:r>
            <a:r>
              <a:rPr lang="en-US" sz="2000" noProof="1"/>
              <a:t>user-submitted </a:t>
            </a:r>
            <a:r>
              <a:rPr lang="en-US" sz="2000" noProof="1">
                <a:solidFill>
                  <a:schemeClr val="accent5"/>
                </a:solidFill>
              </a:rPr>
              <a:t>XML </a:t>
            </a:r>
            <a:r>
              <a:rPr lang="en-US" sz="2000" noProof="1"/>
              <a:t>is using </a:t>
            </a:r>
            <a:r>
              <a:rPr lang="en-US" sz="2000" noProof="1">
                <a:solidFill>
                  <a:schemeClr val="accent5"/>
                </a:solidFill>
              </a:rPr>
              <a:t>blacklists.</a:t>
            </a:r>
            <a:r>
              <a:rPr lang="en-US" sz="2000" noProof="1"/>
              <a:t> Already tracked as CVE-2021-39144, this means that if the blacklist is misconfigured by </a:t>
            </a:r>
            <a:r>
              <a:rPr lang="en-US" sz="2000" noProof="1">
                <a:solidFill>
                  <a:schemeClr val="accent5"/>
                </a:solidFill>
              </a:rPr>
              <a:t>Xstream developer oversight</a:t>
            </a:r>
            <a:r>
              <a:rPr lang="en-US" sz="2000" noProof="1"/>
              <a:t>, it could allow us to send a payload like this: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6DD15E-56C3-21B9-5FE7-AF563E59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79" y="3337165"/>
            <a:ext cx="3764921" cy="18017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C84070-B242-C792-E5DA-1E407DDB0D36}"/>
              </a:ext>
            </a:extLst>
          </p:cNvPr>
          <p:cNvSpPr txBox="1"/>
          <p:nvPr/>
        </p:nvSpPr>
        <p:spPr>
          <a:xfrm>
            <a:off x="5448301" y="3209580"/>
            <a:ext cx="35951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dirty="0"/>
              <a:t>This payload, if unmarshalled without errors, should open the calculator (as an example of </a:t>
            </a:r>
            <a:r>
              <a:rPr lang="en-IT" sz="2000" dirty="0">
                <a:solidFill>
                  <a:schemeClr val="accent5"/>
                </a:solidFill>
              </a:rPr>
              <a:t>ACE</a:t>
            </a:r>
            <a:r>
              <a:rPr lang="en-IT" sz="2000" dirty="0"/>
              <a:t>) on the machine which does the un-marshalling, in </a:t>
            </a:r>
            <a:r>
              <a:rPr lang="en-IT" sz="2000" dirty="0">
                <a:solidFill>
                  <a:schemeClr val="accent5"/>
                </a:solidFill>
              </a:rPr>
              <a:t>whichever context the java application is running </a:t>
            </a:r>
            <a:r>
              <a:rPr lang="en-IT" sz="2000" dirty="0"/>
              <a:t>(this includes </a:t>
            </a:r>
            <a:r>
              <a:rPr lang="en-IT" sz="2000" dirty="0">
                <a:solidFill>
                  <a:schemeClr val="accent5"/>
                </a:solidFill>
              </a:rPr>
              <a:t>root</a:t>
            </a:r>
            <a:r>
              <a:rPr lang="en-IT" sz="2000" dirty="0"/>
              <a:t>, as we will see later)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36EA6A4-0D9F-58FA-3C69-7D48DD1736E5}"/>
              </a:ext>
            </a:extLst>
          </p:cNvPr>
          <p:cNvSpPr txBox="1">
            <a:spLocks/>
          </p:cNvSpPr>
          <p:nvPr/>
        </p:nvSpPr>
        <p:spPr>
          <a:xfrm>
            <a:off x="1828801" y="5077704"/>
            <a:ext cx="2097740" cy="417090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Example of a Java XML Payload</a:t>
            </a:r>
            <a:endParaRPr lang="en-US" sz="1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71EC9-91C5-A6EF-9A01-8E86855B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RCE inside NSX Manager</a:t>
            </a:r>
          </a:p>
        </p:txBody>
      </p:sp>
    </p:spTree>
    <p:extLst>
      <p:ext uri="{BB962C8B-B14F-4D97-AF65-F5344CB8AC3E}">
        <p14:creationId xmlns:p14="http://schemas.microsoft.com/office/powerpoint/2010/main" val="131193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CB4D-566B-A5D9-31C8-3BB865D0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50" dirty="0"/>
              <a:t>Not so easy…</a:t>
            </a:r>
            <a:endParaRPr lang="en-IT" sz="32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FCF4-5CF8-2D10-5CBD-155C7DDBC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48" y="1875211"/>
            <a:ext cx="3131204" cy="35572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T" sz="2000" dirty="0"/>
              <a:t>Unfortunately (from an attacker’s point of view), </a:t>
            </a:r>
            <a:r>
              <a:rPr lang="en-IT" sz="2000" dirty="0">
                <a:solidFill>
                  <a:schemeClr val="accent5"/>
                </a:solidFill>
              </a:rPr>
              <a:t>Xstream only calls constructors </a:t>
            </a:r>
            <a:r>
              <a:rPr lang="en-IT" sz="2000" dirty="0"/>
              <a:t>and setters for the objects it un-marshalls, so we are not free to call the </a:t>
            </a:r>
            <a:r>
              <a:rPr lang="en-IT" sz="2000" dirty="0">
                <a:solidFill>
                  <a:schemeClr val="accent5"/>
                </a:solidFill>
              </a:rPr>
              <a:t>.start() </a:t>
            </a:r>
            <a:r>
              <a:rPr lang="en-IT" sz="2000" dirty="0"/>
              <a:t>method of the ProcessBuilder, </a:t>
            </a:r>
            <a:r>
              <a:rPr lang="en-IT" sz="2000" dirty="0">
                <a:solidFill>
                  <a:schemeClr val="accent5"/>
                </a:solidFill>
              </a:rPr>
              <a:t>stopping us from easily expoiting </a:t>
            </a:r>
            <a:r>
              <a:rPr lang="en-IT" sz="2000" dirty="0"/>
              <a:t>the host machine.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C7639-824E-8556-5294-B78F8C86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RCE inside NSX Manager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D0FCCAD-DE64-D1D7-C234-F41DBAB7A961}"/>
              </a:ext>
            </a:extLst>
          </p:cNvPr>
          <p:cNvSpPr txBox="1">
            <a:spLocks/>
          </p:cNvSpPr>
          <p:nvPr/>
        </p:nvSpPr>
        <p:spPr>
          <a:xfrm>
            <a:off x="5419201" y="4284617"/>
            <a:ext cx="3131204" cy="417090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The logical payload we are trying to un-marshal on the target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53795-85AF-D750-4A25-75014B34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702" y="2606750"/>
            <a:ext cx="5058203" cy="16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37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14438</TotalTime>
  <Words>1281</Words>
  <Application>Microsoft Macintosh PowerPoint</Application>
  <PresentationFormat>A4 Paper (210x297 mm)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Celestial</vt:lpstr>
      <vt:lpstr>Un-authenticated RCE in VMWare NSX Manager </vt:lpstr>
      <vt:lpstr>Those were a lot of keywords, lets take it one step at a time…</vt:lpstr>
      <vt:lpstr>Un-authenticated what?</vt:lpstr>
      <vt:lpstr>VMWARE NSX Manager?</vt:lpstr>
      <vt:lpstr>NSX Manager schema</vt:lpstr>
      <vt:lpstr>UN-Marshalling ?</vt:lpstr>
      <vt:lpstr>Okay… Now we can start</vt:lpstr>
      <vt:lpstr>The Xstream vulnerability</vt:lpstr>
      <vt:lpstr>Not so easy…</vt:lpstr>
      <vt:lpstr>Proxies,handlers and java magic</vt:lpstr>
      <vt:lpstr>Tcp reverse shell?</vt:lpstr>
      <vt:lpstr>One final step</vt:lpstr>
      <vt:lpstr>Putting it all togheter</vt:lpstr>
      <vt:lpstr>Now for a target…</vt:lpstr>
      <vt:lpstr>Proof of concept</vt:lpstr>
      <vt:lpstr>Login process epic fail</vt:lpstr>
      <vt:lpstr>Expected Outcome, unexpected response</vt:lpstr>
      <vt:lpstr>Conclusions</vt:lpstr>
      <vt:lpstr>Bibliography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Un-authenticated RCE in VMWare NSX Manager </dc:title>
  <dc:creator>SOFER FABIO</dc:creator>
  <cp:lastModifiedBy>SOFER FABIO</cp:lastModifiedBy>
  <cp:revision>16</cp:revision>
  <dcterms:created xsi:type="dcterms:W3CDTF">2022-11-02T08:39:33Z</dcterms:created>
  <dcterms:modified xsi:type="dcterms:W3CDTF">2023-02-23T11:00:46Z</dcterms:modified>
</cp:coreProperties>
</file>